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0" autoAdjust="0"/>
    <p:restoredTop sz="94660"/>
  </p:normalViewPr>
  <p:slideViewPr>
    <p:cSldViewPr snapToGrid="0">
      <p:cViewPr varScale="1">
        <p:scale>
          <a:sx n="93" d="100"/>
          <a:sy n="93" d="100"/>
        </p:scale>
        <p:origin x="92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ED82CEB-70DC-41C4-848E-BA0E90A952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C14B142-944A-4B14-94F6-F8B5A0CD24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D75F8BC-BF31-4F95-B016-431A0D5B5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68460-BC13-4DE3-B0F3-09242CFE7ABB}" type="datetimeFigureOut">
              <a:rPr kumimoji="1" lang="ja-JP" altLang="en-US" smtClean="0"/>
              <a:t>2019/7/21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FF0DB10-0024-499F-B143-8201C89B1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BF1AF4F-1588-43B9-9BBA-FB12B4E27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A2B60-AD2C-404A-963D-70F2043AA9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5129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C6690E6-B753-4BE2-B90C-159C6D428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44211BB-23B2-4507-95BF-360A1472B7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AAEA699-5B1E-4A1D-9C6A-C3D1B8086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68460-BC13-4DE3-B0F3-09242CFE7ABB}" type="datetimeFigureOut">
              <a:rPr kumimoji="1" lang="ja-JP" altLang="en-US" smtClean="0"/>
              <a:t>2019/7/21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394B787-FCBC-4578-BCE4-F695171D5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E0FC2E1-C625-4FB7-A019-7FFAB7346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A2B60-AD2C-404A-963D-70F2043AA9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944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8854DA55-645A-40D4-8D42-EE6E109F3C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0933111-1D45-48B4-BED1-AD46F91E5D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D1B0D40-3645-4438-B8C5-65E0AC5DF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68460-BC13-4DE3-B0F3-09242CFE7ABB}" type="datetimeFigureOut">
              <a:rPr kumimoji="1" lang="ja-JP" altLang="en-US" smtClean="0"/>
              <a:t>2019/7/21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DF4C6B6-69C1-4CA7-852C-380C97EE9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47741EC-D356-4D3F-BD67-E80A1D0B9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A2B60-AD2C-404A-963D-70F2043AA9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7019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7E786E-51EE-42A6-A803-B458CB9FB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4022DF1-D269-4B12-9CD6-2A4AE61006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ED5BD39-7FC1-4492-AB8B-A9652E557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68460-BC13-4DE3-B0F3-09242CFE7ABB}" type="datetimeFigureOut">
              <a:rPr kumimoji="1" lang="ja-JP" altLang="en-US" smtClean="0"/>
              <a:t>2019/7/21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FC83B89-E3AA-428B-8EDD-4540FB42A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1484145-9767-4748-9A21-3E411B858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A2B60-AD2C-404A-963D-70F2043AA9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1784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8DDE3DA-F55E-42B7-B116-DD260C769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B32B827-0E4B-4ED5-BAAE-D118648440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0849C33-C7FA-4ECF-9F59-1B149EF00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68460-BC13-4DE3-B0F3-09242CFE7ABB}" type="datetimeFigureOut">
              <a:rPr kumimoji="1" lang="ja-JP" altLang="en-US" smtClean="0"/>
              <a:t>2019/7/21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07AA4C6-3404-4D0C-8ADC-F78C3F360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18F47FD-F78A-4557-A51C-D6839C5A1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A2B60-AD2C-404A-963D-70F2043AA9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2723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32F1EC-0644-484F-BFBC-0C2F41CE9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62804CF-DA9A-45F4-8C01-5CA080B31B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070C19A-A53F-4D00-AA6E-D17EDDB4B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7C16F1B-77A3-4FC7-B7C4-384B6EA1A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68460-BC13-4DE3-B0F3-09242CFE7ABB}" type="datetimeFigureOut">
              <a:rPr kumimoji="1" lang="ja-JP" altLang="en-US" smtClean="0"/>
              <a:t>2019/7/21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53187BE-CCCA-4924-AC30-0CB263F22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D1DF2C1-C86D-49E6-ACD0-7681CF564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A2B60-AD2C-404A-963D-70F2043AA9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533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218FC3-FC8D-4AB0-8001-4CF6DF5F5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06489F0-A2CA-41B4-952A-45F6A00A50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51897DD-354A-4150-9ADE-FABC38613C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A2679A0-B4E7-4439-AF62-8A11F35B4B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6D41521-5ABE-48FB-A4E1-FFEF9BFF6A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1DF0E67-F1D3-4E63-916E-16D9CBD1E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68460-BC13-4DE3-B0F3-09242CFE7ABB}" type="datetimeFigureOut">
              <a:rPr kumimoji="1" lang="ja-JP" altLang="en-US" smtClean="0"/>
              <a:t>2019/7/21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FBC29E3-0E89-46F7-9CE1-B9B002E6F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E769417-CE74-489E-95A4-7CDF13514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A2B60-AD2C-404A-963D-70F2043AA9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1696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AADC07-8001-41A3-B0C5-17DBAFE40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82BC1E2-684A-4CDF-BBF7-A5548EA40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68460-BC13-4DE3-B0F3-09242CFE7ABB}" type="datetimeFigureOut">
              <a:rPr kumimoji="1" lang="ja-JP" altLang="en-US" smtClean="0"/>
              <a:t>2019/7/21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B5C0BC2-CF54-42CD-BAD9-7588B9C2C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9DD03CB-9100-427E-9AAB-025AF6A2D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A2B60-AD2C-404A-963D-70F2043AA9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85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DECC153-3B09-4230-AB3D-B47D3C751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68460-BC13-4DE3-B0F3-09242CFE7ABB}" type="datetimeFigureOut">
              <a:rPr kumimoji="1" lang="ja-JP" altLang="en-US" smtClean="0"/>
              <a:t>2019/7/21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1A2BD48-A8B2-4C51-904D-2F3693123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1F41A76-F7E3-403D-9F12-311367217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A2B60-AD2C-404A-963D-70F2043AA9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4943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A22CD2-ADBC-415E-B00B-BDC1D775D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26683C1-E8CF-4CA3-AB4B-83DBE105A6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DFDA820-5977-4A1F-B0E1-C49A2F5D44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B09A3DD-0C0B-4C05-8F2F-646CE5411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68460-BC13-4DE3-B0F3-09242CFE7ABB}" type="datetimeFigureOut">
              <a:rPr kumimoji="1" lang="ja-JP" altLang="en-US" smtClean="0"/>
              <a:t>2019/7/21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9D6D07C-98B6-49B0-8E7E-54B9EE111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5C6B94D-9FE0-44A1-82C9-49969880D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A2B60-AD2C-404A-963D-70F2043AA9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0252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60C226-796A-4C12-8686-B0B502A8C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F64A732-8FEB-4339-8C1D-C6D8FA22AE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1BCE78C-B11F-473C-85E6-3A015FF008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B1DEBEF-6841-414A-85F9-58FB6DB9A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68460-BC13-4DE3-B0F3-09242CFE7ABB}" type="datetimeFigureOut">
              <a:rPr kumimoji="1" lang="ja-JP" altLang="en-US" smtClean="0"/>
              <a:t>2019/7/21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64697B1-7211-43F6-B61C-4F36A85CB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E1E6611-3470-4002-A317-3806156B3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A2B60-AD2C-404A-963D-70F2043AA9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7651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805BAE2-52E4-416F-95E3-B01F859C2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EFACC2A-1002-4C4E-B786-DF8E1FDFF7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5D3D74F-47C7-473C-88CD-FB16F98353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C68460-BC13-4DE3-B0F3-09242CFE7ABB}" type="datetimeFigureOut">
              <a:rPr kumimoji="1" lang="ja-JP" altLang="en-US" smtClean="0"/>
              <a:t>2019/7/21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8C1BA30-6018-408F-B9D0-B68A4ED9DE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D082B5D-77A4-4E68-867B-D59A95CD59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EA2B60-AD2C-404A-963D-70F2043AA9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5553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ynamics-nav/api-reference/v1.0/moving-from-beta-to-v1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フローチャート: 代替処理 196">
            <a:extLst>
              <a:ext uri="{FF2B5EF4-FFF2-40B4-BE49-F238E27FC236}">
                <a16:creationId xmlns:a16="http://schemas.microsoft.com/office/drawing/2014/main" id="{E11A351D-3C62-4D38-B8A7-C454ECC051A0}"/>
              </a:ext>
            </a:extLst>
          </p:cNvPr>
          <p:cNvSpPr/>
          <p:nvPr/>
        </p:nvSpPr>
        <p:spPr>
          <a:xfrm>
            <a:off x="515819" y="3283095"/>
            <a:ext cx="3085816" cy="3360487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Kind of APIs:</a:t>
            </a:r>
            <a:endParaRPr kumimoji="1" lang="ja-JP" altLang="en-US" sz="105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3" name="四角形: 角を丸くする 192">
            <a:extLst>
              <a:ext uri="{FF2B5EF4-FFF2-40B4-BE49-F238E27FC236}">
                <a16:creationId xmlns:a16="http://schemas.microsoft.com/office/drawing/2014/main" id="{EAC2D2CA-4781-4008-B48C-95E93EEA4D7C}"/>
              </a:ext>
            </a:extLst>
          </p:cNvPr>
          <p:cNvSpPr/>
          <p:nvPr/>
        </p:nvSpPr>
        <p:spPr>
          <a:xfrm>
            <a:off x="6740377" y="3283095"/>
            <a:ext cx="3085816" cy="218327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API version:</a:t>
            </a:r>
            <a:endParaRPr kumimoji="1" lang="ja-JP" altLang="en-US" sz="105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4" name="フローチャート: 代替処理 103">
            <a:extLst>
              <a:ext uri="{FF2B5EF4-FFF2-40B4-BE49-F238E27FC236}">
                <a16:creationId xmlns:a16="http://schemas.microsoft.com/office/drawing/2014/main" id="{CB2BF225-0CD0-4721-86CE-2C95A7534662}"/>
              </a:ext>
            </a:extLst>
          </p:cNvPr>
          <p:cNvSpPr/>
          <p:nvPr/>
        </p:nvSpPr>
        <p:spPr>
          <a:xfrm>
            <a:off x="3770014" y="1781990"/>
            <a:ext cx="6057661" cy="1362207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05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Specific tenant</a:t>
            </a:r>
            <a:r>
              <a:rPr kumimoji="1" lang="en-US" altLang="ja-JP" sz="105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or sandbox for development:</a:t>
            </a:r>
            <a:endParaRPr kumimoji="1" lang="ja-JP" altLang="en-US" sz="105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4" name="フローチャート: 代替処理 53">
            <a:extLst>
              <a:ext uri="{FF2B5EF4-FFF2-40B4-BE49-F238E27FC236}">
                <a16:creationId xmlns:a16="http://schemas.microsoft.com/office/drawing/2014/main" id="{DEBED07C-8CAE-4078-A9C4-03DB76195F69}"/>
              </a:ext>
            </a:extLst>
          </p:cNvPr>
          <p:cNvSpPr/>
          <p:nvPr/>
        </p:nvSpPr>
        <p:spPr>
          <a:xfrm>
            <a:off x="505105" y="1776573"/>
            <a:ext cx="3085816" cy="1362522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Gateway version:</a:t>
            </a:r>
            <a:endParaRPr kumimoji="1" lang="ja-JP" altLang="en-US" sz="105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7" name="正方形/長方形 306">
            <a:extLst>
              <a:ext uri="{FF2B5EF4-FFF2-40B4-BE49-F238E27FC236}">
                <a16:creationId xmlns:a16="http://schemas.microsoft.com/office/drawing/2014/main" id="{10896DB1-E7F4-4970-B26A-3ACE460E8917}"/>
              </a:ext>
            </a:extLst>
          </p:cNvPr>
          <p:cNvSpPr/>
          <p:nvPr/>
        </p:nvSpPr>
        <p:spPr>
          <a:xfrm>
            <a:off x="2939139" y="4616701"/>
            <a:ext cx="8789932" cy="49637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kumimoji="1" lang="en-US" altLang="ja-JP" sz="800" b="1" dirty="0">
                <a:solidFill>
                  <a:schemeClr val="bg1">
                    <a:lumMod val="50000"/>
                  </a:schemeClr>
                </a:solidFill>
              </a:rPr>
              <a:t>The part you can extend</a:t>
            </a:r>
            <a:endParaRPr kumimoji="1" lang="ja-JP" altLang="en-US" sz="800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8CA0FCF2-9EA0-443A-944E-C57452791171}"/>
              </a:ext>
            </a:extLst>
          </p:cNvPr>
          <p:cNvCxnSpPr>
            <a:cxnSpLocks/>
            <a:stCxn id="196" idx="6"/>
            <a:endCxn id="194" idx="1"/>
          </p:cNvCxnSpPr>
          <p:nvPr/>
        </p:nvCxnSpPr>
        <p:spPr>
          <a:xfrm>
            <a:off x="664244" y="2309445"/>
            <a:ext cx="538522" cy="200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D5472D14-FBBC-44F0-98EF-DD85425500F9}"/>
              </a:ext>
            </a:extLst>
          </p:cNvPr>
          <p:cNvCxnSpPr>
            <a:cxnSpLocks/>
            <a:stCxn id="194" idx="3"/>
            <a:endCxn id="263" idx="2"/>
          </p:cNvCxnSpPr>
          <p:nvPr/>
        </p:nvCxnSpPr>
        <p:spPr>
          <a:xfrm flipV="1">
            <a:off x="2914688" y="2309445"/>
            <a:ext cx="1035031" cy="200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コネクタ: 曲線 81">
            <a:extLst>
              <a:ext uri="{FF2B5EF4-FFF2-40B4-BE49-F238E27FC236}">
                <a16:creationId xmlns:a16="http://schemas.microsoft.com/office/drawing/2014/main" id="{602BA80C-E6D4-431F-9B06-8A242F75ED45}"/>
              </a:ext>
            </a:extLst>
          </p:cNvPr>
          <p:cNvCxnSpPr>
            <a:cxnSpLocks/>
            <a:stCxn id="289" idx="3"/>
            <a:endCxn id="196" idx="2"/>
          </p:cNvCxnSpPr>
          <p:nvPr/>
        </p:nvCxnSpPr>
        <p:spPr>
          <a:xfrm flipH="1">
            <a:off x="628244" y="1367340"/>
            <a:ext cx="4120887" cy="942105"/>
          </a:xfrm>
          <a:prstGeom prst="bentConnector5">
            <a:avLst>
              <a:gd name="adj1" fmla="val -5547"/>
              <a:gd name="adj2" fmla="val 28837"/>
              <a:gd name="adj3" fmla="val 105547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矢印コネクタ 87">
            <a:extLst>
              <a:ext uri="{FF2B5EF4-FFF2-40B4-BE49-F238E27FC236}">
                <a16:creationId xmlns:a16="http://schemas.microsoft.com/office/drawing/2014/main" id="{31AFFD52-175D-4B37-A89D-8F857100F42C}"/>
              </a:ext>
            </a:extLst>
          </p:cNvPr>
          <p:cNvCxnSpPr>
            <a:cxnSpLocks/>
            <a:stCxn id="196" idx="6"/>
            <a:endCxn id="195" idx="1"/>
          </p:cNvCxnSpPr>
          <p:nvPr/>
        </p:nvCxnSpPr>
        <p:spPr>
          <a:xfrm>
            <a:off x="664244" y="2309445"/>
            <a:ext cx="538522" cy="484016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矢印コネクタ 92">
            <a:extLst>
              <a:ext uri="{FF2B5EF4-FFF2-40B4-BE49-F238E27FC236}">
                <a16:creationId xmlns:a16="http://schemas.microsoft.com/office/drawing/2014/main" id="{59B65E8C-8986-4843-8AE9-FDEFE684DDE1}"/>
              </a:ext>
            </a:extLst>
          </p:cNvPr>
          <p:cNvCxnSpPr>
            <a:cxnSpLocks/>
            <a:stCxn id="195" idx="3"/>
            <a:endCxn id="263" idx="2"/>
          </p:cNvCxnSpPr>
          <p:nvPr/>
        </p:nvCxnSpPr>
        <p:spPr>
          <a:xfrm flipV="1">
            <a:off x="2914688" y="2309445"/>
            <a:ext cx="1035031" cy="484016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>
            <a:extLst>
              <a:ext uri="{FF2B5EF4-FFF2-40B4-BE49-F238E27FC236}">
                <a16:creationId xmlns:a16="http://schemas.microsoft.com/office/drawing/2014/main" id="{2D5C825F-CC66-4E68-AF49-B760ADA9C473}"/>
              </a:ext>
            </a:extLst>
          </p:cNvPr>
          <p:cNvSpPr/>
          <p:nvPr/>
        </p:nvSpPr>
        <p:spPr>
          <a:xfrm>
            <a:off x="1196081" y="3736449"/>
            <a:ext cx="1711922" cy="288000"/>
          </a:xfrm>
          <a:prstGeom prst="rect">
            <a:avLst/>
          </a:prstGeom>
          <a:solidFill>
            <a:schemeClr val="bg2">
              <a:lumMod val="5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API</a:t>
            </a:r>
            <a:endParaRPr kumimoji="1" lang="ja-JP" altLang="en-US" sz="1400" dirty="0"/>
          </a:p>
        </p:txBody>
      </p:sp>
      <p:sp>
        <p:nvSpPr>
          <p:cNvPr id="151" name="正方形/長方形 150">
            <a:extLst>
              <a:ext uri="{FF2B5EF4-FFF2-40B4-BE49-F238E27FC236}">
                <a16:creationId xmlns:a16="http://schemas.microsoft.com/office/drawing/2014/main" id="{CC880932-DBB9-40A0-809A-6CAD543B3E08}"/>
              </a:ext>
            </a:extLst>
          </p:cNvPr>
          <p:cNvSpPr/>
          <p:nvPr/>
        </p:nvSpPr>
        <p:spPr>
          <a:xfrm>
            <a:off x="1196081" y="5191524"/>
            <a:ext cx="1711922" cy="288000"/>
          </a:xfrm>
          <a:prstGeom prst="rect">
            <a:avLst/>
          </a:prstGeom>
          <a:solidFill>
            <a:schemeClr val="bg2">
              <a:lumMod val="5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OData</a:t>
            </a:r>
            <a:endParaRPr kumimoji="1" lang="ja-JP" altLang="en-US" sz="1400" dirty="0"/>
          </a:p>
        </p:txBody>
      </p:sp>
      <p:sp>
        <p:nvSpPr>
          <p:cNvPr id="152" name="正方形/長方形 151">
            <a:extLst>
              <a:ext uri="{FF2B5EF4-FFF2-40B4-BE49-F238E27FC236}">
                <a16:creationId xmlns:a16="http://schemas.microsoft.com/office/drawing/2014/main" id="{7AD0E074-AE96-4201-9A75-D18970924397}"/>
              </a:ext>
            </a:extLst>
          </p:cNvPr>
          <p:cNvSpPr/>
          <p:nvPr/>
        </p:nvSpPr>
        <p:spPr>
          <a:xfrm>
            <a:off x="1196081" y="5673102"/>
            <a:ext cx="1711922" cy="288000"/>
          </a:xfrm>
          <a:prstGeom prst="rect">
            <a:avLst/>
          </a:prstGeom>
          <a:solidFill>
            <a:schemeClr val="bg2">
              <a:lumMod val="5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ODataV4</a:t>
            </a:r>
            <a:endParaRPr kumimoji="1" lang="ja-JP" altLang="en-US" sz="1400" dirty="0"/>
          </a:p>
        </p:txBody>
      </p:sp>
      <p:sp>
        <p:nvSpPr>
          <p:cNvPr id="153" name="正方形/長方形 152">
            <a:extLst>
              <a:ext uri="{FF2B5EF4-FFF2-40B4-BE49-F238E27FC236}">
                <a16:creationId xmlns:a16="http://schemas.microsoft.com/office/drawing/2014/main" id="{5BF99EEE-9156-4252-934D-2037F92A08E8}"/>
              </a:ext>
            </a:extLst>
          </p:cNvPr>
          <p:cNvSpPr/>
          <p:nvPr/>
        </p:nvSpPr>
        <p:spPr>
          <a:xfrm>
            <a:off x="1196081" y="6154680"/>
            <a:ext cx="1711922" cy="288000"/>
          </a:xfrm>
          <a:prstGeom prst="rect">
            <a:avLst/>
          </a:prstGeom>
          <a:solidFill>
            <a:schemeClr val="bg2">
              <a:lumMod val="5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WS</a:t>
            </a:r>
            <a:endParaRPr kumimoji="1" lang="ja-JP" altLang="en-US" sz="1400" dirty="0"/>
          </a:p>
        </p:txBody>
      </p:sp>
      <p:sp>
        <p:nvSpPr>
          <p:cNvPr id="155" name="フローチャート: 代替処理 154">
            <a:extLst>
              <a:ext uri="{FF2B5EF4-FFF2-40B4-BE49-F238E27FC236}">
                <a16:creationId xmlns:a16="http://schemas.microsoft.com/office/drawing/2014/main" id="{638460F7-9DBE-4EF0-816D-64DF5C14F714}"/>
              </a:ext>
            </a:extLst>
          </p:cNvPr>
          <p:cNvSpPr/>
          <p:nvPr/>
        </p:nvSpPr>
        <p:spPr>
          <a:xfrm>
            <a:off x="4344267" y="2649461"/>
            <a:ext cx="1711922" cy="288000"/>
          </a:xfrm>
          <a:prstGeom prst="flowChartAlternateProcess">
            <a:avLst/>
          </a:prstGeom>
          <a:solidFill>
            <a:schemeClr val="bg2">
              <a:lumMod val="5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i="1" dirty="0"/>
              <a:t>{TENANT}</a:t>
            </a:r>
            <a:endParaRPr kumimoji="1" lang="ja-JP" altLang="en-US" sz="1400" i="1" dirty="0"/>
          </a:p>
        </p:txBody>
      </p:sp>
      <p:sp>
        <p:nvSpPr>
          <p:cNvPr id="156" name="フローチャート: 代替処理 155">
            <a:extLst>
              <a:ext uri="{FF2B5EF4-FFF2-40B4-BE49-F238E27FC236}">
                <a16:creationId xmlns:a16="http://schemas.microsoft.com/office/drawing/2014/main" id="{7D79D363-41D8-4EF8-AB72-AC67C1DACD0F}"/>
              </a:ext>
            </a:extLst>
          </p:cNvPr>
          <p:cNvSpPr/>
          <p:nvPr/>
        </p:nvSpPr>
        <p:spPr>
          <a:xfrm>
            <a:off x="7427324" y="2649461"/>
            <a:ext cx="1711922" cy="288000"/>
          </a:xfrm>
          <a:prstGeom prst="flowChartAlternateProcess">
            <a:avLst/>
          </a:prstGeom>
          <a:solidFill>
            <a:schemeClr val="bg2">
              <a:lumMod val="5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i="1" dirty="0"/>
              <a:t>{SANDBOX}</a:t>
            </a:r>
            <a:endParaRPr lang="ja-JP" altLang="en-US" sz="1400" i="1" dirty="0"/>
          </a:p>
        </p:txBody>
      </p:sp>
      <p:sp>
        <p:nvSpPr>
          <p:cNvPr id="194" name="正方形/長方形 193">
            <a:extLst>
              <a:ext uri="{FF2B5EF4-FFF2-40B4-BE49-F238E27FC236}">
                <a16:creationId xmlns:a16="http://schemas.microsoft.com/office/drawing/2014/main" id="{ADF3E9F0-1925-49DE-A9E0-185A571D5177}"/>
              </a:ext>
            </a:extLst>
          </p:cNvPr>
          <p:cNvSpPr/>
          <p:nvPr/>
        </p:nvSpPr>
        <p:spPr>
          <a:xfrm>
            <a:off x="1202766" y="2167445"/>
            <a:ext cx="1711922" cy="288000"/>
          </a:xfrm>
          <a:prstGeom prst="rect">
            <a:avLst/>
          </a:prstGeom>
          <a:solidFill>
            <a:schemeClr val="bg2">
              <a:lumMod val="5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v1.0</a:t>
            </a:r>
            <a:endParaRPr kumimoji="1" lang="ja-JP" altLang="en-US" sz="1400" dirty="0"/>
          </a:p>
        </p:txBody>
      </p:sp>
      <p:sp>
        <p:nvSpPr>
          <p:cNvPr id="195" name="正方形/長方形 194">
            <a:extLst>
              <a:ext uri="{FF2B5EF4-FFF2-40B4-BE49-F238E27FC236}">
                <a16:creationId xmlns:a16="http://schemas.microsoft.com/office/drawing/2014/main" id="{401412AC-604F-4DB2-8B75-8D3D613F401E}"/>
              </a:ext>
            </a:extLst>
          </p:cNvPr>
          <p:cNvSpPr/>
          <p:nvPr/>
        </p:nvSpPr>
        <p:spPr>
          <a:xfrm>
            <a:off x="1202766" y="2649461"/>
            <a:ext cx="1711922" cy="288000"/>
          </a:xfrm>
          <a:prstGeom prst="rect">
            <a:avLst/>
          </a:prstGeom>
          <a:solidFill>
            <a:schemeClr val="bg2">
              <a:lumMod val="5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v2.0</a:t>
            </a:r>
            <a:endParaRPr kumimoji="1" lang="ja-JP" altLang="en-US" sz="1400" dirty="0"/>
          </a:p>
        </p:txBody>
      </p:sp>
      <p:sp>
        <p:nvSpPr>
          <p:cNvPr id="196" name="楕円 195">
            <a:extLst>
              <a:ext uri="{FF2B5EF4-FFF2-40B4-BE49-F238E27FC236}">
                <a16:creationId xmlns:a16="http://schemas.microsoft.com/office/drawing/2014/main" id="{8780B0A9-2384-4B52-8E8B-E97DF5399167}"/>
              </a:ext>
            </a:extLst>
          </p:cNvPr>
          <p:cNvSpPr/>
          <p:nvPr/>
        </p:nvSpPr>
        <p:spPr>
          <a:xfrm>
            <a:off x="628244" y="2165445"/>
            <a:ext cx="36000" cy="288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18" name="正方形/長方形 217">
            <a:extLst>
              <a:ext uri="{FF2B5EF4-FFF2-40B4-BE49-F238E27FC236}">
                <a16:creationId xmlns:a16="http://schemas.microsoft.com/office/drawing/2014/main" id="{562E8D73-C1CF-47DB-A702-188B60C6CE25}"/>
              </a:ext>
            </a:extLst>
          </p:cNvPr>
          <p:cNvSpPr/>
          <p:nvPr/>
        </p:nvSpPr>
        <p:spPr>
          <a:xfrm>
            <a:off x="7427324" y="3738089"/>
            <a:ext cx="1711922" cy="288000"/>
          </a:xfrm>
          <a:prstGeom prst="rect">
            <a:avLst/>
          </a:prstGeom>
          <a:solidFill>
            <a:schemeClr val="bg2">
              <a:lumMod val="5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beta</a:t>
            </a:r>
            <a:endParaRPr kumimoji="1" lang="ja-JP" altLang="en-US" sz="1400" dirty="0"/>
          </a:p>
        </p:txBody>
      </p:sp>
      <p:sp>
        <p:nvSpPr>
          <p:cNvPr id="219" name="正方形/長方形 218">
            <a:extLst>
              <a:ext uri="{FF2B5EF4-FFF2-40B4-BE49-F238E27FC236}">
                <a16:creationId xmlns:a16="http://schemas.microsoft.com/office/drawing/2014/main" id="{5D5B460F-B8D3-4448-BDB4-85F92C5A230E}"/>
              </a:ext>
            </a:extLst>
          </p:cNvPr>
          <p:cNvSpPr/>
          <p:nvPr/>
        </p:nvSpPr>
        <p:spPr>
          <a:xfrm>
            <a:off x="7427324" y="4227724"/>
            <a:ext cx="1711922" cy="288000"/>
          </a:xfrm>
          <a:prstGeom prst="rect">
            <a:avLst/>
          </a:prstGeom>
          <a:solidFill>
            <a:schemeClr val="bg2">
              <a:lumMod val="5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v1.0</a:t>
            </a:r>
            <a:endParaRPr kumimoji="1" lang="ja-JP" altLang="en-US" sz="1400" dirty="0"/>
          </a:p>
        </p:txBody>
      </p:sp>
      <p:sp>
        <p:nvSpPr>
          <p:cNvPr id="220" name="フローチャート: 代替処理 219">
            <a:extLst>
              <a:ext uri="{FF2B5EF4-FFF2-40B4-BE49-F238E27FC236}">
                <a16:creationId xmlns:a16="http://schemas.microsoft.com/office/drawing/2014/main" id="{63257980-4CC2-454F-B6F5-8552D88AB5A8}"/>
              </a:ext>
            </a:extLst>
          </p:cNvPr>
          <p:cNvSpPr/>
          <p:nvPr/>
        </p:nvSpPr>
        <p:spPr>
          <a:xfrm>
            <a:off x="3273162" y="4717917"/>
            <a:ext cx="1711922" cy="288000"/>
          </a:xfrm>
          <a:prstGeom prst="flowChartAlternateProcess">
            <a:avLst/>
          </a:prstGeom>
          <a:solidFill>
            <a:schemeClr val="bg2">
              <a:lumMod val="5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i="1" dirty="0"/>
              <a:t>{</a:t>
            </a:r>
            <a:r>
              <a:rPr lang="en-US" altLang="ja-JP" sz="1400" i="1" dirty="0"/>
              <a:t>PUBLISHER</a:t>
            </a:r>
            <a:r>
              <a:rPr kumimoji="1" lang="en-US" altLang="ja-JP" sz="1400" i="1" dirty="0"/>
              <a:t>}</a:t>
            </a:r>
            <a:endParaRPr kumimoji="1" lang="ja-JP" altLang="en-US" sz="1400" i="1" dirty="0"/>
          </a:p>
        </p:txBody>
      </p:sp>
      <p:sp>
        <p:nvSpPr>
          <p:cNvPr id="221" name="フローチャート: 代替処理 220">
            <a:extLst>
              <a:ext uri="{FF2B5EF4-FFF2-40B4-BE49-F238E27FC236}">
                <a16:creationId xmlns:a16="http://schemas.microsoft.com/office/drawing/2014/main" id="{838AD942-EC50-4723-9604-0F6792437199}"/>
              </a:ext>
            </a:extLst>
          </p:cNvPr>
          <p:cNvSpPr/>
          <p:nvPr/>
        </p:nvSpPr>
        <p:spPr>
          <a:xfrm>
            <a:off x="5350243" y="4717917"/>
            <a:ext cx="1711922" cy="288000"/>
          </a:xfrm>
          <a:prstGeom prst="flowChartAlternateProcess">
            <a:avLst/>
          </a:prstGeom>
          <a:solidFill>
            <a:schemeClr val="bg2">
              <a:lumMod val="5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i="1" dirty="0"/>
              <a:t>{GROUP}</a:t>
            </a:r>
            <a:endParaRPr lang="ja-JP" altLang="en-US" sz="1400" i="1" dirty="0"/>
          </a:p>
        </p:txBody>
      </p:sp>
      <p:sp>
        <p:nvSpPr>
          <p:cNvPr id="222" name="フローチャート: 代替処理 221">
            <a:extLst>
              <a:ext uri="{FF2B5EF4-FFF2-40B4-BE49-F238E27FC236}">
                <a16:creationId xmlns:a16="http://schemas.microsoft.com/office/drawing/2014/main" id="{816C1689-6DDC-47A5-8367-789CCA12A5E2}"/>
              </a:ext>
            </a:extLst>
          </p:cNvPr>
          <p:cNvSpPr/>
          <p:nvPr/>
        </p:nvSpPr>
        <p:spPr>
          <a:xfrm>
            <a:off x="7427324" y="4717917"/>
            <a:ext cx="1711922" cy="288000"/>
          </a:xfrm>
          <a:prstGeom prst="flowChartAlternateProcess">
            <a:avLst/>
          </a:prstGeom>
          <a:solidFill>
            <a:schemeClr val="bg2">
              <a:lumMod val="5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i="1" dirty="0"/>
              <a:t>{VERSION}</a:t>
            </a:r>
            <a:endParaRPr lang="ja-JP" altLang="en-US" sz="1400" i="1" dirty="0"/>
          </a:p>
        </p:txBody>
      </p:sp>
      <p:sp>
        <p:nvSpPr>
          <p:cNvPr id="225" name="フローチャート: 代替処理 224">
            <a:extLst>
              <a:ext uri="{FF2B5EF4-FFF2-40B4-BE49-F238E27FC236}">
                <a16:creationId xmlns:a16="http://schemas.microsoft.com/office/drawing/2014/main" id="{BF57863A-D8D6-4567-B1A6-68C15CD11842}"/>
              </a:ext>
            </a:extLst>
          </p:cNvPr>
          <p:cNvSpPr/>
          <p:nvPr/>
        </p:nvSpPr>
        <p:spPr>
          <a:xfrm>
            <a:off x="10280639" y="6154680"/>
            <a:ext cx="1711922" cy="288000"/>
          </a:xfrm>
          <a:prstGeom prst="flowChartAlternateProcess">
            <a:avLst/>
          </a:prstGeom>
          <a:solidFill>
            <a:schemeClr val="bg2">
              <a:lumMod val="5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i="1" dirty="0"/>
              <a:t>Specify service</a:t>
            </a:r>
            <a:r>
              <a:rPr lang="ja-JP" altLang="en-US" sz="1400" i="1" dirty="0"/>
              <a:t> </a:t>
            </a:r>
            <a:r>
              <a:rPr lang="en-US" altLang="ja-JP" sz="1400" i="1" dirty="0"/>
              <a:t>..</a:t>
            </a:r>
            <a:endParaRPr lang="ja-JP" altLang="en-US" sz="1400" i="1" dirty="0"/>
          </a:p>
        </p:txBody>
      </p:sp>
      <p:cxnSp>
        <p:nvCxnSpPr>
          <p:cNvPr id="226" name="直線矢印コネクタ 225">
            <a:extLst>
              <a:ext uri="{FF2B5EF4-FFF2-40B4-BE49-F238E27FC236}">
                <a16:creationId xmlns:a16="http://schemas.microsoft.com/office/drawing/2014/main" id="{B0E288B0-1706-465F-AC33-D85D4DEC16A3}"/>
              </a:ext>
            </a:extLst>
          </p:cNvPr>
          <p:cNvCxnSpPr>
            <a:cxnSpLocks/>
            <a:stCxn id="150" idx="3"/>
            <a:endCxn id="218" idx="1"/>
          </p:cNvCxnSpPr>
          <p:nvPr/>
        </p:nvCxnSpPr>
        <p:spPr>
          <a:xfrm>
            <a:off x="2908003" y="3880449"/>
            <a:ext cx="4519321" cy="164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コネクタ: カギ線 229">
            <a:extLst>
              <a:ext uri="{FF2B5EF4-FFF2-40B4-BE49-F238E27FC236}">
                <a16:creationId xmlns:a16="http://schemas.microsoft.com/office/drawing/2014/main" id="{8B776F48-A874-4074-AF51-18B7727F23CC}"/>
              </a:ext>
            </a:extLst>
          </p:cNvPr>
          <p:cNvCxnSpPr>
            <a:stCxn id="150" idx="3"/>
            <a:endCxn id="219" idx="1"/>
          </p:cNvCxnSpPr>
          <p:nvPr/>
        </p:nvCxnSpPr>
        <p:spPr>
          <a:xfrm>
            <a:off x="2908003" y="3880449"/>
            <a:ext cx="4519321" cy="491275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直線矢印コネクタ 231">
            <a:extLst>
              <a:ext uri="{FF2B5EF4-FFF2-40B4-BE49-F238E27FC236}">
                <a16:creationId xmlns:a16="http://schemas.microsoft.com/office/drawing/2014/main" id="{8E46BD2C-7A6B-4600-B209-56F6F0E75C05}"/>
              </a:ext>
            </a:extLst>
          </p:cNvPr>
          <p:cNvCxnSpPr>
            <a:cxnSpLocks/>
            <a:stCxn id="221" idx="3"/>
            <a:endCxn id="222" idx="1"/>
          </p:cNvCxnSpPr>
          <p:nvPr/>
        </p:nvCxnSpPr>
        <p:spPr>
          <a:xfrm>
            <a:off x="7062165" y="4861917"/>
            <a:ext cx="365159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直線矢印コネクタ 231">
            <a:extLst>
              <a:ext uri="{FF2B5EF4-FFF2-40B4-BE49-F238E27FC236}">
                <a16:creationId xmlns:a16="http://schemas.microsoft.com/office/drawing/2014/main" id="{CFB28C45-5EF5-47FC-80C0-74D895F5DB59}"/>
              </a:ext>
            </a:extLst>
          </p:cNvPr>
          <p:cNvCxnSpPr>
            <a:cxnSpLocks/>
            <a:stCxn id="150" idx="3"/>
            <a:endCxn id="220" idx="1"/>
          </p:cNvCxnSpPr>
          <p:nvPr/>
        </p:nvCxnSpPr>
        <p:spPr>
          <a:xfrm>
            <a:off x="2908003" y="3880449"/>
            <a:ext cx="365159" cy="981468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直線矢印コネクタ 241">
            <a:extLst>
              <a:ext uri="{FF2B5EF4-FFF2-40B4-BE49-F238E27FC236}">
                <a16:creationId xmlns:a16="http://schemas.microsoft.com/office/drawing/2014/main" id="{3A5BA99F-CE6B-41A1-844B-7CE1D5D60F2B}"/>
              </a:ext>
            </a:extLst>
          </p:cNvPr>
          <p:cNvCxnSpPr>
            <a:cxnSpLocks/>
            <a:stCxn id="220" idx="3"/>
            <a:endCxn id="221" idx="1"/>
          </p:cNvCxnSpPr>
          <p:nvPr/>
        </p:nvCxnSpPr>
        <p:spPr>
          <a:xfrm>
            <a:off x="4985084" y="4861917"/>
            <a:ext cx="365159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楕円 262">
            <a:extLst>
              <a:ext uri="{FF2B5EF4-FFF2-40B4-BE49-F238E27FC236}">
                <a16:creationId xmlns:a16="http://schemas.microsoft.com/office/drawing/2014/main" id="{7C629C97-F7AF-421A-8B9A-D4285E65DD72}"/>
              </a:ext>
            </a:extLst>
          </p:cNvPr>
          <p:cNvSpPr/>
          <p:nvPr/>
        </p:nvSpPr>
        <p:spPr>
          <a:xfrm>
            <a:off x="3949719" y="2165445"/>
            <a:ext cx="36000" cy="288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268" name="直線矢印コネクタ 267">
            <a:extLst>
              <a:ext uri="{FF2B5EF4-FFF2-40B4-BE49-F238E27FC236}">
                <a16:creationId xmlns:a16="http://schemas.microsoft.com/office/drawing/2014/main" id="{821D3634-02D5-4C41-87DA-AAFE2CC5AECB}"/>
              </a:ext>
            </a:extLst>
          </p:cNvPr>
          <p:cNvCxnSpPr>
            <a:cxnSpLocks/>
            <a:stCxn id="263" idx="6"/>
            <a:endCxn id="89" idx="2"/>
          </p:cNvCxnSpPr>
          <p:nvPr/>
        </p:nvCxnSpPr>
        <p:spPr>
          <a:xfrm flipV="1">
            <a:off x="3985719" y="2306780"/>
            <a:ext cx="5642852" cy="266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コネクタ: 曲線 270">
            <a:extLst>
              <a:ext uri="{FF2B5EF4-FFF2-40B4-BE49-F238E27FC236}">
                <a16:creationId xmlns:a16="http://schemas.microsoft.com/office/drawing/2014/main" id="{6F9317F5-1A3A-489F-8144-F8DA8FD93B5D}"/>
              </a:ext>
            </a:extLst>
          </p:cNvPr>
          <p:cNvCxnSpPr>
            <a:cxnSpLocks/>
            <a:stCxn id="168" idx="6"/>
            <a:endCxn id="151" idx="1"/>
          </p:cNvCxnSpPr>
          <p:nvPr/>
        </p:nvCxnSpPr>
        <p:spPr>
          <a:xfrm>
            <a:off x="647148" y="3880449"/>
            <a:ext cx="548933" cy="1455075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コネクタ: 曲線 270">
            <a:extLst>
              <a:ext uri="{FF2B5EF4-FFF2-40B4-BE49-F238E27FC236}">
                <a16:creationId xmlns:a16="http://schemas.microsoft.com/office/drawing/2014/main" id="{C4026BA6-7207-4BFE-8231-5216A851F6C9}"/>
              </a:ext>
            </a:extLst>
          </p:cNvPr>
          <p:cNvCxnSpPr>
            <a:cxnSpLocks/>
            <a:stCxn id="168" idx="6"/>
            <a:endCxn id="152" idx="1"/>
          </p:cNvCxnSpPr>
          <p:nvPr/>
        </p:nvCxnSpPr>
        <p:spPr>
          <a:xfrm>
            <a:off x="647148" y="3880449"/>
            <a:ext cx="548933" cy="1936653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コネクタ: 曲線 270">
            <a:extLst>
              <a:ext uri="{FF2B5EF4-FFF2-40B4-BE49-F238E27FC236}">
                <a16:creationId xmlns:a16="http://schemas.microsoft.com/office/drawing/2014/main" id="{DEDEC33E-5844-4455-9100-535E18C89C7F}"/>
              </a:ext>
            </a:extLst>
          </p:cNvPr>
          <p:cNvCxnSpPr>
            <a:cxnSpLocks/>
            <a:stCxn id="89" idx="6"/>
            <a:endCxn id="168" idx="2"/>
          </p:cNvCxnSpPr>
          <p:nvPr/>
        </p:nvCxnSpPr>
        <p:spPr>
          <a:xfrm flipH="1">
            <a:off x="611148" y="2306780"/>
            <a:ext cx="9053423" cy="1573669"/>
          </a:xfrm>
          <a:prstGeom prst="bentConnector5">
            <a:avLst>
              <a:gd name="adj1" fmla="val -2525"/>
              <a:gd name="adj2" fmla="val 57864"/>
              <a:gd name="adj3" fmla="val 102525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9" name="正方形/長方形 288">
            <a:extLst>
              <a:ext uri="{FF2B5EF4-FFF2-40B4-BE49-F238E27FC236}">
                <a16:creationId xmlns:a16="http://schemas.microsoft.com/office/drawing/2014/main" id="{8CA67072-3341-436F-8A9B-41A3080A1867}"/>
              </a:ext>
            </a:extLst>
          </p:cNvPr>
          <p:cNvSpPr/>
          <p:nvPr/>
        </p:nvSpPr>
        <p:spPr>
          <a:xfrm>
            <a:off x="367001" y="1223340"/>
            <a:ext cx="4382130" cy="288000"/>
          </a:xfrm>
          <a:prstGeom prst="rect">
            <a:avLst/>
          </a:prstGeom>
          <a:solidFill>
            <a:schemeClr val="bg2">
              <a:lumMod val="5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400" dirty="0"/>
              <a:t>https://api.businesscentral.dynamics.com</a:t>
            </a:r>
            <a:endParaRPr lang="ja-JP" altLang="en-US" sz="1400" dirty="0"/>
          </a:p>
        </p:txBody>
      </p:sp>
      <p:cxnSp>
        <p:nvCxnSpPr>
          <p:cNvPr id="87" name="直線矢印コネクタ 86">
            <a:extLst>
              <a:ext uri="{FF2B5EF4-FFF2-40B4-BE49-F238E27FC236}">
                <a16:creationId xmlns:a16="http://schemas.microsoft.com/office/drawing/2014/main" id="{36488DD2-9CEA-401B-88FA-AFD3AEDC2855}"/>
              </a:ext>
            </a:extLst>
          </p:cNvPr>
          <p:cNvCxnSpPr>
            <a:cxnSpLocks/>
            <a:stCxn id="263" idx="6"/>
            <a:endCxn id="155" idx="1"/>
          </p:cNvCxnSpPr>
          <p:nvPr/>
        </p:nvCxnSpPr>
        <p:spPr>
          <a:xfrm>
            <a:off x="3985719" y="2309445"/>
            <a:ext cx="358548" cy="484016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楕円 88">
            <a:extLst>
              <a:ext uri="{FF2B5EF4-FFF2-40B4-BE49-F238E27FC236}">
                <a16:creationId xmlns:a16="http://schemas.microsoft.com/office/drawing/2014/main" id="{09F3B311-9255-4443-874B-E8E16B098C09}"/>
              </a:ext>
            </a:extLst>
          </p:cNvPr>
          <p:cNvSpPr/>
          <p:nvPr/>
        </p:nvSpPr>
        <p:spPr>
          <a:xfrm>
            <a:off x="9628571" y="2162780"/>
            <a:ext cx="36000" cy="288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92" name="直線矢印コネクタ 86">
            <a:extLst>
              <a:ext uri="{FF2B5EF4-FFF2-40B4-BE49-F238E27FC236}">
                <a16:creationId xmlns:a16="http://schemas.microsoft.com/office/drawing/2014/main" id="{6743A1F0-9294-4E09-9093-A892814D8C3B}"/>
              </a:ext>
            </a:extLst>
          </p:cNvPr>
          <p:cNvCxnSpPr>
            <a:cxnSpLocks/>
            <a:stCxn id="155" idx="3"/>
          </p:cNvCxnSpPr>
          <p:nvPr/>
        </p:nvCxnSpPr>
        <p:spPr>
          <a:xfrm flipV="1">
            <a:off x="6056189" y="2306779"/>
            <a:ext cx="179093" cy="486682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4" name="テキスト ボックス 283">
            <a:extLst>
              <a:ext uri="{FF2B5EF4-FFF2-40B4-BE49-F238E27FC236}">
                <a16:creationId xmlns:a16="http://schemas.microsoft.com/office/drawing/2014/main" id="{6C93702B-5546-4205-ADBA-0DDDE45805B6}"/>
              </a:ext>
            </a:extLst>
          </p:cNvPr>
          <p:cNvSpPr txBox="1"/>
          <p:nvPr/>
        </p:nvSpPr>
        <p:spPr>
          <a:xfrm>
            <a:off x="10714090" y="153710"/>
            <a:ext cx="63671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900" b="1" dirty="0">
                <a:solidFill>
                  <a:schemeClr val="bg1">
                    <a:lumMod val="50000"/>
                  </a:schemeClr>
                </a:solidFill>
              </a:rPr>
              <a:t>Legend:</a:t>
            </a:r>
            <a:endParaRPr kumimoji="1" lang="ja-JP" altLang="en-US" sz="9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4" name="正方形/長方形 153">
            <a:extLst>
              <a:ext uri="{FF2B5EF4-FFF2-40B4-BE49-F238E27FC236}">
                <a16:creationId xmlns:a16="http://schemas.microsoft.com/office/drawing/2014/main" id="{851B58CA-9B12-4C2D-8277-71AA829CF0C9}"/>
              </a:ext>
            </a:extLst>
          </p:cNvPr>
          <p:cNvSpPr/>
          <p:nvPr/>
        </p:nvSpPr>
        <p:spPr>
          <a:xfrm>
            <a:off x="10883424" y="431838"/>
            <a:ext cx="1109137" cy="215444"/>
          </a:xfrm>
          <a:prstGeom prst="rect">
            <a:avLst/>
          </a:prstGeom>
          <a:solidFill>
            <a:schemeClr val="bg2">
              <a:lumMod val="5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/>
              <a:t>constant</a:t>
            </a:r>
            <a:endParaRPr kumimoji="1" lang="ja-JP" altLang="en-US" sz="900" dirty="0"/>
          </a:p>
        </p:txBody>
      </p:sp>
      <p:sp>
        <p:nvSpPr>
          <p:cNvPr id="157" name="フローチャート: 代替処理 156">
            <a:extLst>
              <a:ext uri="{FF2B5EF4-FFF2-40B4-BE49-F238E27FC236}">
                <a16:creationId xmlns:a16="http://schemas.microsoft.com/office/drawing/2014/main" id="{A11917C6-4D47-4E4F-8858-D143D6CFD9F3}"/>
              </a:ext>
            </a:extLst>
          </p:cNvPr>
          <p:cNvSpPr/>
          <p:nvPr/>
        </p:nvSpPr>
        <p:spPr>
          <a:xfrm>
            <a:off x="10883423" y="700120"/>
            <a:ext cx="1109137" cy="215444"/>
          </a:xfrm>
          <a:prstGeom prst="flowChartAlternateProcess">
            <a:avLst/>
          </a:prstGeom>
          <a:solidFill>
            <a:schemeClr val="bg2">
              <a:lumMod val="5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900" i="1" dirty="0"/>
              <a:t>{variable}</a:t>
            </a:r>
            <a:endParaRPr lang="ja-JP" altLang="en-US" sz="900" i="1" dirty="0"/>
          </a:p>
        </p:txBody>
      </p:sp>
      <p:cxnSp>
        <p:nvCxnSpPr>
          <p:cNvPr id="158" name="直線矢印コネクタ 86">
            <a:extLst>
              <a:ext uri="{FF2B5EF4-FFF2-40B4-BE49-F238E27FC236}">
                <a16:creationId xmlns:a16="http://schemas.microsoft.com/office/drawing/2014/main" id="{296AADC0-E5E7-44EE-8774-E871F86CA01F}"/>
              </a:ext>
            </a:extLst>
          </p:cNvPr>
          <p:cNvCxnSpPr>
            <a:cxnSpLocks/>
            <a:stCxn id="156" idx="3"/>
            <a:endCxn id="89" idx="4"/>
          </p:cNvCxnSpPr>
          <p:nvPr/>
        </p:nvCxnSpPr>
        <p:spPr>
          <a:xfrm flipV="1">
            <a:off x="9139246" y="2450780"/>
            <a:ext cx="507325" cy="342681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線矢印コネクタ 86">
            <a:extLst>
              <a:ext uri="{FF2B5EF4-FFF2-40B4-BE49-F238E27FC236}">
                <a16:creationId xmlns:a16="http://schemas.microsoft.com/office/drawing/2014/main" id="{186C23BC-7CD0-4305-B5D2-6FEADB998EA0}"/>
              </a:ext>
            </a:extLst>
          </p:cNvPr>
          <p:cNvCxnSpPr>
            <a:cxnSpLocks/>
            <a:endCxn id="156" idx="1"/>
          </p:cNvCxnSpPr>
          <p:nvPr/>
        </p:nvCxnSpPr>
        <p:spPr>
          <a:xfrm rot="16200000" flipH="1">
            <a:off x="7094436" y="2460573"/>
            <a:ext cx="486682" cy="179093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楕円 167">
            <a:extLst>
              <a:ext uri="{FF2B5EF4-FFF2-40B4-BE49-F238E27FC236}">
                <a16:creationId xmlns:a16="http://schemas.microsoft.com/office/drawing/2014/main" id="{652C8243-DC85-41A1-AC3B-CCDDA9473410}"/>
              </a:ext>
            </a:extLst>
          </p:cNvPr>
          <p:cNvSpPr/>
          <p:nvPr/>
        </p:nvSpPr>
        <p:spPr>
          <a:xfrm>
            <a:off x="611148" y="3736449"/>
            <a:ext cx="36000" cy="288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173" name="コネクタ: 曲線 270">
            <a:extLst>
              <a:ext uri="{FF2B5EF4-FFF2-40B4-BE49-F238E27FC236}">
                <a16:creationId xmlns:a16="http://schemas.microsoft.com/office/drawing/2014/main" id="{D16B4ED5-8CBB-41BD-848A-4B86D50FD812}"/>
              </a:ext>
            </a:extLst>
          </p:cNvPr>
          <p:cNvCxnSpPr>
            <a:cxnSpLocks/>
            <a:stCxn id="168" idx="6"/>
            <a:endCxn id="153" idx="1"/>
          </p:cNvCxnSpPr>
          <p:nvPr/>
        </p:nvCxnSpPr>
        <p:spPr>
          <a:xfrm>
            <a:off x="647148" y="3880449"/>
            <a:ext cx="548933" cy="2418231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線矢印コネクタ 175">
            <a:extLst>
              <a:ext uri="{FF2B5EF4-FFF2-40B4-BE49-F238E27FC236}">
                <a16:creationId xmlns:a16="http://schemas.microsoft.com/office/drawing/2014/main" id="{66BC7455-7025-4B4A-A506-3870948AC3FA}"/>
              </a:ext>
            </a:extLst>
          </p:cNvPr>
          <p:cNvCxnSpPr>
            <a:cxnSpLocks/>
            <a:stCxn id="168" idx="6"/>
            <a:endCxn id="150" idx="1"/>
          </p:cNvCxnSpPr>
          <p:nvPr/>
        </p:nvCxnSpPr>
        <p:spPr>
          <a:xfrm>
            <a:off x="647148" y="3880449"/>
            <a:ext cx="548933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線矢印コネクタ 231">
            <a:extLst>
              <a:ext uri="{FF2B5EF4-FFF2-40B4-BE49-F238E27FC236}">
                <a16:creationId xmlns:a16="http://schemas.microsoft.com/office/drawing/2014/main" id="{3985D9B4-A558-414F-81E1-736E026B9911}"/>
              </a:ext>
            </a:extLst>
          </p:cNvPr>
          <p:cNvCxnSpPr>
            <a:cxnSpLocks/>
            <a:stCxn id="152" idx="3"/>
            <a:endCxn id="320" idx="0"/>
          </p:cNvCxnSpPr>
          <p:nvPr/>
        </p:nvCxnSpPr>
        <p:spPr>
          <a:xfrm>
            <a:off x="2908003" y="5817102"/>
            <a:ext cx="1066440" cy="337578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線矢印コネクタ 184">
            <a:extLst>
              <a:ext uri="{FF2B5EF4-FFF2-40B4-BE49-F238E27FC236}">
                <a16:creationId xmlns:a16="http://schemas.microsoft.com/office/drawing/2014/main" id="{7927AB4D-A1A2-4EEB-9DAE-AEFD9A75E483}"/>
              </a:ext>
            </a:extLst>
          </p:cNvPr>
          <p:cNvCxnSpPr>
            <a:cxnSpLocks/>
            <a:stCxn id="320" idx="6"/>
            <a:endCxn id="223" idx="2"/>
          </p:cNvCxnSpPr>
          <p:nvPr/>
        </p:nvCxnSpPr>
        <p:spPr>
          <a:xfrm>
            <a:off x="3997302" y="6298680"/>
            <a:ext cx="5631269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テキスト ボックス 189">
            <a:extLst>
              <a:ext uri="{FF2B5EF4-FFF2-40B4-BE49-F238E27FC236}">
                <a16:creationId xmlns:a16="http://schemas.microsoft.com/office/drawing/2014/main" id="{73402679-3634-4220-A21F-EA80D13A979B}"/>
              </a:ext>
            </a:extLst>
          </p:cNvPr>
          <p:cNvSpPr txBox="1"/>
          <p:nvPr/>
        </p:nvSpPr>
        <p:spPr>
          <a:xfrm>
            <a:off x="367002" y="673923"/>
            <a:ext cx="9459192" cy="280928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https://api.businesscentral.dynamics.com/{GATEWAY_VERSION}[/{TENANT}][/{SANDBOX}]/{KIND_OF_APIS}[/{API_VERSION}]/{SERVICES..}</a:t>
            </a:r>
            <a:endParaRPr lang="ja-JP" altLang="en-US" sz="105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cxnSp>
        <p:nvCxnSpPr>
          <p:cNvPr id="143" name="直線矢印コネクタ 231">
            <a:extLst>
              <a:ext uri="{FF2B5EF4-FFF2-40B4-BE49-F238E27FC236}">
                <a16:creationId xmlns:a16="http://schemas.microsoft.com/office/drawing/2014/main" id="{298F357C-D310-4474-A55C-AF67C92D7C48}"/>
              </a:ext>
            </a:extLst>
          </p:cNvPr>
          <p:cNvCxnSpPr>
            <a:cxnSpLocks/>
            <a:stCxn id="151" idx="3"/>
            <a:endCxn id="320" idx="0"/>
          </p:cNvCxnSpPr>
          <p:nvPr/>
        </p:nvCxnSpPr>
        <p:spPr>
          <a:xfrm>
            <a:off x="2908003" y="5335524"/>
            <a:ext cx="1066440" cy="819156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線矢印コネクタ 231">
            <a:extLst>
              <a:ext uri="{FF2B5EF4-FFF2-40B4-BE49-F238E27FC236}">
                <a16:creationId xmlns:a16="http://schemas.microsoft.com/office/drawing/2014/main" id="{3E9E1321-64F2-4425-8804-AD631090C5D3}"/>
              </a:ext>
            </a:extLst>
          </p:cNvPr>
          <p:cNvCxnSpPr>
            <a:cxnSpLocks/>
            <a:stCxn id="218" idx="3"/>
            <a:endCxn id="223" idx="0"/>
          </p:cNvCxnSpPr>
          <p:nvPr/>
        </p:nvCxnSpPr>
        <p:spPr>
          <a:xfrm>
            <a:off x="9139246" y="3882089"/>
            <a:ext cx="507325" cy="2272591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線矢印コネクタ 231">
            <a:extLst>
              <a:ext uri="{FF2B5EF4-FFF2-40B4-BE49-F238E27FC236}">
                <a16:creationId xmlns:a16="http://schemas.microsoft.com/office/drawing/2014/main" id="{298D724D-0200-492D-9D3B-07EF8662790B}"/>
              </a:ext>
            </a:extLst>
          </p:cNvPr>
          <p:cNvCxnSpPr>
            <a:cxnSpLocks/>
            <a:stCxn id="219" idx="3"/>
            <a:endCxn id="223" idx="0"/>
          </p:cNvCxnSpPr>
          <p:nvPr/>
        </p:nvCxnSpPr>
        <p:spPr>
          <a:xfrm>
            <a:off x="9139246" y="4371724"/>
            <a:ext cx="507325" cy="1782956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線矢印コネクタ 231">
            <a:extLst>
              <a:ext uri="{FF2B5EF4-FFF2-40B4-BE49-F238E27FC236}">
                <a16:creationId xmlns:a16="http://schemas.microsoft.com/office/drawing/2014/main" id="{DF51D644-F002-4AB7-9734-B86DAEC438BE}"/>
              </a:ext>
            </a:extLst>
          </p:cNvPr>
          <p:cNvCxnSpPr>
            <a:cxnSpLocks/>
            <a:stCxn id="222" idx="3"/>
            <a:endCxn id="223" idx="0"/>
          </p:cNvCxnSpPr>
          <p:nvPr/>
        </p:nvCxnSpPr>
        <p:spPr>
          <a:xfrm>
            <a:off x="9139246" y="4861917"/>
            <a:ext cx="507325" cy="1292763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テキスト ボックス 197">
            <a:extLst>
              <a:ext uri="{FF2B5EF4-FFF2-40B4-BE49-F238E27FC236}">
                <a16:creationId xmlns:a16="http://schemas.microsoft.com/office/drawing/2014/main" id="{80B07D09-C569-424F-A7E2-EE3F10798387}"/>
              </a:ext>
            </a:extLst>
          </p:cNvPr>
          <p:cNvSpPr txBox="1"/>
          <p:nvPr/>
        </p:nvSpPr>
        <p:spPr>
          <a:xfrm>
            <a:off x="367001" y="153710"/>
            <a:ext cx="104081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b="1" dirty="0">
                <a:solidFill>
                  <a:schemeClr val="bg1">
                    <a:lumMod val="50000"/>
                  </a:schemeClr>
                </a:solidFill>
              </a:rPr>
              <a:t>Dynamics 365 Business Central (Online) APIs URI Syntax</a:t>
            </a:r>
            <a:endParaRPr kumimoji="1" lang="ja-JP" altLang="en-US" sz="28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3" name="楕円 222">
            <a:extLst>
              <a:ext uri="{FF2B5EF4-FFF2-40B4-BE49-F238E27FC236}">
                <a16:creationId xmlns:a16="http://schemas.microsoft.com/office/drawing/2014/main" id="{738C480D-C156-441E-9D4E-A77784C08F7E}"/>
              </a:ext>
            </a:extLst>
          </p:cNvPr>
          <p:cNvSpPr/>
          <p:nvPr/>
        </p:nvSpPr>
        <p:spPr>
          <a:xfrm>
            <a:off x="9628571" y="6154680"/>
            <a:ext cx="36000" cy="288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303" name="テキスト ボックス 302">
            <a:extLst>
              <a:ext uri="{FF2B5EF4-FFF2-40B4-BE49-F238E27FC236}">
                <a16:creationId xmlns:a16="http://schemas.microsoft.com/office/drawing/2014/main" id="{9A67D4BD-91F0-459E-8C92-F557345D9CED}"/>
              </a:ext>
            </a:extLst>
          </p:cNvPr>
          <p:cNvSpPr txBox="1"/>
          <p:nvPr/>
        </p:nvSpPr>
        <p:spPr>
          <a:xfrm>
            <a:off x="9826930" y="3707838"/>
            <a:ext cx="2236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b="1" dirty="0">
                <a:solidFill>
                  <a:srgbClr val="FF0000"/>
                </a:solidFill>
              </a:rPr>
              <a:t>* The beta API is deprecated</a:t>
            </a:r>
          </a:p>
          <a:p>
            <a:r>
              <a:rPr kumimoji="1" lang="en-US" altLang="ja-JP" sz="800" b="1" dirty="0">
                <a:solidFill>
                  <a:srgbClr val="FF0000"/>
                </a:solidFill>
              </a:rPr>
              <a:t>at April 2020 according to </a:t>
            </a:r>
            <a:r>
              <a:rPr kumimoji="1" lang="en-US" altLang="ja-JP" sz="800" b="1" dirty="0">
                <a:solidFill>
                  <a:srgbClr val="FF0000"/>
                </a:solidFill>
                <a:hlinkClick r:id="rId2"/>
              </a:rPr>
              <a:t>Microsoft Docs</a:t>
            </a:r>
            <a:endParaRPr kumimoji="1" lang="en-US" altLang="ja-JP" sz="800" b="1" dirty="0">
              <a:solidFill>
                <a:srgbClr val="FF0000"/>
              </a:solidFill>
            </a:endParaRPr>
          </a:p>
        </p:txBody>
      </p:sp>
      <p:cxnSp>
        <p:nvCxnSpPr>
          <p:cNvPr id="315" name="直線矢印コネクタ 314">
            <a:extLst>
              <a:ext uri="{FF2B5EF4-FFF2-40B4-BE49-F238E27FC236}">
                <a16:creationId xmlns:a16="http://schemas.microsoft.com/office/drawing/2014/main" id="{E9377DCA-6053-4F0B-B2ED-C532F367E373}"/>
              </a:ext>
            </a:extLst>
          </p:cNvPr>
          <p:cNvCxnSpPr>
            <a:cxnSpLocks/>
            <a:stCxn id="223" idx="6"/>
            <a:endCxn id="225" idx="1"/>
          </p:cNvCxnSpPr>
          <p:nvPr/>
        </p:nvCxnSpPr>
        <p:spPr>
          <a:xfrm>
            <a:off x="9664571" y="6298680"/>
            <a:ext cx="616068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0" name="楕円 319">
            <a:extLst>
              <a:ext uri="{FF2B5EF4-FFF2-40B4-BE49-F238E27FC236}">
                <a16:creationId xmlns:a16="http://schemas.microsoft.com/office/drawing/2014/main" id="{C1A9B407-5342-41DA-A0CE-3F5027255262}"/>
              </a:ext>
            </a:extLst>
          </p:cNvPr>
          <p:cNvSpPr/>
          <p:nvPr/>
        </p:nvSpPr>
        <p:spPr>
          <a:xfrm>
            <a:off x="3951583" y="6154680"/>
            <a:ext cx="45719" cy="288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bg1"/>
              </a:solidFill>
            </a:endParaRPr>
          </a:p>
        </p:txBody>
      </p:sp>
      <p:cxnSp>
        <p:nvCxnSpPr>
          <p:cNvPr id="321" name="直線矢印コネクタ 320">
            <a:extLst>
              <a:ext uri="{FF2B5EF4-FFF2-40B4-BE49-F238E27FC236}">
                <a16:creationId xmlns:a16="http://schemas.microsoft.com/office/drawing/2014/main" id="{8D0F8F6C-54FA-4019-BCCC-084D2D88D285}"/>
              </a:ext>
            </a:extLst>
          </p:cNvPr>
          <p:cNvCxnSpPr>
            <a:cxnSpLocks/>
            <a:stCxn id="153" idx="3"/>
            <a:endCxn id="320" idx="2"/>
          </p:cNvCxnSpPr>
          <p:nvPr/>
        </p:nvCxnSpPr>
        <p:spPr>
          <a:xfrm>
            <a:off x="2908003" y="6298680"/>
            <a:ext cx="1043580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82093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1321</TotalTime>
  <Words>116</Words>
  <Application>Microsoft Office PowerPoint</Application>
  <PresentationFormat>ワイド画面</PresentationFormat>
  <Paragraphs>27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游ゴシック</vt:lpstr>
      <vt:lpstr>游ゴシック Light</vt:lpstr>
      <vt:lpstr>Arial</vt:lpstr>
      <vt:lpstr>Consolas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Momoto, Seiji</dc:creator>
  <cp:lastModifiedBy>Momoto, Seiji</cp:lastModifiedBy>
  <cp:revision>41</cp:revision>
  <dcterms:created xsi:type="dcterms:W3CDTF">2019-07-20T10:57:41Z</dcterms:created>
  <dcterms:modified xsi:type="dcterms:W3CDTF">2019-07-21T09:00:13Z</dcterms:modified>
</cp:coreProperties>
</file>