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70" r:id="rId7"/>
    <p:sldId id="271" r:id="rId8"/>
    <p:sldId id="260" r:id="rId9"/>
    <p:sldId id="272" r:id="rId10"/>
    <p:sldId id="273" r:id="rId11"/>
    <p:sldId id="261" r:id="rId12"/>
    <p:sldId id="267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010"/>
    <a:srgbClr val="FD1B17"/>
    <a:srgbClr val="B51200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1597006-230C-EE41-ACD1-3FF8D7F2D9A3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1597006-230C-EE41-ACD1-3FF8D7F2D9A3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069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51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0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/>
            </a:lvl1pPr>
          </a:lstStyle>
          <a:p>
            <a:fld id="{95937ADF-F9E1-BA4B-9DD9-49C1B8F55FAB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0B419B9-5288-FE4A-9F37-54AAEB8CA389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7462" y="3567953"/>
            <a:ext cx="4997076" cy="610066"/>
          </a:xfrm>
        </p:spPr>
        <p:txBody>
          <a:bodyPr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8" y="2705425"/>
            <a:ext cx="10745787" cy="327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1764" y="2145265"/>
            <a:ext cx="8348472" cy="2363568"/>
          </a:xfrm>
          <a:noFill/>
        </p:spPr>
        <p:txBody>
          <a:bodyPr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“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2738" y="4526051"/>
            <a:ext cx="3727450" cy="51593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4486D74-B37B-F546-968B-4AC3E7616DD3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00773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00773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2994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72994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4486D74-B37B-F546-968B-4AC3E7616DD3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8044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9251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5955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7162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8044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19251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15955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97162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8BA0ED1B-1813-CA43-9C57-D85969C5BB0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EC58393-FADE-4230-9BF7-311D876214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482" r="11482"/>
          <a:stretch/>
        </p:blipFill>
        <p:spPr>
          <a:xfrm>
            <a:off x="3686175" y="0"/>
            <a:ext cx="8505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</p:spPr>
        <p:txBody>
          <a:bodyPr/>
          <a:lstStyle/>
          <a:p>
            <a:r>
              <a:rPr lang="en-US" dirty="0"/>
              <a:t>Insurance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576" y="5087544"/>
            <a:ext cx="2952599" cy="1781642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Mohammad Hossein Movahedi</a:t>
            </a:r>
          </a:p>
        </p:txBody>
      </p:sp>
    </p:spTree>
    <p:extLst>
      <p:ext uri="{BB962C8B-B14F-4D97-AF65-F5344CB8AC3E}">
        <p14:creationId xmlns:p14="http://schemas.microsoft.com/office/powerpoint/2010/main" val="331537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0C91A3D-BDAE-4D08-A52B-7F1FE236C6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49" b="82251" l="10000" r="90000"/>
                    </a14:imgEffect>
                  </a14:imgLayer>
                </a14:imgProps>
              </a:ext>
            </a:extLst>
          </a:blip>
          <a:srcRect t="9686" b="9686"/>
          <a:stretch>
            <a:fillRect/>
          </a:stretch>
        </p:blipFill>
        <p:spPr>
          <a:xfrm>
            <a:off x="5302940" y="0"/>
            <a:ext cx="8505825" cy="6858000"/>
          </a:xfr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Red chair against a red wall with a green floor">
            <a:extLst>
              <a:ext uri="{FF2B5EF4-FFF2-40B4-BE49-F238E27FC236}">
                <a16:creationId xmlns:a16="http://schemas.microsoft.com/office/drawing/2014/main" id="{D7A6C408-D15C-C140-8E3E-B96A9E60D4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8201C51-A9F2-4C34-9062-0F0C152CC747}"/>
              </a:ext>
            </a:extLst>
          </p:cNvPr>
          <p:cNvSpPr txBox="1"/>
          <p:nvPr/>
        </p:nvSpPr>
        <p:spPr>
          <a:xfrm>
            <a:off x="596348" y="318052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262626"/>
                </a:solidFill>
                <a:effectLst/>
                <a:highlight>
                  <a:srgbClr val="F9EBE5"/>
                </a:highlight>
                <a:latin typeface="-apple-system"/>
              </a:rPr>
              <a:t>Bibliography</a:t>
            </a:r>
            <a:r>
              <a:rPr lang="en-US" dirty="0"/>
              <a:t>  </a:t>
            </a:r>
            <a:endParaRPr lang="en-C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F7F6C8-CFD2-47D0-97BE-5A2CF54E8B30}"/>
              </a:ext>
            </a:extLst>
          </p:cNvPr>
          <p:cNvSpPr txBox="1"/>
          <p:nvPr/>
        </p:nvSpPr>
        <p:spPr>
          <a:xfrm>
            <a:off x="596348" y="1113183"/>
            <a:ext cx="11039061" cy="3693319"/>
          </a:xfrm>
          <a:prstGeom prst="rect">
            <a:avLst/>
          </a:prstGeom>
          <a:solidFill>
            <a:srgbClr val="F9EB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scott2 (2018). Technology: Making Car Insurance Better with AI - Money Beagle - Find Savings Fast. [online] Money Beagle - Find Savings Fast. Available at: https://www.moneybeagle.com/technology-making-car-insurance-better-with-ai/ [Accessed 19 Feb. 2022].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Gupta, S., &amp; Tripathi, P. (2016, February). An emerging trend of big data analytics with health insurance in India. In 2016 International Conference on Innovation and Challenges in Cyber Security (ICICCS-INBUSH) (pp. 64-69). IEEE.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‌</a:t>
            </a:r>
            <a:r>
              <a:rPr lang="en-US" dirty="0" err="1"/>
              <a:t>Paruchuri</a:t>
            </a:r>
            <a:r>
              <a:rPr lang="en-US" dirty="0"/>
              <a:t>, H. (2020). The Impact of Machine Learning on the Future of Insurance Industry. American Journal of Trade and Policy, 7(3), 85-90.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Hedegaard, N. A. (2018). Big Data and the Future of Insurance.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032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Placeholder 63">
            <a:extLst>
              <a:ext uri="{FF2B5EF4-FFF2-40B4-BE49-F238E27FC236}">
                <a16:creationId xmlns:a16="http://schemas.microsoft.com/office/drawing/2014/main" id="{EA870367-83D5-4C8F-BF91-9A38F5E1AC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9269" t="433" r="1792"/>
          <a:stretch/>
        </p:blipFill>
        <p:spPr>
          <a:xfrm>
            <a:off x="0" y="0"/>
            <a:ext cx="856090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Insurance is a risk-based business. The more information a company has on someone, the more accurately they can tell what kind of a risk that person represents. That’s why some car insurance companies started to use technological tools to help track their customers.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22110A-808C-BA40-BC53-C55C8902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/>
          <a:p>
            <a:fld id="{7F5C4FA3-7D9D-E946-AD2C-19928072FBD2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AC2372-63EE-2148-9148-A947101C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1" y="136525"/>
            <a:ext cx="8447439" cy="1074828"/>
          </a:xfrm>
        </p:spPr>
        <p:txBody>
          <a:bodyPr/>
          <a:lstStyle/>
          <a:p>
            <a:r>
              <a:rPr lang="en-US" dirty="0"/>
              <a:t>Digitalization and Datafication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3688-2CE2-F64C-907B-B43CE780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/>
          <a:p>
            <a:fld id="{BE6FF800-11CD-524E-9158-B8EADA07A499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074D-9F29-6C43-83AB-50F59C75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890939-442F-4359-9E74-5C14A678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78" y="1401930"/>
            <a:ext cx="9181216" cy="47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691C7-D092-4997-B9A5-0E03D174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D74-B37B-F546-968B-4AC3E7616DD3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2E875-FFC7-4192-AE3C-ABF23E49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824499-0577-4418-9A82-771A9B12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47439" cy="1074828"/>
          </a:xfrm>
        </p:spPr>
        <p:txBody>
          <a:bodyPr/>
          <a:lstStyle/>
          <a:p>
            <a:r>
              <a:rPr lang="en-US" dirty="0"/>
              <a:t>Three technological paradigm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CD438-E944-4BA9-A2B7-5B2A269AB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60" y="1211353"/>
            <a:ext cx="10062722" cy="49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B3B3F2-6D08-458E-85B7-CD713AE0B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48"/>
          <a:stretch/>
        </p:blipFill>
        <p:spPr>
          <a:xfrm>
            <a:off x="6886630" y="3051257"/>
            <a:ext cx="2438129" cy="2209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738" y="310990"/>
            <a:ext cx="6192892" cy="1198179"/>
          </a:xfrm>
        </p:spPr>
        <p:txBody>
          <a:bodyPr/>
          <a:lstStyle/>
          <a:p>
            <a:r>
              <a:rPr lang="en-US" sz="2400" dirty="0"/>
              <a:t>The Impact of Machine Learning on the Future of Insurance Industry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B1DEC-01E3-564E-AB68-04228054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/>
          <a:p>
            <a:fld id="{F4FADF4D-E5B4-7A4C-B9D2-B49D7EE22714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8CC6-5AA3-F948-9D06-5681F95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0C0D08-6915-46D3-8E21-F68D6B111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09306"/>
            <a:ext cx="5675008" cy="398912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EA2B25-17EA-4F68-9796-39DF50C17A92}"/>
              </a:ext>
            </a:extLst>
          </p:cNvPr>
          <p:cNvCxnSpPr/>
          <p:nvPr/>
        </p:nvCxnSpPr>
        <p:spPr>
          <a:xfrm>
            <a:off x="1775791" y="2001078"/>
            <a:ext cx="2014393" cy="1702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1FDA5-3C9A-4E18-B45C-EC4A832D72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67"/>
          <a:stretch/>
        </p:blipFill>
        <p:spPr>
          <a:xfrm>
            <a:off x="9972265" y="3051257"/>
            <a:ext cx="2219735" cy="24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1" y="136525"/>
            <a:ext cx="8447439" cy="1074828"/>
          </a:xfrm>
        </p:spPr>
        <p:txBody>
          <a:bodyPr/>
          <a:lstStyle/>
          <a:p>
            <a:r>
              <a:rPr lang="en-US" dirty="0"/>
              <a:t>But why?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074D-9F29-6C43-83AB-50F59C75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1089C-7D81-4923-A360-049C5761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5823"/>
            <a:ext cx="6960704" cy="57809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D83838-73B9-4634-9F0A-7AD4A2056C34}"/>
              </a:ext>
            </a:extLst>
          </p:cNvPr>
          <p:cNvSpPr/>
          <p:nvPr/>
        </p:nvSpPr>
        <p:spPr>
          <a:xfrm>
            <a:off x="5473148" y="3446968"/>
            <a:ext cx="1868556" cy="1092169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4B3646-7C8B-473C-B485-2F29941E73BF}"/>
              </a:ext>
            </a:extLst>
          </p:cNvPr>
          <p:cNvSpPr/>
          <p:nvPr/>
        </p:nvSpPr>
        <p:spPr>
          <a:xfrm>
            <a:off x="3604592" y="1311965"/>
            <a:ext cx="1868556" cy="1245705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CB183-7043-4A9D-801A-0452A6D153C7}"/>
              </a:ext>
            </a:extLst>
          </p:cNvPr>
          <p:cNvSpPr/>
          <p:nvPr/>
        </p:nvSpPr>
        <p:spPr>
          <a:xfrm>
            <a:off x="3604592" y="3446968"/>
            <a:ext cx="1868556" cy="1092169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773BBF-5FDB-4220-8A4B-772E38E107B2}"/>
              </a:ext>
            </a:extLst>
          </p:cNvPr>
          <p:cNvSpPr/>
          <p:nvPr/>
        </p:nvSpPr>
        <p:spPr>
          <a:xfrm>
            <a:off x="3604592" y="4539138"/>
            <a:ext cx="1868556" cy="932976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9D45D-564F-4E79-9747-D9CDFEECC4A0}"/>
              </a:ext>
            </a:extLst>
          </p:cNvPr>
          <p:cNvSpPr/>
          <p:nvPr/>
        </p:nvSpPr>
        <p:spPr>
          <a:xfrm>
            <a:off x="3604592" y="5481543"/>
            <a:ext cx="1868556" cy="1236275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6A572-5056-446E-80AF-7D5691355AAA}"/>
              </a:ext>
            </a:extLst>
          </p:cNvPr>
          <p:cNvSpPr/>
          <p:nvPr/>
        </p:nvSpPr>
        <p:spPr>
          <a:xfrm>
            <a:off x="1795462" y="4548553"/>
            <a:ext cx="1809129" cy="932976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81492-2E18-43B1-8345-CD3E3428A3BE}"/>
              </a:ext>
            </a:extLst>
          </p:cNvPr>
          <p:cNvSpPr/>
          <p:nvPr/>
        </p:nvSpPr>
        <p:spPr>
          <a:xfrm>
            <a:off x="5473148" y="1311965"/>
            <a:ext cx="1868556" cy="1245705"/>
          </a:xfrm>
          <a:prstGeom prst="rect">
            <a:avLst/>
          </a:prstGeom>
          <a:noFill/>
          <a:ln w="57150">
            <a:solidFill>
              <a:srgbClr val="F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3CBFF-D52E-4436-A342-77A5AB476067}"/>
              </a:ext>
            </a:extLst>
          </p:cNvPr>
          <p:cNvSpPr/>
          <p:nvPr/>
        </p:nvSpPr>
        <p:spPr>
          <a:xfrm>
            <a:off x="5473148" y="5472113"/>
            <a:ext cx="1868556" cy="1245705"/>
          </a:xfrm>
          <a:prstGeom prst="rect">
            <a:avLst/>
          </a:prstGeom>
          <a:noFill/>
          <a:ln w="57150">
            <a:solidFill>
              <a:srgbClr val="F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C0FB4-1004-4CF5-9FB3-52530031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9" y="1694502"/>
            <a:ext cx="4456128" cy="23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1" y="136525"/>
            <a:ext cx="8447439" cy="1074828"/>
          </a:xfrm>
        </p:spPr>
        <p:txBody>
          <a:bodyPr/>
          <a:lstStyle/>
          <a:p>
            <a:r>
              <a:rPr lang="en-US" dirty="0"/>
              <a:t>Decision Power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3688-2CE2-F64C-907B-B43CE780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/>
          <a:p>
            <a:fld id="{BE6FF800-11CD-524E-9158-B8EADA07A499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074D-9F29-6C43-83AB-50F59C75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890939-442F-4359-9E74-5C14A678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92" y="233531"/>
            <a:ext cx="7107124" cy="3665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07B09-D1FD-4BB6-9FA8-1C304390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6" y="3857716"/>
            <a:ext cx="7793345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1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5595"/>
            <a:ext cx="7129670" cy="1236994"/>
          </a:xfrm>
        </p:spPr>
        <p:txBody>
          <a:bodyPr>
            <a:normAutofit/>
          </a:bodyPr>
          <a:lstStyle/>
          <a:p>
            <a:r>
              <a:rPr lang="en-US" sz="3600" dirty="0"/>
              <a:t>A solution that might meet key necessities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25E9C-6D27-6149-B34D-1A7DD4B1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5884-29BB-AC43-80DD-E1A5FAA03130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FE594-D654-1149-885C-D2CCBDE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1C137A-3DC5-4DED-BA76-D4F66A341BA8}"/>
              </a:ext>
            </a:extLst>
          </p:cNvPr>
          <p:cNvGrpSpPr/>
          <p:nvPr/>
        </p:nvGrpSpPr>
        <p:grpSpPr>
          <a:xfrm>
            <a:off x="649322" y="1646898"/>
            <a:ext cx="7722740" cy="4495142"/>
            <a:chOff x="517355" y="2253961"/>
            <a:chExt cx="6263891" cy="34009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33D73B-8491-4C23-A455-4B603F5EA30E}"/>
                </a:ext>
              </a:extLst>
            </p:cNvPr>
            <p:cNvGrpSpPr/>
            <p:nvPr/>
          </p:nvGrpSpPr>
          <p:grpSpPr>
            <a:xfrm>
              <a:off x="517355" y="2951222"/>
              <a:ext cx="4732182" cy="2204488"/>
              <a:chOff x="561805" y="3059172"/>
              <a:chExt cx="4732182" cy="220448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8AF9D70-5C72-470F-B203-96BDAD1D9A9B}"/>
                  </a:ext>
                </a:extLst>
              </p:cNvPr>
              <p:cNvSpPr/>
              <p:nvPr/>
            </p:nvSpPr>
            <p:spPr>
              <a:xfrm>
                <a:off x="561805" y="3059172"/>
                <a:ext cx="879113" cy="879113"/>
              </a:xfrm>
              <a:custGeom>
                <a:avLst/>
                <a:gdLst>
                  <a:gd name="connsiteX0" fmla="*/ 0 w 879113"/>
                  <a:gd name="connsiteY0" fmla="*/ 439557 h 879113"/>
                  <a:gd name="connsiteX1" fmla="*/ 439557 w 879113"/>
                  <a:gd name="connsiteY1" fmla="*/ 0 h 879113"/>
                  <a:gd name="connsiteX2" fmla="*/ 879114 w 879113"/>
                  <a:gd name="connsiteY2" fmla="*/ 439557 h 879113"/>
                  <a:gd name="connsiteX3" fmla="*/ 439557 w 879113"/>
                  <a:gd name="connsiteY3" fmla="*/ 879114 h 879113"/>
                  <a:gd name="connsiteX4" fmla="*/ 0 w 879113"/>
                  <a:gd name="connsiteY4" fmla="*/ 439557 h 879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113" h="879113">
                    <a:moveTo>
                      <a:pt x="0" y="439557"/>
                    </a:moveTo>
                    <a:cubicBezTo>
                      <a:pt x="0" y="196796"/>
                      <a:pt x="196796" y="0"/>
                      <a:pt x="439557" y="0"/>
                    </a:cubicBezTo>
                    <a:cubicBezTo>
                      <a:pt x="682318" y="0"/>
                      <a:pt x="879114" y="196796"/>
                      <a:pt x="879114" y="439557"/>
                    </a:cubicBezTo>
                    <a:cubicBezTo>
                      <a:pt x="879114" y="682318"/>
                      <a:pt x="682318" y="879114"/>
                      <a:pt x="439557" y="879114"/>
                    </a:cubicBezTo>
                    <a:cubicBezTo>
                      <a:pt x="196796" y="879114"/>
                      <a:pt x="0" y="682318"/>
                      <a:pt x="0" y="439557"/>
                    </a:cubicBezTo>
                    <a:close/>
                  </a:path>
                </a:pathLst>
              </a:custGeom>
              <a:solidFill>
                <a:srgbClr val="B512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1443" tIns="141443" rIns="141443" bIns="141443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Genomic</a:t>
                </a:r>
                <a:endParaRPr lang="en-CA" kern="1200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7E90FD8-AD96-40BB-9132-CDDC2963155C}"/>
                  </a:ext>
                </a:extLst>
              </p:cNvPr>
              <p:cNvSpPr/>
              <p:nvPr/>
            </p:nvSpPr>
            <p:spPr>
              <a:xfrm>
                <a:off x="1856433" y="3093840"/>
                <a:ext cx="927195" cy="879113"/>
              </a:xfrm>
              <a:custGeom>
                <a:avLst/>
                <a:gdLst>
                  <a:gd name="connsiteX0" fmla="*/ 0 w 879113"/>
                  <a:gd name="connsiteY0" fmla="*/ 439557 h 879113"/>
                  <a:gd name="connsiteX1" fmla="*/ 439557 w 879113"/>
                  <a:gd name="connsiteY1" fmla="*/ 0 h 879113"/>
                  <a:gd name="connsiteX2" fmla="*/ 879114 w 879113"/>
                  <a:gd name="connsiteY2" fmla="*/ 439557 h 879113"/>
                  <a:gd name="connsiteX3" fmla="*/ 439557 w 879113"/>
                  <a:gd name="connsiteY3" fmla="*/ 879114 h 879113"/>
                  <a:gd name="connsiteX4" fmla="*/ 0 w 879113"/>
                  <a:gd name="connsiteY4" fmla="*/ 439557 h 879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113" h="879113">
                    <a:moveTo>
                      <a:pt x="0" y="439557"/>
                    </a:moveTo>
                    <a:cubicBezTo>
                      <a:pt x="0" y="196796"/>
                      <a:pt x="196796" y="0"/>
                      <a:pt x="439557" y="0"/>
                    </a:cubicBezTo>
                    <a:cubicBezTo>
                      <a:pt x="682318" y="0"/>
                      <a:pt x="879114" y="196796"/>
                      <a:pt x="879114" y="439557"/>
                    </a:cubicBezTo>
                    <a:cubicBezTo>
                      <a:pt x="879114" y="682318"/>
                      <a:pt x="682318" y="879114"/>
                      <a:pt x="439557" y="879114"/>
                    </a:cubicBezTo>
                    <a:cubicBezTo>
                      <a:pt x="196796" y="879114"/>
                      <a:pt x="0" y="682318"/>
                      <a:pt x="0" y="439557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1443" tIns="141443" rIns="141443" bIns="141443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Electronic health records</a:t>
                </a:r>
                <a:endParaRPr lang="en-CA" sz="1600" kern="1200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C938597-BA30-496B-8B1C-123810C06E9A}"/>
                  </a:ext>
                </a:extLst>
              </p:cNvPr>
              <p:cNvSpPr/>
              <p:nvPr/>
            </p:nvSpPr>
            <p:spPr>
              <a:xfrm>
                <a:off x="1440918" y="3942909"/>
                <a:ext cx="509885" cy="509885"/>
              </a:xfrm>
              <a:custGeom>
                <a:avLst/>
                <a:gdLst>
                  <a:gd name="connsiteX0" fmla="*/ 67585 w 509885"/>
                  <a:gd name="connsiteY0" fmla="*/ 194980 h 509885"/>
                  <a:gd name="connsiteX1" fmla="*/ 194980 w 509885"/>
                  <a:gd name="connsiteY1" fmla="*/ 194980 h 509885"/>
                  <a:gd name="connsiteX2" fmla="*/ 194980 w 509885"/>
                  <a:gd name="connsiteY2" fmla="*/ 67585 h 509885"/>
                  <a:gd name="connsiteX3" fmla="*/ 314905 w 509885"/>
                  <a:gd name="connsiteY3" fmla="*/ 67585 h 509885"/>
                  <a:gd name="connsiteX4" fmla="*/ 314905 w 509885"/>
                  <a:gd name="connsiteY4" fmla="*/ 194980 h 509885"/>
                  <a:gd name="connsiteX5" fmla="*/ 442300 w 509885"/>
                  <a:gd name="connsiteY5" fmla="*/ 194980 h 509885"/>
                  <a:gd name="connsiteX6" fmla="*/ 442300 w 509885"/>
                  <a:gd name="connsiteY6" fmla="*/ 314905 h 509885"/>
                  <a:gd name="connsiteX7" fmla="*/ 314905 w 509885"/>
                  <a:gd name="connsiteY7" fmla="*/ 314905 h 509885"/>
                  <a:gd name="connsiteX8" fmla="*/ 314905 w 509885"/>
                  <a:gd name="connsiteY8" fmla="*/ 442300 h 509885"/>
                  <a:gd name="connsiteX9" fmla="*/ 194980 w 509885"/>
                  <a:gd name="connsiteY9" fmla="*/ 442300 h 509885"/>
                  <a:gd name="connsiteX10" fmla="*/ 194980 w 509885"/>
                  <a:gd name="connsiteY10" fmla="*/ 314905 h 509885"/>
                  <a:gd name="connsiteX11" fmla="*/ 67585 w 509885"/>
                  <a:gd name="connsiteY11" fmla="*/ 314905 h 509885"/>
                  <a:gd name="connsiteX12" fmla="*/ 67585 w 509885"/>
                  <a:gd name="connsiteY12" fmla="*/ 194980 h 50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9885" h="509885">
                    <a:moveTo>
                      <a:pt x="67585" y="194980"/>
                    </a:moveTo>
                    <a:lnTo>
                      <a:pt x="194980" y="194980"/>
                    </a:lnTo>
                    <a:lnTo>
                      <a:pt x="194980" y="67585"/>
                    </a:lnTo>
                    <a:lnTo>
                      <a:pt x="314905" y="67585"/>
                    </a:lnTo>
                    <a:lnTo>
                      <a:pt x="314905" y="194980"/>
                    </a:lnTo>
                    <a:lnTo>
                      <a:pt x="442300" y="194980"/>
                    </a:lnTo>
                    <a:lnTo>
                      <a:pt x="442300" y="314905"/>
                    </a:lnTo>
                    <a:lnTo>
                      <a:pt x="314905" y="314905"/>
                    </a:lnTo>
                    <a:lnTo>
                      <a:pt x="314905" y="442300"/>
                    </a:lnTo>
                    <a:lnTo>
                      <a:pt x="194980" y="442300"/>
                    </a:lnTo>
                    <a:lnTo>
                      <a:pt x="194980" y="314905"/>
                    </a:lnTo>
                    <a:lnTo>
                      <a:pt x="67585" y="314905"/>
                    </a:lnTo>
                    <a:lnTo>
                      <a:pt x="67585" y="19498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7585" tIns="194980" rIns="67585" bIns="19498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CA" sz="800" kern="12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01C21F4-D306-4F4A-9F1E-083871AC4520}"/>
                  </a:ext>
                </a:extLst>
              </p:cNvPr>
              <p:cNvSpPr/>
              <p:nvPr/>
            </p:nvSpPr>
            <p:spPr>
              <a:xfrm>
                <a:off x="1856433" y="4384547"/>
                <a:ext cx="879113" cy="879113"/>
              </a:xfrm>
              <a:custGeom>
                <a:avLst/>
                <a:gdLst>
                  <a:gd name="connsiteX0" fmla="*/ 0 w 879113"/>
                  <a:gd name="connsiteY0" fmla="*/ 439557 h 879113"/>
                  <a:gd name="connsiteX1" fmla="*/ 439557 w 879113"/>
                  <a:gd name="connsiteY1" fmla="*/ 0 h 879113"/>
                  <a:gd name="connsiteX2" fmla="*/ 879114 w 879113"/>
                  <a:gd name="connsiteY2" fmla="*/ 439557 h 879113"/>
                  <a:gd name="connsiteX3" fmla="*/ 439557 w 879113"/>
                  <a:gd name="connsiteY3" fmla="*/ 879114 h 879113"/>
                  <a:gd name="connsiteX4" fmla="*/ 0 w 879113"/>
                  <a:gd name="connsiteY4" fmla="*/ 439557 h 879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113" h="879113">
                    <a:moveTo>
                      <a:pt x="0" y="439557"/>
                    </a:moveTo>
                    <a:cubicBezTo>
                      <a:pt x="0" y="196796"/>
                      <a:pt x="196796" y="0"/>
                      <a:pt x="439557" y="0"/>
                    </a:cubicBezTo>
                    <a:cubicBezTo>
                      <a:pt x="682318" y="0"/>
                      <a:pt x="879114" y="196796"/>
                      <a:pt x="879114" y="439557"/>
                    </a:cubicBezTo>
                    <a:cubicBezTo>
                      <a:pt x="879114" y="682318"/>
                      <a:pt x="682318" y="879114"/>
                      <a:pt x="439557" y="879114"/>
                    </a:cubicBezTo>
                    <a:cubicBezTo>
                      <a:pt x="196796" y="879114"/>
                      <a:pt x="0" y="682318"/>
                      <a:pt x="0" y="439557"/>
                    </a:cubicBezTo>
                    <a:close/>
                  </a:path>
                </a:pathLst>
              </a:custGeom>
              <a:solidFill>
                <a:srgbClr val="B512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1443" tIns="141443" rIns="141443" bIns="141443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Behavioral</a:t>
                </a:r>
                <a:r>
                  <a:rPr lang="en-US" sz="1000" kern="1200" dirty="0"/>
                  <a:t> </a:t>
                </a:r>
                <a:endParaRPr lang="en-CA" sz="1000" kern="120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959046A-D539-4FAF-BFA8-384F3CDE57ED}"/>
                  </a:ext>
                </a:extLst>
              </p:cNvPr>
              <p:cNvSpPr/>
              <p:nvPr/>
            </p:nvSpPr>
            <p:spPr>
              <a:xfrm>
                <a:off x="561805" y="4384547"/>
                <a:ext cx="879113" cy="879113"/>
              </a:xfrm>
              <a:custGeom>
                <a:avLst/>
                <a:gdLst>
                  <a:gd name="connsiteX0" fmla="*/ 0 w 879113"/>
                  <a:gd name="connsiteY0" fmla="*/ 439557 h 879113"/>
                  <a:gd name="connsiteX1" fmla="*/ 439557 w 879113"/>
                  <a:gd name="connsiteY1" fmla="*/ 0 h 879113"/>
                  <a:gd name="connsiteX2" fmla="*/ 879114 w 879113"/>
                  <a:gd name="connsiteY2" fmla="*/ 439557 h 879113"/>
                  <a:gd name="connsiteX3" fmla="*/ 439557 w 879113"/>
                  <a:gd name="connsiteY3" fmla="*/ 879114 h 879113"/>
                  <a:gd name="connsiteX4" fmla="*/ 0 w 879113"/>
                  <a:gd name="connsiteY4" fmla="*/ 439557 h 879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113" h="879113">
                    <a:moveTo>
                      <a:pt x="0" y="439557"/>
                    </a:moveTo>
                    <a:cubicBezTo>
                      <a:pt x="0" y="196796"/>
                      <a:pt x="196796" y="0"/>
                      <a:pt x="439557" y="0"/>
                    </a:cubicBezTo>
                    <a:cubicBezTo>
                      <a:pt x="682318" y="0"/>
                      <a:pt x="879114" y="196796"/>
                      <a:pt x="879114" y="439557"/>
                    </a:cubicBezTo>
                    <a:cubicBezTo>
                      <a:pt x="879114" y="682318"/>
                      <a:pt x="682318" y="879114"/>
                      <a:pt x="439557" y="879114"/>
                    </a:cubicBezTo>
                    <a:cubicBezTo>
                      <a:pt x="196796" y="879114"/>
                      <a:pt x="0" y="682318"/>
                      <a:pt x="0" y="439557"/>
                    </a:cubicBezTo>
                    <a:close/>
                  </a:path>
                </a:pathLst>
              </a:custGeom>
              <a:solidFill>
                <a:srgbClr val="B512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1443" tIns="141443" rIns="141443" bIns="141443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Public health</a:t>
                </a:r>
                <a:endParaRPr lang="en-CA" kern="1200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77E8407-D343-4FF8-B68C-8D5F74BF495E}"/>
                  </a:ext>
                </a:extLst>
              </p:cNvPr>
              <p:cNvSpPr/>
              <p:nvPr/>
            </p:nvSpPr>
            <p:spPr>
              <a:xfrm>
                <a:off x="2781300" y="3956622"/>
                <a:ext cx="634599" cy="327030"/>
              </a:xfrm>
              <a:custGeom>
                <a:avLst/>
                <a:gdLst>
                  <a:gd name="connsiteX0" fmla="*/ 0 w 288755"/>
                  <a:gd name="connsiteY0" fmla="*/ 65406 h 327030"/>
                  <a:gd name="connsiteX1" fmla="*/ 144378 w 288755"/>
                  <a:gd name="connsiteY1" fmla="*/ 65406 h 327030"/>
                  <a:gd name="connsiteX2" fmla="*/ 144378 w 288755"/>
                  <a:gd name="connsiteY2" fmla="*/ 0 h 327030"/>
                  <a:gd name="connsiteX3" fmla="*/ 288755 w 288755"/>
                  <a:gd name="connsiteY3" fmla="*/ 163515 h 327030"/>
                  <a:gd name="connsiteX4" fmla="*/ 144378 w 288755"/>
                  <a:gd name="connsiteY4" fmla="*/ 327030 h 327030"/>
                  <a:gd name="connsiteX5" fmla="*/ 144378 w 288755"/>
                  <a:gd name="connsiteY5" fmla="*/ 261624 h 327030"/>
                  <a:gd name="connsiteX6" fmla="*/ 0 w 288755"/>
                  <a:gd name="connsiteY6" fmla="*/ 261624 h 327030"/>
                  <a:gd name="connsiteX7" fmla="*/ 0 w 288755"/>
                  <a:gd name="connsiteY7" fmla="*/ 65406 h 32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755" h="327030">
                    <a:moveTo>
                      <a:pt x="0" y="65406"/>
                    </a:moveTo>
                    <a:lnTo>
                      <a:pt x="144378" y="65406"/>
                    </a:lnTo>
                    <a:lnTo>
                      <a:pt x="144378" y="0"/>
                    </a:lnTo>
                    <a:lnTo>
                      <a:pt x="288755" y="163515"/>
                    </a:lnTo>
                    <a:lnTo>
                      <a:pt x="144378" y="327030"/>
                    </a:lnTo>
                    <a:lnTo>
                      <a:pt x="144378" y="261624"/>
                    </a:lnTo>
                    <a:lnTo>
                      <a:pt x="0" y="261624"/>
                    </a:lnTo>
                    <a:lnTo>
                      <a:pt x="0" y="6540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5406" rIns="86626" bIns="65406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CA" sz="800" kern="12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7FA27E8-3114-40A4-80C6-845D94A65F76}"/>
                  </a:ext>
                </a:extLst>
              </p:cNvPr>
              <p:cNvSpPr/>
              <p:nvPr/>
            </p:nvSpPr>
            <p:spPr>
              <a:xfrm>
                <a:off x="3535760" y="3241024"/>
                <a:ext cx="1758227" cy="1758227"/>
              </a:xfrm>
              <a:custGeom>
                <a:avLst/>
                <a:gdLst>
                  <a:gd name="connsiteX0" fmla="*/ 0 w 1758227"/>
                  <a:gd name="connsiteY0" fmla="*/ 879114 h 1758227"/>
                  <a:gd name="connsiteX1" fmla="*/ 879114 w 1758227"/>
                  <a:gd name="connsiteY1" fmla="*/ 0 h 1758227"/>
                  <a:gd name="connsiteX2" fmla="*/ 1758228 w 1758227"/>
                  <a:gd name="connsiteY2" fmla="*/ 879114 h 1758227"/>
                  <a:gd name="connsiteX3" fmla="*/ 879114 w 1758227"/>
                  <a:gd name="connsiteY3" fmla="*/ 1758228 h 1758227"/>
                  <a:gd name="connsiteX4" fmla="*/ 0 w 1758227"/>
                  <a:gd name="connsiteY4" fmla="*/ 879114 h 175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8227" h="1758227">
                    <a:moveTo>
                      <a:pt x="0" y="879114"/>
                    </a:moveTo>
                    <a:cubicBezTo>
                      <a:pt x="0" y="393593"/>
                      <a:pt x="393593" y="0"/>
                      <a:pt x="879114" y="0"/>
                    </a:cubicBezTo>
                    <a:cubicBezTo>
                      <a:pt x="1364635" y="0"/>
                      <a:pt x="1758228" y="393593"/>
                      <a:pt x="1758228" y="879114"/>
                    </a:cubicBezTo>
                    <a:cubicBezTo>
                      <a:pt x="1758228" y="1364635"/>
                      <a:pt x="1364635" y="1758228"/>
                      <a:pt x="879114" y="1758228"/>
                    </a:cubicBezTo>
                    <a:cubicBezTo>
                      <a:pt x="393593" y="1758228"/>
                      <a:pt x="0" y="1364635"/>
                      <a:pt x="0" y="879114"/>
                    </a:cubicBezTo>
                    <a:close/>
                  </a:path>
                </a:pathLst>
              </a:custGeom>
              <a:solidFill>
                <a:srgbClr val="FD1B1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0506" tIns="290506" rIns="290506" bIns="290506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600" kern="1200" dirty="0"/>
                  <a:t>Evidence + insight</a:t>
                </a:r>
                <a:endParaRPr lang="en-CA" sz="2600" kern="1200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BEF801-F273-4921-9AF5-4D3548445994}"/>
                </a:ext>
              </a:extLst>
            </p:cNvPr>
            <p:cNvSpPr/>
            <p:nvPr/>
          </p:nvSpPr>
          <p:spPr>
            <a:xfrm rot="19441547">
              <a:off x="5237164" y="3044631"/>
              <a:ext cx="634599" cy="327030"/>
            </a:xfrm>
            <a:custGeom>
              <a:avLst/>
              <a:gdLst>
                <a:gd name="connsiteX0" fmla="*/ 0 w 288755"/>
                <a:gd name="connsiteY0" fmla="*/ 65406 h 327030"/>
                <a:gd name="connsiteX1" fmla="*/ 144378 w 288755"/>
                <a:gd name="connsiteY1" fmla="*/ 65406 h 327030"/>
                <a:gd name="connsiteX2" fmla="*/ 144378 w 288755"/>
                <a:gd name="connsiteY2" fmla="*/ 0 h 327030"/>
                <a:gd name="connsiteX3" fmla="*/ 288755 w 288755"/>
                <a:gd name="connsiteY3" fmla="*/ 163515 h 327030"/>
                <a:gd name="connsiteX4" fmla="*/ 144378 w 288755"/>
                <a:gd name="connsiteY4" fmla="*/ 327030 h 327030"/>
                <a:gd name="connsiteX5" fmla="*/ 144378 w 288755"/>
                <a:gd name="connsiteY5" fmla="*/ 261624 h 327030"/>
                <a:gd name="connsiteX6" fmla="*/ 0 w 288755"/>
                <a:gd name="connsiteY6" fmla="*/ 261624 h 327030"/>
                <a:gd name="connsiteX7" fmla="*/ 0 w 288755"/>
                <a:gd name="connsiteY7" fmla="*/ 65406 h 3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755" h="327030">
                  <a:moveTo>
                    <a:pt x="0" y="65406"/>
                  </a:moveTo>
                  <a:lnTo>
                    <a:pt x="144378" y="65406"/>
                  </a:lnTo>
                  <a:lnTo>
                    <a:pt x="144378" y="0"/>
                  </a:lnTo>
                  <a:lnTo>
                    <a:pt x="288755" y="163515"/>
                  </a:lnTo>
                  <a:lnTo>
                    <a:pt x="144378" y="327030"/>
                  </a:lnTo>
                  <a:lnTo>
                    <a:pt x="144378" y="261624"/>
                  </a:lnTo>
                  <a:lnTo>
                    <a:pt x="0" y="261624"/>
                  </a:lnTo>
                  <a:lnTo>
                    <a:pt x="0" y="6540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406" rIns="86626" bIns="65406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800" kern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9381D2-BA08-4080-B666-2890B388D9A1}"/>
                </a:ext>
              </a:extLst>
            </p:cNvPr>
            <p:cNvSpPr/>
            <p:nvPr/>
          </p:nvSpPr>
          <p:spPr>
            <a:xfrm rot="2035781">
              <a:off x="5238866" y="4612304"/>
              <a:ext cx="634599" cy="327030"/>
            </a:xfrm>
            <a:custGeom>
              <a:avLst/>
              <a:gdLst>
                <a:gd name="connsiteX0" fmla="*/ 0 w 288755"/>
                <a:gd name="connsiteY0" fmla="*/ 65406 h 327030"/>
                <a:gd name="connsiteX1" fmla="*/ 144378 w 288755"/>
                <a:gd name="connsiteY1" fmla="*/ 65406 h 327030"/>
                <a:gd name="connsiteX2" fmla="*/ 144378 w 288755"/>
                <a:gd name="connsiteY2" fmla="*/ 0 h 327030"/>
                <a:gd name="connsiteX3" fmla="*/ 288755 w 288755"/>
                <a:gd name="connsiteY3" fmla="*/ 163515 h 327030"/>
                <a:gd name="connsiteX4" fmla="*/ 144378 w 288755"/>
                <a:gd name="connsiteY4" fmla="*/ 327030 h 327030"/>
                <a:gd name="connsiteX5" fmla="*/ 144378 w 288755"/>
                <a:gd name="connsiteY5" fmla="*/ 261624 h 327030"/>
                <a:gd name="connsiteX6" fmla="*/ 0 w 288755"/>
                <a:gd name="connsiteY6" fmla="*/ 261624 h 327030"/>
                <a:gd name="connsiteX7" fmla="*/ 0 w 288755"/>
                <a:gd name="connsiteY7" fmla="*/ 65406 h 3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755" h="327030">
                  <a:moveTo>
                    <a:pt x="0" y="65406"/>
                  </a:moveTo>
                  <a:lnTo>
                    <a:pt x="144378" y="65406"/>
                  </a:lnTo>
                  <a:lnTo>
                    <a:pt x="144378" y="0"/>
                  </a:lnTo>
                  <a:lnTo>
                    <a:pt x="288755" y="163515"/>
                  </a:lnTo>
                  <a:lnTo>
                    <a:pt x="144378" y="327030"/>
                  </a:lnTo>
                  <a:lnTo>
                    <a:pt x="144378" y="261624"/>
                  </a:lnTo>
                  <a:lnTo>
                    <a:pt x="0" y="261624"/>
                  </a:lnTo>
                  <a:lnTo>
                    <a:pt x="0" y="6540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406" rIns="86626" bIns="65406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8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96FC9E-AAC4-4B4F-83D3-A7AFB3BB1C98}"/>
                </a:ext>
              </a:extLst>
            </p:cNvPr>
            <p:cNvSpPr/>
            <p:nvPr/>
          </p:nvSpPr>
          <p:spPr>
            <a:xfrm>
              <a:off x="5902133" y="2253961"/>
              <a:ext cx="879113" cy="879113"/>
            </a:xfrm>
            <a:custGeom>
              <a:avLst/>
              <a:gdLst>
                <a:gd name="connsiteX0" fmla="*/ 0 w 879113"/>
                <a:gd name="connsiteY0" fmla="*/ 439557 h 879113"/>
                <a:gd name="connsiteX1" fmla="*/ 439557 w 879113"/>
                <a:gd name="connsiteY1" fmla="*/ 0 h 879113"/>
                <a:gd name="connsiteX2" fmla="*/ 879114 w 879113"/>
                <a:gd name="connsiteY2" fmla="*/ 439557 h 879113"/>
                <a:gd name="connsiteX3" fmla="*/ 439557 w 879113"/>
                <a:gd name="connsiteY3" fmla="*/ 879114 h 879113"/>
                <a:gd name="connsiteX4" fmla="*/ 0 w 879113"/>
                <a:gd name="connsiteY4" fmla="*/ 439557 h 87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113" h="879113">
                  <a:moveTo>
                    <a:pt x="0" y="439557"/>
                  </a:moveTo>
                  <a:cubicBezTo>
                    <a:pt x="0" y="196796"/>
                    <a:pt x="196796" y="0"/>
                    <a:pt x="439557" y="0"/>
                  </a:cubicBezTo>
                  <a:cubicBezTo>
                    <a:pt x="682318" y="0"/>
                    <a:pt x="879114" y="196796"/>
                    <a:pt x="879114" y="439557"/>
                  </a:cubicBezTo>
                  <a:cubicBezTo>
                    <a:pt x="879114" y="682318"/>
                    <a:pt x="682318" y="879114"/>
                    <a:pt x="439557" y="879114"/>
                  </a:cubicBezTo>
                  <a:cubicBezTo>
                    <a:pt x="196796" y="879114"/>
                    <a:pt x="0" y="682318"/>
                    <a:pt x="0" y="43955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443" tIns="141443" rIns="141443" bIns="141443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Lower costs</a:t>
              </a:r>
              <a:endParaRPr lang="en-CA" kern="12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3665F5-2849-4B13-9C85-5577084B5A69}"/>
                </a:ext>
              </a:extLst>
            </p:cNvPr>
            <p:cNvSpPr/>
            <p:nvPr/>
          </p:nvSpPr>
          <p:spPr>
            <a:xfrm>
              <a:off x="5902132" y="4775819"/>
              <a:ext cx="879113" cy="879113"/>
            </a:xfrm>
            <a:custGeom>
              <a:avLst/>
              <a:gdLst>
                <a:gd name="connsiteX0" fmla="*/ 0 w 879113"/>
                <a:gd name="connsiteY0" fmla="*/ 439557 h 879113"/>
                <a:gd name="connsiteX1" fmla="*/ 439557 w 879113"/>
                <a:gd name="connsiteY1" fmla="*/ 0 h 879113"/>
                <a:gd name="connsiteX2" fmla="*/ 879114 w 879113"/>
                <a:gd name="connsiteY2" fmla="*/ 439557 h 879113"/>
                <a:gd name="connsiteX3" fmla="*/ 439557 w 879113"/>
                <a:gd name="connsiteY3" fmla="*/ 879114 h 879113"/>
                <a:gd name="connsiteX4" fmla="*/ 0 w 879113"/>
                <a:gd name="connsiteY4" fmla="*/ 439557 h 87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113" h="879113">
                  <a:moveTo>
                    <a:pt x="0" y="439557"/>
                  </a:moveTo>
                  <a:cubicBezTo>
                    <a:pt x="0" y="196796"/>
                    <a:pt x="196796" y="0"/>
                    <a:pt x="439557" y="0"/>
                  </a:cubicBezTo>
                  <a:cubicBezTo>
                    <a:pt x="682318" y="0"/>
                    <a:pt x="879114" y="196796"/>
                    <a:pt x="879114" y="439557"/>
                  </a:cubicBezTo>
                  <a:cubicBezTo>
                    <a:pt x="879114" y="682318"/>
                    <a:pt x="682318" y="879114"/>
                    <a:pt x="439557" y="879114"/>
                  </a:cubicBezTo>
                  <a:cubicBezTo>
                    <a:pt x="196796" y="879114"/>
                    <a:pt x="0" y="682318"/>
                    <a:pt x="0" y="43955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443" tIns="141443" rIns="141443" bIns="141443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Improved outcomes through smarter decisions  </a:t>
              </a:r>
              <a:endParaRPr lang="en-CA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C00303-A08F-4F62-BD8D-3CC12633BD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204" t="450" r="-8917" b="-450"/>
          <a:stretch/>
        </p:blipFill>
        <p:spPr>
          <a:xfrm>
            <a:off x="0" y="0"/>
            <a:ext cx="871993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/>
          <a:lstStyle/>
          <a:p>
            <a:r>
              <a:rPr lang="en-US" dirty="0"/>
              <a:t>My Verdict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It is worth thinking about it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BDAC-D08D-A24B-8EA9-377AF649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/>
          <a:p>
            <a:fld id="{CDAC40F6-9DAF-9B47-B58D-EFE2763AC6E1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A775-60F7-AF45-8128-48C93DA5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ive Red_Win32_AP_v3" id="{489718BF-5BA9-42DA-9832-0D6458117CDF}" vid="{B56DAA54-D084-4F49-84BA-6965B108C5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B13BD-E781-417A-B53F-0EDDA23B0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2BC193-1E5D-42CA-92FB-CB15BBE1F56A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infopath/2007/PartnerControls"/>
    <ds:schemaRef ds:uri="230e9df3-be65-4c73-a93b-d1236ebd677e"/>
    <ds:schemaRef ds:uri="16c05727-aa75-4e4a-9b5f-8a80a116589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4C50BF-B542-4C65-9576-F6A949345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149</TotalTime>
  <Words>265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Bahnschrift</vt:lpstr>
      <vt:lpstr>Calibri</vt:lpstr>
      <vt:lpstr>Tw Cen MT</vt:lpstr>
      <vt:lpstr>Office Theme</vt:lpstr>
      <vt:lpstr>Insurance Industry</vt:lpstr>
      <vt:lpstr>INTRODUCTION</vt:lpstr>
      <vt:lpstr>Digitalization and Datafication </vt:lpstr>
      <vt:lpstr>Three technological paradigm</vt:lpstr>
      <vt:lpstr>The Impact of Machine Learning on the Future of Insurance Industry</vt:lpstr>
      <vt:lpstr>But why? </vt:lpstr>
      <vt:lpstr>Decision Power</vt:lpstr>
      <vt:lpstr>A solution that might meet key necessities</vt:lpstr>
      <vt:lpstr>My Verdict 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Industry</dc:title>
  <dc:creator>Mohammad Hossein Movahedi</dc:creator>
  <cp:lastModifiedBy>Mohammad Movahedi</cp:lastModifiedBy>
  <cp:revision>1</cp:revision>
  <dcterms:created xsi:type="dcterms:W3CDTF">2022-02-19T01:07:56Z</dcterms:created>
  <dcterms:modified xsi:type="dcterms:W3CDTF">2024-01-23T01:18:40Z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