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8" r:id="rId6"/>
    <p:sldId id="269" r:id="rId7"/>
    <p:sldId id="272" r:id="rId8"/>
    <p:sldId id="270" r:id="rId9"/>
    <p:sldId id="271"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6" autoAdjust="0"/>
    <p:restoredTop sz="94620" autoAdjust="0"/>
  </p:normalViewPr>
  <p:slideViewPr>
    <p:cSldViewPr>
      <p:cViewPr varScale="1">
        <p:scale>
          <a:sx n="63" d="100"/>
          <a:sy n="63" d="100"/>
        </p:scale>
        <p:origin x="-17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pPr/>
              <a:t>2020/9/9</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pPr/>
              <a:t>2020/9/9</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pPr/>
              <a:t>2020/9/9</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pPr/>
              <a:t>2020/9/9</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ive Prediction of Traffic Accident Risks Using Machine Learning and Google  Maps | by Meraldo Antonio | Towards Data Science"/>
          <p:cNvPicPr>
            <a:picLocks noChangeAspect="1" noChangeArrowheads="1"/>
          </p:cNvPicPr>
          <p:nvPr/>
        </p:nvPicPr>
        <p:blipFill>
          <a:blip r:embed="rId2" cstate="print">
            <a:lum bright="30000" contrast="-40000"/>
          </a:blip>
          <a:srcRect/>
          <a:stretch>
            <a:fillRect/>
          </a:stretch>
        </p:blipFill>
        <p:spPr bwMode="auto">
          <a:xfrm>
            <a:off x="0" y="-27384"/>
            <a:ext cx="9144000" cy="4248472"/>
          </a:xfrm>
          <a:prstGeom prst="rect">
            <a:avLst/>
          </a:prstGeom>
          <a:noFill/>
        </p:spPr>
      </p:pic>
      <p:sp>
        <p:nvSpPr>
          <p:cNvPr id="2" name="标题 1"/>
          <p:cNvSpPr>
            <a:spLocks noGrp="1"/>
          </p:cNvSpPr>
          <p:nvPr>
            <p:ph type="ctrTitle"/>
          </p:nvPr>
        </p:nvSpPr>
        <p:spPr>
          <a:xfrm>
            <a:off x="457200" y="2535039"/>
            <a:ext cx="8458200" cy="1470025"/>
          </a:xfrm>
        </p:spPr>
        <p:txBody>
          <a:bodyPr/>
          <a:lstStyle/>
          <a:p>
            <a:r>
              <a:rPr lang="en-US" altLang="zh-CN" dirty="0" smtClean="0">
                <a:solidFill>
                  <a:schemeClr val="tx1"/>
                </a:solidFill>
                <a:latin typeface="Arial" pitchFamily="34" charset="0"/>
                <a:ea typeface="Arial Unicode MS" pitchFamily="34" charset="-122"/>
                <a:cs typeface="Arial" pitchFamily="34" charset="0"/>
              </a:rPr>
              <a:t>Collision Severity Prediction in Seattle City</a:t>
            </a:r>
            <a:endParaRPr lang="zh-CN" altLang="en-US" dirty="0">
              <a:solidFill>
                <a:schemeClr val="tx1"/>
              </a:solidFill>
              <a:latin typeface="Arial" pitchFamily="34" charset="0"/>
              <a:ea typeface="Arial Unicode MS" pitchFamily="34" charset="-122"/>
              <a:cs typeface="Arial" pitchFamily="34" charset="0"/>
            </a:endParaRPr>
          </a:p>
        </p:txBody>
      </p:sp>
      <p:sp>
        <p:nvSpPr>
          <p:cNvPr id="3" name="副标题 2"/>
          <p:cNvSpPr>
            <a:spLocks noGrp="1"/>
          </p:cNvSpPr>
          <p:nvPr>
            <p:ph type="subTitle" idx="1"/>
          </p:nvPr>
        </p:nvSpPr>
        <p:spPr>
          <a:xfrm>
            <a:off x="457200" y="4412704"/>
            <a:ext cx="5698976" cy="1752600"/>
          </a:xfrm>
        </p:spPr>
        <p:txBody>
          <a:bodyPr>
            <a:normAutofit/>
          </a:bodyPr>
          <a:lstStyle/>
          <a:p>
            <a:r>
              <a:rPr lang="en-US" altLang="zh-CN" dirty="0" smtClean="0">
                <a:latin typeface="Arial" pitchFamily="34" charset="0"/>
                <a:cs typeface="Arial" pitchFamily="34" charset="0"/>
              </a:rPr>
              <a:t>Applied Data Science Capstone Project </a:t>
            </a:r>
          </a:p>
          <a:p>
            <a:endParaRPr lang="en-US" altLang="zh-CN" dirty="0" smtClean="0">
              <a:latin typeface="Arial" pitchFamily="34" charset="0"/>
              <a:cs typeface="Arial" pitchFamily="34" charset="0"/>
            </a:endParaRPr>
          </a:p>
          <a:p>
            <a:r>
              <a:rPr lang="en-US" altLang="zh-CN" dirty="0" err="1" smtClean="0">
                <a:latin typeface="Arial" pitchFamily="34" charset="0"/>
                <a:cs typeface="Arial" pitchFamily="34" charset="0"/>
              </a:rPr>
              <a:t>Yuying</a:t>
            </a:r>
            <a:r>
              <a:rPr lang="en-US" altLang="zh-CN" dirty="0" smtClean="0">
                <a:latin typeface="Arial" pitchFamily="34" charset="0"/>
                <a:cs typeface="Arial" pitchFamily="34" charset="0"/>
              </a:rPr>
              <a:t> </a:t>
            </a:r>
            <a:r>
              <a:rPr lang="en-US" altLang="zh-CN" dirty="0" err="1" smtClean="0">
                <a:latin typeface="Arial" pitchFamily="34" charset="0"/>
                <a:cs typeface="Arial" pitchFamily="34" charset="0"/>
              </a:rPr>
              <a:t>Ren</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09/09/2020</a:t>
            </a:r>
            <a:endParaRPr lang="zh-CN" altLang="en-US"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fontScale="90000"/>
          </a:bodyPr>
          <a:lstStyle/>
          <a:p>
            <a:r>
              <a:rPr lang="en-US" altLang="zh-CN" dirty="0" smtClean="0">
                <a:latin typeface="Arial" pitchFamily="34" charset="0"/>
                <a:cs typeface="Arial" pitchFamily="34" charset="0"/>
              </a:rPr>
              <a:t>Introduction: Collision Severity Prediction in the Era of Big Data</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4325112"/>
          </a:xfrm>
        </p:spPr>
        <p:txBody>
          <a:bodyPr>
            <a:normAutofit/>
          </a:bodyPr>
          <a:lstStyle/>
          <a:p>
            <a:pPr>
              <a:spcBef>
                <a:spcPts val="600"/>
              </a:spcBef>
              <a:spcAft>
                <a:spcPts val="600"/>
              </a:spcAft>
            </a:pPr>
            <a:r>
              <a:rPr lang="en-US" altLang="zh-CN" sz="1800" dirty="0" smtClean="0">
                <a:latin typeface="Arial" pitchFamily="34" charset="0"/>
                <a:cs typeface="Arial" pitchFamily="34" charset="0"/>
              </a:rPr>
              <a:t>Traffic accidents are the 8th cause of mortality in different countries and are expected to rise to the 3rd rank by </a:t>
            </a:r>
            <a:r>
              <a:rPr lang="en-US" altLang="zh-CN" sz="1800" dirty="0" smtClean="0">
                <a:latin typeface="Arial" pitchFamily="34" charset="0"/>
                <a:cs typeface="Arial" pitchFamily="34" charset="0"/>
              </a:rPr>
              <a:t>2020</a:t>
            </a:r>
            <a:endParaRPr lang="en-US" altLang="zh-CN" sz="1800" dirty="0" smtClean="0">
              <a:latin typeface="Arial" pitchFamily="34" charset="0"/>
              <a:cs typeface="Arial" pitchFamily="34" charset="0"/>
            </a:endParaRPr>
          </a:p>
          <a:p>
            <a:pPr>
              <a:spcBef>
                <a:spcPts val="600"/>
              </a:spcBef>
              <a:spcAft>
                <a:spcPts val="600"/>
              </a:spcAft>
            </a:pPr>
            <a:r>
              <a:rPr lang="en-US" altLang="zh-CN" sz="1800" dirty="0" smtClean="0">
                <a:latin typeface="Arial" pitchFamily="34" charset="0"/>
                <a:cs typeface="Arial" pitchFamily="34" charset="0"/>
              </a:rPr>
              <a:t>Collision severity prediction has attracted more and more attention as more data becomes available</a:t>
            </a:r>
          </a:p>
          <a:p>
            <a:pPr>
              <a:spcBef>
                <a:spcPts val="600"/>
              </a:spcBef>
              <a:spcAft>
                <a:spcPts val="600"/>
              </a:spcAft>
            </a:pPr>
            <a:r>
              <a:rPr lang="en-US" altLang="zh-CN" sz="1800" dirty="0" smtClean="0">
                <a:latin typeface="Arial" pitchFamily="34" charset="0"/>
                <a:cs typeface="Arial" pitchFamily="34" charset="0"/>
              </a:rPr>
              <a:t>By </a:t>
            </a:r>
            <a:r>
              <a:rPr lang="en-US" altLang="zh-CN" sz="1800" dirty="0" smtClean="0">
                <a:latin typeface="Arial" pitchFamily="34" charset="0"/>
                <a:cs typeface="Arial" pitchFamily="34" charset="0"/>
              </a:rPr>
              <a:t>understanding when, where, how and why severe collisions happen, cities across the globe could not only stop millions of disabilities and deaths, but also avoid or at least ease the cities’ finance and improve public </a:t>
            </a:r>
            <a:r>
              <a:rPr lang="en-US" altLang="zh-CN" sz="1800" dirty="0" smtClean="0">
                <a:latin typeface="Arial" pitchFamily="34" charset="0"/>
                <a:cs typeface="Arial" pitchFamily="34" charset="0"/>
              </a:rPr>
              <a:t>health</a:t>
            </a:r>
          </a:p>
          <a:p>
            <a:pPr lvl="1">
              <a:spcBef>
                <a:spcPts val="600"/>
              </a:spcBef>
              <a:spcAft>
                <a:spcPts val="600"/>
              </a:spcAft>
            </a:pPr>
            <a:r>
              <a:rPr lang="en-US" altLang="zh-CN" sz="1600" dirty="0" smtClean="0">
                <a:solidFill>
                  <a:schemeClr val="tx1"/>
                </a:solidFill>
                <a:latin typeface="Arial" pitchFamily="34" charset="0"/>
                <a:cs typeface="Arial" pitchFamily="34" charset="0"/>
              </a:rPr>
              <a:t>First responders can use the prediction to improve their effectiveness</a:t>
            </a:r>
          </a:p>
          <a:p>
            <a:pPr lvl="1">
              <a:spcBef>
                <a:spcPts val="600"/>
              </a:spcBef>
              <a:spcAft>
                <a:spcPts val="600"/>
              </a:spcAft>
            </a:pPr>
            <a:r>
              <a:rPr lang="en-US" altLang="zh-CN" sz="1600" dirty="0" smtClean="0">
                <a:solidFill>
                  <a:schemeClr val="tx1"/>
                </a:solidFill>
                <a:latin typeface="Arial" pitchFamily="34" charset="0"/>
                <a:cs typeface="Arial" pitchFamily="34" charset="0"/>
              </a:rPr>
              <a:t>Individual travelers can use the prediction to assess their traveling needs</a:t>
            </a:r>
          </a:p>
          <a:p>
            <a:pPr>
              <a:spcBef>
                <a:spcPts val="600"/>
              </a:spcBef>
              <a:spcAft>
                <a:spcPts val="600"/>
              </a:spcAft>
            </a:pPr>
            <a:r>
              <a:rPr lang="en-US" altLang="zh-CN" sz="1800" dirty="0" smtClean="0">
                <a:latin typeface="Arial" pitchFamily="34" charset="0"/>
                <a:cs typeface="Arial" pitchFamily="34" charset="0"/>
              </a:rPr>
              <a:t>This </a:t>
            </a:r>
            <a:r>
              <a:rPr lang="en-US" altLang="zh-CN" sz="1800" dirty="0" smtClean="0">
                <a:latin typeface="Arial" pitchFamily="34" charset="0"/>
                <a:cs typeface="Arial" pitchFamily="34" charset="0"/>
              </a:rPr>
              <a:t>project aims to predict whether a collision in Seattle city will cause personal injury or </a:t>
            </a:r>
            <a:r>
              <a:rPr lang="en-US" altLang="zh-CN" sz="1800" dirty="0" smtClean="0">
                <a:latin typeface="Arial" pitchFamily="34" charset="0"/>
                <a:cs typeface="Arial" pitchFamily="34" charset="0"/>
              </a:rPr>
              <a:t>not</a:t>
            </a:r>
            <a:endParaRPr lang="zh-CN" altLang="en-US" sz="18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a:bodyPr>
          <a:lstStyle/>
          <a:p>
            <a:r>
              <a:rPr lang="en-US" altLang="zh-CN" dirty="0" smtClean="0">
                <a:latin typeface="Arial" pitchFamily="34" charset="0"/>
                <a:cs typeface="Arial" pitchFamily="34" charset="0"/>
              </a:rPr>
              <a:t>Data </a:t>
            </a:r>
            <a:r>
              <a:rPr lang="en-US" altLang="zh-CN" dirty="0" smtClean="0">
                <a:latin typeface="Arial" pitchFamily="34" charset="0"/>
                <a:cs typeface="Arial" pitchFamily="34" charset="0"/>
              </a:rPr>
              <a:t>Acquisition and Cleaning</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4325112"/>
          </a:xfrm>
        </p:spPr>
        <p:txBody>
          <a:bodyPr>
            <a:normAutofit/>
          </a:bodyPr>
          <a:lstStyle/>
          <a:p>
            <a:pPr>
              <a:spcBef>
                <a:spcPts val="600"/>
              </a:spcBef>
              <a:spcAft>
                <a:spcPts val="600"/>
              </a:spcAft>
            </a:pPr>
            <a:r>
              <a:rPr lang="en-US" altLang="zh-CN" sz="1800" i="1" dirty="0" smtClean="0">
                <a:latin typeface="Arial" pitchFamily="34" charset="0"/>
                <a:cs typeface="Arial" pitchFamily="34" charset="0"/>
              </a:rPr>
              <a:t>All collisions </a:t>
            </a:r>
            <a:r>
              <a:rPr lang="en-US" altLang="zh-CN" sz="1800" dirty="0" smtClean="0">
                <a:latin typeface="Arial" pitchFamily="34" charset="0"/>
                <a:cs typeface="Arial" pitchFamily="34" charset="0"/>
              </a:rPr>
              <a:t>data provided by SDOT </a:t>
            </a:r>
            <a:endParaRPr lang="en-US" altLang="zh-CN" sz="1800" dirty="0" smtClean="0">
              <a:latin typeface="Arial" pitchFamily="34" charset="0"/>
              <a:cs typeface="Arial" pitchFamily="34" charset="0"/>
            </a:endParaRPr>
          </a:p>
          <a:p>
            <a:pPr lvl="1">
              <a:spcBef>
                <a:spcPts val="600"/>
              </a:spcBef>
              <a:spcAft>
                <a:spcPts val="600"/>
              </a:spcAft>
            </a:pPr>
            <a:r>
              <a:rPr lang="en-US" altLang="zh-CN" sz="1600" dirty="0" smtClean="0">
                <a:solidFill>
                  <a:schemeClr val="tx1"/>
                </a:solidFill>
                <a:latin typeface="Arial" pitchFamily="34" charset="0"/>
                <a:cs typeface="Arial" pitchFamily="34" charset="0"/>
              </a:rPr>
              <a:t>I</a:t>
            </a:r>
            <a:r>
              <a:rPr lang="en-US" altLang="zh-CN" sz="1600" dirty="0" smtClean="0">
                <a:solidFill>
                  <a:schemeClr val="tx1"/>
                </a:solidFill>
                <a:latin typeface="Arial" pitchFamily="34" charset="0"/>
                <a:cs typeface="Arial" pitchFamily="34" charset="0"/>
              </a:rPr>
              <a:t>ncludes </a:t>
            </a:r>
            <a:r>
              <a:rPr lang="en-US" altLang="zh-CN" sz="1600" dirty="0" smtClean="0">
                <a:solidFill>
                  <a:schemeClr val="tx1"/>
                </a:solidFill>
                <a:latin typeface="Arial" pitchFamily="34" charset="0"/>
                <a:cs typeface="Arial" pitchFamily="34" charset="0"/>
              </a:rPr>
              <a:t>all types of collisions and associated information, as such weather condition, road condition, and light condition </a:t>
            </a:r>
            <a:endParaRPr lang="en-US" altLang="zh-CN" sz="1600" dirty="0" smtClean="0">
              <a:solidFill>
                <a:schemeClr val="tx1"/>
              </a:solidFill>
              <a:latin typeface="Arial" pitchFamily="34" charset="0"/>
              <a:cs typeface="Arial" pitchFamily="34" charset="0"/>
            </a:endParaRPr>
          </a:p>
          <a:p>
            <a:pPr lvl="1">
              <a:spcBef>
                <a:spcPts val="600"/>
              </a:spcBef>
              <a:spcAft>
                <a:spcPts val="600"/>
              </a:spcAft>
            </a:pPr>
            <a:r>
              <a:rPr lang="en-US" altLang="zh-CN" sz="1600" dirty="0" smtClean="0">
                <a:solidFill>
                  <a:schemeClr val="tx1"/>
                </a:solidFill>
                <a:latin typeface="Arial" pitchFamily="34" charset="0"/>
                <a:cs typeface="Arial" pitchFamily="34" charset="0"/>
              </a:rPr>
              <a:t>F</a:t>
            </a:r>
            <a:r>
              <a:rPr lang="en-US" altLang="zh-CN" sz="1600" dirty="0" smtClean="0">
                <a:solidFill>
                  <a:schemeClr val="tx1"/>
                </a:solidFill>
                <a:latin typeface="Arial" pitchFamily="34" charset="0"/>
                <a:cs typeface="Arial" pitchFamily="34" charset="0"/>
              </a:rPr>
              <a:t>rom </a:t>
            </a:r>
            <a:r>
              <a:rPr lang="en-US" altLang="zh-CN" sz="1600" dirty="0" smtClean="0">
                <a:solidFill>
                  <a:schemeClr val="tx1"/>
                </a:solidFill>
                <a:latin typeface="Arial" pitchFamily="34" charset="0"/>
                <a:cs typeface="Arial" pitchFamily="34" charset="0"/>
              </a:rPr>
              <a:t>2004 to </a:t>
            </a:r>
            <a:r>
              <a:rPr lang="en-US" altLang="zh-CN" sz="1600" dirty="0" smtClean="0">
                <a:solidFill>
                  <a:schemeClr val="tx1"/>
                </a:solidFill>
                <a:latin typeface="Arial" pitchFamily="34" charset="0"/>
                <a:cs typeface="Arial" pitchFamily="34" charset="0"/>
              </a:rPr>
              <a:t>Present</a:t>
            </a:r>
          </a:p>
          <a:p>
            <a:pPr lvl="1">
              <a:spcBef>
                <a:spcPts val="600"/>
              </a:spcBef>
              <a:spcAft>
                <a:spcPts val="600"/>
              </a:spcAft>
            </a:pPr>
            <a:r>
              <a:rPr lang="en-US" altLang="zh-CN" sz="1600" dirty="0" smtClean="0">
                <a:solidFill>
                  <a:schemeClr val="tx1"/>
                </a:solidFill>
                <a:latin typeface="Arial" pitchFamily="34" charset="0"/>
                <a:cs typeface="Arial" pitchFamily="34" charset="0"/>
              </a:rPr>
              <a:t>In total, </a:t>
            </a:r>
            <a:r>
              <a:rPr lang="en-US" altLang="zh-CN" sz="1600" dirty="0" smtClean="0">
                <a:solidFill>
                  <a:schemeClr val="tx1"/>
                </a:solidFill>
                <a:latin typeface="Arial" pitchFamily="34" charset="0"/>
                <a:cs typeface="Arial" pitchFamily="34" charset="0"/>
              </a:rPr>
              <a:t>194,673 rows and 38 features in the dataset</a:t>
            </a:r>
          </a:p>
          <a:p>
            <a:pPr>
              <a:spcBef>
                <a:spcPts val="600"/>
              </a:spcBef>
              <a:spcAft>
                <a:spcPts val="600"/>
              </a:spcAft>
            </a:pPr>
            <a:r>
              <a:rPr lang="en-US" altLang="zh-CN" sz="1800" dirty="0" smtClean="0">
                <a:latin typeface="Arial" pitchFamily="34" charset="0"/>
                <a:cs typeface="Arial" pitchFamily="34" charset="0"/>
              </a:rPr>
              <a:t>Data format is harmonized</a:t>
            </a:r>
          </a:p>
          <a:p>
            <a:pPr>
              <a:spcBef>
                <a:spcPts val="600"/>
              </a:spcBef>
              <a:spcAft>
                <a:spcPts val="600"/>
              </a:spcAft>
            </a:pPr>
            <a:r>
              <a:rPr lang="en-US" altLang="zh-CN" sz="1800" dirty="0" smtClean="0">
                <a:latin typeface="Arial" pitchFamily="34" charset="0"/>
                <a:cs typeface="Arial" pitchFamily="34" charset="0"/>
              </a:rPr>
              <a:t>Features that are not appropriate to predict collision severity are dropped</a:t>
            </a:r>
          </a:p>
          <a:p>
            <a:pPr>
              <a:spcBef>
                <a:spcPts val="600"/>
              </a:spcBef>
              <a:spcAft>
                <a:spcPts val="600"/>
              </a:spcAft>
            </a:pPr>
            <a:r>
              <a:rPr lang="en-US" altLang="zh-CN" sz="1800" dirty="0" smtClean="0">
                <a:latin typeface="Arial" pitchFamily="34" charset="0"/>
                <a:cs typeface="Arial" pitchFamily="34" charset="0"/>
              </a:rPr>
              <a:t>Categorical features are converted into values</a:t>
            </a:r>
          </a:p>
          <a:p>
            <a:pPr>
              <a:spcBef>
                <a:spcPts val="600"/>
              </a:spcBef>
              <a:spcAft>
                <a:spcPts val="600"/>
              </a:spcAft>
            </a:pPr>
            <a:r>
              <a:rPr lang="en-US" altLang="zh-CN" sz="1800" dirty="0" smtClean="0">
                <a:latin typeface="Arial" pitchFamily="34" charset="0"/>
                <a:cs typeface="Arial" pitchFamily="34" charset="0"/>
              </a:rPr>
              <a:t>Missing values are assessed and removed</a:t>
            </a:r>
          </a:p>
          <a:p>
            <a:pPr>
              <a:spcBef>
                <a:spcPts val="600"/>
              </a:spcBef>
              <a:spcAft>
                <a:spcPts val="600"/>
              </a:spcAft>
            </a:pPr>
            <a:r>
              <a:rPr lang="en-US" altLang="zh-CN" sz="1800" dirty="0" smtClean="0">
                <a:latin typeface="Arial" pitchFamily="34" charset="0"/>
                <a:cs typeface="Arial" pitchFamily="34" charset="0"/>
              </a:rPr>
              <a:t>The clean dataset </a:t>
            </a:r>
            <a:r>
              <a:rPr lang="en-US" altLang="zh-CN" sz="1800" dirty="0" smtClean="0">
                <a:latin typeface="Arial" pitchFamily="34" charset="0"/>
                <a:cs typeface="Arial" pitchFamily="34" charset="0"/>
              </a:rPr>
              <a:t>contains 187,223 records and six features</a:t>
            </a:r>
            <a:endParaRPr lang="zh-CN" altLang="en-US" sz="1800" dirty="0" smtClean="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fontScale="90000"/>
          </a:bodyPr>
          <a:lstStyle/>
          <a:p>
            <a:r>
              <a:rPr lang="en-US" altLang="zh-CN" dirty="0" smtClean="0">
                <a:latin typeface="Arial" pitchFamily="34" charset="0"/>
                <a:cs typeface="Arial" pitchFamily="34" charset="0"/>
              </a:rPr>
              <a:t>Feature Selection: Using Plots to Understand Data</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1008112"/>
          </a:xfrm>
        </p:spPr>
        <p:txBody>
          <a:bodyPr>
            <a:normAutofit/>
          </a:bodyPr>
          <a:lstStyle/>
          <a:p>
            <a:pPr>
              <a:spcBef>
                <a:spcPts val="600"/>
              </a:spcBef>
              <a:spcAft>
                <a:spcPts val="600"/>
              </a:spcAft>
            </a:pPr>
            <a:r>
              <a:rPr lang="en-US" altLang="zh-CN" sz="1800" dirty="0" smtClean="0">
                <a:latin typeface="Arial" pitchFamily="34" charset="0"/>
                <a:cs typeface="Arial" pitchFamily="34" charset="0"/>
              </a:rPr>
              <a:t>For example, by looking at the histogram of collision severity </a:t>
            </a:r>
            <a:r>
              <a:rPr lang="en-US" altLang="zh-CN" sz="1800" dirty="0" smtClean="0">
                <a:latin typeface="Arial" pitchFamily="34" charset="0"/>
                <a:cs typeface="Arial" pitchFamily="34" charset="0"/>
              </a:rPr>
              <a:t>code </a:t>
            </a:r>
            <a:r>
              <a:rPr lang="en-US" altLang="zh-CN" sz="1800" dirty="0" smtClean="0">
                <a:latin typeface="Arial" pitchFamily="34" charset="0"/>
                <a:cs typeface="Arial" pitchFamily="34" charset="0"/>
              </a:rPr>
              <a:t>shows that </a:t>
            </a:r>
            <a:r>
              <a:rPr lang="en-US" altLang="zh-CN" sz="1800" dirty="0" smtClean="0">
                <a:latin typeface="Arial" pitchFamily="34" charset="0"/>
                <a:cs typeface="Arial" pitchFamily="34" charset="0"/>
              </a:rPr>
              <a:t>during weekend, more collisions were identified as type 1 </a:t>
            </a:r>
            <a:r>
              <a:rPr lang="en-US" altLang="zh-CN" sz="1800" dirty="0" smtClean="0">
                <a:latin typeface="Arial" pitchFamily="34" charset="0"/>
                <a:cs typeface="Arial" pitchFamily="34" charset="0"/>
              </a:rPr>
              <a:t>collision----the </a:t>
            </a:r>
            <a:r>
              <a:rPr lang="en-US" altLang="zh-CN" sz="1800" dirty="0" smtClean="0">
                <a:latin typeface="Arial" pitchFamily="34" charset="0"/>
                <a:cs typeface="Arial" pitchFamily="34" charset="0"/>
              </a:rPr>
              <a:t>collisions with property damage </a:t>
            </a:r>
            <a:r>
              <a:rPr lang="en-US" altLang="zh-CN" sz="1800" dirty="0" smtClean="0">
                <a:latin typeface="Arial" pitchFamily="34" charset="0"/>
                <a:cs typeface="Arial" pitchFamily="34" charset="0"/>
              </a:rPr>
              <a:t>only</a:t>
            </a:r>
            <a:endParaRPr lang="en-US" altLang="zh-CN" sz="1800" dirty="0" smtClean="0">
              <a:latin typeface="Arial" pitchFamily="34" charset="0"/>
              <a:cs typeface="Arial" pitchFamily="34" charset="0"/>
            </a:endParaRPr>
          </a:p>
        </p:txBody>
      </p:sp>
      <p:pic>
        <p:nvPicPr>
          <p:cNvPr id="21506" name="Picture 2"/>
          <p:cNvPicPr>
            <a:picLocks noChangeAspect="1" noChangeArrowheads="1"/>
          </p:cNvPicPr>
          <p:nvPr/>
        </p:nvPicPr>
        <p:blipFill>
          <a:blip r:embed="rId2" cstate="print"/>
          <a:srcRect/>
          <a:stretch>
            <a:fillRect/>
          </a:stretch>
        </p:blipFill>
        <p:spPr bwMode="auto">
          <a:xfrm>
            <a:off x="899592" y="3356992"/>
            <a:ext cx="7137550" cy="324036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a:bodyPr>
          <a:lstStyle/>
          <a:p>
            <a:r>
              <a:rPr lang="en-US" altLang="zh-CN" dirty="0" smtClean="0">
                <a:latin typeface="Arial" pitchFamily="34" charset="0"/>
                <a:cs typeface="Arial" pitchFamily="34" charset="0"/>
              </a:rPr>
              <a:t>Predictive Modeling: Classification</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4325112"/>
          </a:xfrm>
        </p:spPr>
        <p:txBody>
          <a:bodyPr>
            <a:normAutofit/>
          </a:bodyPr>
          <a:lstStyle/>
          <a:p>
            <a:pPr>
              <a:spcBef>
                <a:spcPts val="600"/>
              </a:spcBef>
              <a:spcAft>
                <a:spcPts val="600"/>
              </a:spcAft>
            </a:pPr>
            <a:r>
              <a:rPr lang="en-US" altLang="zh-CN" sz="1800" dirty="0" smtClean="0">
                <a:latin typeface="Arial" pitchFamily="34" charset="0"/>
                <a:cs typeface="Arial" pitchFamily="34" charset="0"/>
              </a:rPr>
              <a:t>To predict collision severity, a predictive model is used</a:t>
            </a:r>
            <a:endParaRPr lang="en-US" altLang="zh-CN" sz="1800" dirty="0" smtClean="0">
              <a:latin typeface="Arial" pitchFamily="34" charset="0"/>
              <a:cs typeface="Arial" pitchFamily="34" charset="0"/>
            </a:endParaRPr>
          </a:p>
          <a:p>
            <a:pPr>
              <a:spcBef>
                <a:spcPts val="600"/>
              </a:spcBef>
              <a:spcAft>
                <a:spcPts val="600"/>
              </a:spcAft>
            </a:pPr>
            <a:r>
              <a:rPr lang="en-US" altLang="zh-CN" sz="1800" dirty="0" smtClean="0">
                <a:latin typeface="Arial" pitchFamily="34" charset="0"/>
                <a:cs typeface="Arial" pitchFamily="34" charset="0"/>
              </a:rPr>
              <a:t>Both regression </a:t>
            </a:r>
            <a:r>
              <a:rPr lang="en-US" altLang="zh-CN" sz="1800" dirty="0" smtClean="0">
                <a:latin typeface="Arial" pitchFamily="34" charset="0"/>
                <a:cs typeface="Arial" pitchFamily="34" charset="0"/>
              </a:rPr>
              <a:t>and </a:t>
            </a:r>
            <a:r>
              <a:rPr lang="en-US" altLang="zh-CN" sz="1800" dirty="0" smtClean="0">
                <a:latin typeface="Arial" pitchFamily="34" charset="0"/>
                <a:cs typeface="Arial" pitchFamily="34" charset="0"/>
              </a:rPr>
              <a:t>classification </a:t>
            </a:r>
            <a:r>
              <a:rPr lang="en-US" altLang="zh-CN" sz="1800" dirty="0" smtClean="0">
                <a:latin typeface="Arial" pitchFamily="34" charset="0"/>
                <a:cs typeface="Arial" pitchFamily="34" charset="0"/>
              </a:rPr>
              <a:t>can be used in a predictive </a:t>
            </a:r>
            <a:r>
              <a:rPr lang="en-US" altLang="zh-CN" sz="1800" dirty="0" smtClean="0">
                <a:latin typeface="Arial" pitchFamily="34" charset="0"/>
                <a:cs typeface="Arial" pitchFamily="34" charset="0"/>
              </a:rPr>
              <a:t>model</a:t>
            </a:r>
          </a:p>
          <a:p>
            <a:pPr>
              <a:spcBef>
                <a:spcPts val="600"/>
              </a:spcBef>
              <a:spcAft>
                <a:spcPts val="600"/>
              </a:spcAft>
            </a:pPr>
            <a:r>
              <a:rPr lang="en-US" altLang="zh-CN" sz="1800" dirty="0" smtClean="0">
                <a:latin typeface="Arial" pitchFamily="34" charset="0"/>
                <a:cs typeface="Arial" pitchFamily="34" charset="0"/>
              </a:rPr>
              <a:t>Since the target variable is binary, classification model is selected</a:t>
            </a:r>
          </a:p>
          <a:p>
            <a:pPr>
              <a:spcBef>
                <a:spcPts val="600"/>
              </a:spcBef>
              <a:spcAft>
                <a:spcPts val="600"/>
              </a:spcAft>
            </a:pPr>
            <a:r>
              <a:rPr lang="en-US" altLang="zh-CN" sz="1800" dirty="0" smtClean="0">
                <a:latin typeface="Arial" pitchFamily="34" charset="0"/>
                <a:cs typeface="Arial" pitchFamily="34" charset="0"/>
              </a:rPr>
              <a:t>This project applied 4 classification machine learning algorithms:</a:t>
            </a:r>
          </a:p>
          <a:p>
            <a:pPr lvl="1">
              <a:spcBef>
                <a:spcPts val="600"/>
              </a:spcBef>
              <a:spcAft>
                <a:spcPts val="600"/>
              </a:spcAft>
            </a:pPr>
            <a:r>
              <a:rPr lang="en-US" altLang="zh-CN" sz="1600" dirty="0" smtClean="0">
                <a:solidFill>
                  <a:schemeClr val="tx1"/>
                </a:solidFill>
                <a:latin typeface="Arial" pitchFamily="34" charset="0"/>
                <a:cs typeface="Arial" pitchFamily="34" charset="0"/>
              </a:rPr>
              <a:t>K Nearest Neighbor (KNN)</a:t>
            </a:r>
          </a:p>
          <a:p>
            <a:pPr lvl="1">
              <a:spcBef>
                <a:spcPts val="600"/>
              </a:spcBef>
              <a:spcAft>
                <a:spcPts val="600"/>
              </a:spcAft>
            </a:pPr>
            <a:r>
              <a:rPr lang="en-US" altLang="zh-CN" sz="1600" dirty="0" smtClean="0">
                <a:solidFill>
                  <a:schemeClr val="tx1"/>
                </a:solidFill>
                <a:latin typeface="Arial" pitchFamily="34" charset="0"/>
                <a:cs typeface="Arial" pitchFamily="34" charset="0"/>
              </a:rPr>
              <a:t>Decision Tree</a:t>
            </a:r>
          </a:p>
          <a:p>
            <a:pPr lvl="1">
              <a:spcBef>
                <a:spcPts val="600"/>
              </a:spcBef>
              <a:spcAft>
                <a:spcPts val="600"/>
              </a:spcAft>
            </a:pPr>
            <a:r>
              <a:rPr lang="en-US" altLang="zh-CN" sz="1600" dirty="0" smtClean="0">
                <a:solidFill>
                  <a:schemeClr val="tx1"/>
                </a:solidFill>
                <a:latin typeface="Arial" pitchFamily="34" charset="0"/>
                <a:cs typeface="Arial" pitchFamily="34" charset="0"/>
              </a:rPr>
              <a:t>Support Vector Machine (SVM)</a:t>
            </a:r>
          </a:p>
          <a:p>
            <a:pPr lvl="1">
              <a:spcBef>
                <a:spcPts val="600"/>
              </a:spcBef>
              <a:spcAft>
                <a:spcPts val="600"/>
              </a:spcAft>
            </a:pPr>
            <a:r>
              <a:rPr lang="en-US" altLang="zh-CN" sz="1600" dirty="0" smtClean="0">
                <a:solidFill>
                  <a:schemeClr val="tx1"/>
                </a:solidFill>
                <a:latin typeface="Arial" pitchFamily="34" charset="0"/>
                <a:cs typeface="Arial" pitchFamily="34" charset="0"/>
              </a:rPr>
              <a:t>Logistic Regression</a:t>
            </a:r>
            <a:endParaRPr lang="zh-CN" altLang="en-US" sz="1600" dirty="0" smtClean="0">
              <a:solidFill>
                <a:schemeClr val="tx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fontScale="90000"/>
          </a:bodyPr>
          <a:lstStyle/>
          <a:p>
            <a:r>
              <a:rPr lang="en-US" altLang="zh-CN" dirty="0" smtClean="0">
                <a:latin typeface="Arial" pitchFamily="34" charset="0"/>
                <a:cs typeface="Arial" pitchFamily="34" charset="0"/>
              </a:rPr>
              <a:t>Performance Evaluation: </a:t>
            </a:r>
            <a:r>
              <a:rPr lang="en-US" altLang="zh-CN" dirty="0" err="1" smtClean="0">
                <a:latin typeface="Arial" pitchFamily="34" charset="0"/>
                <a:cs typeface="Arial" pitchFamily="34" charset="0"/>
              </a:rPr>
              <a:t>Jaccard</a:t>
            </a:r>
            <a:r>
              <a:rPr lang="en-US" altLang="zh-CN" dirty="0" smtClean="0">
                <a:latin typeface="Arial" pitchFamily="34" charset="0"/>
                <a:cs typeface="Arial" pitchFamily="34" charset="0"/>
              </a:rPr>
              <a:t> Index, F1 Score, and Log Loss </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1296144"/>
          </a:xfrm>
        </p:spPr>
        <p:txBody>
          <a:bodyPr>
            <a:normAutofit lnSpcReduction="10000"/>
          </a:bodyPr>
          <a:lstStyle/>
          <a:p>
            <a:pPr>
              <a:spcBef>
                <a:spcPts val="600"/>
              </a:spcBef>
              <a:spcAft>
                <a:spcPts val="600"/>
              </a:spcAft>
            </a:pPr>
            <a:r>
              <a:rPr lang="en-US" altLang="zh-CN" sz="1800" dirty="0" smtClean="0">
                <a:latin typeface="Arial" pitchFamily="34" charset="0"/>
                <a:cs typeface="Arial" pitchFamily="34" charset="0"/>
              </a:rPr>
              <a:t>Since the dataset is imbalanced, F1 score may be more informative than Accuracy</a:t>
            </a:r>
          </a:p>
          <a:p>
            <a:pPr>
              <a:spcBef>
                <a:spcPts val="600"/>
              </a:spcBef>
              <a:spcAft>
                <a:spcPts val="600"/>
              </a:spcAft>
            </a:pPr>
            <a:r>
              <a:rPr lang="en-US" altLang="zh-CN" sz="1800" dirty="0" smtClean="0">
                <a:latin typeface="Arial" pitchFamily="34" charset="0"/>
                <a:cs typeface="Arial" pitchFamily="34" charset="0"/>
              </a:rPr>
              <a:t>The high Log Loss represents a high entropy, and </a:t>
            </a:r>
            <a:r>
              <a:rPr lang="en-US" altLang="zh-CN" sz="1800" dirty="0" smtClean="0">
                <a:latin typeface="Arial" pitchFamily="34" charset="0"/>
                <a:cs typeface="Arial" pitchFamily="34" charset="0"/>
              </a:rPr>
              <a:t>indicates </a:t>
            </a:r>
            <a:r>
              <a:rPr lang="en-US" altLang="zh-CN" sz="1800" dirty="0" smtClean="0">
                <a:latin typeface="Arial" pitchFamily="34" charset="0"/>
                <a:cs typeface="Arial" pitchFamily="34" charset="0"/>
              </a:rPr>
              <a:t>that the Logistic Regression model is not a good fit</a:t>
            </a:r>
            <a:endParaRPr lang="en-US" altLang="zh-CN" sz="1800" dirty="0" smtClean="0">
              <a:latin typeface="Arial" pitchFamily="34" charset="0"/>
              <a:cs typeface="Arial" pitchFamily="34" charset="0"/>
            </a:endParaRPr>
          </a:p>
        </p:txBody>
      </p:sp>
      <p:graphicFrame>
        <p:nvGraphicFramePr>
          <p:cNvPr id="5" name="表格 4"/>
          <p:cNvGraphicFramePr>
            <a:graphicFrameLocks noGrp="1"/>
          </p:cNvGraphicFramePr>
          <p:nvPr/>
        </p:nvGraphicFramePr>
        <p:xfrm>
          <a:off x="905762" y="3902388"/>
          <a:ext cx="7332476" cy="1974884"/>
        </p:xfrm>
        <a:graphic>
          <a:graphicData uri="http://schemas.openxmlformats.org/drawingml/2006/table">
            <a:tbl>
              <a:tblPr firstRow="1" bandRow="1">
                <a:tableStyleId>{5C22544A-7EE6-4342-B048-85BDC9FD1C3A}</a:tableStyleId>
              </a:tblPr>
              <a:tblGrid>
                <a:gridCol w="2232248"/>
                <a:gridCol w="1944216"/>
                <a:gridCol w="1656184"/>
                <a:gridCol w="1499828"/>
              </a:tblGrid>
              <a:tr h="426958">
                <a:tc>
                  <a:txBody>
                    <a:bodyPr/>
                    <a:lstStyle/>
                    <a:p>
                      <a:pPr algn="ctr"/>
                      <a:r>
                        <a:rPr lang="en-US" altLang="zh-CN" dirty="0" smtClean="0">
                          <a:latin typeface="Arial" pitchFamily="34" charset="0"/>
                          <a:cs typeface="Arial" pitchFamily="34" charset="0"/>
                        </a:rPr>
                        <a:t>Algorithms</a:t>
                      </a:r>
                      <a:endParaRPr lang="zh-CN" altLang="en-US" dirty="0">
                        <a:latin typeface="Arial" pitchFamily="34" charset="0"/>
                        <a:cs typeface="Arial" pitchFamily="34" charset="0"/>
                      </a:endParaRPr>
                    </a:p>
                  </a:txBody>
                  <a:tcPr/>
                </a:tc>
                <a:tc>
                  <a:txBody>
                    <a:bodyPr/>
                    <a:lstStyle/>
                    <a:p>
                      <a:pPr algn="ctr"/>
                      <a:r>
                        <a:rPr lang="en-US" altLang="zh-CN" dirty="0" err="1" smtClean="0">
                          <a:latin typeface="Arial" pitchFamily="34" charset="0"/>
                          <a:cs typeface="Arial" pitchFamily="34" charset="0"/>
                        </a:rPr>
                        <a:t>Jaccard</a:t>
                      </a:r>
                      <a:r>
                        <a:rPr lang="en-US" altLang="zh-CN" dirty="0" smtClean="0">
                          <a:latin typeface="Arial" pitchFamily="34" charset="0"/>
                          <a:cs typeface="Arial" pitchFamily="34" charset="0"/>
                        </a:rPr>
                        <a:t> Index</a:t>
                      </a:r>
                      <a:endParaRPr lang="zh-CN" altLang="en-US" dirty="0">
                        <a:latin typeface="Arial" pitchFamily="34" charset="0"/>
                        <a:cs typeface="Arial" pitchFamily="34" charset="0"/>
                      </a:endParaRPr>
                    </a:p>
                  </a:txBody>
                  <a:tcPr/>
                </a:tc>
                <a:tc>
                  <a:txBody>
                    <a:bodyPr/>
                    <a:lstStyle/>
                    <a:p>
                      <a:pPr algn="ctr"/>
                      <a:r>
                        <a:rPr lang="en-US" altLang="zh-CN" dirty="0" smtClean="0">
                          <a:latin typeface="Arial" pitchFamily="34" charset="0"/>
                          <a:cs typeface="Arial" pitchFamily="34" charset="0"/>
                        </a:rPr>
                        <a:t>F1 Score</a:t>
                      </a:r>
                      <a:endParaRPr lang="zh-CN" altLang="en-US" dirty="0">
                        <a:latin typeface="Arial" pitchFamily="34" charset="0"/>
                        <a:cs typeface="Arial" pitchFamily="34" charset="0"/>
                      </a:endParaRPr>
                    </a:p>
                  </a:txBody>
                  <a:tcPr/>
                </a:tc>
                <a:tc>
                  <a:txBody>
                    <a:bodyPr/>
                    <a:lstStyle/>
                    <a:p>
                      <a:pPr algn="ctr"/>
                      <a:r>
                        <a:rPr lang="en-US" altLang="zh-CN" dirty="0" smtClean="0">
                          <a:latin typeface="Arial" pitchFamily="34" charset="0"/>
                          <a:cs typeface="Arial" pitchFamily="34" charset="0"/>
                        </a:rPr>
                        <a:t>Log Loss</a:t>
                      </a:r>
                      <a:endParaRPr lang="zh-CN" altLang="en-US" dirty="0">
                        <a:latin typeface="Arial" pitchFamily="34" charset="0"/>
                        <a:cs typeface="Arial" pitchFamily="34" charset="0"/>
                      </a:endParaRPr>
                    </a:p>
                  </a:txBody>
                  <a:tcPr/>
                </a:tc>
              </a:tr>
              <a:tr h="340586">
                <a:tc>
                  <a:txBody>
                    <a:bodyPr/>
                    <a:lstStyle/>
                    <a:p>
                      <a:r>
                        <a:rPr lang="en-US" altLang="zh-CN" dirty="0" smtClean="0">
                          <a:latin typeface="Arial" pitchFamily="34" charset="0"/>
                          <a:cs typeface="Arial" pitchFamily="34" charset="0"/>
                        </a:rPr>
                        <a:t>KNN</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0.6522</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0.6226</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N/A</a:t>
                      </a:r>
                      <a:endParaRPr lang="zh-CN" altLang="en-US" dirty="0">
                        <a:latin typeface="Arial" pitchFamily="34" charset="0"/>
                        <a:cs typeface="Arial" pitchFamily="34" charset="0"/>
                      </a:endParaRPr>
                    </a:p>
                  </a:txBody>
                  <a:tcPr/>
                </a:tc>
              </a:tr>
              <a:tr h="450646">
                <a:tc>
                  <a:txBody>
                    <a:bodyPr/>
                    <a:lstStyle/>
                    <a:p>
                      <a:r>
                        <a:rPr lang="en-US" altLang="zh-CN" dirty="0" smtClean="0">
                          <a:latin typeface="Arial" pitchFamily="34" charset="0"/>
                          <a:cs typeface="Arial" pitchFamily="34" charset="0"/>
                        </a:rPr>
                        <a:t>Decision Tree</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0.6967</a:t>
                      </a:r>
                      <a:endParaRPr lang="zh-CN" altLang="en-US" dirty="0">
                        <a:latin typeface="Arial" pitchFamily="34" charset="0"/>
                        <a:cs typeface="Arial" pitchFamily="34" charset="0"/>
                      </a:endParaRPr>
                    </a:p>
                  </a:txBody>
                  <a:tcPr/>
                </a:tc>
                <a:tc>
                  <a:txBody>
                    <a:bodyPr/>
                    <a:lstStyle/>
                    <a:p>
                      <a:r>
                        <a:rPr lang="en-US" altLang="zh-CN" smtClean="0">
                          <a:latin typeface="Arial" pitchFamily="34" charset="0"/>
                          <a:cs typeface="Arial" pitchFamily="34" charset="0"/>
                        </a:rPr>
                        <a:t>0.5791</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N/A</a:t>
                      </a:r>
                      <a:endParaRPr lang="zh-CN" altLang="en-US" dirty="0">
                        <a:latin typeface="Arial" pitchFamily="34" charset="0"/>
                        <a:cs typeface="Arial" pitchFamily="34" charset="0"/>
                      </a:endParaRPr>
                    </a:p>
                  </a:txBody>
                  <a:tcPr/>
                </a:tc>
              </a:tr>
              <a:tr h="340586">
                <a:tc>
                  <a:txBody>
                    <a:bodyPr/>
                    <a:lstStyle/>
                    <a:p>
                      <a:r>
                        <a:rPr lang="en-US" altLang="zh-CN" dirty="0" smtClean="0">
                          <a:latin typeface="Arial" pitchFamily="34" charset="0"/>
                          <a:cs typeface="Arial" pitchFamily="34" charset="0"/>
                        </a:rPr>
                        <a:t>SVM</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0.6967</a:t>
                      </a:r>
                      <a:endParaRPr lang="zh-CN" altLang="en-US" dirty="0">
                        <a:latin typeface="Arial" pitchFamily="34" charset="0"/>
                        <a:cs typeface="Arial" pitchFamily="34" charset="0"/>
                      </a:endParaRPr>
                    </a:p>
                  </a:txBody>
                  <a:tcPr/>
                </a:tc>
                <a:tc>
                  <a:txBody>
                    <a:bodyPr/>
                    <a:lstStyle/>
                    <a:p>
                      <a:r>
                        <a:rPr lang="en-US" altLang="zh-CN" smtClean="0">
                          <a:latin typeface="Arial" pitchFamily="34" charset="0"/>
                          <a:cs typeface="Arial" pitchFamily="34" charset="0"/>
                        </a:rPr>
                        <a:t>0.5791</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N/A</a:t>
                      </a:r>
                      <a:endParaRPr lang="zh-CN" altLang="en-US" dirty="0">
                        <a:latin typeface="Arial" pitchFamily="34" charset="0"/>
                        <a:cs typeface="Arial" pitchFamily="34" charset="0"/>
                      </a:endParaRPr>
                    </a:p>
                  </a:txBody>
                  <a:tcPr/>
                </a:tc>
              </a:tr>
              <a:tr h="249479">
                <a:tc>
                  <a:txBody>
                    <a:bodyPr/>
                    <a:lstStyle/>
                    <a:p>
                      <a:r>
                        <a:rPr lang="en-US" altLang="zh-CN" dirty="0" smtClean="0">
                          <a:latin typeface="Arial" pitchFamily="34" charset="0"/>
                          <a:cs typeface="Arial" pitchFamily="34" charset="0"/>
                        </a:rPr>
                        <a:t>Logistic Regression</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0.6964</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0.5821</a:t>
                      </a:r>
                      <a:endParaRPr lang="zh-CN" altLang="en-US" dirty="0">
                        <a:latin typeface="Arial" pitchFamily="34" charset="0"/>
                        <a:cs typeface="Arial" pitchFamily="34" charset="0"/>
                      </a:endParaRPr>
                    </a:p>
                  </a:txBody>
                  <a:tcPr/>
                </a:tc>
                <a:tc>
                  <a:txBody>
                    <a:bodyPr/>
                    <a:lstStyle/>
                    <a:p>
                      <a:r>
                        <a:rPr lang="en-US" altLang="zh-CN" dirty="0" smtClean="0">
                          <a:latin typeface="Arial" pitchFamily="34" charset="0"/>
                          <a:cs typeface="Arial" pitchFamily="34" charset="0"/>
                        </a:rPr>
                        <a:t>0.9610</a:t>
                      </a:r>
                      <a:endParaRPr lang="zh-CN" altLang="en-US" dirty="0">
                        <a:latin typeface="Arial" pitchFamily="34" charset="0"/>
                        <a:cs typeface="Arial" pitchFamily="3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fontScale="90000"/>
          </a:bodyPr>
          <a:lstStyle/>
          <a:p>
            <a:r>
              <a:rPr lang="en-US" altLang="zh-CN" dirty="0" smtClean="0">
                <a:latin typeface="Arial" pitchFamily="34" charset="0"/>
                <a:cs typeface="Arial" pitchFamily="34" charset="0"/>
              </a:rPr>
              <a:t>Performance Evaluation: Confusion Matrix </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6516216" y="2564904"/>
            <a:ext cx="2160240" cy="3240360"/>
          </a:xfrm>
        </p:spPr>
        <p:txBody>
          <a:bodyPr>
            <a:normAutofit/>
          </a:bodyPr>
          <a:lstStyle/>
          <a:p>
            <a:pPr marL="92075" indent="17463">
              <a:spcBef>
                <a:spcPts val="600"/>
              </a:spcBef>
              <a:spcAft>
                <a:spcPts val="600"/>
              </a:spcAft>
              <a:buNone/>
            </a:pPr>
            <a:r>
              <a:rPr lang="en-US" altLang="zh-CN" sz="1800" dirty="0" smtClean="0">
                <a:latin typeface="Arial" pitchFamily="34" charset="0"/>
                <a:cs typeface="Arial" pitchFamily="34" charset="0"/>
              </a:rPr>
              <a:t>In this particular </a:t>
            </a:r>
            <a:r>
              <a:rPr lang="en-US" altLang="zh-CN" sz="1800" dirty="0" smtClean="0">
                <a:latin typeface="Arial" pitchFamily="34" charset="0"/>
                <a:cs typeface="Arial" pitchFamily="34" charset="0"/>
              </a:rPr>
              <a:t>problem, lower false negative count is more </a:t>
            </a:r>
            <a:r>
              <a:rPr lang="en-US" altLang="zh-CN" sz="1800" dirty="0" smtClean="0">
                <a:latin typeface="Arial" pitchFamily="34" charset="0"/>
                <a:cs typeface="Arial" pitchFamily="34" charset="0"/>
              </a:rPr>
              <a:t>important as travelers’ and first responders’ behaviors might be impacted</a:t>
            </a:r>
            <a:endParaRPr lang="en-US" altLang="zh-CN" sz="1800" dirty="0" smtClean="0">
              <a:latin typeface="Arial" pitchFamily="34" charset="0"/>
              <a:cs typeface="Arial" pitchFamily="34" charset="0"/>
            </a:endParaRPr>
          </a:p>
        </p:txBody>
      </p:sp>
      <p:pic>
        <p:nvPicPr>
          <p:cNvPr id="8" name="图片 7"/>
          <p:cNvPicPr/>
          <p:nvPr/>
        </p:nvPicPr>
        <p:blipFill>
          <a:blip r:embed="rId2" cstate="print"/>
          <a:srcRect/>
          <a:stretch>
            <a:fillRect/>
          </a:stretch>
        </p:blipFill>
        <p:spPr bwMode="auto">
          <a:xfrm>
            <a:off x="647888" y="2204864"/>
            <a:ext cx="2916000" cy="2376000"/>
          </a:xfrm>
          <a:prstGeom prst="rect">
            <a:avLst/>
          </a:prstGeom>
          <a:noFill/>
          <a:ln w="9525">
            <a:noFill/>
            <a:miter lim="800000"/>
            <a:headEnd/>
            <a:tailEnd/>
          </a:ln>
        </p:spPr>
      </p:pic>
      <p:pic>
        <p:nvPicPr>
          <p:cNvPr id="9" name="图片 8"/>
          <p:cNvPicPr/>
          <p:nvPr/>
        </p:nvPicPr>
        <p:blipFill>
          <a:blip r:embed="rId3" cstate="print"/>
          <a:srcRect/>
          <a:stretch>
            <a:fillRect/>
          </a:stretch>
        </p:blipFill>
        <p:spPr bwMode="auto">
          <a:xfrm>
            <a:off x="3744232" y="2132856"/>
            <a:ext cx="2916000" cy="2376264"/>
          </a:xfrm>
          <a:prstGeom prst="rect">
            <a:avLst/>
          </a:prstGeom>
          <a:noFill/>
          <a:ln w="9525">
            <a:noFill/>
            <a:miter lim="800000"/>
            <a:headEnd/>
            <a:tailEnd/>
          </a:ln>
        </p:spPr>
      </p:pic>
      <p:pic>
        <p:nvPicPr>
          <p:cNvPr id="10" name="图片 9"/>
          <p:cNvPicPr/>
          <p:nvPr/>
        </p:nvPicPr>
        <p:blipFill>
          <a:blip r:embed="rId4" cstate="print"/>
          <a:srcRect/>
          <a:stretch>
            <a:fillRect/>
          </a:stretch>
        </p:blipFill>
        <p:spPr bwMode="auto">
          <a:xfrm>
            <a:off x="575880" y="4338000"/>
            <a:ext cx="2916000" cy="2376000"/>
          </a:xfrm>
          <a:prstGeom prst="rect">
            <a:avLst/>
          </a:prstGeom>
          <a:noFill/>
          <a:ln w="9525">
            <a:noFill/>
            <a:miter lim="800000"/>
            <a:headEnd/>
            <a:tailEnd/>
          </a:ln>
        </p:spPr>
      </p:pic>
      <p:pic>
        <p:nvPicPr>
          <p:cNvPr id="11" name="图片 10"/>
          <p:cNvPicPr/>
          <p:nvPr/>
        </p:nvPicPr>
        <p:blipFill>
          <a:blip r:embed="rId5" cstate="print"/>
          <a:srcRect/>
          <a:stretch>
            <a:fillRect/>
          </a:stretch>
        </p:blipFill>
        <p:spPr bwMode="auto">
          <a:xfrm>
            <a:off x="3672224" y="4365104"/>
            <a:ext cx="2916472" cy="237626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a:bodyPr>
          <a:lstStyle/>
          <a:p>
            <a:r>
              <a:rPr lang="en-US" altLang="zh-CN" dirty="0" smtClean="0">
                <a:latin typeface="Arial" pitchFamily="34" charset="0"/>
                <a:cs typeface="Arial" pitchFamily="34" charset="0"/>
              </a:rPr>
              <a:t>Conclusion &amp; Future Directions</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3744416"/>
          </a:xfrm>
        </p:spPr>
        <p:txBody>
          <a:bodyPr>
            <a:normAutofit/>
          </a:bodyPr>
          <a:lstStyle/>
          <a:p>
            <a:pPr>
              <a:spcBef>
                <a:spcPts val="600"/>
              </a:spcBef>
              <a:spcAft>
                <a:spcPts val="600"/>
              </a:spcAft>
            </a:pPr>
            <a:r>
              <a:rPr lang="en-US" altLang="zh-CN" sz="1800" dirty="0" smtClean="0">
                <a:latin typeface="Arial" pitchFamily="34" charset="0"/>
                <a:cs typeface="Arial" pitchFamily="34" charset="0"/>
              </a:rPr>
              <a:t>Built predictive models using machine learning algorithms</a:t>
            </a:r>
          </a:p>
          <a:p>
            <a:pPr>
              <a:spcBef>
                <a:spcPts val="600"/>
              </a:spcBef>
              <a:spcAft>
                <a:spcPts val="600"/>
              </a:spcAft>
            </a:pPr>
            <a:r>
              <a:rPr lang="en-US" altLang="zh-CN" sz="1800" dirty="0" smtClean="0">
                <a:latin typeface="Arial" pitchFamily="34" charset="0"/>
                <a:cs typeface="Arial" pitchFamily="34" charset="0"/>
              </a:rPr>
              <a:t>R</a:t>
            </a:r>
            <a:r>
              <a:rPr lang="en-US" altLang="zh-CN" sz="1800" dirty="0" smtClean="0">
                <a:latin typeface="Arial" pitchFamily="34" charset="0"/>
                <a:cs typeface="Arial" pitchFamily="34" charset="0"/>
              </a:rPr>
              <a:t>esults </a:t>
            </a:r>
            <a:r>
              <a:rPr lang="en-US" altLang="zh-CN" sz="1800" dirty="0" smtClean="0">
                <a:latin typeface="Arial" pitchFamily="34" charset="0"/>
                <a:cs typeface="Arial" pitchFamily="34" charset="0"/>
              </a:rPr>
              <a:t>can be applied to predicting </a:t>
            </a:r>
            <a:r>
              <a:rPr lang="en-US" altLang="zh-CN" sz="1800" dirty="0" smtClean="0">
                <a:latin typeface="Arial" pitchFamily="34" charset="0"/>
                <a:cs typeface="Arial" pitchFamily="34" charset="0"/>
              </a:rPr>
              <a:t>collision severity </a:t>
            </a:r>
            <a:r>
              <a:rPr lang="en-US" altLang="zh-CN" sz="1800" dirty="0" smtClean="0">
                <a:latin typeface="Arial" pitchFamily="34" charset="0"/>
                <a:cs typeface="Arial" pitchFamily="34" charset="0"/>
              </a:rPr>
              <a:t>and identifying the key effects of contributed </a:t>
            </a:r>
            <a:r>
              <a:rPr lang="en-US" altLang="zh-CN" sz="1800" dirty="0" smtClean="0">
                <a:latin typeface="Arial" pitchFamily="34" charset="0"/>
                <a:cs typeface="Arial" pitchFamily="34" charset="0"/>
              </a:rPr>
              <a:t>factors</a:t>
            </a:r>
            <a:endParaRPr lang="en-US" altLang="zh-CN" sz="1800" dirty="0" smtClean="0">
              <a:latin typeface="Arial" pitchFamily="34" charset="0"/>
              <a:cs typeface="Arial" pitchFamily="34" charset="0"/>
            </a:endParaRPr>
          </a:p>
          <a:p>
            <a:pPr>
              <a:spcBef>
                <a:spcPts val="600"/>
              </a:spcBef>
              <a:spcAft>
                <a:spcPts val="600"/>
              </a:spcAft>
            </a:pPr>
            <a:r>
              <a:rPr lang="en-US" altLang="zh-CN" sz="1800" dirty="0" smtClean="0">
                <a:latin typeface="Arial" pitchFamily="34" charset="0"/>
                <a:cs typeface="Arial" pitchFamily="34" charset="0"/>
              </a:rPr>
              <a:t>Accuracy </a:t>
            </a:r>
            <a:r>
              <a:rPr lang="en-US" altLang="zh-CN" sz="1800" dirty="0" smtClean="0">
                <a:latin typeface="Arial" pitchFamily="34" charset="0"/>
                <a:cs typeface="Arial" pitchFamily="34" charset="0"/>
              </a:rPr>
              <a:t>of the models has room for </a:t>
            </a:r>
            <a:r>
              <a:rPr lang="en-US" altLang="zh-CN" sz="1800" dirty="0" smtClean="0">
                <a:latin typeface="Arial" pitchFamily="34" charset="0"/>
                <a:cs typeface="Arial" pitchFamily="34" charset="0"/>
              </a:rPr>
              <a:t>improvement</a:t>
            </a:r>
          </a:p>
          <a:p>
            <a:pPr>
              <a:spcBef>
                <a:spcPts val="600"/>
              </a:spcBef>
              <a:spcAft>
                <a:spcPts val="600"/>
              </a:spcAft>
            </a:pPr>
            <a:r>
              <a:rPr lang="en-US" altLang="zh-CN" sz="1800" dirty="0" smtClean="0">
                <a:latin typeface="Arial" pitchFamily="34" charset="0"/>
                <a:cs typeface="Arial" pitchFamily="34" charset="0"/>
              </a:rPr>
              <a:t>Some factors, </a:t>
            </a:r>
            <a:r>
              <a:rPr lang="en-US" altLang="zh-CN" sz="1800" dirty="0" smtClean="0">
                <a:latin typeface="Arial" pitchFamily="34" charset="0"/>
                <a:cs typeface="Arial" pitchFamily="34" charset="0"/>
              </a:rPr>
              <a:t>which have potential effects on collision severity, are not considered because of the large amount of missing </a:t>
            </a:r>
            <a:r>
              <a:rPr lang="en-US" altLang="zh-CN" sz="1800" dirty="0" smtClean="0">
                <a:latin typeface="Arial" pitchFamily="34" charset="0"/>
                <a:cs typeface="Arial" pitchFamily="34" charset="0"/>
              </a:rPr>
              <a:t>data</a:t>
            </a:r>
          </a:p>
          <a:p>
            <a:pPr lvl="1">
              <a:spcBef>
                <a:spcPts val="600"/>
              </a:spcBef>
              <a:spcAft>
                <a:spcPts val="600"/>
              </a:spcAft>
            </a:pPr>
            <a:r>
              <a:rPr lang="en-US" altLang="zh-CN" sz="1600" dirty="0" smtClean="0">
                <a:solidFill>
                  <a:schemeClr val="tx1"/>
                </a:solidFill>
                <a:latin typeface="Arial" pitchFamily="34" charset="0"/>
                <a:cs typeface="Arial" pitchFamily="34" charset="0"/>
              </a:rPr>
              <a:t>E.g. driver characteristics, whether </a:t>
            </a:r>
            <a:r>
              <a:rPr lang="en-US" altLang="zh-CN" sz="1600" dirty="0" smtClean="0">
                <a:solidFill>
                  <a:schemeClr val="tx1"/>
                </a:solidFill>
                <a:latin typeface="Arial" pitchFamily="34" charset="0"/>
                <a:cs typeface="Arial" pitchFamily="34" charset="0"/>
              </a:rPr>
              <a:t>speeding was observed</a:t>
            </a:r>
            <a:endParaRPr lang="en-US" altLang="zh-CN" sz="1600" dirty="0" smtClean="0">
              <a:solidFill>
                <a:schemeClr val="tx1"/>
              </a:solidFill>
              <a:latin typeface="Arial" pitchFamily="34" charset="0"/>
              <a:cs typeface="Arial" pitchFamily="34" charset="0"/>
            </a:endParaRPr>
          </a:p>
          <a:p>
            <a:pPr>
              <a:spcBef>
                <a:spcPts val="600"/>
              </a:spcBef>
              <a:spcAft>
                <a:spcPts val="600"/>
              </a:spcAft>
            </a:pPr>
            <a:r>
              <a:rPr lang="en-US" altLang="zh-CN" sz="1800" dirty="0" smtClean="0">
                <a:latin typeface="Arial" pitchFamily="34" charset="0"/>
                <a:cs typeface="Arial" pitchFamily="34" charset="0"/>
              </a:rPr>
              <a:t>Further </a:t>
            </a:r>
            <a:r>
              <a:rPr lang="en-US" altLang="zh-CN" sz="1800" dirty="0" smtClean="0">
                <a:latin typeface="Arial" pitchFamily="34" charset="0"/>
                <a:cs typeface="Arial" pitchFamily="34" charset="0"/>
              </a:rPr>
              <a:t>study should be conducted to examine the impacts of these factors</a:t>
            </a:r>
          </a:p>
          <a:p>
            <a:pPr>
              <a:spcBef>
                <a:spcPts val="600"/>
              </a:spcBef>
              <a:spcAft>
                <a:spcPts val="600"/>
              </a:spcAft>
            </a:pPr>
            <a:endParaRPr lang="en-US" altLang="zh-CN" sz="1800" dirty="0" smtClean="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1052736"/>
            <a:ext cx="8229600" cy="1066800"/>
          </a:xfrm>
        </p:spPr>
        <p:txBody>
          <a:bodyPr>
            <a:normAutofit/>
          </a:bodyPr>
          <a:lstStyle/>
          <a:p>
            <a:r>
              <a:rPr lang="en-US" altLang="zh-CN" dirty="0" smtClean="0">
                <a:latin typeface="Arial" pitchFamily="34" charset="0"/>
                <a:cs typeface="Arial" pitchFamily="34" charset="0"/>
              </a:rPr>
              <a:t>Thank You</a:t>
            </a:r>
            <a:endParaRPr lang="zh-CN" altLang="en-US" dirty="0">
              <a:latin typeface="Arial" pitchFamily="34" charset="0"/>
              <a:cs typeface="Arial" pitchFamily="34" charset="0"/>
            </a:endParaRPr>
          </a:p>
        </p:txBody>
      </p:sp>
      <p:sp>
        <p:nvSpPr>
          <p:cNvPr id="7" name="内容占位符 6"/>
          <p:cNvSpPr>
            <a:spLocks noGrp="1"/>
          </p:cNvSpPr>
          <p:nvPr>
            <p:ph idx="1"/>
          </p:nvPr>
        </p:nvSpPr>
        <p:spPr>
          <a:xfrm>
            <a:off x="467544" y="2276872"/>
            <a:ext cx="8229600" cy="2016224"/>
          </a:xfrm>
        </p:spPr>
        <p:txBody>
          <a:bodyPr>
            <a:normAutofit/>
          </a:bodyPr>
          <a:lstStyle/>
          <a:p>
            <a:pPr>
              <a:spcBef>
                <a:spcPts val="600"/>
              </a:spcBef>
              <a:spcAft>
                <a:spcPts val="600"/>
              </a:spcAft>
            </a:pPr>
            <a:r>
              <a:rPr lang="en-US" altLang="zh-CN" sz="1800" dirty="0" smtClean="0">
                <a:latin typeface="Arial" pitchFamily="34" charset="0"/>
                <a:cs typeface="Arial" pitchFamily="34" charset="0"/>
              </a:rPr>
              <a:t>Thanks to everyone who made the IBM Data Science Professional Certificate available, especially everyone on the Instructors team who helped me get here. </a:t>
            </a:r>
            <a:endParaRPr lang="en-US" altLang="zh-CN" sz="1800" dirty="0" smtClean="0">
              <a:latin typeface="Arial" pitchFamily="34" charset="0"/>
              <a:cs typeface="Arial" pitchFamily="34" charset="0"/>
            </a:endParaRPr>
          </a:p>
          <a:p>
            <a:pPr>
              <a:spcBef>
                <a:spcPts val="600"/>
              </a:spcBef>
              <a:spcAft>
                <a:spcPts val="600"/>
              </a:spcAft>
            </a:pPr>
            <a:r>
              <a:rPr lang="en-US" altLang="zh-CN" sz="1800" dirty="0" smtClean="0">
                <a:latin typeface="Arial" pitchFamily="34" charset="0"/>
                <a:cs typeface="Arial" pitchFamily="34" charset="0"/>
              </a:rPr>
              <a:t>Big thank you to </a:t>
            </a:r>
            <a:r>
              <a:rPr lang="en-US" altLang="zh-CN" sz="1800" dirty="0" smtClean="0">
                <a:latin typeface="Arial" pitchFamily="34" charset="0"/>
                <a:cs typeface="Arial" pitchFamily="34" charset="0"/>
              </a:rPr>
              <a:t>all my peers who kindly reviewed my assignments. Without you, I could not be able to do any of this.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724</TotalTime>
  <Words>444</Words>
  <Application>Microsoft Office PowerPoint</Application>
  <PresentationFormat>全屏显示(4:3)</PresentationFormat>
  <Paragraphs>68</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都市</vt:lpstr>
      <vt:lpstr>Collision Severity Prediction in Seattle City</vt:lpstr>
      <vt:lpstr>Introduction: Collision Severity Prediction in the Era of Big Data</vt:lpstr>
      <vt:lpstr>Data Acquisition and Cleaning</vt:lpstr>
      <vt:lpstr>Feature Selection: Using Plots to Understand Data</vt:lpstr>
      <vt:lpstr>Predictive Modeling: Classification</vt:lpstr>
      <vt:lpstr>Performance Evaluation: Jaccard Index, F1 Score, and Log Loss </vt:lpstr>
      <vt:lpstr>Performance Evaluation: Confusion Matrix </vt:lpstr>
      <vt:lpstr>Conclusion &amp; Future Directions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Collision Severity Prediction Modeling</dc:title>
  <dc:creator>lenovo</dc:creator>
  <cp:lastModifiedBy>lenovo</cp:lastModifiedBy>
  <cp:revision>25</cp:revision>
  <dcterms:created xsi:type="dcterms:W3CDTF">2020-09-09T13:22:34Z</dcterms:created>
  <dcterms:modified xsi:type="dcterms:W3CDTF">2020-09-10T01:38:18Z</dcterms:modified>
</cp:coreProperties>
</file>