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2"/>
  </p:notesMasterIdLst>
  <p:handoutMasterIdLst>
    <p:handoutMasterId r:id="rId33"/>
  </p:handoutMasterIdLst>
  <p:sldIdLst>
    <p:sldId id="256" r:id="rId2"/>
    <p:sldId id="359" r:id="rId3"/>
    <p:sldId id="301" r:id="rId4"/>
    <p:sldId id="360" r:id="rId5"/>
    <p:sldId id="308" r:id="rId6"/>
    <p:sldId id="309" r:id="rId7"/>
    <p:sldId id="393" r:id="rId8"/>
    <p:sldId id="300" r:id="rId9"/>
    <p:sldId id="311" r:id="rId10"/>
    <p:sldId id="343" r:id="rId11"/>
    <p:sldId id="347" r:id="rId12"/>
    <p:sldId id="362" r:id="rId13"/>
    <p:sldId id="266" r:id="rId14"/>
    <p:sldId id="269" r:id="rId15"/>
    <p:sldId id="298" r:id="rId16"/>
    <p:sldId id="316" r:id="rId17"/>
    <p:sldId id="278" r:id="rId18"/>
    <p:sldId id="358" r:id="rId19"/>
    <p:sldId id="363" r:id="rId20"/>
    <p:sldId id="313" r:id="rId21"/>
    <p:sldId id="314" r:id="rId22"/>
    <p:sldId id="392" r:id="rId23"/>
    <p:sldId id="297" r:id="rId24"/>
    <p:sldId id="381" r:id="rId25"/>
    <p:sldId id="302" r:id="rId26"/>
    <p:sldId id="317" r:id="rId27"/>
    <p:sldId id="318" r:id="rId28"/>
    <p:sldId id="321" r:id="rId29"/>
    <p:sldId id="323" r:id="rId30"/>
    <p:sldId id="394" r:id="rId31"/>
  </p:sldIdLst>
  <p:sldSz cx="9144000" cy="6858000" type="screen4x3"/>
  <p:notesSz cx="6888163" cy="10018713"/>
  <p:custDataLst>
    <p:tags r:id="rId34"/>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a Teresa Speziale" initials="MTS" lastIdx="1" clrIdx="0">
    <p:extLst>
      <p:ext uri="{19B8F6BF-5375-455C-9EA6-DF929625EA0E}">
        <p15:presenceInfo xmlns:p15="http://schemas.microsoft.com/office/powerpoint/2012/main" userId="f3ff391c4e4e713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09" autoAdjust="0"/>
    <p:restoredTop sz="87179" autoAdjust="0"/>
  </p:normalViewPr>
  <p:slideViewPr>
    <p:cSldViewPr>
      <p:cViewPr varScale="1">
        <p:scale>
          <a:sx n="55" d="100"/>
          <a:sy n="55" d="100"/>
        </p:scale>
        <p:origin x="1428" y="3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5279052-1D5C-414C-B2F6-8004ACF8E7C6}"/>
              </a:ext>
            </a:extLst>
          </p:cNvPr>
          <p:cNvSpPr>
            <a:spLocks noGrp="1"/>
          </p:cNvSpPr>
          <p:nvPr>
            <p:ph type="hdr" sz="quarter"/>
          </p:nvPr>
        </p:nvSpPr>
        <p:spPr>
          <a:xfrm>
            <a:off x="0" y="0"/>
            <a:ext cx="2984500" cy="503238"/>
          </a:xfrm>
          <a:prstGeom prst="rect">
            <a:avLst/>
          </a:prstGeom>
        </p:spPr>
        <p:txBody>
          <a:bodyPr vert="horz" wrap="square" lIns="96606" tIns="48303" rIns="96606" bIns="48303" numCol="1" anchor="t" anchorCtr="0" compatLnSpc="1">
            <a:prstTxWarp prst="textNoShape">
              <a:avLst/>
            </a:prstTxWarp>
          </a:bodyPr>
          <a:lstStyle>
            <a:lvl1pPr>
              <a:defRPr sz="1300"/>
            </a:lvl1pPr>
          </a:lstStyle>
          <a:p>
            <a:pPr>
              <a:defRPr/>
            </a:pPr>
            <a:endParaRPr lang="en-US" altLang="en-US"/>
          </a:p>
        </p:txBody>
      </p:sp>
      <p:sp>
        <p:nvSpPr>
          <p:cNvPr id="3" name="Date Placeholder 2">
            <a:extLst>
              <a:ext uri="{FF2B5EF4-FFF2-40B4-BE49-F238E27FC236}">
                <a16:creationId xmlns:a16="http://schemas.microsoft.com/office/drawing/2014/main" id="{311D8056-2E65-4C97-A4FD-3AFE492CF443}"/>
              </a:ext>
            </a:extLst>
          </p:cNvPr>
          <p:cNvSpPr>
            <a:spLocks noGrp="1"/>
          </p:cNvSpPr>
          <p:nvPr>
            <p:ph type="dt" sz="quarter" idx="1"/>
          </p:nvPr>
        </p:nvSpPr>
        <p:spPr>
          <a:xfrm>
            <a:off x="3902075" y="0"/>
            <a:ext cx="2984500" cy="503238"/>
          </a:xfrm>
          <a:prstGeom prst="rect">
            <a:avLst/>
          </a:prstGeom>
        </p:spPr>
        <p:txBody>
          <a:bodyPr vert="horz" wrap="square" lIns="96606" tIns="48303" rIns="96606" bIns="48303" numCol="1" anchor="t" anchorCtr="0" compatLnSpc="1">
            <a:prstTxWarp prst="textNoShape">
              <a:avLst/>
            </a:prstTxWarp>
          </a:bodyPr>
          <a:lstStyle>
            <a:lvl1pPr algn="r">
              <a:defRPr sz="1300"/>
            </a:lvl1pPr>
          </a:lstStyle>
          <a:p>
            <a:pPr>
              <a:defRPr/>
            </a:pPr>
            <a:fld id="{5DF2DE85-47DF-421D-B9A4-95A4880ADE83}" type="datetimeFigureOut">
              <a:rPr lang="en-US" altLang="en-US"/>
              <a:pPr>
                <a:defRPr/>
              </a:pPr>
              <a:t>12/4/2023</a:t>
            </a:fld>
            <a:endParaRPr lang="en-US" altLang="en-US"/>
          </a:p>
        </p:txBody>
      </p:sp>
      <p:sp>
        <p:nvSpPr>
          <p:cNvPr id="4" name="Footer Placeholder 3">
            <a:extLst>
              <a:ext uri="{FF2B5EF4-FFF2-40B4-BE49-F238E27FC236}">
                <a16:creationId xmlns:a16="http://schemas.microsoft.com/office/drawing/2014/main" id="{019921FD-E793-44D5-8B19-6174FD2DBE81}"/>
              </a:ext>
            </a:extLst>
          </p:cNvPr>
          <p:cNvSpPr>
            <a:spLocks noGrp="1"/>
          </p:cNvSpPr>
          <p:nvPr>
            <p:ph type="ftr" sz="quarter" idx="2"/>
          </p:nvPr>
        </p:nvSpPr>
        <p:spPr>
          <a:xfrm>
            <a:off x="0" y="9515475"/>
            <a:ext cx="2984500" cy="503238"/>
          </a:xfrm>
          <a:prstGeom prst="rect">
            <a:avLst/>
          </a:prstGeom>
        </p:spPr>
        <p:txBody>
          <a:bodyPr vert="horz" wrap="square" lIns="96606" tIns="48303" rIns="96606" bIns="48303" numCol="1" anchor="b" anchorCtr="0" compatLnSpc="1">
            <a:prstTxWarp prst="textNoShape">
              <a:avLst/>
            </a:prstTxWarp>
          </a:bodyPr>
          <a:lstStyle>
            <a:lvl1pPr>
              <a:defRPr sz="1300"/>
            </a:lvl1pPr>
          </a:lstStyle>
          <a:p>
            <a:pPr>
              <a:defRPr/>
            </a:pPr>
            <a:endParaRPr lang="en-US" altLang="en-US"/>
          </a:p>
        </p:txBody>
      </p:sp>
      <p:sp>
        <p:nvSpPr>
          <p:cNvPr id="5" name="Slide Number Placeholder 4">
            <a:extLst>
              <a:ext uri="{FF2B5EF4-FFF2-40B4-BE49-F238E27FC236}">
                <a16:creationId xmlns:a16="http://schemas.microsoft.com/office/drawing/2014/main" id="{7623F85F-ECB4-4996-BF3C-E6384280DACD}"/>
              </a:ext>
            </a:extLst>
          </p:cNvPr>
          <p:cNvSpPr>
            <a:spLocks noGrp="1"/>
          </p:cNvSpPr>
          <p:nvPr>
            <p:ph type="sldNum" sz="quarter" idx="3"/>
          </p:nvPr>
        </p:nvSpPr>
        <p:spPr>
          <a:xfrm>
            <a:off x="3902075" y="9515475"/>
            <a:ext cx="2984500" cy="503238"/>
          </a:xfrm>
          <a:prstGeom prst="rect">
            <a:avLst/>
          </a:prstGeom>
        </p:spPr>
        <p:txBody>
          <a:bodyPr vert="horz" wrap="square" lIns="96606" tIns="48303" rIns="96606" bIns="48303" numCol="1" anchor="b" anchorCtr="0" compatLnSpc="1">
            <a:prstTxWarp prst="textNoShape">
              <a:avLst/>
            </a:prstTxWarp>
          </a:bodyPr>
          <a:lstStyle>
            <a:lvl1pPr algn="r">
              <a:defRPr sz="1300"/>
            </a:lvl1pPr>
          </a:lstStyle>
          <a:p>
            <a:pPr>
              <a:defRPr/>
            </a:pPr>
            <a:fld id="{BB419061-051C-4B07-B20D-4E5729603776}"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33742C8-07D2-4373-B7D5-270C690E46B9}"/>
              </a:ext>
            </a:extLst>
          </p:cNvPr>
          <p:cNvSpPr>
            <a:spLocks noGrp="1"/>
          </p:cNvSpPr>
          <p:nvPr>
            <p:ph type="hdr" sz="quarter"/>
          </p:nvPr>
        </p:nvSpPr>
        <p:spPr>
          <a:xfrm>
            <a:off x="0" y="0"/>
            <a:ext cx="2984500" cy="501650"/>
          </a:xfrm>
          <a:prstGeom prst="rect">
            <a:avLst/>
          </a:prstGeom>
        </p:spPr>
        <p:txBody>
          <a:bodyPr vert="horz" wrap="square" lIns="96606" tIns="48303" rIns="96606" bIns="48303" numCol="1" anchor="t" anchorCtr="0" compatLnSpc="1">
            <a:prstTxWarp prst="textNoShape">
              <a:avLst/>
            </a:prstTxWarp>
          </a:bodyPr>
          <a:lstStyle>
            <a:lvl1pPr eaLnBrk="1" hangingPunct="1">
              <a:defRPr sz="1300">
                <a:latin typeface="Calibri" panose="020F0502020204030204" pitchFamily="34" charset="0"/>
              </a:defRPr>
            </a:lvl1pPr>
          </a:lstStyle>
          <a:p>
            <a:pPr>
              <a:defRPr/>
            </a:pPr>
            <a:endParaRPr lang="en-GB" altLang="en-US"/>
          </a:p>
        </p:txBody>
      </p:sp>
      <p:sp>
        <p:nvSpPr>
          <p:cNvPr id="3" name="Date Placeholder 2">
            <a:extLst>
              <a:ext uri="{FF2B5EF4-FFF2-40B4-BE49-F238E27FC236}">
                <a16:creationId xmlns:a16="http://schemas.microsoft.com/office/drawing/2014/main" id="{2A5C1AAC-98EA-4E6C-9A34-6CEC4A3E026E}"/>
              </a:ext>
            </a:extLst>
          </p:cNvPr>
          <p:cNvSpPr>
            <a:spLocks noGrp="1"/>
          </p:cNvSpPr>
          <p:nvPr>
            <p:ph type="dt" idx="1"/>
          </p:nvPr>
        </p:nvSpPr>
        <p:spPr>
          <a:xfrm>
            <a:off x="3902075" y="0"/>
            <a:ext cx="2984500" cy="501650"/>
          </a:xfrm>
          <a:prstGeom prst="rect">
            <a:avLst/>
          </a:prstGeom>
        </p:spPr>
        <p:txBody>
          <a:bodyPr vert="horz" wrap="square" lIns="96606" tIns="48303" rIns="96606" bIns="48303" numCol="1" anchor="t" anchorCtr="0" compatLnSpc="1">
            <a:prstTxWarp prst="textNoShape">
              <a:avLst/>
            </a:prstTxWarp>
          </a:bodyPr>
          <a:lstStyle>
            <a:lvl1pPr algn="r" eaLnBrk="1" hangingPunct="1">
              <a:defRPr sz="1300">
                <a:latin typeface="Calibri" panose="020F0502020204030204" pitchFamily="34" charset="0"/>
              </a:defRPr>
            </a:lvl1pPr>
          </a:lstStyle>
          <a:p>
            <a:pPr>
              <a:defRPr/>
            </a:pPr>
            <a:fld id="{5B413426-A8DE-4374-97A6-ACFB6587AB50}" type="datetimeFigureOut">
              <a:rPr lang="en-GB" altLang="en-US"/>
              <a:pPr>
                <a:defRPr/>
              </a:pPr>
              <a:t>04/12/2023</a:t>
            </a:fld>
            <a:endParaRPr lang="en-GB" altLang="en-US"/>
          </a:p>
        </p:txBody>
      </p:sp>
      <p:sp>
        <p:nvSpPr>
          <p:cNvPr id="4" name="Slide Image Placeholder 3">
            <a:extLst>
              <a:ext uri="{FF2B5EF4-FFF2-40B4-BE49-F238E27FC236}">
                <a16:creationId xmlns:a16="http://schemas.microsoft.com/office/drawing/2014/main" id="{859F06BE-1FE6-4B4E-A02B-BDDAF7B4F5BC}"/>
              </a:ext>
            </a:extLst>
          </p:cNvPr>
          <p:cNvSpPr>
            <a:spLocks noGrp="1" noRot="1" noChangeAspect="1"/>
          </p:cNvSpPr>
          <p:nvPr>
            <p:ph type="sldImg" idx="2"/>
          </p:nvPr>
        </p:nvSpPr>
        <p:spPr>
          <a:xfrm>
            <a:off x="939800" y="750888"/>
            <a:ext cx="5008563" cy="3757612"/>
          </a:xfrm>
          <a:prstGeom prst="rect">
            <a:avLst/>
          </a:prstGeom>
          <a:noFill/>
          <a:ln w="12700">
            <a:solidFill>
              <a:prstClr val="black"/>
            </a:solidFill>
          </a:ln>
        </p:spPr>
        <p:txBody>
          <a:bodyPr vert="horz" lIns="96606" tIns="48303" rIns="96606" bIns="48303" rtlCol="0" anchor="ctr"/>
          <a:lstStyle/>
          <a:p>
            <a:pPr lvl="0"/>
            <a:endParaRPr lang="en-GB" noProof="0"/>
          </a:p>
        </p:txBody>
      </p:sp>
      <p:sp>
        <p:nvSpPr>
          <p:cNvPr id="5" name="Notes Placeholder 4">
            <a:extLst>
              <a:ext uri="{FF2B5EF4-FFF2-40B4-BE49-F238E27FC236}">
                <a16:creationId xmlns:a16="http://schemas.microsoft.com/office/drawing/2014/main" id="{0AEC5AD6-6E30-4141-A16A-FA3AA4146AD7}"/>
              </a:ext>
            </a:extLst>
          </p:cNvPr>
          <p:cNvSpPr>
            <a:spLocks noGrp="1"/>
          </p:cNvSpPr>
          <p:nvPr>
            <p:ph type="body" sz="quarter" idx="3"/>
          </p:nvPr>
        </p:nvSpPr>
        <p:spPr>
          <a:xfrm>
            <a:off x="688976" y="4759325"/>
            <a:ext cx="5510213" cy="4508500"/>
          </a:xfrm>
          <a:prstGeom prst="rect">
            <a:avLst/>
          </a:prstGeom>
        </p:spPr>
        <p:txBody>
          <a:bodyPr vert="horz" wrap="square" lIns="96606" tIns="48303" rIns="96606" bIns="48303" numCol="1" anchor="t" anchorCtr="0" compatLnSpc="1">
            <a:prstTxWarp prst="textNoShape">
              <a:avLst/>
            </a:prstTxWarp>
            <a:normAutofit/>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endParaRPr lang="en-GB" altLang="en-US" noProof="0"/>
          </a:p>
        </p:txBody>
      </p:sp>
      <p:sp>
        <p:nvSpPr>
          <p:cNvPr id="6" name="Footer Placeholder 5">
            <a:extLst>
              <a:ext uri="{FF2B5EF4-FFF2-40B4-BE49-F238E27FC236}">
                <a16:creationId xmlns:a16="http://schemas.microsoft.com/office/drawing/2014/main" id="{12ADF4B8-DEF0-497F-A1B9-61E1EA8EBDA2}"/>
              </a:ext>
            </a:extLst>
          </p:cNvPr>
          <p:cNvSpPr>
            <a:spLocks noGrp="1"/>
          </p:cNvSpPr>
          <p:nvPr>
            <p:ph type="ftr" sz="quarter" idx="4"/>
          </p:nvPr>
        </p:nvSpPr>
        <p:spPr>
          <a:xfrm>
            <a:off x="0" y="9515475"/>
            <a:ext cx="2984500" cy="501650"/>
          </a:xfrm>
          <a:prstGeom prst="rect">
            <a:avLst/>
          </a:prstGeom>
        </p:spPr>
        <p:txBody>
          <a:bodyPr vert="horz" wrap="square" lIns="96606" tIns="48303" rIns="96606" bIns="48303" numCol="1" anchor="b" anchorCtr="0" compatLnSpc="1">
            <a:prstTxWarp prst="textNoShape">
              <a:avLst/>
            </a:prstTxWarp>
          </a:bodyPr>
          <a:lstStyle>
            <a:lvl1pPr eaLnBrk="1" hangingPunct="1">
              <a:defRPr sz="1300">
                <a:latin typeface="Calibri" panose="020F0502020204030204" pitchFamily="34" charset="0"/>
              </a:defRPr>
            </a:lvl1pPr>
          </a:lstStyle>
          <a:p>
            <a:pPr>
              <a:defRPr/>
            </a:pPr>
            <a:endParaRPr lang="en-GB" altLang="en-US"/>
          </a:p>
        </p:txBody>
      </p:sp>
      <p:sp>
        <p:nvSpPr>
          <p:cNvPr id="7" name="Slide Number Placeholder 6">
            <a:extLst>
              <a:ext uri="{FF2B5EF4-FFF2-40B4-BE49-F238E27FC236}">
                <a16:creationId xmlns:a16="http://schemas.microsoft.com/office/drawing/2014/main" id="{27F8D128-2B37-40D7-8AEB-E364356D983E}"/>
              </a:ext>
            </a:extLst>
          </p:cNvPr>
          <p:cNvSpPr>
            <a:spLocks noGrp="1"/>
          </p:cNvSpPr>
          <p:nvPr>
            <p:ph type="sldNum" sz="quarter" idx="5"/>
          </p:nvPr>
        </p:nvSpPr>
        <p:spPr>
          <a:xfrm>
            <a:off x="3902075" y="9515475"/>
            <a:ext cx="2984500" cy="501650"/>
          </a:xfrm>
          <a:prstGeom prst="rect">
            <a:avLst/>
          </a:prstGeom>
        </p:spPr>
        <p:txBody>
          <a:bodyPr vert="horz" wrap="square" lIns="96606" tIns="48303" rIns="96606" bIns="48303" numCol="1" anchor="b" anchorCtr="0" compatLnSpc="1">
            <a:prstTxWarp prst="textNoShape">
              <a:avLst/>
            </a:prstTxWarp>
          </a:bodyPr>
          <a:lstStyle>
            <a:lvl1pPr algn="r" eaLnBrk="1" hangingPunct="1">
              <a:defRPr sz="1300">
                <a:latin typeface="Calibri" panose="020F0502020204030204" pitchFamily="34" charset="0"/>
              </a:defRPr>
            </a:lvl1pPr>
          </a:lstStyle>
          <a:p>
            <a:pPr>
              <a:defRPr/>
            </a:pPr>
            <a:fld id="{CE63CF95-A0FC-4E1D-BFC1-D577AC32F138}"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pPr>
              <a:defRPr/>
            </a:pPr>
            <a:fld id="{247D33D6-1C9F-4DE7-B065-CC48691A41E1}" type="slidenum">
              <a:rPr lang="en-GB" smtClean="0"/>
              <a:pPr>
                <a:defRPr/>
              </a:pPr>
              <a:t>2</a:t>
            </a:fld>
            <a:endParaRPr lang="en-GB" dirty="0"/>
          </a:p>
        </p:txBody>
      </p:sp>
    </p:spTree>
    <p:extLst>
      <p:ext uri="{BB962C8B-B14F-4D97-AF65-F5344CB8AC3E}">
        <p14:creationId xmlns:p14="http://schemas.microsoft.com/office/powerpoint/2010/main" val="1788899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sz="1200" kern="1200" dirty="0">
              <a:solidFill>
                <a:schemeClr val="tx1"/>
              </a:solidFill>
              <a:effectLst/>
              <a:latin typeface="Arial" charset="0"/>
              <a:ea typeface="+mn-ea"/>
              <a:cs typeface="+mn-cs"/>
            </a:endParaRPr>
          </a:p>
          <a:p>
            <a:endParaRPr lang="en-GB" sz="1200" kern="1200" dirty="0">
              <a:solidFill>
                <a:schemeClr val="tx1"/>
              </a:solidFill>
              <a:effectLst/>
              <a:latin typeface="Arial" charset="0"/>
              <a:ea typeface="+mn-ea"/>
              <a:cs typeface="+mn-cs"/>
            </a:endParaRPr>
          </a:p>
          <a:p>
            <a:endParaRPr lang="en-GB" sz="1200" kern="1200" dirty="0">
              <a:solidFill>
                <a:schemeClr val="tx1"/>
              </a:solidFill>
              <a:effectLst/>
              <a:latin typeface="Arial" charset="0"/>
              <a:ea typeface="+mn-ea"/>
              <a:cs typeface="+mn-cs"/>
            </a:endParaRPr>
          </a:p>
          <a:p>
            <a:endParaRPr lang="en-GB" sz="1200" kern="1200" dirty="0">
              <a:solidFill>
                <a:schemeClr val="tx1"/>
              </a:solidFill>
              <a:effectLst/>
              <a:latin typeface="Arial" charset="0"/>
              <a:ea typeface="+mn-ea"/>
              <a:cs typeface="+mn-cs"/>
            </a:endParaRPr>
          </a:p>
          <a:p>
            <a:endParaRPr lang="en-GB" sz="1200" kern="1200" dirty="0">
              <a:solidFill>
                <a:schemeClr val="tx1"/>
              </a:solidFill>
              <a:effectLst/>
              <a:latin typeface="Arial" charset="0"/>
              <a:ea typeface="+mn-ea"/>
              <a:cs typeface="+mn-cs"/>
            </a:endParaRPr>
          </a:p>
          <a:p>
            <a:endParaRPr lang="en-GB" sz="12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247D33D6-1C9F-4DE7-B065-CC48691A41E1}" type="slidenum">
              <a:rPr lang="en-GB" smtClean="0"/>
              <a:pPr>
                <a:defRPr/>
              </a:pPr>
              <a:t>12</a:t>
            </a:fld>
            <a:endParaRPr lang="en-GB" dirty="0"/>
          </a:p>
        </p:txBody>
      </p:sp>
    </p:spTree>
    <p:extLst>
      <p:ext uri="{BB962C8B-B14F-4D97-AF65-F5344CB8AC3E}">
        <p14:creationId xmlns:p14="http://schemas.microsoft.com/office/powerpoint/2010/main" val="2591114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pPr>
              <a:defRPr/>
            </a:pPr>
            <a:fld id="{247D33D6-1C9F-4DE7-B065-CC48691A41E1}" type="slidenum">
              <a:rPr lang="en-GB" smtClean="0"/>
              <a:pPr>
                <a:defRPr/>
              </a:pPr>
              <a:t>13</a:t>
            </a:fld>
            <a:endParaRPr lang="en-GB" dirty="0"/>
          </a:p>
        </p:txBody>
      </p:sp>
    </p:spTree>
    <p:extLst>
      <p:ext uri="{BB962C8B-B14F-4D97-AF65-F5344CB8AC3E}">
        <p14:creationId xmlns:p14="http://schemas.microsoft.com/office/powerpoint/2010/main" val="117806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sz="1200" kern="1200" dirty="0">
              <a:solidFill>
                <a:schemeClr val="tx1"/>
              </a:solidFill>
              <a:effectLst/>
              <a:latin typeface="Arial" charset="0"/>
              <a:ea typeface="+mn-ea"/>
              <a:cs typeface="+mn-cs"/>
            </a:endParaRPr>
          </a:p>
          <a:p>
            <a:endParaRPr lang="en-GB" sz="1200" kern="1200" dirty="0">
              <a:solidFill>
                <a:schemeClr val="tx1"/>
              </a:solidFill>
              <a:effectLst/>
              <a:latin typeface="Arial" charset="0"/>
              <a:ea typeface="+mn-ea"/>
              <a:cs typeface="+mn-cs"/>
            </a:endParaRPr>
          </a:p>
          <a:p>
            <a:endParaRPr lang="en-GB" sz="1200" kern="1200" dirty="0">
              <a:solidFill>
                <a:schemeClr val="tx1"/>
              </a:solidFill>
              <a:effectLst/>
              <a:latin typeface="Arial" charset="0"/>
              <a:ea typeface="+mn-ea"/>
              <a:cs typeface="+mn-cs"/>
            </a:endParaRPr>
          </a:p>
          <a:p>
            <a:endParaRPr lang="en-GB" sz="1200" kern="1200" dirty="0">
              <a:solidFill>
                <a:schemeClr val="tx1"/>
              </a:solidFill>
              <a:effectLst/>
              <a:latin typeface="Arial" charset="0"/>
              <a:ea typeface="+mn-ea"/>
              <a:cs typeface="+mn-cs"/>
            </a:endParaRPr>
          </a:p>
          <a:p>
            <a:endParaRPr lang="en-GB" sz="1200" kern="1200" dirty="0">
              <a:solidFill>
                <a:schemeClr val="tx1"/>
              </a:solidFill>
              <a:effectLst/>
              <a:latin typeface="Arial" charset="0"/>
              <a:ea typeface="+mn-ea"/>
              <a:cs typeface="+mn-cs"/>
            </a:endParaRPr>
          </a:p>
          <a:p>
            <a:endParaRPr lang="en-GB" sz="12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247D33D6-1C9F-4DE7-B065-CC48691A41E1}" type="slidenum">
              <a:rPr lang="en-GB" smtClean="0"/>
              <a:pPr>
                <a:defRPr/>
              </a:pPr>
              <a:t>19</a:t>
            </a:fld>
            <a:endParaRPr lang="en-GB" dirty="0"/>
          </a:p>
        </p:txBody>
      </p:sp>
    </p:spTree>
    <p:extLst>
      <p:ext uri="{BB962C8B-B14F-4D97-AF65-F5344CB8AC3E}">
        <p14:creationId xmlns:p14="http://schemas.microsoft.com/office/powerpoint/2010/main" val="9991670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9AD2190-762B-442B-88E1-C7F076160EAD}" type="slidenum">
              <a:rPr lang="en-GB" smtClean="0"/>
              <a:t>23</a:t>
            </a:fld>
            <a:endParaRPr lang="en-GB"/>
          </a:p>
        </p:txBody>
      </p:sp>
    </p:spTree>
    <p:extLst>
      <p:ext uri="{BB962C8B-B14F-4D97-AF65-F5344CB8AC3E}">
        <p14:creationId xmlns:p14="http://schemas.microsoft.com/office/powerpoint/2010/main" val="1539324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7BB92FC-AD1A-4D6C-A783-9A6C3CDBC51D}"/>
              </a:ext>
            </a:extLst>
          </p:cNvPr>
          <p:cNvSpPr>
            <a:spLocks noGrp="1"/>
          </p:cNvSpPr>
          <p:nvPr>
            <p:ph type="dt" sz="half" idx="10"/>
          </p:nvPr>
        </p:nvSpPr>
        <p:spPr/>
        <p:txBody>
          <a:bodyPr/>
          <a:lstStyle>
            <a:lvl1pPr>
              <a:defRPr/>
            </a:lvl1pPr>
          </a:lstStyle>
          <a:p>
            <a:pPr>
              <a:defRPr/>
            </a:pPr>
            <a:fld id="{538452D7-FF19-4B30-9F01-C2B37AF8096C}" type="datetime1">
              <a:rPr lang="it-IT" altLang="en-US" smtClean="0"/>
              <a:t>04/12/2023</a:t>
            </a:fld>
            <a:endParaRPr lang="en-GB" altLang="en-US"/>
          </a:p>
        </p:txBody>
      </p:sp>
      <p:sp>
        <p:nvSpPr>
          <p:cNvPr id="5" name="Footer Placeholder 4">
            <a:extLst>
              <a:ext uri="{FF2B5EF4-FFF2-40B4-BE49-F238E27FC236}">
                <a16:creationId xmlns:a16="http://schemas.microsoft.com/office/drawing/2014/main" id="{315547E4-E9F3-45BE-A907-9C555D12814F}"/>
              </a:ext>
            </a:extLst>
          </p:cNvPr>
          <p:cNvSpPr>
            <a:spLocks noGrp="1"/>
          </p:cNvSpPr>
          <p:nvPr>
            <p:ph type="ftr" sz="quarter" idx="11"/>
          </p:nvPr>
        </p:nvSpPr>
        <p:spPr/>
        <p:txBody>
          <a:bodyPr/>
          <a:lstStyle>
            <a:lvl1pPr>
              <a:defRPr/>
            </a:lvl1pPr>
          </a:lstStyle>
          <a:p>
            <a:pPr>
              <a:defRPr/>
            </a:pPr>
            <a:r>
              <a:rPr lang="en-GB" altLang="en-US"/>
              <a:t>© The University of Sheffield</a:t>
            </a:r>
          </a:p>
        </p:txBody>
      </p:sp>
      <p:sp>
        <p:nvSpPr>
          <p:cNvPr id="6" name="Slide Number Placeholder 5">
            <a:extLst>
              <a:ext uri="{FF2B5EF4-FFF2-40B4-BE49-F238E27FC236}">
                <a16:creationId xmlns:a16="http://schemas.microsoft.com/office/drawing/2014/main" id="{054B68E2-0291-4CAF-B575-2FE44FC146EC}"/>
              </a:ext>
            </a:extLst>
          </p:cNvPr>
          <p:cNvSpPr>
            <a:spLocks noGrp="1"/>
          </p:cNvSpPr>
          <p:nvPr>
            <p:ph type="sldNum" sz="quarter" idx="12"/>
          </p:nvPr>
        </p:nvSpPr>
        <p:spPr/>
        <p:txBody>
          <a:bodyPr/>
          <a:lstStyle>
            <a:lvl1pPr>
              <a:defRPr/>
            </a:lvl1pPr>
          </a:lstStyle>
          <a:p>
            <a:pPr>
              <a:defRPr/>
            </a:pPr>
            <a:fld id="{D483FE35-B203-48A5-8901-16C111752C74}" type="slidenum">
              <a:rPr lang="en-GB" altLang="en-US"/>
              <a:pPr>
                <a:defRPr/>
              </a:pPr>
              <a:t>‹#›</a:t>
            </a:fld>
            <a:endParaRPr lang="en-GB" altLang="en-US"/>
          </a:p>
        </p:txBody>
      </p:sp>
    </p:spTree>
    <p:extLst>
      <p:ext uri="{BB962C8B-B14F-4D97-AF65-F5344CB8AC3E}">
        <p14:creationId xmlns:p14="http://schemas.microsoft.com/office/powerpoint/2010/main" val="3789236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2360371-CEB5-49F9-B6C9-277671D49596}"/>
              </a:ext>
            </a:extLst>
          </p:cNvPr>
          <p:cNvSpPr>
            <a:spLocks noGrp="1"/>
          </p:cNvSpPr>
          <p:nvPr>
            <p:ph type="dt" sz="half" idx="10"/>
          </p:nvPr>
        </p:nvSpPr>
        <p:spPr/>
        <p:txBody>
          <a:bodyPr/>
          <a:lstStyle>
            <a:lvl1pPr>
              <a:defRPr/>
            </a:lvl1pPr>
          </a:lstStyle>
          <a:p>
            <a:pPr>
              <a:defRPr/>
            </a:pPr>
            <a:fld id="{6ABEF15A-CD12-45B2-8515-55E75F48582F}" type="datetime1">
              <a:rPr lang="it-IT" altLang="en-US" smtClean="0"/>
              <a:t>04/12/2023</a:t>
            </a:fld>
            <a:endParaRPr lang="en-GB" altLang="en-US"/>
          </a:p>
        </p:txBody>
      </p:sp>
      <p:sp>
        <p:nvSpPr>
          <p:cNvPr id="5" name="Footer Placeholder 4">
            <a:extLst>
              <a:ext uri="{FF2B5EF4-FFF2-40B4-BE49-F238E27FC236}">
                <a16:creationId xmlns:a16="http://schemas.microsoft.com/office/drawing/2014/main" id="{4DC7A17B-D70E-4EF9-84F4-58345F8D54ED}"/>
              </a:ext>
            </a:extLst>
          </p:cNvPr>
          <p:cNvSpPr>
            <a:spLocks noGrp="1"/>
          </p:cNvSpPr>
          <p:nvPr>
            <p:ph type="ftr" sz="quarter" idx="11"/>
          </p:nvPr>
        </p:nvSpPr>
        <p:spPr/>
        <p:txBody>
          <a:bodyPr/>
          <a:lstStyle>
            <a:lvl1pPr>
              <a:defRPr/>
            </a:lvl1pPr>
          </a:lstStyle>
          <a:p>
            <a:pPr>
              <a:defRPr/>
            </a:pPr>
            <a:r>
              <a:rPr lang="en-GB" altLang="en-US"/>
              <a:t>© The University of Sheffield</a:t>
            </a:r>
          </a:p>
        </p:txBody>
      </p:sp>
      <p:sp>
        <p:nvSpPr>
          <p:cNvPr id="6" name="Slide Number Placeholder 5">
            <a:extLst>
              <a:ext uri="{FF2B5EF4-FFF2-40B4-BE49-F238E27FC236}">
                <a16:creationId xmlns:a16="http://schemas.microsoft.com/office/drawing/2014/main" id="{9843D2BD-4963-493D-A065-6E0935256C66}"/>
              </a:ext>
            </a:extLst>
          </p:cNvPr>
          <p:cNvSpPr>
            <a:spLocks noGrp="1"/>
          </p:cNvSpPr>
          <p:nvPr>
            <p:ph type="sldNum" sz="quarter" idx="12"/>
          </p:nvPr>
        </p:nvSpPr>
        <p:spPr/>
        <p:txBody>
          <a:bodyPr/>
          <a:lstStyle>
            <a:lvl1pPr>
              <a:defRPr/>
            </a:lvl1pPr>
          </a:lstStyle>
          <a:p>
            <a:pPr>
              <a:defRPr/>
            </a:pPr>
            <a:fld id="{A62C3125-74CB-420B-A0C8-ECE0807E10ED}" type="slidenum">
              <a:rPr lang="en-GB" altLang="en-US"/>
              <a:pPr>
                <a:defRPr/>
              </a:pPr>
              <a:t>‹#›</a:t>
            </a:fld>
            <a:endParaRPr lang="en-GB" altLang="en-US"/>
          </a:p>
        </p:txBody>
      </p:sp>
    </p:spTree>
    <p:extLst>
      <p:ext uri="{BB962C8B-B14F-4D97-AF65-F5344CB8AC3E}">
        <p14:creationId xmlns:p14="http://schemas.microsoft.com/office/powerpoint/2010/main" val="2544251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35F2D60-1A28-4642-B3F0-E6C7B60E67CC}"/>
              </a:ext>
            </a:extLst>
          </p:cNvPr>
          <p:cNvSpPr>
            <a:spLocks noGrp="1"/>
          </p:cNvSpPr>
          <p:nvPr>
            <p:ph type="dt" sz="half" idx="10"/>
          </p:nvPr>
        </p:nvSpPr>
        <p:spPr/>
        <p:txBody>
          <a:bodyPr/>
          <a:lstStyle>
            <a:lvl1pPr>
              <a:defRPr/>
            </a:lvl1pPr>
          </a:lstStyle>
          <a:p>
            <a:pPr>
              <a:defRPr/>
            </a:pPr>
            <a:fld id="{33E0A3D0-E628-4FC3-9189-CDE78CE59BDF}" type="datetime1">
              <a:rPr lang="it-IT" altLang="en-US" smtClean="0"/>
              <a:t>04/12/2023</a:t>
            </a:fld>
            <a:endParaRPr lang="en-GB" altLang="en-US"/>
          </a:p>
        </p:txBody>
      </p:sp>
      <p:sp>
        <p:nvSpPr>
          <p:cNvPr id="5" name="Footer Placeholder 4">
            <a:extLst>
              <a:ext uri="{FF2B5EF4-FFF2-40B4-BE49-F238E27FC236}">
                <a16:creationId xmlns:a16="http://schemas.microsoft.com/office/drawing/2014/main" id="{030928D4-0D94-44EF-A164-E0751A5CD0B3}"/>
              </a:ext>
            </a:extLst>
          </p:cNvPr>
          <p:cNvSpPr>
            <a:spLocks noGrp="1"/>
          </p:cNvSpPr>
          <p:nvPr>
            <p:ph type="ftr" sz="quarter" idx="11"/>
          </p:nvPr>
        </p:nvSpPr>
        <p:spPr/>
        <p:txBody>
          <a:bodyPr/>
          <a:lstStyle>
            <a:lvl1pPr>
              <a:defRPr/>
            </a:lvl1pPr>
          </a:lstStyle>
          <a:p>
            <a:pPr>
              <a:defRPr/>
            </a:pPr>
            <a:r>
              <a:rPr lang="en-GB" altLang="en-US"/>
              <a:t>© The University of Sheffield</a:t>
            </a:r>
          </a:p>
        </p:txBody>
      </p:sp>
      <p:sp>
        <p:nvSpPr>
          <p:cNvPr id="6" name="Slide Number Placeholder 5">
            <a:extLst>
              <a:ext uri="{FF2B5EF4-FFF2-40B4-BE49-F238E27FC236}">
                <a16:creationId xmlns:a16="http://schemas.microsoft.com/office/drawing/2014/main" id="{9EFEA30A-20F9-40D2-8954-2F542408CA2B}"/>
              </a:ext>
            </a:extLst>
          </p:cNvPr>
          <p:cNvSpPr>
            <a:spLocks noGrp="1"/>
          </p:cNvSpPr>
          <p:nvPr>
            <p:ph type="sldNum" sz="quarter" idx="12"/>
          </p:nvPr>
        </p:nvSpPr>
        <p:spPr/>
        <p:txBody>
          <a:bodyPr/>
          <a:lstStyle>
            <a:lvl1pPr>
              <a:defRPr/>
            </a:lvl1pPr>
          </a:lstStyle>
          <a:p>
            <a:pPr>
              <a:defRPr/>
            </a:pPr>
            <a:fld id="{2EDD7116-3D2A-4DD8-A72E-67B74B185F2F}" type="slidenum">
              <a:rPr lang="en-GB" altLang="en-US"/>
              <a:pPr>
                <a:defRPr/>
              </a:pPr>
              <a:t>‹#›</a:t>
            </a:fld>
            <a:endParaRPr lang="en-GB" altLang="en-US"/>
          </a:p>
        </p:txBody>
      </p:sp>
    </p:spTree>
    <p:extLst>
      <p:ext uri="{BB962C8B-B14F-4D97-AF65-F5344CB8AC3E}">
        <p14:creationId xmlns:p14="http://schemas.microsoft.com/office/powerpoint/2010/main" val="3752795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32285A5-DDC6-411D-B2F3-5FE2D509F819}"/>
              </a:ext>
            </a:extLst>
          </p:cNvPr>
          <p:cNvSpPr>
            <a:spLocks noGrp="1"/>
          </p:cNvSpPr>
          <p:nvPr>
            <p:ph type="dt" sz="half" idx="10"/>
          </p:nvPr>
        </p:nvSpPr>
        <p:spPr/>
        <p:txBody>
          <a:bodyPr/>
          <a:lstStyle>
            <a:lvl1pPr>
              <a:defRPr/>
            </a:lvl1pPr>
          </a:lstStyle>
          <a:p>
            <a:pPr>
              <a:defRPr/>
            </a:pPr>
            <a:fld id="{984F85A9-9777-47AA-8EAD-15D3F129ABF6}" type="datetime1">
              <a:rPr lang="it-IT" altLang="en-US" smtClean="0"/>
              <a:t>04/12/2023</a:t>
            </a:fld>
            <a:endParaRPr lang="en-GB" altLang="en-US"/>
          </a:p>
        </p:txBody>
      </p:sp>
      <p:sp>
        <p:nvSpPr>
          <p:cNvPr id="5" name="Footer Placeholder 4">
            <a:extLst>
              <a:ext uri="{FF2B5EF4-FFF2-40B4-BE49-F238E27FC236}">
                <a16:creationId xmlns:a16="http://schemas.microsoft.com/office/drawing/2014/main" id="{58E42AD6-A47A-4753-8346-FFFFBA6F92E3}"/>
              </a:ext>
            </a:extLst>
          </p:cNvPr>
          <p:cNvSpPr>
            <a:spLocks noGrp="1"/>
          </p:cNvSpPr>
          <p:nvPr>
            <p:ph type="ftr" sz="quarter" idx="11"/>
          </p:nvPr>
        </p:nvSpPr>
        <p:spPr/>
        <p:txBody>
          <a:bodyPr/>
          <a:lstStyle>
            <a:lvl1pPr>
              <a:defRPr/>
            </a:lvl1pPr>
          </a:lstStyle>
          <a:p>
            <a:pPr>
              <a:defRPr/>
            </a:pPr>
            <a:r>
              <a:rPr lang="en-GB" altLang="en-US"/>
              <a:t>© The University of Sheffield</a:t>
            </a:r>
          </a:p>
        </p:txBody>
      </p:sp>
      <p:sp>
        <p:nvSpPr>
          <p:cNvPr id="6" name="Slide Number Placeholder 5">
            <a:extLst>
              <a:ext uri="{FF2B5EF4-FFF2-40B4-BE49-F238E27FC236}">
                <a16:creationId xmlns:a16="http://schemas.microsoft.com/office/drawing/2014/main" id="{0E90744D-E550-4CDD-91A7-8454A01B6BFC}"/>
              </a:ext>
            </a:extLst>
          </p:cNvPr>
          <p:cNvSpPr>
            <a:spLocks noGrp="1"/>
          </p:cNvSpPr>
          <p:nvPr>
            <p:ph type="sldNum" sz="quarter" idx="12"/>
          </p:nvPr>
        </p:nvSpPr>
        <p:spPr/>
        <p:txBody>
          <a:bodyPr/>
          <a:lstStyle>
            <a:lvl1pPr>
              <a:defRPr/>
            </a:lvl1pPr>
          </a:lstStyle>
          <a:p>
            <a:pPr>
              <a:defRPr/>
            </a:pPr>
            <a:fld id="{F6488275-EB79-4A50-B678-EDC2E59452C6}" type="slidenum">
              <a:rPr lang="en-GB" altLang="en-US"/>
              <a:pPr>
                <a:defRPr/>
              </a:pPr>
              <a:t>‹#›</a:t>
            </a:fld>
            <a:endParaRPr lang="en-GB" altLang="en-US"/>
          </a:p>
        </p:txBody>
      </p:sp>
    </p:spTree>
    <p:extLst>
      <p:ext uri="{BB962C8B-B14F-4D97-AF65-F5344CB8AC3E}">
        <p14:creationId xmlns:p14="http://schemas.microsoft.com/office/powerpoint/2010/main" val="758088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64A30A-B1E7-4EDF-9839-9A9FF0643CBA}"/>
              </a:ext>
            </a:extLst>
          </p:cNvPr>
          <p:cNvSpPr>
            <a:spLocks noGrp="1"/>
          </p:cNvSpPr>
          <p:nvPr>
            <p:ph type="dt" sz="half" idx="10"/>
          </p:nvPr>
        </p:nvSpPr>
        <p:spPr/>
        <p:txBody>
          <a:bodyPr/>
          <a:lstStyle>
            <a:lvl1pPr>
              <a:defRPr/>
            </a:lvl1pPr>
          </a:lstStyle>
          <a:p>
            <a:pPr>
              <a:defRPr/>
            </a:pPr>
            <a:fld id="{50ABA213-AB5A-4FA3-ACE0-2A3D5A1B2804}" type="datetime1">
              <a:rPr lang="it-IT" altLang="en-US" smtClean="0"/>
              <a:t>04/12/2023</a:t>
            </a:fld>
            <a:endParaRPr lang="en-GB" altLang="en-US"/>
          </a:p>
        </p:txBody>
      </p:sp>
      <p:sp>
        <p:nvSpPr>
          <p:cNvPr id="5" name="Footer Placeholder 4">
            <a:extLst>
              <a:ext uri="{FF2B5EF4-FFF2-40B4-BE49-F238E27FC236}">
                <a16:creationId xmlns:a16="http://schemas.microsoft.com/office/drawing/2014/main" id="{7DC8E8E7-B4D3-4CC8-B56A-3A8531E13566}"/>
              </a:ext>
            </a:extLst>
          </p:cNvPr>
          <p:cNvSpPr>
            <a:spLocks noGrp="1"/>
          </p:cNvSpPr>
          <p:nvPr>
            <p:ph type="ftr" sz="quarter" idx="11"/>
          </p:nvPr>
        </p:nvSpPr>
        <p:spPr/>
        <p:txBody>
          <a:bodyPr/>
          <a:lstStyle>
            <a:lvl1pPr>
              <a:defRPr/>
            </a:lvl1pPr>
          </a:lstStyle>
          <a:p>
            <a:pPr>
              <a:defRPr/>
            </a:pPr>
            <a:r>
              <a:rPr lang="en-GB" altLang="en-US"/>
              <a:t>© The University of Sheffield</a:t>
            </a:r>
          </a:p>
        </p:txBody>
      </p:sp>
      <p:sp>
        <p:nvSpPr>
          <p:cNvPr id="6" name="Slide Number Placeholder 5">
            <a:extLst>
              <a:ext uri="{FF2B5EF4-FFF2-40B4-BE49-F238E27FC236}">
                <a16:creationId xmlns:a16="http://schemas.microsoft.com/office/drawing/2014/main" id="{7C7FDF46-2702-437C-848B-569C639A6606}"/>
              </a:ext>
            </a:extLst>
          </p:cNvPr>
          <p:cNvSpPr>
            <a:spLocks noGrp="1"/>
          </p:cNvSpPr>
          <p:nvPr>
            <p:ph type="sldNum" sz="quarter" idx="12"/>
          </p:nvPr>
        </p:nvSpPr>
        <p:spPr/>
        <p:txBody>
          <a:bodyPr/>
          <a:lstStyle>
            <a:lvl1pPr>
              <a:defRPr/>
            </a:lvl1pPr>
          </a:lstStyle>
          <a:p>
            <a:pPr>
              <a:defRPr/>
            </a:pPr>
            <a:fld id="{205BDDC5-300B-4EAF-92AB-7CB1A0D81418}" type="slidenum">
              <a:rPr lang="en-GB" altLang="en-US"/>
              <a:pPr>
                <a:defRPr/>
              </a:pPr>
              <a:t>‹#›</a:t>
            </a:fld>
            <a:endParaRPr lang="en-GB" altLang="en-US"/>
          </a:p>
        </p:txBody>
      </p:sp>
    </p:spTree>
    <p:extLst>
      <p:ext uri="{BB962C8B-B14F-4D97-AF65-F5344CB8AC3E}">
        <p14:creationId xmlns:p14="http://schemas.microsoft.com/office/powerpoint/2010/main" val="1866824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a:extLst>
              <a:ext uri="{FF2B5EF4-FFF2-40B4-BE49-F238E27FC236}">
                <a16:creationId xmlns:a16="http://schemas.microsoft.com/office/drawing/2014/main" id="{40470DE3-8945-4C22-BE8C-6293544E9FC9}"/>
              </a:ext>
            </a:extLst>
          </p:cNvPr>
          <p:cNvSpPr>
            <a:spLocks noGrp="1"/>
          </p:cNvSpPr>
          <p:nvPr>
            <p:ph type="dt" sz="half" idx="10"/>
          </p:nvPr>
        </p:nvSpPr>
        <p:spPr/>
        <p:txBody>
          <a:bodyPr/>
          <a:lstStyle>
            <a:lvl1pPr>
              <a:defRPr/>
            </a:lvl1pPr>
          </a:lstStyle>
          <a:p>
            <a:pPr>
              <a:defRPr/>
            </a:pPr>
            <a:fld id="{CC1E103F-B3AA-4094-BE62-520419B9D3F7}" type="datetime1">
              <a:rPr lang="it-IT" altLang="en-US" smtClean="0"/>
              <a:t>04/12/2023</a:t>
            </a:fld>
            <a:endParaRPr lang="en-GB" altLang="en-US"/>
          </a:p>
        </p:txBody>
      </p:sp>
      <p:sp>
        <p:nvSpPr>
          <p:cNvPr id="6" name="Footer Placeholder 4">
            <a:extLst>
              <a:ext uri="{FF2B5EF4-FFF2-40B4-BE49-F238E27FC236}">
                <a16:creationId xmlns:a16="http://schemas.microsoft.com/office/drawing/2014/main" id="{7277F6D2-5C37-4A22-832C-B56D74D05B89}"/>
              </a:ext>
            </a:extLst>
          </p:cNvPr>
          <p:cNvSpPr>
            <a:spLocks noGrp="1"/>
          </p:cNvSpPr>
          <p:nvPr>
            <p:ph type="ftr" sz="quarter" idx="11"/>
          </p:nvPr>
        </p:nvSpPr>
        <p:spPr/>
        <p:txBody>
          <a:bodyPr/>
          <a:lstStyle>
            <a:lvl1pPr>
              <a:defRPr/>
            </a:lvl1pPr>
          </a:lstStyle>
          <a:p>
            <a:pPr>
              <a:defRPr/>
            </a:pPr>
            <a:r>
              <a:rPr lang="en-GB" altLang="en-US"/>
              <a:t>© The University of Sheffield</a:t>
            </a:r>
          </a:p>
        </p:txBody>
      </p:sp>
      <p:sp>
        <p:nvSpPr>
          <p:cNvPr id="7" name="Slide Number Placeholder 5">
            <a:extLst>
              <a:ext uri="{FF2B5EF4-FFF2-40B4-BE49-F238E27FC236}">
                <a16:creationId xmlns:a16="http://schemas.microsoft.com/office/drawing/2014/main" id="{B86347D2-E637-439F-93E3-AA88AD9C51E7}"/>
              </a:ext>
            </a:extLst>
          </p:cNvPr>
          <p:cNvSpPr>
            <a:spLocks noGrp="1"/>
          </p:cNvSpPr>
          <p:nvPr>
            <p:ph type="sldNum" sz="quarter" idx="12"/>
          </p:nvPr>
        </p:nvSpPr>
        <p:spPr/>
        <p:txBody>
          <a:bodyPr/>
          <a:lstStyle>
            <a:lvl1pPr>
              <a:defRPr/>
            </a:lvl1pPr>
          </a:lstStyle>
          <a:p>
            <a:pPr>
              <a:defRPr/>
            </a:pPr>
            <a:fld id="{D259FF59-F855-4F84-89FB-768D9BC39DB5}" type="slidenum">
              <a:rPr lang="en-GB" altLang="en-US"/>
              <a:pPr>
                <a:defRPr/>
              </a:pPr>
              <a:t>‹#›</a:t>
            </a:fld>
            <a:endParaRPr lang="en-GB" altLang="en-US"/>
          </a:p>
        </p:txBody>
      </p:sp>
    </p:spTree>
    <p:extLst>
      <p:ext uri="{BB962C8B-B14F-4D97-AF65-F5344CB8AC3E}">
        <p14:creationId xmlns:p14="http://schemas.microsoft.com/office/powerpoint/2010/main" val="2411011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a:extLst>
              <a:ext uri="{FF2B5EF4-FFF2-40B4-BE49-F238E27FC236}">
                <a16:creationId xmlns:a16="http://schemas.microsoft.com/office/drawing/2014/main" id="{CA24B656-CCFF-4D35-A421-C5618EA2C248}"/>
              </a:ext>
            </a:extLst>
          </p:cNvPr>
          <p:cNvSpPr>
            <a:spLocks noGrp="1"/>
          </p:cNvSpPr>
          <p:nvPr>
            <p:ph type="dt" sz="half" idx="10"/>
          </p:nvPr>
        </p:nvSpPr>
        <p:spPr/>
        <p:txBody>
          <a:bodyPr/>
          <a:lstStyle>
            <a:lvl1pPr>
              <a:defRPr/>
            </a:lvl1pPr>
          </a:lstStyle>
          <a:p>
            <a:pPr>
              <a:defRPr/>
            </a:pPr>
            <a:fld id="{A22E4B3B-8384-4F0C-A545-A6D302389CB5}" type="datetime1">
              <a:rPr lang="it-IT" altLang="en-US" smtClean="0"/>
              <a:t>04/12/2023</a:t>
            </a:fld>
            <a:endParaRPr lang="en-GB" altLang="en-US"/>
          </a:p>
        </p:txBody>
      </p:sp>
      <p:sp>
        <p:nvSpPr>
          <p:cNvPr id="8" name="Footer Placeholder 4">
            <a:extLst>
              <a:ext uri="{FF2B5EF4-FFF2-40B4-BE49-F238E27FC236}">
                <a16:creationId xmlns:a16="http://schemas.microsoft.com/office/drawing/2014/main" id="{0E26FA01-DCD4-45EB-9BEA-36F7BFACF618}"/>
              </a:ext>
            </a:extLst>
          </p:cNvPr>
          <p:cNvSpPr>
            <a:spLocks noGrp="1"/>
          </p:cNvSpPr>
          <p:nvPr>
            <p:ph type="ftr" sz="quarter" idx="11"/>
          </p:nvPr>
        </p:nvSpPr>
        <p:spPr/>
        <p:txBody>
          <a:bodyPr/>
          <a:lstStyle>
            <a:lvl1pPr>
              <a:defRPr/>
            </a:lvl1pPr>
          </a:lstStyle>
          <a:p>
            <a:pPr>
              <a:defRPr/>
            </a:pPr>
            <a:r>
              <a:rPr lang="en-GB" altLang="en-US"/>
              <a:t>© The University of Sheffield</a:t>
            </a:r>
          </a:p>
        </p:txBody>
      </p:sp>
      <p:sp>
        <p:nvSpPr>
          <p:cNvPr id="9" name="Slide Number Placeholder 5">
            <a:extLst>
              <a:ext uri="{FF2B5EF4-FFF2-40B4-BE49-F238E27FC236}">
                <a16:creationId xmlns:a16="http://schemas.microsoft.com/office/drawing/2014/main" id="{9CF17F76-BD5A-4F71-871E-ECCD35E6D36D}"/>
              </a:ext>
            </a:extLst>
          </p:cNvPr>
          <p:cNvSpPr>
            <a:spLocks noGrp="1"/>
          </p:cNvSpPr>
          <p:nvPr>
            <p:ph type="sldNum" sz="quarter" idx="12"/>
          </p:nvPr>
        </p:nvSpPr>
        <p:spPr/>
        <p:txBody>
          <a:bodyPr/>
          <a:lstStyle>
            <a:lvl1pPr>
              <a:defRPr/>
            </a:lvl1pPr>
          </a:lstStyle>
          <a:p>
            <a:pPr>
              <a:defRPr/>
            </a:pPr>
            <a:fld id="{29A7ACF7-95F6-4170-A60C-AD01928F8F8C}" type="slidenum">
              <a:rPr lang="en-GB" altLang="en-US"/>
              <a:pPr>
                <a:defRPr/>
              </a:pPr>
              <a:t>‹#›</a:t>
            </a:fld>
            <a:endParaRPr lang="en-GB" altLang="en-US"/>
          </a:p>
        </p:txBody>
      </p:sp>
    </p:spTree>
    <p:extLst>
      <p:ext uri="{BB962C8B-B14F-4D97-AF65-F5344CB8AC3E}">
        <p14:creationId xmlns:p14="http://schemas.microsoft.com/office/powerpoint/2010/main" val="244019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a:extLst>
              <a:ext uri="{FF2B5EF4-FFF2-40B4-BE49-F238E27FC236}">
                <a16:creationId xmlns:a16="http://schemas.microsoft.com/office/drawing/2014/main" id="{3C56A3A4-0FDD-4DCC-9B31-8E015AACA68F}"/>
              </a:ext>
            </a:extLst>
          </p:cNvPr>
          <p:cNvSpPr>
            <a:spLocks noGrp="1"/>
          </p:cNvSpPr>
          <p:nvPr>
            <p:ph type="dt" sz="half" idx="10"/>
          </p:nvPr>
        </p:nvSpPr>
        <p:spPr/>
        <p:txBody>
          <a:bodyPr/>
          <a:lstStyle>
            <a:lvl1pPr>
              <a:defRPr/>
            </a:lvl1pPr>
          </a:lstStyle>
          <a:p>
            <a:pPr>
              <a:defRPr/>
            </a:pPr>
            <a:fld id="{EBDD2E7B-1AE0-4176-8F65-A145D762A1C2}" type="datetime1">
              <a:rPr lang="it-IT" altLang="en-US" smtClean="0"/>
              <a:t>04/12/2023</a:t>
            </a:fld>
            <a:endParaRPr lang="en-GB" altLang="en-US"/>
          </a:p>
        </p:txBody>
      </p:sp>
      <p:sp>
        <p:nvSpPr>
          <p:cNvPr id="4" name="Footer Placeholder 4">
            <a:extLst>
              <a:ext uri="{FF2B5EF4-FFF2-40B4-BE49-F238E27FC236}">
                <a16:creationId xmlns:a16="http://schemas.microsoft.com/office/drawing/2014/main" id="{828A936D-5FC5-4164-A508-2F9763C35A8F}"/>
              </a:ext>
            </a:extLst>
          </p:cNvPr>
          <p:cNvSpPr>
            <a:spLocks noGrp="1"/>
          </p:cNvSpPr>
          <p:nvPr>
            <p:ph type="ftr" sz="quarter" idx="11"/>
          </p:nvPr>
        </p:nvSpPr>
        <p:spPr/>
        <p:txBody>
          <a:bodyPr/>
          <a:lstStyle>
            <a:lvl1pPr>
              <a:defRPr/>
            </a:lvl1pPr>
          </a:lstStyle>
          <a:p>
            <a:pPr>
              <a:defRPr/>
            </a:pPr>
            <a:r>
              <a:rPr lang="en-GB" altLang="en-US"/>
              <a:t>© The University of Sheffield</a:t>
            </a:r>
          </a:p>
        </p:txBody>
      </p:sp>
      <p:sp>
        <p:nvSpPr>
          <p:cNvPr id="5" name="Slide Number Placeholder 5">
            <a:extLst>
              <a:ext uri="{FF2B5EF4-FFF2-40B4-BE49-F238E27FC236}">
                <a16:creationId xmlns:a16="http://schemas.microsoft.com/office/drawing/2014/main" id="{02D4385E-4C9B-4DB4-909D-1BF8A5CF68E5}"/>
              </a:ext>
            </a:extLst>
          </p:cNvPr>
          <p:cNvSpPr>
            <a:spLocks noGrp="1"/>
          </p:cNvSpPr>
          <p:nvPr>
            <p:ph type="sldNum" sz="quarter" idx="12"/>
          </p:nvPr>
        </p:nvSpPr>
        <p:spPr/>
        <p:txBody>
          <a:bodyPr/>
          <a:lstStyle>
            <a:lvl1pPr>
              <a:defRPr/>
            </a:lvl1pPr>
          </a:lstStyle>
          <a:p>
            <a:pPr>
              <a:defRPr/>
            </a:pPr>
            <a:fld id="{7DB89251-E37C-4847-A7DD-5E139AC47D12}" type="slidenum">
              <a:rPr lang="en-GB" altLang="en-US"/>
              <a:pPr>
                <a:defRPr/>
              </a:pPr>
              <a:t>‹#›</a:t>
            </a:fld>
            <a:endParaRPr lang="en-GB" altLang="en-US"/>
          </a:p>
        </p:txBody>
      </p:sp>
    </p:spTree>
    <p:extLst>
      <p:ext uri="{BB962C8B-B14F-4D97-AF65-F5344CB8AC3E}">
        <p14:creationId xmlns:p14="http://schemas.microsoft.com/office/powerpoint/2010/main" val="2355832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EE7CEBC5-55B4-41C6-870D-CCE7DCEBD16E}"/>
              </a:ext>
            </a:extLst>
          </p:cNvPr>
          <p:cNvSpPr>
            <a:spLocks noGrp="1"/>
          </p:cNvSpPr>
          <p:nvPr>
            <p:ph type="dt" sz="half" idx="10"/>
          </p:nvPr>
        </p:nvSpPr>
        <p:spPr/>
        <p:txBody>
          <a:bodyPr/>
          <a:lstStyle>
            <a:lvl1pPr>
              <a:defRPr/>
            </a:lvl1pPr>
          </a:lstStyle>
          <a:p>
            <a:pPr>
              <a:defRPr/>
            </a:pPr>
            <a:fld id="{A304D3DA-9D24-4E27-9A1F-F54D97416497}" type="datetime1">
              <a:rPr lang="it-IT" altLang="en-US" smtClean="0"/>
              <a:t>04/12/2023</a:t>
            </a:fld>
            <a:endParaRPr lang="en-GB" altLang="en-US"/>
          </a:p>
        </p:txBody>
      </p:sp>
      <p:sp>
        <p:nvSpPr>
          <p:cNvPr id="3" name="Footer Placeholder 4">
            <a:extLst>
              <a:ext uri="{FF2B5EF4-FFF2-40B4-BE49-F238E27FC236}">
                <a16:creationId xmlns:a16="http://schemas.microsoft.com/office/drawing/2014/main" id="{29563927-FD6F-4751-82D2-A583CC9B5F1E}"/>
              </a:ext>
            </a:extLst>
          </p:cNvPr>
          <p:cNvSpPr>
            <a:spLocks noGrp="1"/>
          </p:cNvSpPr>
          <p:nvPr>
            <p:ph type="ftr" sz="quarter" idx="11"/>
          </p:nvPr>
        </p:nvSpPr>
        <p:spPr/>
        <p:txBody>
          <a:bodyPr/>
          <a:lstStyle>
            <a:lvl1pPr>
              <a:defRPr/>
            </a:lvl1pPr>
          </a:lstStyle>
          <a:p>
            <a:pPr>
              <a:defRPr/>
            </a:pPr>
            <a:r>
              <a:rPr lang="en-GB" altLang="en-US"/>
              <a:t>© The University of Sheffield</a:t>
            </a:r>
          </a:p>
        </p:txBody>
      </p:sp>
      <p:sp>
        <p:nvSpPr>
          <p:cNvPr id="4" name="Slide Number Placeholder 5">
            <a:extLst>
              <a:ext uri="{FF2B5EF4-FFF2-40B4-BE49-F238E27FC236}">
                <a16:creationId xmlns:a16="http://schemas.microsoft.com/office/drawing/2014/main" id="{C7650DF7-81F0-4850-824E-73547C3E4D4A}"/>
              </a:ext>
            </a:extLst>
          </p:cNvPr>
          <p:cNvSpPr>
            <a:spLocks noGrp="1"/>
          </p:cNvSpPr>
          <p:nvPr>
            <p:ph type="sldNum" sz="quarter" idx="12"/>
          </p:nvPr>
        </p:nvSpPr>
        <p:spPr/>
        <p:txBody>
          <a:bodyPr/>
          <a:lstStyle>
            <a:lvl1pPr>
              <a:defRPr/>
            </a:lvl1pPr>
          </a:lstStyle>
          <a:p>
            <a:pPr>
              <a:defRPr/>
            </a:pPr>
            <a:fld id="{34D9E7B6-3CC4-42E2-B753-D2B0AB14047F}" type="slidenum">
              <a:rPr lang="en-GB" altLang="en-US"/>
              <a:pPr>
                <a:defRPr/>
              </a:pPr>
              <a:t>‹#›</a:t>
            </a:fld>
            <a:endParaRPr lang="en-GB" altLang="en-US"/>
          </a:p>
        </p:txBody>
      </p:sp>
    </p:spTree>
    <p:extLst>
      <p:ext uri="{BB962C8B-B14F-4D97-AF65-F5344CB8AC3E}">
        <p14:creationId xmlns:p14="http://schemas.microsoft.com/office/powerpoint/2010/main" val="426959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C1961B89-8F56-4AE0-8543-60BB04731ECA}"/>
              </a:ext>
            </a:extLst>
          </p:cNvPr>
          <p:cNvSpPr>
            <a:spLocks noGrp="1"/>
          </p:cNvSpPr>
          <p:nvPr>
            <p:ph type="dt" sz="half" idx="10"/>
          </p:nvPr>
        </p:nvSpPr>
        <p:spPr/>
        <p:txBody>
          <a:bodyPr/>
          <a:lstStyle>
            <a:lvl1pPr>
              <a:defRPr/>
            </a:lvl1pPr>
          </a:lstStyle>
          <a:p>
            <a:pPr>
              <a:defRPr/>
            </a:pPr>
            <a:fld id="{43CD298A-D769-4C25-8387-6538DCBEBBA3}" type="datetime1">
              <a:rPr lang="it-IT" altLang="en-US" smtClean="0"/>
              <a:t>04/12/2023</a:t>
            </a:fld>
            <a:endParaRPr lang="en-GB" altLang="en-US"/>
          </a:p>
        </p:txBody>
      </p:sp>
      <p:sp>
        <p:nvSpPr>
          <p:cNvPr id="6" name="Footer Placeholder 4">
            <a:extLst>
              <a:ext uri="{FF2B5EF4-FFF2-40B4-BE49-F238E27FC236}">
                <a16:creationId xmlns:a16="http://schemas.microsoft.com/office/drawing/2014/main" id="{7E4097C5-51A4-4937-8E24-7CD745683482}"/>
              </a:ext>
            </a:extLst>
          </p:cNvPr>
          <p:cNvSpPr>
            <a:spLocks noGrp="1"/>
          </p:cNvSpPr>
          <p:nvPr>
            <p:ph type="ftr" sz="quarter" idx="11"/>
          </p:nvPr>
        </p:nvSpPr>
        <p:spPr/>
        <p:txBody>
          <a:bodyPr/>
          <a:lstStyle>
            <a:lvl1pPr>
              <a:defRPr/>
            </a:lvl1pPr>
          </a:lstStyle>
          <a:p>
            <a:pPr>
              <a:defRPr/>
            </a:pPr>
            <a:r>
              <a:rPr lang="en-GB" altLang="en-US"/>
              <a:t>© The University of Sheffield</a:t>
            </a:r>
          </a:p>
        </p:txBody>
      </p:sp>
      <p:sp>
        <p:nvSpPr>
          <p:cNvPr id="7" name="Slide Number Placeholder 5">
            <a:extLst>
              <a:ext uri="{FF2B5EF4-FFF2-40B4-BE49-F238E27FC236}">
                <a16:creationId xmlns:a16="http://schemas.microsoft.com/office/drawing/2014/main" id="{8A45A0CC-A1F9-44E5-9534-57E5B9E2D41E}"/>
              </a:ext>
            </a:extLst>
          </p:cNvPr>
          <p:cNvSpPr>
            <a:spLocks noGrp="1"/>
          </p:cNvSpPr>
          <p:nvPr>
            <p:ph type="sldNum" sz="quarter" idx="12"/>
          </p:nvPr>
        </p:nvSpPr>
        <p:spPr/>
        <p:txBody>
          <a:bodyPr/>
          <a:lstStyle>
            <a:lvl1pPr>
              <a:defRPr/>
            </a:lvl1pPr>
          </a:lstStyle>
          <a:p>
            <a:pPr>
              <a:defRPr/>
            </a:pPr>
            <a:fld id="{AA901768-D1C0-447E-B7E9-921D600FB759}" type="slidenum">
              <a:rPr lang="en-GB" altLang="en-US"/>
              <a:pPr>
                <a:defRPr/>
              </a:pPr>
              <a:t>‹#›</a:t>
            </a:fld>
            <a:endParaRPr lang="en-GB" altLang="en-US"/>
          </a:p>
        </p:txBody>
      </p:sp>
    </p:spTree>
    <p:extLst>
      <p:ext uri="{BB962C8B-B14F-4D97-AF65-F5344CB8AC3E}">
        <p14:creationId xmlns:p14="http://schemas.microsoft.com/office/powerpoint/2010/main" val="692737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7845BBB7-9E65-4C25-8C33-293DB87D34CD}"/>
              </a:ext>
            </a:extLst>
          </p:cNvPr>
          <p:cNvSpPr>
            <a:spLocks noGrp="1"/>
          </p:cNvSpPr>
          <p:nvPr>
            <p:ph type="dt" sz="half" idx="10"/>
          </p:nvPr>
        </p:nvSpPr>
        <p:spPr/>
        <p:txBody>
          <a:bodyPr/>
          <a:lstStyle>
            <a:lvl1pPr>
              <a:defRPr/>
            </a:lvl1pPr>
          </a:lstStyle>
          <a:p>
            <a:pPr>
              <a:defRPr/>
            </a:pPr>
            <a:fld id="{38D26F04-5C0C-40FE-B45E-51A6537204F7}" type="datetime1">
              <a:rPr lang="it-IT" altLang="en-US" smtClean="0"/>
              <a:t>04/12/2023</a:t>
            </a:fld>
            <a:endParaRPr lang="en-GB" altLang="en-US"/>
          </a:p>
        </p:txBody>
      </p:sp>
      <p:sp>
        <p:nvSpPr>
          <p:cNvPr id="6" name="Footer Placeholder 4">
            <a:extLst>
              <a:ext uri="{FF2B5EF4-FFF2-40B4-BE49-F238E27FC236}">
                <a16:creationId xmlns:a16="http://schemas.microsoft.com/office/drawing/2014/main" id="{0A995E26-92CD-49AB-8C2F-8E41A54ADE1F}"/>
              </a:ext>
            </a:extLst>
          </p:cNvPr>
          <p:cNvSpPr>
            <a:spLocks noGrp="1"/>
          </p:cNvSpPr>
          <p:nvPr>
            <p:ph type="ftr" sz="quarter" idx="11"/>
          </p:nvPr>
        </p:nvSpPr>
        <p:spPr/>
        <p:txBody>
          <a:bodyPr/>
          <a:lstStyle>
            <a:lvl1pPr>
              <a:defRPr/>
            </a:lvl1pPr>
          </a:lstStyle>
          <a:p>
            <a:pPr>
              <a:defRPr/>
            </a:pPr>
            <a:r>
              <a:rPr lang="en-GB" altLang="en-US"/>
              <a:t>© The University of Sheffield</a:t>
            </a:r>
          </a:p>
        </p:txBody>
      </p:sp>
      <p:sp>
        <p:nvSpPr>
          <p:cNvPr id="7" name="Slide Number Placeholder 5">
            <a:extLst>
              <a:ext uri="{FF2B5EF4-FFF2-40B4-BE49-F238E27FC236}">
                <a16:creationId xmlns:a16="http://schemas.microsoft.com/office/drawing/2014/main" id="{E9788DA0-CC39-4F03-B737-CBCC832ABCE0}"/>
              </a:ext>
            </a:extLst>
          </p:cNvPr>
          <p:cNvSpPr>
            <a:spLocks noGrp="1"/>
          </p:cNvSpPr>
          <p:nvPr>
            <p:ph type="sldNum" sz="quarter" idx="12"/>
          </p:nvPr>
        </p:nvSpPr>
        <p:spPr/>
        <p:txBody>
          <a:bodyPr/>
          <a:lstStyle>
            <a:lvl1pPr>
              <a:defRPr/>
            </a:lvl1pPr>
          </a:lstStyle>
          <a:p>
            <a:pPr>
              <a:defRPr/>
            </a:pPr>
            <a:fld id="{2DF9A0D1-EE0D-460B-8221-627D3A2B25AA}" type="slidenum">
              <a:rPr lang="en-GB" altLang="en-US"/>
              <a:pPr>
                <a:defRPr/>
              </a:pPr>
              <a:t>‹#›</a:t>
            </a:fld>
            <a:endParaRPr lang="en-GB" altLang="en-US"/>
          </a:p>
        </p:txBody>
      </p:sp>
    </p:spTree>
    <p:extLst>
      <p:ext uri="{BB962C8B-B14F-4D97-AF65-F5344CB8AC3E}">
        <p14:creationId xmlns:p14="http://schemas.microsoft.com/office/powerpoint/2010/main" val="3498145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C4FC0288-FB04-4AFA-B884-61010A9CE8EE}"/>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
        <p:nvSpPr>
          <p:cNvPr id="1027" name="Text Placeholder 2">
            <a:extLst>
              <a:ext uri="{FF2B5EF4-FFF2-40B4-BE49-F238E27FC236}">
                <a16:creationId xmlns:a16="http://schemas.microsoft.com/office/drawing/2014/main" id="{3AB35B55-91E7-42F2-BAA5-08A70E393418}"/>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sp>
        <p:nvSpPr>
          <p:cNvPr id="4" name="Date Placeholder 3">
            <a:extLst>
              <a:ext uri="{FF2B5EF4-FFF2-40B4-BE49-F238E27FC236}">
                <a16:creationId xmlns:a16="http://schemas.microsoft.com/office/drawing/2014/main" id="{5C2C3F1F-5F4D-4BAD-9C76-AA1948FAE465}"/>
              </a:ext>
            </a:extLst>
          </p:cNvPr>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anose="020F0502020204030204" pitchFamily="34" charset="0"/>
              </a:defRPr>
            </a:lvl1pPr>
          </a:lstStyle>
          <a:p>
            <a:pPr>
              <a:defRPr/>
            </a:pPr>
            <a:fld id="{2394C358-371F-475F-9B27-D649A3D2C366}" type="datetime1">
              <a:rPr lang="it-IT" altLang="en-US" smtClean="0"/>
              <a:t>04/12/2023</a:t>
            </a:fld>
            <a:endParaRPr lang="en-GB" altLang="en-US"/>
          </a:p>
        </p:txBody>
      </p:sp>
      <p:sp>
        <p:nvSpPr>
          <p:cNvPr id="5" name="Footer Placeholder 4">
            <a:extLst>
              <a:ext uri="{FF2B5EF4-FFF2-40B4-BE49-F238E27FC236}">
                <a16:creationId xmlns:a16="http://schemas.microsoft.com/office/drawing/2014/main" id="{21F1F7A3-5FB0-44F5-8304-EA46C8DB048A}"/>
              </a:ext>
            </a:extLst>
          </p:cNvPr>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anose="020F0502020204030204" pitchFamily="34" charset="0"/>
              </a:defRPr>
            </a:lvl1pPr>
          </a:lstStyle>
          <a:p>
            <a:pPr>
              <a:defRPr/>
            </a:pPr>
            <a:r>
              <a:rPr lang="en-GB" altLang="en-US"/>
              <a:t>© The University of Sheffield</a:t>
            </a:r>
          </a:p>
        </p:txBody>
      </p:sp>
      <p:sp>
        <p:nvSpPr>
          <p:cNvPr id="6" name="Slide Number Placeholder 5">
            <a:extLst>
              <a:ext uri="{FF2B5EF4-FFF2-40B4-BE49-F238E27FC236}">
                <a16:creationId xmlns:a16="http://schemas.microsoft.com/office/drawing/2014/main" id="{9979ADC2-EFF0-4003-8E3F-059927D27D62}"/>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1528C98B-C20A-4617-98CF-90A0EFCD164F}" type="slidenum">
              <a:rPr lang="en-GB" altLang="en-US"/>
              <a:pPr>
                <a:defRPr/>
              </a:pPr>
              <a:t>‹#›</a:t>
            </a:fld>
            <a:endParaRPr lang="en-GB" altLang="en-US"/>
          </a:p>
        </p:txBody>
      </p:sp>
      <p:pic>
        <p:nvPicPr>
          <p:cNvPr id="2" name="Picture 6" descr="The University of Sheffield logo with Sheffield University Management School written next to it in black." title="Sheffield University Management School logo">
            <a:extLst>
              <a:ext uri="{FF2B5EF4-FFF2-40B4-BE49-F238E27FC236}">
                <a16:creationId xmlns:a16="http://schemas.microsoft.com/office/drawing/2014/main" id="{32C1237D-E268-4DCA-90CF-59E8CE852C1D}"/>
              </a:ext>
            </a:extLst>
          </p:cNvPr>
          <p:cNvPicPr>
            <a:picLocks noChangeAspect="1"/>
          </p:cNvPicPr>
          <p:nvPr userDrawn="1"/>
        </p:nvPicPr>
        <p:blipFill>
          <a:blip r:embed="rId13" cstate="print"/>
          <a:stretch>
            <a:fillRect/>
          </a:stretch>
        </p:blipFill>
        <p:spPr>
          <a:xfrm>
            <a:off x="838200" y="730250"/>
            <a:ext cx="2743200" cy="1108075"/>
          </a:xfrm>
          <a:prstGeom prst="rect">
            <a:avLst/>
          </a:prstGeom>
        </p:spPr>
      </p:pic>
    </p:spTree>
  </p:cSld>
  <p:clrMap bg1="lt1" tx1="dk1" bg2="lt2" tx2="dk2" accent1="accent1" accent2="accent2" accent3="accent3" accent4="accent4" accent5="accent5" accent6="accent6" hlink="hlink" folHlink="folHlink"/>
  <p:sldLayoutIdLst>
    <p:sldLayoutId id="2147483910" r:id="rId1"/>
    <p:sldLayoutId id="2147483911" r:id="rId2"/>
    <p:sldLayoutId id="2147483912" r:id="rId3"/>
    <p:sldLayoutId id="2147483913" r:id="rId4"/>
    <p:sldLayoutId id="2147483914" r:id="rId5"/>
    <p:sldLayoutId id="2147483915" r:id="rId6"/>
    <p:sldLayoutId id="2147483916" r:id="rId7"/>
    <p:sldLayoutId id="2147483917" r:id="rId8"/>
    <p:sldLayoutId id="2147483918" r:id="rId9"/>
    <p:sldLayoutId id="2147483919" r:id="rId10"/>
    <p:sldLayoutId id="2147483920"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doi.org/10.1111/auar.12325"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globalreporting.org/"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sasb.org/standard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ifrs.org/groups/international-sustainability-standards-board/" TargetMode="External"/><Relationship Id="rId2" Type="http://schemas.openxmlformats.org/officeDocument/2006/relationships/hyperlink" Target="https://ukcop26.org/" TargetMode="External"/><Relationship Id="rId1" Type="http://schemas.openxmlformats.org/officeDocument/2006/relationships/slideLayout" Target="../slideLayouts/slideLayout2.xml"/><Relationship Id="rId4" Type="http://schemas.openxmlformats.org/officeDocument/2006/relationships/hyperlink" Target="https://www.ifrs.org/news-and-events/news/2023/12/issb-at-cop28-statement-of-support/"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www.unilever.com/sustainable-living/our-strategy/un-sustainable-development-goal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wmf"/><Relationship Id="rId4" Type="http://schemas.openxmlformats.org/officeDocument/2006/relationships/oleObject" Target="../embeddings/oleObject2.bin"/></Relationships>
</file>

<file path=ppt/slides/_rels/slide29.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D828E9B-005E-41FC-85A5-94D06B3FBFF9}"/>
              </a:ext>
            </a:extLst>
          </p:cNvPr>
          <p:cNvSpPr txBox="1">
            <a:spLocks/>
          </p:cNvSpPr>
          <p:nvPr/>
        </p:nvSpPr>
        <p:spPr>
          <a:xfrm>
            <a:off x="685800" y="1752600"/>
            <a:ext cx="7772400" cy="1830388"/>
          </a:xfrm>
          <a:prstGeom prst="rect">
            <a:avLst/>
          </a:prstGeom>
          <a:noFill/>
          <a:ln>
            <a:noFill/>
          </a:ln>
        </p:spPr>
        <p:txBody>
          <a:bodyPr anchor="b"/>
          <a:lstStyle>
            <a:lvl1pPr marL="0" marR="0" lvl="0" indent="0" algn="r" defTabSz="914400" rtl="0" fontAlgn="auto" hangingPunct="1">
              <a:lnSpc>
                <a:spcPct val="100000"/>
              </a:lnSpc>
              <a:spcBef>
                <a:spcPts val="0"/>
              </a:spcBef>
              <a:spcAft>
                <a:spcPts val="0"/>
              </a:spcAft>
              <a:buNone/>
              <a:tabLst/>
              <a:defRPr lang="en-US" sz="4800" b="1" i="0" u="none" strike="noStrike" kern="1200" cap="none" spc="0" baseline="0">
                <a:solidFill>
                  <a:srgbClr val="464646"/>
                </a:solidFill>
                <a:effectLst>
                  <a:outerShdw dist="25402" dir="5400000">
                    <a:srgbClr val="000000"/>
                  </a:outerShdw>
                </a:effectLst>
                <a:uFillTx/>
                <a:latin typeface="Lucida Sans Unicode"/>
              </a:defRPr>
            </a:lvl1pPr>
          </a:lstStyle>
          <a:p>
            <a:pPr eaLnBrk="1">
              <a:defRPr/>
            </a:pPr>
            <a:endParaRPr lang="en-GB" dirty="0"/>
          </a:p>
        </p:txBody>
      </p:sp>
      <p:sp>
        <p:nvSpPr>
          <p:cNvPr id="5124" name="Subtitle 2">
            <a:extLst>
              <a:ext uri="{FF2B5EF4-FFF2-40B4-BE49-F238E27FC236}">
                <a16:creationId xmlns:a16="http://schemas.microsoft.com/office/drawing/2014/main" id="{AB99C602-3A1F-4E16-997E-0BD7CF5DB7C2}"/>
              </a:ext>
            </a:extLst>
          </p:cNvPr>
          <p:cNvSpPr txBox="1">
            <a:spLocks noChangeArrowheads="1"/>
          </p:cNvSpPr>
          <p:nvPr/>
        </p:nvSpPr>
        <p:spPr bwMode="auto">
          <a:xfrm>
            <a:off x="685800" y="3611563"/>
            <a:ext cx="7772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620713" indent="-228600">
              <a:spcBef>
                <a:spcPct val="20000"/>
              </a:spcBef>
              <a:buFont typeface="Arial" panose="020B0604020202020204" pitchFamily="34" charset="0"/>
              <a:buChar char="–"/>
              <a:defRPr sz="2800">
                <a:solidFill>
                  <a:schemeClr val="tx1"/>
                </a:solidFill>
                <a:latin typeface="Calibri" panose="020F0502020204030204" pitchFamily="34" charset="0"/>
              </a:defRPr>
            </a:lvl2pPr>
            <a:lvl3pPr marL="858838"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1430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13716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1828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286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2743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2004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ts val="400"/>
              </a:spcBef>
              <a:buClr>
                <a:srgbClr val="2DA2BF"/>
              </a:buClr>
              <a:buSzPct val="68000"/>
              <a:buFont typeface="Wingdings 3" panose="05040102010807070707" pitchFamily="18" charset="2"/>
              <a:buNone/>
            </a:pPr>
            <a:endParaRPr lang="en-GB" altLang="it-IT" sz="2700" dirty="0">
              <a:solidFill>
                <a:srgbClr val="464646"/>
              </a:solidFill>
              <a:latin typeface="Lucida Sans Unicode" panose="020B0602030504020204" pitchFamily="34" charset="0"/>
            </a:endParaRPr>
          </a:p>
        </p:txBody>
      </p:sp>
      <p:sp>
        <p:nvSpPr>
          <p:cNvPr id="8" name="Title 1" descr="Cover with module and lecture title.">
            <a:extLst>
              <a:ext uri="{FF2B5EF4-FFF2-40B4-BE49-F238E27FC236}">
                <a16:creationId xmlns:a16="http://schemas.microsoft.com/office/drawing/2014/main" id="{90896F02-4235-48BE-AA74-1424AC655EA2}"/>
              </a:ext>
            </a:extLst>
          </p:cNvPr>
          <p:cNvSpPr txBox="1">
            <a:spLocks/>
          </p:cNvSpPr>
          <p:nvPr/>
        </p:nvSpPr>
        <p:spPr>
          <a:xfrm>
            <a:off x="685800" y="1752601"/>
            <a:ext cx="7772400" cy="1829761"/>
          </a:xfrm>
          <a:prstGeom prst="rect">
            <a:avLst/>
          </a:prstGeom>
        </p:spPr>
        <p:txBody>
          <a:bodyPr vert="horz" anchor="b">
            <a:normAutofit/>
            <a:scene3d>
              <a:camera prst="orthographicFront"/>
              <a:lightRig rig="soft" dir="t"/>
            </a:scene3d>
            <a:sp3d prstMaterial="softEdge">
              <a:bevelT w="25400" h="25400"/>
            </a:sp3d>
          </a:bodyPr>
          <a:lstStyle>
            <a:lvl1pPr algn="r" rtl="0" eaLnBrk="1" latinLnBrk="0" hangingPunct="1">
              <a:spcBef>
                <a:spcPct val="0"/>
              </a:spcBef>
              <a:buNone/>
              <a:defRPr kumimoji="0" sz="48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GB" sz="4800" b="1" i="0" u="none" strike="noStrike" kern="1200" cap="none" spc="0" normalizeH="0" baseline="0" noProof="0" dirty="0">
                <a:ln>
                  <a:noFill/>
                </a:ln>
                <a:solidFill>
                  <a:srgbClr val="464646"/>
                </a:solidFill>
                <a:effectLst>
                  <a:outerShdw blurRad="31750" dist="25400" dir="5400000" algn="tl" rotWithShape="0">
                    <a:srgbClr val="000000">
                      <a:alpha val="25000"/>
                    </a:srgbClr>
                  </a:outerShdw>
                </a:effectLst>
                <a:uLnTx/>
                <a:uFillTx/>
                <a:latin typeface="Lucida Sans Unicode"/>
                <a:ea typeface="+mj-ea"/>
                <a:cs typeface="+mj-cs"/>
              </a:rPr>
              <a:t>MGT388</a:t>
            </a:r>
            <a:br>
              <a:rPr kumimoji="0" lang="en-GB" sz="4800" b="1" i="0" u="none" strike="noStrike" kern="1200" cap="none" spc="0" normalizeH="0" baseline="0" noProof="0" dirty="0">
                <a:ln>
                  <a:noFill/>
                </a:ln>
                <a:solidFill>
                  <a:srgbClr val="464646"/>
                </a:solidFill>
                <a:effectLst>
                  <a:outerShdw blurRad="31750" dist="25400" dir="5400000" algn="tl" rotWithShape="0">
                    <a:srgbClr val="000000">
                      <a:alpha val="25000"/>
                    </a:srgbClr>
                  </a:outerShdw>
                </a:effectLst>
                <a:uLnTx/>
                <a:uFillTx/>
                <a:latin typeface="Lucida Sans Unicode"/>
                <a:ea typeface="+mj-ea"/>
                <a:cs typeface="+mj-cs"/>
              </a:rPr>
            </a:br>
            <a:r>
              <a:rPr kumimoji="0" lang="en-GB" sz="4800" b="1" i="0" u="none" strike="noStrike" kern="1200" cap="none" spc="0" normalizeH="0" baseline="0" noProof="0" dirty="0">
                <a:ln>
                  <a:noFill/>
                </a:ln>
                <a:solidFill>
                  <a:srgbClr val="464646"/>
                </a:solidFill>
                <a:effectLst>
                  <a:outerShdw blurRad="31750" dist="25400" dir="5400000" algn="tl" rotWithShape="0">
                    <a:srgbClr val="000000">
                      <a:alpha val="25000"/>
                    </a:srgbClr>
                  </a:outerShdw>
                </a:effectLst>
                <a:uLnTx/>
                <a:uFillTx/>
                <a:latin typeface="Lucida Sans Unicode"/>
                <a:ea typeface="+mj-ea"/>
                <a:cs typeface="+mj-cs"/>
              </a:rPr>
              <a:t>Finance for Engineers</a:t>
            </a:r>
          </a:p>
        </p:txBody>
      </p:sp>
      <p:sp>
        <p:nvSpPr>
          <p:cNvPr id="9" name="Subtitle 2">
            <a:extLst>
              <a:ext uri="{FF2B5EF4-FFF2-40B4-BE49-F238E27FC236}">
                <a16:creationId xmlns:a16="http://schemas.microsoft.com/office/drawing/2014/main" id="{1D99CEA4-CEEB-4E76-8368-58D826651198}"/>
              </a:ext>
            </a:extLst>
          </p:cNvPr>
          <p:cNvSpPr txBox="1">
            <a:spLocks/>
          </p:cNvSpPr>
          <p:nvPr/>
        </p:nvSpPr>
        <p:spPr>
          <a:xfrm>
            <a:off x="899592" y="3611607"/>
            <a:ext cx="7558608" cy="1199704"/>
          </a:xfrm>
          <a:prstGeom prst="rect">
            <a:avLst/>
          </a:prstGeom>
        </p:spPr>
        <p:txBody>
          <a:bodyPr vert="horz" lIns="45720" rIns="45720">
            <a:noAutofit/>
          </a:bodyPr>
          <a:lstStyle>
            <a:lvl1pPr marL="0" marR="64008" indent="0" algn="r" rtl="0" eaLnBrk="1" latinLnBrk="0" hangingPunct="1">
              <a:spcBef>
                <a:spcPts val="400"/>
              </a:spcBef>
              <a:spcAft>
                <a:spcPts val="0"/>
              </a:spcAft>
              <a:buClr>
                <a:schemeClr val="accent1"/>
              </a:buClr>
              <a:buSzPct val="68000"/>
              <a:buFont typeface="Wingdings 3"/>
              <a:buNone/>
              <a:defRPr kumimoji="0" sz="2700" kern="1200">
                <a:solidFill>
                  <a:schemeClr val="tx2"/>
                </a:solidFill>
                <a:latin typeface="+mn-lt"/>
                <a:ea typeface="+mn-ea"/>
                <a:cs typeface="+mn-cs"/>
              </a:defRPr>
            </a:lvl1pPr>
            <a:lvl2pPr marL="457200" indent="0" algn="ctr" rtl="0" eaLnBrk="1" latinLnBrk="0" hangingPunct="1">
              <a:spcBef>
                <a:spcPts val="324"/>
              </a:spcBef>
              <a:buClr>
                <a:schemeClr val="accent1"/>
              </a:buClr>
              <a:buFont typeface="Verdana"/>
              <a:buNone/>
              <a:defRPr kumimoji="0" sz="2300" kern="1200">
                <a:solidFill>
                  <a:schemeClr val="tx1"/>
                </a:solidFill>
                <a:latin typeface="+mn-lt"/>
                <a:ea typeface="+mn-ea"/>
                <a:cs typeface="+mn-cs"/>
              </a:defRPr>
            </a:lvl2pPr>
            <a:lvl3pPr marL="914400" indent="0" algn="ctr" rtl="0" eaLnBrk="1" latinLnBrk="0" hangingPunct="1">
              <a:spcBef>
                <a:spcPts val="350"/>
              </a:spcBef>
              <a:buClr>
                <a:schemeClr val="accent2"/>
              </a:buClr>
              <a:buSzPct val="100000"/>
              <a:buFont typeface="Wingdings 2"/>
              <a:buNone/>
              <a:defRPr kumimoji="0" sz="2100" kern="1200">
                <a:solidFill>
                  <a:schemeClr val="tx1"/>
                </a:solidFill>
                <a:latin typeface="+mn-lt"/>
                <a:ea typeface="+mn-ea"/>
                <a:cs typeface="+mn-cs"/>
              </a:defRPr>
            </a:lvl3pPr>
            <a:lvl4pPr marL="1371600" indent="0" algn="ctr" rtl="0" eaLnBrk="1" latinLnBrk="0" hangingPunct="1">
              <a:spcBef>
                <a:spcPts val="350"/>
              </a:spcBef>
              <a:buClr>
                <a:schemeClr val="accent2"/>
              </a:buClr>
              <a:buFont typeface="Wingdings 2"/>
              <a:buNone/>
              <a:defRPr kumimoji="0" sz="1900" kern="1200">
                <a:solidFill>
                  <a:schemeClr val="tx1"/>
                </a:solidFill>
                <a:latin typeface="+mn-lt"/>
                <a:ea typeface="+mn-ea"/>
                <a:cs typeface="+mn-cs"/>
              </a:defRPr>
            </a:lvl4pPr>
            <a:lvl5pPr marL="1828800" indent="0" algn="ctr" rtl="0" eaLnBrk="1" latinLnBrk="0" hangingPunct="1">
              <a:spcBef>
                <a:spcPts val="350"/>
              </a:spcBef>
              <a:buClr>
                <a:schemeClr val="accent2"/>
              </a:buClr>
              <a:buFont typeface="Wingdings 2"/>
              <a:buNone/>
              <a:defRPr kumimoji="0" sz="1800" kern="1200">
                <a:solidFill>
                  <a:schemeClr val="tx1"/>
                </a:solidFill>
                <a:latin typeface="+mn-lt"/>
                <a:ea typeface="+mn-ea"/>
                <a:cs typeface="+mn-cs"/>
              </a:defRPr>
            </a:lvl5pPr>
            <a:lvl6pPr marL="2286000" indent="0" algn="ctr" rtl="0" eaLnBrk="1" latinLnBrk="0" hangingPunct="1">
              <a:spcBef>
                <a:spcPts val="350"/>
              </a:spcBef>
              <a:buClr>
                <a:schemeClr val="accent3"/>
              </a:buClr>
              <a:buFont typeface="Wingdings 2"/>
              <a:buNone/>
              <a:defRPr kumimoji="0" sz="1800" kern="1200">
                <a:solidFill>
                  <a:schemeClr val="tx1"/>
                </a:solidFill>
                <a:latin typeface="+mn-lt"/>
                <a:ea typeface="+mn-ea"/>
                <a:cs typeface="+mn-cs"/>
              </a:defRPr>
            </a:lvl6pPr>
            <a:lvl7pPr marL="27432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7pPr>
            <a:lvl8pPr marL="32004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8pPr>
            <a:lvl9pPr marL="3657600" indent="0" algn="ctr" rtl="0" eaLnBrk="1" latinLnBrk="0" hangingPunct="1">
              <a:spcBef>
                <a:spcPts val="350"/>
              </a:spcBef>
              <a:buClr>
                <a:schemeClr val="accent3"/>
              </a:buClr>
              <a:buFont typeface="Wingdings 2"/>
              <a:buNone/>
              <a:defRPr kumimoji="0" sz="1600" kern="1200" baseline="0">
                <a:solidFill>
                  <a:schemeClr val="tx1"/>
                </a:solidFill>
                <a:latin typeface="+mn-lt"/>
                <a:ea typeface="+mn-ea"/>
                <a:cs typeface="+mn-cs"/>
              </a:defRPr>
            </a:lvl9pPr>
            <a:extLst/>
          </a:lstStyle>
          <a:p>
            <a:pPr marL="0" marR="64008" lvl="0" indent="0" algn="r" defTabSz="914400" rtl="0" eaLnBrk="1" fontAlgn="auto" latinLnBrk="0" hangingPunct="1">
              <a:lnSpc>
                <a:spcPct val="100000"/>
              </a:lnSpc>
              <a:spcBef>
                <a:spcPts val="400"/>
              </a:spcBef>
              <a:spcAft>
                <a:spcPts val="0"/>
              </a:spcAft>
              <a:buClr>
                <a:srgbClr val="2DA2BF"/>
              </a:buClr>
              <a:buSzPct val="68000"/>
              <a:buFont typeface="Wingdings 3"/>
              <a:buNone/>
              <a:tabLst/>
              <a:defRPr/>
            </a:pPr>
            <a:r>
              <a:rPr kumimoji="0" lang="en-GB" sz="2400" b="0" i="0" u="none" strike="noStrike" kern="1200" cap="none" spc="0" normalizeH="0" baseline="0" noProof="0" dirty="0">
                <a:ln>
                  <a:noFill/>
                </a:ln>
                <a:solidFill>
                  <a:srgbClr val="464646"/>
                </a:solidFill>
                <a:effectLst/>
                <a:uLnTx/>
                <a:uFillTx/>
                <a:latin typeface="Lucida Sans Unicode"/>
                <a:ea typeface="+mn-ea"/>
                <a:cs typeface="+mn-cs"/>
              </a:rPr>
              <a:t>Lecture 10:</a:t>
            </a:r>
          </a:p>
          <a:p>
            <a:pPr marL="0" marR="64008" lvl="0" indent="0" algn="r" defTabSz="914400" rtl="0" eaLnBrk="1" fontAlgn="auto" latinLnBrk="0" hangingPunct="1">
              <a:lnSpc>
                <a:spcPct val="100000"/>
              </a:lnSpc>
              <a:spcBef>
                <a:spcPts val="400"/>
              </a:spcBef>
              <a:spcAft>
                <a:spcPts val="0"/>
              </a:spcAft>
              <a:buClr>
                <a:srgbClr val="2DA2BF"/>
              </a:buClr>
              <a:buSzPct val="68000"/>
              <a:buFont typeface="Wingdings 3"/>
              <a:buNone/>
              <a:tabLst/>
              <a:defRPr/>
            </a:pPr>
            <a:r>
              <a:rPr lang="en-GB" sz="2400" dirty="0">
                <a:solidFill>
                  <a:srgbClr val="464646"/>
                </a:solidFill>
                <a:latin typeface="Lucida Sans Unicode"/>
              </a:rPr>
              <a:t>Sustainability reporting, business ethics, accounting information security and quality management</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5896" y="749112"/>
            <a:ext cx="4834880" cy="1143000"/>
          </a:xfrm>
        </p:spPr>
        <p:txBody>
          <a:bodyPr>
            <a:normAutofit/>
          </a:bodyPr>
          <a:lstStyle/>
          <a:p>
            <a:pPr algn="l"/>
            <a:r>
              <a:rPr lang="en-GB" sz="3200" b="1" dirty="0"/>
              <a:t>What is sustainable development?</a:t>
            </a:r>
          </a:p>
        </p:txBody>
      </p:sp>
      <p:sp>
        <p:nvSpPr>
          <p:cNvPr id="3" name="Content Placeholder 2"/>
          <p:cNvSpPr>
            <a:spLocks noGrp="1"/>
          </p:cNvSpPr>
          <p:nvPr>
            <p:ph idx="1"/>
          </p:nvPr>
        </p:nvSpPr>
        <p:spPr>
          <a:xfrm>
            <a:off x="800100" y="2708920"/>
            <a:ext cx="7543800" cy="3223260"/>
          </a:xfrm>
        </p:spPr>
        <p:txBody>
          <a:bodyPr>
            <a:noAutofit/>
          </a:bodyPr>
          <a:lstStyle/>
          <a:p>
            <a:pPr marL="0" indent="0">
              <a:buNone/>
            </a:pPr>
            <a:r>
              <a:rPr lang="en-GB" sz="2400" i="1" dirty="0"/>
              <a:t>“Sustainable development is development that meets the needs of the present without compromising the ability of future generations to meet their own needs.” </a:t>
            </a:r>
            <a:r>
              <a:rPr lang="en-GB" sz="2400" dirty="0"/>
              <a:t>(</a:t>
            </a:r>
            <a:r>
              <a:rPr lang="en-GB" altLang="en-US" sz="2400" kern="0" dirty="0">
                <a:solidFill>
                  <a:srgbClr val="000000"/>
                </a:solidFill>
                <a:ea typeface="Open Sans" panose="020B0606030504020204" pitchFamily="34" charset="0"/>
                <a:cs typeface="Open Sans" panose="020B0606030504020204" pitchFamily="34" charset="0"/>
              </a:rPr>
              <a:t>World Commission on Environment and Development</a:t>
            </a:r>
            <a:r>
              <a:rPr lang="en-GB" sz="2400" dirty="0"/>
              <a:t>, 1987, p.54).</a:t>
            </a:r>
          </a:p>
          <a:p>
            <a:pPr marL="0" indent="0">
              <a:buNone/>
            </a:pPr>
            <a:endParaRPr lang="en-GB" sz="2400" dirty="0"/>
          </a:p>
          <a:p>
            <a:pPr>
              <a:buNone/>
            </a:pPr>
            <a:r>
              <a:rPr lang="en-GB" sz="2400" dirty="0"/>
              <a:t> </a:t>
            </a:r>
          </a:p>
          <a:p>
            <a:pPr marL="0" indent="0" algn="just">
              <a:buNone/>
            </a:pPr>
            <a:r>
              <a:rPr lang="en-GB" sz="2400" dirty="0"/>
              <a:t> </a:t>
            </a:r>
          </a:p>
        </p:txBody>
      </p:sp>
      <p:sp>
        <p:nvSpPr>
          <p:cNvPr id="5" name="Segnaposto numero diapositiva 4">
            <a:extLst>
              <a:ext uri="{FF2B5EF4-FFF2-40B4-BE49-F238E27FC236}">
                <a16:creationId xmlns:a16="http://schemas.microsoft.com/office/drawing/2014/main" id="{6317F6A1-EDDF-4E9F-A853-F6D7A7B84884}"/>
              </a:ext>
            </a:extLst>
          </p:cNvPr>
          <p:cNvSpPr>
            <a:spLocks noGrp="1"/>
          </p:cNvSpPr>
          <p:nvPr>
            <p:ph type="sldNum" sz="quarter" idx="12"/>
          </p:nvPr>
        </p:nvSpPr>
        <p:spPr/>
        <p:txBody>
          <a:bodyPr/>
          <a:lstStyle/>
          <a:p>
            <a:fld id="{49BDFD56-71CD-4FE5-84DE-FC245064A22C}" type="slidenum">
              <a:rPr lang="it-IT" smtClean="0"/>
              <a:t>10</a:t>
            </a:fld>
            <a:endParaRPr lang="it-IT"/>
          </a:p>
        </p:txBody>
      </p:sp>
    </p:spTree>
    <p:extLst>
      <p:ext uri="{BB962C8B-B14F-4D97-AF65-F5344CB8AC3E}">
        <p14:creationId xmlns:p14="http://schemas.microsoft.com/office/powerpoint/2010/main" val="2711442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3888" y="669698"/>
            <a:ext cx="5453834" cy="1207008"/>
          </a:xfrm>
        </p:spPr>
        <p:txBody>
          <a:bodyPr>
            <a:normAutofit/>
          </a:bodyPr>
          <a:lstStyle/>
          <a:p>
            <a:pPr algn="l"/>
            <a:r>
              <a:rPr lang="en-US" altLang="en-US" sz="3200" b="1" dirty="0"/>
              <a:t>What has sustainability got to do with accounting?</a:t>
            </a:r>
            <a:endParaRPr lang="en-GB" sz="3200" dirty="0"/>
          </a:p>
        </p:txBody>
      </p:sp>
      <p:sp>
        <p:nvSpPr>
          <p:cNvPr id="3" name="Content Placeholder 2"/>
          <p:cNvSpPr>
            <a:spLocks noGrp="1"/>
          </p:cNvSpPr>
          <p:nvPr>
            <p:ph idx="1"/>
          </p:nvPr>
        </p:nvSpPr>
        <p:spPr>
          <a:xfrm>
            <a:off x="899592" y="2244990"/>
            <a:ext cx="7588324" cy="4111360"/>
          </a:xfrm>
        </p:spPr>
        <p:txBody>
          <a:bodyPr>
            <a:noAutofit/>
          </a:bodyPr>
          <a:lstStyle/>
          <a:p>
            <a:r>
              <a:rPr lang="en-GB" sz="2200" dirty="0"/>
              <a:t>Traditional accounting model tends to focus on financial/economic performance</a:t>
            </a:r>
          </a:p>
          <a:p>
            <a:pPr lvl="1"/>
            <a:r>
              <a:rPr lang="en-GB" sz="2200" dirty="0"/>
              <a:t>Financial statements</a:t>
            </a:r>
          </a:p>
          <a:p>
            <a:r>
              <a:rPr lang="en-GB" sz="2200" dirty="0"/>
              <a:t>Wider social and environmental impact of organisational activities are not reflected in financial statements</a:t>
            </a:r>
          </a:p>
          <a:p>
            <a:r>
              <a:rPr lang="en-GB" sz="2200" dirty="0"/>
              <a:t>Need for sustainability accounting or (better) accounting for sustainability</a:t>
            </a:r>
          </a:p>
          <a:p>
            <a:r>
              <a:rPr lang="en-GB" sz="2200" dirty="0"/>
              <a:t>It helps to hold the organisations to account for their sustainability related performance</a:t>
            </a:r>
          </a:p>
          <a:p>
            <a:pPr lvl="1">
              <a:lnSpc>
                <a:spcPct val="100000"/>
              </a:lnSpc>
            </a:pPr>
            <a:r>
              <a:rPr lang="en-GB" sz="2200" dirty="0"/>
              <a:t>Sustainability report</a:t>
            </a:r>
          </a:p>
          <a:p>
            <a:endParaRPr lang="en-GB" sz="2200" dirty="0"/>
          </a:p>
          <a:p>
            <a:endParaRPr lang="en-GB" sz="2200" dirty="0"/>
          </a:p>
          <a:p>
            <a:endParaRPr lang="en-GB" sz="2200" dirty="0"/>
          </a:p>
        </p:txBody>
      </p:sp>
      <p:sp>
        <p:nvSpPr>
          <p:cNvPr id="5" name="Segnaposto numero diapositiva 4">
            <a:extLst>
              <a:ext uri="{FF2B5EF4-FFF2-40B4-BE49-F238E27FC236}">
                <a16:creationId xmlns:a16="http://schemas.microsoft.com/office/drawing/2014/main" id="{738D1906-3317-4CF5-B3AB-29CA390F89F4}"/>
              </a:ext>
            </a:extLst>
          </p:cNvPr>
          <p:cNvSpPr>
            <a:spLocks noGrp="1"/>
          </p:cNvSpPr>
          <p:nvPr>
            <p:ph type="sldNum" sz="quarter" idx="12"/>
          </p:nvPr>
        </p:nvSpPr>
        <p:spPr/>
        <p:txBody>
          <a:bodyPr/>
          <a:lstStyle/>
          <a:p>
            <a:fld id="{49BDFD56-71CD-4FE5-84DE-FC245064A22C}" type="slidenum">
              <a:rPr lang="it-IT" smtClean="0"/>
              <a:t>11</a:t>
            </a:fld>
            <a:endParaRPr lang="it-IT"/>
          </a:p>
        </p:txBody>
      </p:sp>
    </p:spTree>
    <p:extLst>
      <p:ext uri="{BB962C8B-B14F-4D97-AF65-F5344CB8AC3E}">
        <p14:creationId xmlns:p14="http://schemas.microsoft.com/office/powerpoint/2010/main" val="3834249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8550" y="980728"/>
            <a:ext cx="5048250" cy="529568"/>
          </a:xfrm>
        </p:spPr>
        <p:txBody>
          <a:bodyPr>
            <a:noAutofit/>
          </a:bodyPr>
          <a:lstStyle/>
          <a:p>
            <a:pPr algn="l"/>
            <a:r>
              <a:rPr lang="en-GB" sz="3200" b="1" dirty="0"/>
              <a:t>Sustainability reporting</a:t>
            </a:r>
          </a:p>
        </p:txBody>
      </p:sp>
      <p:sp>
        <p:nvSpPr>
          <p:cNvPr id="4" name="Content Placeholder 3"/>
          <p:cNvSpPr>
            <a:spLocks noGrp="1"/>
          </p:cNvSpPr>
          <p:nvPr>
            <p:ph sz="quarter" idx="1"/>
          </p:nvPr>
        </p:nvSpPr>
        <p:spPr>
          <a:xfrm>
            <a:off x="608076" y="2636912"/>
            <a:ext cx="7927848" cy="2889245"/>
          </a:xfrm>
        </p:spPr>
        <p:txBody>
          <a:bodyPr>
            <a:noAutofit/>
          </a:bodyPr>
          <a:lstStyle/>
          <a:p>
            <a:r>
              <a:rPr lang="en-AU" sz="2400" dirty="0">
                <a:cs typeface="Arial" pitchFamily="34" charset="0"/>
              </a:rPr>
              <a:t>It provides information about the economic, environmental and social performance of an entity.</a:t>
            </a:r>
          </a:p>
          <a:p>
            <a:pPr>
              <a:lnSpc>
                <a:spcPct val="90000"/>
              </a:lnSpc>
            </a:pPr>
            <a:r>
              <a:rPr lang="en-AU" sz="2400" dirty="0">
                <a:cs typeface="Arial" pitchFamily="34" charset="0"/>
              </a:rPr>
              <a:t>Tied to the concept and goal of sustainable development.</a:t>
            </a:r>
          </a:p>
          <a:p>
            <a:pPr>
              <a:lnSpc>
                <a:spcPct val="90000"/>
              </a:lnSpc>
            </a:pPr>
            <a:r>
              <a:rPr lang="en-AU" sz="2400" dirty="0">
                <a:cs typeface="Arial" pitchFamily="34" charset="0"/>
              </a:rPr>
              <a:t>New and continually evolving area.</a:t>
            </a:r>
          </a:p>
          <a:p>
            <a:pPr eaLnBrk="1" hangingPunct="1"/>
            <a:r>
              <a:rPr lang="en-GB" sz="2400" dirty="0"/>
              <a:t>It may contain financial information, but it is more likely to be a combination of quantified non-financial information and descriptive, non-quantified information. </a:t>
            </a:r>
            <a:endParaRPr lang="en-US" sz="2400" dirty="0"/>
          </a:p>
          <a:p>
            <a:pPr>
              <a:lnSpc>
                <a:spcPct val="90000"/>
              </a:lnSpc>
            </a:pPr>
            <a:endParaRPr lang="en-AU" sz="2400" dirty="0">
              <a:cs typeface="Arial" pitchFamily="34" charset="0"/>
            </a:endParaRPr>
          </a:p>
          <a:p>
            <a:pPr>
              <a:lnSpc>
                <a:spcPct val="90000"/>
              </a:lnSpc>
            </a:pPr>
            <a:endParaRPr lang="en-AU" sz="2400" dirty="0">
              <a:cs typeface="Arial" pitchFamily="34" charset="0"/>
            </a:endParaRPr>
          </a:p>
          <a:p>
            <a:endParaRPr lang="en-GB" sz="2400" dirty="0"/>
          </a:p>
        </p:txBody>
      </p:sp>
      <p:sp>
        <p:nvSpPr>
          <p:cNvPr id="7" name="Slide Number Placeholder 6"/>
          <p:cNvSpPr>
            <a:spLocks noGrp="1"/>
          </p:cNvSpPr>
          <p:nvPr>
            <p:ph type="sldNum" sz="quarter" idx="12"/>
          </p:nvPr>
        </p:nvSpPr>
        <p:spPr/>
        <p:txBody>
          <a:bodyPr/>
          <a:lstStyle/>
          <a:p>
            <a:fld id="{6F42FDE4-A7DD-41A7-A0A6-9B649FB43336}" type="slidenum">
              <a:rPr kumimoji="0" lang="en-US" smtClean="0"/>
              <a:pPr/>
              <a:t>12</a:t>
            </a:fld>
            <a:endParaRPr kumimoji="0" lang="en-US" dirty="0"/>
          </a:p>
        </p:txBody>
      </p:sp>
    </p:spTree>
    <p:extLst>
      <p:ext uri="{BB962C8B-B14F-4D97-AF65-F5344CB8AC3E}">
        <p14:creationId xmlns:p14="http://schemas.microsoft.com/office/powerpoint/2010/main" val="1842404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3888" y="1052736"/>
            <a:ext cx="5400600" cy="475562"/>
          </a:xfrm>
        </p:spPr>
        <p:txBody>
          <a:bodyPr>
            <a:noAutofit/>
          </a:bodyPr>
          <a:lstStyle/>
          <a:p>
            <a:pPr algn="l"/>
            <a:r>
              <a:rPr lang="en-GB" sz="3200" b="1" dirty="0"/>
              <a:t>Sustainability reporting trend: 1992-2010</a:t>
            </a:r>
          </a:p>
        </p:txBody>
      </p:sp>
      <p:sp>
        <p:nvSpPr>
          <p:cNvPr id="3" name="Slide Number Placeholder 2"/>
          <p:cNvSpPr>
            <a:spLocks noGrp="1"/>
          </p:cNvSpPr>
          <p:nvPr>
            <p:ph type="sldNum" sz="quarter" idx="12"/>
          </p:nvPr>
        </p:nvSpPr>
        <p:spPr/>
        <p:txBody>
          <a:bodyPr/>
          <a:lstStyle/>
          <a:p>
            <a:fld id="{6F42FDE4-A7DD-41A7-A0A6-9B649FB43336}" type="slidenum">
              <a:rPr kumimoji="0" lang="en-US" smtClean="0"/>
              <a:pPr/>
              <a:t>13</a:t>
            </a:fld>
            <a:endParaRPr kumimoji="0" lang="en-US" dirty="0"/>
          </a:p>
        </p:txBody>
      </p:sp>
      <p:pic>
        <p:nvPicPr>
          <p:cNvPr id="13314" name="Picture 2"/>
          <p:cNvPicPr>
            <a:picLocks noGrp="1" noChangeAspect="1" noChangeArrowheads="1"/>
          </p:cNvPicPr>
          <p:nvPr>
            <p:ph sz="quarter" idx="1"/>
          </p:nvPr>
        </p:nvPicPr>
        <p:blipFill>
          <a:blip r:embed="rId3" cstate="print"/>
          <a:srcRect/>
          <a:stretch>
            <a:fillRect/>
          </a:stretch>
        </p:blipFill>
        <p:spPr bwMode="auto">
          <a:xfrm>
            <a:off x="1299163" y="2157520"/>
            <a:ext cx="6545673" cy="4563955"/>
          </a:xfrm>
          <a:prstGeom prst="rect">
            <a:avLst/>
          </a:prstGeom>
          <a:noFill/>
          <a:ln w="9525">
            <a:noFill/>
            <a:miter lim="800000"/>
            <a:headEnd/>
            <a:tailEnd/>
          </a:ln>
        </p:spPr>
      </p:pic>
    </p:spTree>
    <p:extLst>
      <p:ext uri="{BB962C8B-B14F-4D97-AF65-F5344CB8AC3E}">
        <p14:creationId xmlns:p14="http://schemas.microsoft.com/office/powerpoint/2010/main" val="3376099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1330" y="893991"/>
            <a:ext cx="5365063" cy="594001"/>
          </a:xfrm>
        </p:spPr>
        <p:txBody>
          <a:bodyPr>
            <a:normAutofit/>
          </a:bodyPr>
          <a:lstStyle/>
          <a:p>
            <a:pPr algn="l"/>
            <a:r>
              <a:rPr lang="en-GB" sz="3200" b="1" dirty="0"/>
              <a:t>What are companies doing?</a:t>
            </a:r>
            <a:endParaRPr lang="en-GB" sz="3200" dirty="0"/>
          </a:p>
        </p:txBody>
      </p:sp>
      <p:sp>
        <p:nvSpPr>
          <p:cNvPr id="3" name="Content Placeholder 2"/>
          <p:cNvSpPr>
            <a:spLocks noGrp="1"/>
          </p:cNvSpPr>
          <p:nvPr>
            <p:ph idx="1"/>
          </p:nvPr>
        </p:nvSpPr>
        <p:spPr>
          <a:xfrm>
            <a:off x="1426945" y="2142388"/>
            <a:ext cx="6242459" cy="3621578"/>
          </a:xfrm>
        </p:spPr>
        <p:txBody>
          <a:bodyPr>
            <a:normAutofit/>
          </a:bodyPr>
          <a:lstStyle/>
          <a:p>
            <a:endParaRPr lang="en-GB" sz="662" dirty="0"/>
          </a:p>
          <a:p>
            <a:endParaRPr lang="en-GB" sz="662" dirty="0"/>
          </a:p>
          <a:p>
            <a:endParaRPr lang="en-GB" sz="662" dirty="0"/>
          </a:p>
          <a:p>
            <a:endParaRPr lang="en-GB" sz="662" dirty="0"/>
          </a:p>
          <a:p>
            <a:endParaRPr lang="en-GB" sz="662" dirty="0"/>
          </a:p>
          <a:p>
            <a:endParaRPr lang="en-GB" sz="662" dirty="0"/>
          </a:p>
          <a:p>
            <a:endParaRPr lang="en-GB" sz="662" dirty="0"/>
          </a:p>
          <a:p>
            <a:endParaRPr lang="en-GB" sz="662" dirty="0"/>
          </a:p>
          <a:p>
            <a:endParaRPr lang="en-GB" sz="662" dirty="0"/>
          </a:p>
          <a:p>
            <a:endParaRPr lang="en-GB" sz="662" dirty="0"/>
          </a:p>
          <a:p>
            <a:endParaRPr lang="en-GB" sz="662" dirty="0"/>
          </a:p>
          <a:p>
            <a:endParaRPr lang="en-GB" sz="662" dirty="0"/>
          </a:p>
          <a:p>
            <a:endParaRPr lang="en-GB" sz="662" dirty="0"/>
          </a:p>
          <a:p>
            <a:endParaRPr lang="en-GB" sz="662" dirty="0"/>
          </a:p>
          <a:p>
            <a:endParaRPr lang="en-GB" sz="662" dirty="0"/>
          </a:p>
          <a:p>
            <a:endParaRPr lang="en-GB" sz="662" dirty="0"/>
          </a:p>
          <a:p>
            <a:endParaRPr lang="en-GB" sz="662" dirty="0"/>
          </a:p>
          <a:p>
            <a:endParaRPr lang="en-GB" sz="662" dirty="0"/>
          </a:p>
          <a:p>
            <a:endParaRPr lang="en-GB" sz="662" dirty="0"/>
          </a:p>
          <a:p>
            <a:endParaRPr lang="en-GB" sz="662" dirty="0"/>
          </a:p>
          <a:p>
            <a:endParaRPr lang="en-GB" sz="662" dirty="0"/>
          </a:p>
          <a:p>
            <a:endParaRPr lang="en-GB" sz="662" dirty="0"/>
          </a:p>
          <a:p>
            <a:endParaRPr lang="en-GB" sz="662" dirty="0"/>
          </a:p>
          <a:p>
            <a:endParaRPr lang="en-GB" sz="662" dirty="0"/>
          </a:p>
          <a:p>
            <a:endParaRPr lang="en-GB" sz="662" dirty="0"/>
          </a:p>
          <a:p>
            <a:endParaRPr lang="en-GB" sz="662" dirty="0"/>
          </a:p>
          <a:p>
            <a:endParaRPr lang="en-GB" sz="662" dirty="0"/>
          </a:p>
          <a:p>
            <a:endParaRPr lang="en-GB" sz="1853" b="1" u="sng" dirty="0"/>
          </a:p>
        </p:txBody>
      </p:sp>
      <p:sp>
        <p:nvSpPr>
          <p:cNvPr id="4" name="TextBox 3"/>
          <p:cNvSpPr txBox="1"/>
          <p:nvPr/>
        </p:nvSpPr>
        <p:spPr>
          <a:xfrm>
            <a:off x="6343861" y="5151814"/>
            <a:ext cx="2976575" cy="369332"/>
          </a:xfrm>
          <a:prstGeom prst="rect">
            <a:avLst/>
          </a:prstGeom>
          <a:noFill/>
        </p:spPr>
        <p:txBody>
          <a:bodyPr wrap="square" rtlCol="0">
            <a:spAutoFit/>
          </a:bodyPr>
          <a:lstStyle/>
          <a:p>
            <a:r>
              <a:rPr lang="en-GB" b="1" dirty="0"/>
              <a:t>Source: KPMG, 2020</a:t>
            </a:r>
            <a:endParaRPr lang="en-GB" dirty="0"/>
          </a:p>
        </p:txBody>
      </p:sp>
      <p:pic>
        <p:nvPicPr>
          <p:cNvPr id="6" name="Picture 5"/>
          <p:cNvPicPr>
            <a:picLocks noChangeAspect="1"/>
          </p:cNvPicPr>
          <p:nvPr/>
        </p:nvPicPr>
        <p:blipFill>
          <a:blip r:embed="rId2"/>
          <a:stretch>
            <a:fillRect/>
          </a:stretch>
        </p:blipFill>
        <p:spPr>
          <a:xfrm>
            <a:off x="662257" y="1844824"/>
            <a:ext cx="7819486" cy="3250048"/>
          </a:xfrm>
          <a:prstGeom prst="rect">
            <a:avLst/>
          </a:prstGeom>
        </p:spPr>
      </p:pic>
      <p:sp>
        <p:nvSpPr>
          <p:cNvPr id="7" name="CasellaDiTesto 6">
            <a:extLst>
              <a:ext uri="{FF2B5EF4-FFF2-40B4-BE49-F238E27FC236}">
                <a16:creationId xmlns:a16="http://schemas.microsoft.com/office/drawing/2014/main" id="{CF3B4CB3-32F5-4736-9933-F746DECCD55D}"/>
              </a:ext>
            </a:extLst>
          </p:cNvPr>
          <p:cNvSpPr txBox="1"/>
          <p:nvPr/>
        </p:nvSpPr>
        <p:spPr>
          <a:xfrm>
            <a:off x="242337" y="5578088"/>
            <a:ext cx="8611673" cy="1200329"/>
          </a:xfrm>
          <a:prstGeom prst="rect">
            <a:avLst/>
          </a:prstGeom>
          <a:noFill/>
        </p:spPr>
        <p:txBody>
          <a:bodyPr wrap="square">
            <a:spAutoFit/>
          </a:bodyPr>
          <a:lstStyle/>
          <a:p>
            <a:pPr marL="214313" indent="-214313">
              <a:buFont typeface="Arial" panose="020B0604020202020204" pitchFamily="34" charset="0"/>
              <a:buChar char="•"/>
            </a:pPr>
            <a:r>
              <a:rPr lang="it-IT" sz="1200" dirty="0"/>
              <a:t>The </a:t>
            </a:r>
            <a:r>
              <a:rPr lang="it-IT" sz="1200" b="1" dirty="0"/>
              <a:t>N100</a:t>
            </a:r>
            <a:r>
              <a:rPr lang="it-IT" sz="1200" dirty="0"/>
              <a:t> </a:t>
            </a:r>
            <a:r>
              <a:rPr lang="it-IT" sz="1200" dirty="0" err="1"/>
              <a:t>refers</a:t>
            </a:r>
            <a:r>
              <a:rPr lang="it-IT" sz="1200" dirty="0"/>
              <a:t> to a </a:t>
            </a:r>
            <a:r>
              <a:rPr lang="it-IT" sz="1200" dirty="0" err="1"/>
              <a:t>worldwide</a:t>
            </a:r>
            <a:r>
              <a:rPr lang="it-IT" sz="1200" dirty="0"/>
              <a:t> sample of 5,200 companies </a:t>
            </a:r>
            <a:r>
              <a:rPr lang="it-IT" sz="1200" dirty="0" err="1"/>
              <a:t>comprising</a:t>
            </a:r>
            <a:r>
              <a:rPr lang="it-IT" sz="1200" dirty="0"/>
              <a:t> the top 100 companies by revenue in </a:t>
            </a:r>
            <a:r>
              <a:rPr lang="it-IT" sz="1200" dirty="0" err="1"/>
              <a:t>each</a:t>
            </a:r>
            <a:r>
              <a:rPr lang="it-IT" sz="1200" dirty="0"/>
              <a:t> of the 52 countries </a:t>
            </a:r>
            <a:r>
              <a:rPr lang="it-IT" sz="1200" dirty="0" err="1"/>
              <a:t>researched</a:t>
            </a:r>
            <a:r>
              <a:rPr lang="it-IT" sz="1200" dirty="0"/>
              <a:t> in </a:t>
            </a:r>
            <a:r>
              <a:rPr lang="it-IT" sz="1200" dirty="0" err="1"/>
              <a:t>this</a:t>
            </a:r>
            <a:r>
              <a:rPr lang="it-IT" sz="1200" dirty="0"/>
              <a:t> study. </a:t>
            </a:r>
            <a:r>
              <a:rPr lang="it-IT" sz="1200" dirty="0" err="1"/>
              <a:t>These</a:t>
            </a:r>
            <a:r>
              <a:rPr lang="it-IT" sz="1200" dirty="0"/>
              <a:t> N100 </a:t>
            </a:r>
            <a:r>
              <a:rPr lang="it-IT" sz="1200" dirty="0" err="1"/>
              <a:t>statistics</a:t>
            </a:r>
            <a:r>
              <a:rPr lang="it-IT" sz="1200" dirty="0"/>
              <a:t> </a:t>
            </a:r>
            <a:r>
              <a:rPr lang="it-IT" sz="1200" dirty="0" err="1"/>
              <a:t>provide</a:t>
            </a:r>
            <a:r>
              <a:rPr lang="it-IT" sz="1200" dirty="0"/>
              <a:t> a </a:t>
            </a:r>
            <a:r>
              <a:rPr lang="it-IT" sz="1200" dirty="0" err="1"/>
              <a:t>broad</a:t>
            </a:r>
            <a:r>
              <a:rPr lang="it-IT" sz="1200" dirty="0"/>
              <a:t>- </a:t>
            </a:r>
            <a:r>
              <a:rPr lang="it-IT" sz="1200" dirty="0" err="1"/>
              <a:t>based</a:t>
            </a:r>
            <a:r>
              <a:rPr lang="it-IT" sz="1200" dirty="0"/>
              <a:t> snapshot of CR reporting </a:t>
            </a:r>
            <a:r>
              <a:rPr lang="it-IT" sz="1200" dirty="0" err="1"/>
              <a:t>among</a:t>
            </a:r>
            <a:r>
              <a:rPr lang="it-IT" sz="1200" dirty="0"/>
              <a:t> </a:t>
            </a:r>
            <a:r>
              <a:rPr lang="it-IT" sz="1200" dirty="0" err="1"/>
              <a:t>both</a:t>
            </a:r>
            <a:r>
              <a:rPr lang="it-IT" sz="1200" dirty="0"/>
              <a:t> large and </a:t>
            </a:r>
            <a:r>
              <a:rPr lang="it-IT" sz="1200" dirty="0" err="1"/>
              <a:t>mid-cap</a:t>
            </a:r>
            <a:r>
              <a:rPr lang="it-IT" sz="1200" dirty="0"/>
              <a:t> </a:t>
            </a:r>
            <a:r>
              <a:rPr lang="it-IT" sz="1200" dirty="0" err="1"/>
              <a:t>firms</a:t>
            </a:r>
            <a:r>
              <a:rPr lang="it-IT" sz="1200" dirty="0"/>
              <a:t> </a:t>
            </a:r>
            <a:r>
              <a:rPr lang="it-IT" sz="1200" dirty="0" err="1"/>
              <a:t>around</a:t>
            </a:r>
            <a:r>
              <a:rPr lang="it-IT" sz="1200" dirty="0"/>
              <a:t> the world.</a:t>
            </a:r>
          </a:p>
          <a:p>
            <a:pPr marL="214313" indent="-214313">
              <a:buFont typeface="Arial" panose="020B0604020202020204" pitchFamily="34" charset="0"/>
              <a:buChar char="•"/>
            </a:pPr>
            <a:r>
              <a:rPr lang="en-US" sz="1200" dirty="0"/>
              <a:t>The </a:t>
            </a:r>
            <a:r>
              <a:rPr lang="en-US" sz="1200" b="1" dirty="0"/>
              <a:t>G250</a:t>
            </a:r>
            <a:r>
              <a:rPr lang="en-US" sz="1200" dirty="0"/>
              <a:t> refers to the world's 250 largest companies by revenue based on the Fortune 500 ranking of 2016. Large global companies are typically leaders in CR reporting and their behavior often predicts trends that are subsequently adopted more widely.</a:t>
            </a:r>
            <a:endParaRPr lang="it-IT" sz="1200" dirty="0"/>
          </a:p>
        </p:txBody>
      </p:sp>
      <p:sp>
        <p:nvSpPr>
          <p:cNvPr id="8" name="Segnaposto numero diapositiva 7">
            <a:extLst>
              <a:ext uri="{FF2B5EF4-FFF2-40B4-BE49-F238E27FC236}">
                <a16:creationId xmlns:a16="http://schemas.microsoft.com/office/drawing/2014/main" id="{C03D1AB4-A009-418C-BBE9-FFEAC0CA2313}"/>
              </a:ext>
            </a:extLst>
          </p:cNvPr>
          <p:cNvSpPr>
            <a:spLocks noGrp="1"/>
          </p:cNvSpPr>
          <p:nvPr>
            <p:ph type="sldNum" sz="quarter" idx="12"/>
          </p:nvPr>
        </p:nvSpPr>
        <p:spPr/>
        <p:txBody>
          <a:bodyPr/>
          <a:lstStyle/>
          <a:p>
            <a:fld id="{49BDFD56-71CD-4FE5-84DE-FC245064A22C}" type="slidenum">
              <a:rPr lang="it-IT" smtClean="0"/>
              <a:t>14</a:t>
            </a:fld>
            <a:endParaRPr lang="it-IT"/>
          </a:p>
        </p:txBody>
      </p:sp>
    </p:spTree>
    <p:extLst>
      <p:ext uri="{BB962C8B-B14F-4D97-AF65-F5344CB8AC3E}">
        <p14:creationId xmlns:p14="http://schemas.microsoft.com/office/powerpoint/2010/main" val="1578148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E5C16D02-CFFA-4C63-9157-4E7FFB41BA61}"/>
              </a:ext>
            </a:extLst>
          </p:cNvPr>
          <p:cNvSpPr txBox="1"/>
          <p:nvPr/>
        </p:nvSpPr>
        <p:spPr>
          <a:xfrm>
            <a:off x="313079" y="1916832"/>
            <a:ext cx="8517837" cy="4764381"/>
          </a:xfrm>
          <a:prstGeom prst="rect">
            <a:avLst/>
          </a:prstGeom>
          <a:noFill/>
        </p:spPr>
        <p:txBody>
          <a:bodyPr wrap="square">
            <a:spAutoFit/>
          </a:bodyPr>
          <a:lstStyle/>
          <a:p>
            <a:pPr marL="342900" marR="0" lvl="0" indent="-342900" defTabSz="914400" rtl="0" eaLnBrk="1" fontAlgn="base" latinLnBrk="0" hangingPunct="1">
              <a:lnSpc>
                <a:spcPct val="100000"/>
              </a:lnSpc>
              <a:spcBef>
                <a:spcPct val="20000"/>
              </a:spcBef>
              <a:spcAft>
                <a:spcPct val="0"/>
              </a:spcAft>
              <a:buClrTx/>
              <a:buSzTx/>
              <a:buFont typeface="Arial" panose="020B0604020202020204" pitchFamily="34" charset="0"/>
              <a:buChar char="•"/>
              <a:tabLst/>
              <a:defRPr/>
            </a:pPr>
            <a:r>
              <a:rPr lang="en-GB" altLang="en-US" sz="2200" b="1" kern="0" dirty="0">
                <a:solidFill>
                  <a:srgbClr val="000000"/>
                </a:solidFill>
                <a:latin typeface="+mn-lt"/>
                <a:ea typeface="Open Sans" panose="020B0606030504020204" pitchFamily="34" charset="0"/>
                <a:cs typeface="Open Sans" panose="020B0606030504020204" pitchFamily="34" charset="0"/>
              </a:rPr>
              <a:t>Sustainable Development: </a:t>
            </a:r>
            <a:r>
              <a:rPr lang="en-GB" altLang="en-US" sz="2200" kern="0" dirty="0">
                <a:solidFill>
                  <a:srgbClr val="000000"/>
                </a:solidFill>
                <a:latin typeface="+mn-lt"/>
                <a:ea typeface="Open Sans" panose="020B0606030504020204" pitchFamily="34" charset="0"/>
                <a:cs typeface="Open Sans" panose="020B0606030504020204" pitchFamily="34" charset="0"/>
              </a:rPr>
              <a:t>“</a:t>
            </a:r>
            <a:r>
              <a:rPr lang="en-GB" altLang="en-US" sz="2200" i="1" kern="0" dirty="0">
                <a:solidFill>
                  <a:srgbClr val="000000"/>
                </a:solidFill>
                <a:latin typeface="+mn-lt"/>
                <a:ea typeface="Open Sans" panose="020B0606030504020204" pitchFamily="34" charset="0"/>
                <a:cs typeface="Open Sans" panose="020B0606030504020204" pitchFamily="34" charset="0"/>
              </a:rPr>
              <a:t>An approach to progress which meets the needs of the present generations without compromising the ability of future generations to meet their own needs</a:t>
            </a:r>
            <a:r>
              <a:rPr lang="en-GB" altLang="en-US" sz="2200" kern="0" dirty="0">
                <a:solidFill>
                  <a:srgbClr val="000000"/>
                </a:solidFill>
                <a:latin typeface="+mn-lt"/>
                <a:ea typeface="Open Sans" panose="020B0606030504020204" pitchFamily="34" charset="0"/>
                <a:cs typeface="Open Sans" panose="020B0606030504020204" pitchFamily="34" charset="0"/>
              </a:rPr>
              <a:t>” (World Commission on Environment and Development, 1987). </a:t>
            </a:r>
          </a:p>
          <a:p>
            <a:pPr marL="342900" marR="0" lvl="0" indent="-342900" defTabSz="914400" rtl="0" eaLnBrk="1" fontAlgn="base" latinLnBrk="0" hangingPunct="1">
              <a:lnSpc>
                <a:spcPct val="100000"/>
              </a:lnSpc>
              <a:spcBef>
                <a:spcPct val="20000"/>
              </a:spcBef>
              <a:spcAft>
                <a:spcPct val="0"/>
              </a:spcAft>
              <a:buClrTx/>
              <a:buSzTx/>
              <a:buFont typeface="Arial" panose="020B0604020202020204" pitchFamily="34" charset="0"/>
              <a:buChar char="•"/>
              <a:tabLst/>
              <a:defRPr/>
            </a:pPr>
            <a:endParaRPr lang="en-GB" altLang="en-US" sz="2200" kern="0" dirty="0">
              <a:latin typeface="+mn-lt"/>
              <a:ea typeface="Open Sans" panose="020B0606030504020204" pitchFamily="34" charset="0"/>
              <a:cs typeface="Open Sans" panose="020B0606030504020204" pitchFamily="34" charset="0"/>
            </a:endParaRPr>
          </a:p>
          <a:p>
            <a:pPr marL="342900" marR="0" lvl="0" indent="-342900" defTabSz="914400" rtl="0" eaLnBrk="1" fontAlgn="base" latinLnBrk="0" hangingPunct="1">
              <a:lnSpc>
                <a:spcPct val="100000"/>
              </a:lnSpc>
              <a:spcBef>
                <a:spcPct val="20000"/>
              </a:spcBef>
              <a:spcAft>
                <a:spcPct val="0"/>
              </a:spcAft>
              <a:buClrTx/>
              <a:buSzTx/>
              <a:buFont typeface="Arial" panose="020B0604020202020204" pitchFamily="34" charset="0"/>
              <a:buChar char="•"/>
              <a:tabLst/>
              <a:defRPr/>
            </a:pPr>
            <a:r>
              <a:rPr lang="en-US" sz="2200" b="1" dirty="0">
                <a:latin typeface="+mn-lt"/>
              </a:rPr>
              <a:t>The 2030 Agenda for Sustainable Development, </a:t>
            </a:r>
            <a:r>
              <a:rPr lang="en-US" sz="2200" dirty="0">
                <a:latin typeface="+mn-lt"/>
              </a:rPr>
              <a:t>adopted </a:t>
            </a:r>
            <a:r>
              <a:rPr lang="en-US" sz="2200" b="0" i="0" dirty="0">
                <a:effectLst/>
                <a:latin typeface="+mn-lt"/>
              </a:rPr>
              <a:t>by all </a:t>
            </a:r>
            <a:r>
              <a:rPr lang="en-US" sz="2200" b="1" i="0" dirty="0">
                <a:effectLst/>
                <a:latin typeface="+mn-lt"/>
              </a:rPr>
              <a:t>United Nations </a:t>
            </a:r>
            <a:r>
              <a:rPr lang="en-US" sz="2200" b="0" i="0" dirty="0">
                <a:effectLst/>
                <a:latin typeface="+mn-lt"/>
              </a:rPr>
              <a:t>Member States in 2015, provides a shared blueprint for peace and prosperity for people and the planet, now and into the future. </a:t>
            </a:r>
          </a:p>
          <a:p>
            <a:pPr marL="342900" marR="0" lvl="0" indent="-342900" defTabSz="914400" rtl="0" eaLnBrk="1" fontAlgn="base" latinLnBrk="0" hangingPunct="1">
              <a:lnSpc>
                <a:spcPct val="100000"/>
              </a:lnSpc>
              <a:spcBef>
                <a:spcPct val="20000"/>
              </a:spcBef>
              <a:spcAft>
                <a:spcPct val="0"/>
              </a:spcAft>
              <a:buClrTx/>
              <a:buSzTx/>
              <a:buFont typeface="Arial" panose="020B0604020202020204" pitchFamily="34" charset="0"/>
              <a:buChar char="•"/>
              <a:tabLst/>
              <a:defRPr/>
            </a:pPr>
            <a:endParaRPr lang="en-US" sz="2200" dirty="0">
              <a:latin typeface="+mn-lt"/>
            </a:endParaRPr>
          </a:p>
          <a:p>
            <a:pPr marL="342900" indent="-342900" fontAlgn="base">
              <a:spcBef>
                <a:spcPct val="20000"/>
              </a:spcBef>
              <a:spcAft>
                <a:spcPct val="0"/>
              </a:spcAft>
              <a:buFont typeface="Arial" panose="020B0604020202020204" pitchFamily="34" charset="0"/>
              <a:buChar char="•"/>
              <a:defRPr/>
            </a:pPr>
            <a:r>
              <a:rPr lang="en-US" sz="2200" dirty="0">
                <a:latin typeface="+mn-lt"/>
              </a:rPr>
              <a:t>T</a:t>
            </a:r>
            <a:r>
              <a:rPr lang="en-US" sz="2200" b="0" i="0" dirty="0">
                <a:effectLst/>
                <a:latin typeface="+mn-lt"/>
              </a:rPr>
              <a:t>he </a:t>
            </a:r>
            <a:r>
              <a:rPr lang="en-US" sz="2200" b="1" i="0" dirty="0">
                <a:effectLst/>
                <a:latin typeface="+mn-lt"/>
              </a:rPr>
              <a:t>17 Sustainable Development Goals (SDGs)</a:t>
            </a:r>
            <a:r>
              <a:rPr lang="en-US" sz="2200" dirty="0">
                <a:latin typeface="+mn-lt"/>
              </a:rPr>
              <a:t> </a:t>
            </a:r>
            <a:r>
              <a:rPr lang="en-US" sz="2200" b="0" i="0" dirty="0">
                <a:effectLst/>
                <a:latin typeface="+mn-lt"/>
              </a:rPr>
              <a:t>are an urgent call for action by all countries - developed and developing - in a global partnership.</a:t>
            </a:r>
            <a:endParaRPr lang="en-GB" altLang="en-US" sz="2200" kern="0" dirty="0">
              <a:latin typeface="+mn-lt"/>
              <a:ea typeface="Open Sans" panose="020B0606030504020204" pitchFamily="34" charset="0"/>
              <a:cs typeface="Open Sans" panose="020B0606030504020204" pitchFamily="34" charset="0"/>
            </a:endParaRPr>
          </a:p>
        </p:txBody>
      </p:sp>
      <p:sp>
        <p:nvSpPr>
          <p:cNvPr id="9" name="Title 2">
            <a:extLst>
              <a:ext uri="{FF2B5EF4-FFF2-40B4-BE49-F238E27FC236}">
                <a16:creationId xmlns:a16="http://schemas.microsoft.com/office/drawing/2014/main" id="{32A76E04-F36F-4A4E-897D-3D17BF5E74C3}"/>
              </a:ext>
            </a:extLst>
          </p:cNvPr>
          <p:cNvSpPr>
            <a:spLocks noGrp="1"/>
          </p:cNvSpPr>
          <p:nvPr>
            <p:ph type="title"/>
          </p:nvPr>
        </p:nvSpPr>
        <p:spPr>
          <a:xfrm>
            <a:off x="3635896" y="692696"/>
            <a:ext cx="4330826" cy="1143000"/>
          </a:xfrm>
        </p:spPr>
        <p:txBody>
          <a:bodyPr>
            <a:normAutofit/>
          </a:bodyPr>
          <a:lstStyle/>
          <a:p>
            <a:pPr algn="l"/>
            <a:r>
              <a:rPr lang="en-GB" sz="3200" b="1" dirty="0"/>
              <a:t>2030 Agenda for SD</a:t>
            </a:r>
          </a:p>
        </p:txBody>
      </p:sp>
      <p:sp>
        <p:nvSpPr>
          <p:cNvPr id="2" name="Slide Number Placeholder 1">
            <a:extLst>
              <a:ext uri="{FF2B5EF4-FFF2-40B4-BE49-F238E27FC236}">
                <a16:creationId xmlns:a16="http://schemas.microsoft.com/office/drawing/2014/main" id="{54FA316F-D81B-F086-94FD-C5BB64065CBA}"/>
              </a:ext>
            </a:extLst>
          </p:cNvPr>
          <p:cNvSpPr>
            <a:spLocks noGrp="1"/>
          </p:cNvSpPr>
          <p:nvPr>
            <p:ph type="sldNum" sz="quarter" idx="12"/>
          </p:nvPr>
        </p:nvSpPr>
        <p:spPr/>
        <p:txBody>
          <a:bodyPr/>
          <a:lstStyle/>
          <a:p>
            <a:pPr>
              <a:defRPr/>
            </a:pPr>
            <a:fld id="{F6488275-EB79-4A50-B678-EDC2E59452C6}" type="slidenum">
              <a:rPr lang="en-GB" altLang="en-US" smtClean="0"/>
              <a:pPr>
                <a:defRPr/>
              </a:pPr>
              <a:t>15</a:t>
            </a:fld>
            <a:endParaRPr lang="en-GB" altLang="en-US"/>
          </a:p>
        </p:txBody>
      </p:sp>
    </p:spTree>
    <p:extLst>
      <p:ext uri="{BB962C8B-B14F-4D97-AF65-F5344CB8AC3E}">
        <p14:creationId xmlns:p14="http://schemas.microsoft.com/office/powerpoint/2010/main" val="954598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E5C16D02-CFFA-4C63-9157-4E7FFB41BA61}"/>
              </a:ext>
            </a:extLst>
          </p:cNvPr>
          <p:cNvSpPr txBox="1"/>
          <p:nvPr/>
        </p:nvSpPr>
        <p:spPr>
          <a:xfrm>
            <a:off x="293204" y="1942850"/>
            <a:ext cx="8557592" cy="1107996"/>
          </a:xfrm>
          <a:prstGeom prst="rect">
            <a:avLst/>
          </a:prstGeom>
          <a:noFill/>
        </p:spPr>
        <p:txBody>
          <a:bodyPr wrap="square">
            <a:spAutoFit/>
          </a:bodyPr>
          <a:lstStyle/>
          <a:p>
            <a:pPr marR="0" lvl="0" defTabSz="914400" rtl="0" eaLnBrk="1" fontAlgn="base" latinLnBrk="0" hangingPunct="1">
              <a:lnSpc>
                <a:spcPct val="100000"/>
              </a:lnSpc>
              <a:spcBef>
                <a:spcPct val="20000"/>
              </a:spcBef>
              <a:spcAft>
                <a:spcPct val="0"/>
              </a:spcAft>
              <a:buClrTx/>
              <a:buSzTx/>
              <a:tabLst/>
              <a:defRPr/>
            </a:pPr>
            <a:r>
              <a:rPr lang="en-US" sz="2200" b="0" i="0" dirty="0">
                <a:solidFill>
                  <a:srgbClr val="000000"/>
                </a:solidFill>
                <a:effectLst/>
                <a:latin typeface="+mn-lt"/>
              </a:rPr>
              <a:t>Companies are encouraged to adopt sustainable practices and </a:t>
            </a:r>
            <a:r>
              <a:rPr lang="en-US" sz="2200" b="1" i="0" dirty="0">
                <a:solidFill>
                  <a:srgbClr val="000000"/>
                </a:solidFill>
                <a:effectLst/>
                <a:latin typeface="+mn-lt"/>
              </a:rPr>
              <a:t>integrate sustainability information into their reporting</a:t>
            </a:r>
            <a:r>
              <a:rPr lang="en-US" sz="2200" b="0" i="0" dirty="0">
                <a:solidFill>
                  <a:srgbClr val="000000"/>
                </a:solidFill>
                <a:effectLst/>
                <a:latin typeface="+mn-lt"/>
              </a:rPr>
              <a:t>, so they can understand, communicate, and better manage their contributions to the 17 SDGs. </a:t>
            </a:r>
            <a:endParaRPr lang="en-US" sz="2200" b="0" i="0" dirty="0">
              <a:effectLst/>
              <a:latin typeface="+mn-lt"/>
            </a:endParaRPr>
          </a:p>
        </p:txBody>
      </p:sp>
      <p:pic>
        <p:nvPicPr>
          <p:cNvPr id="7" name="Immagine 6">
            <a:extLst>
              <a:ext uri="{FF2B5EF4-FFF2-40B4-BE49-F238E27FC236}">
                <a16:creationId xmlns:a16="http://schemas.microsoft.com/office/drawing/2014/main" id="{72ABB26E-7348-4E99-A6FE-44492DDD5E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3074997"/>
            <a:ext cx="7092280" cy="3622327"/>
          </a:xfrm>
          <a:prstGeom prst="rect">
            <a:avLst/>
          </a:prstGeom>
        </p:spPr>
      </p:pic>
      <p:sp>
        <p:nvSpPr>
          <p:cNvPr id="10" name="Title 2">
            <a:extLst>
              <a:ext uri="{FF2B5EF4-FFF2-40B4-BE49-F238E27FC236}">
                <a16:creationId xmlns:a16="http://schemas.microsoft.com/office/drawing/2014/main" id="{29E52EAE-2E0F-4063-966A-952FA260E46E}"/>
              </a:ext>
            </a:extLst>
          </p:cNvPr>
          <p:cNvSpPr>
            <a:spLocks noGrp="1"/>
          </p:cNvSpPr>
          <p:nvPr>
            <p:ph type="title"/>
          </p:nvPr>
        </p:nvSpPr>
        <p:spPr>
          <a:xfrm>
            <a:off x="3635896" y="764704"/>
            <a:ext cx="4896544" cy="1143000"/>
          </a:xfrm>
        </p:spPr>
        <p:txBody>
          <a:bodyPr>
            <a:noAutofit/>
          </a:bodyPr>
          <a:lstStyle/>
          <a:p>
            <a:pPr algn="l"/>
            <a:r>
              <a:rPr lang="en-GB" altLang="en-US" sz="3200" b="1" dirty="0"/>
              <a:t>17 Sustainable Development Goals (SDGs)</a:t>
            </a:r>
            <a:endParaRPr lang="en-GB" sz="3200" b="1" dirty="0"/>
          </a:p>
        </p:txBody>
      </p:sp>
      <p:sp>
        <p:nvSpPr>
          <p:cNvPr id="2" name="Slide Number Placeholder 1">
            <a:extLst>
              <a:ext uri="{FF2B5EF4-FFF2-40B4-BE49-F238E27FC236}">
                <a16:creationId xmlns:a16="http://schemas.microsoft.com/office/drawing/2014/main" id="{AA776BE6-35E3-3D25-B71A-B58C4F69E731}"/>
              </a:ext>
            </a:extLst>
          </p:cNvPr>
          <p:cNvSpPr>
            <a:spLocks noGrp="1"/>
          </p:cNvSpPr>
          <p:nvPr>
            <p:ph type="sldNum" sz="quarter" idx="12"/>
          </p:nvPr>
        </p:nvSpPr>
        <p:spPr/>
        <p:txBody>
          <a:bodyPr/>
          <a:lstStyle/>
          <a:p>
            <a:pPr>
              <a:defRPr/>
            </a:pPr>
            <a:fld id="{F6488275-EB79-4A50-B678-EDC2E59452C6}" type="slidenum">
              <a:rPr lang="en-GB" altLang="en-US" smtClean="0"/>
              <a:pPr>
                <a:defRPr/>
              </a:pPr>
              <a:t>16</a:t>
            </a:fld>
            <a:endParaRPr lang="en-GB" altLang="en-US"/>
          </a:p>
        </p:txBody>
      </p:sp>
    </p:spTree>
    <p:extLst>
      <p:ext uri="{BB962C8B-B14F-4D97-AF65-F5344CB8AC3E}">
        <p14:creationId xmlns:p14="http://schemas.microsoft.com/office/powerpoint/2010/main" val="3143276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5896" y="704387"/>
            <a:ext cx="3295278" cy="1143000"/>
          </a:xfrm>
        </p:spPr>
        <p:txBody>
          <a:bodyPr>
            <a:normAutofit/>
          </a:bodyPr>
          <a:lstStyle/>
          <a:p>
            <a:pPr algn="l"/>
            <a:r>
              <a:rPr lang="en-GB" sz="3200" b="1" dirty="0"/>
              <a:t>MDGs vs SDGs</a:t>
            </a:r>
          </a:p>
        </p:txBody>
      </p:sp>
      <p:pic>
        <p:nvPicPr>
          <p:cNvPr id="4" name="Content Placeholder 3"/>
          <p:cNvPicPr>
            <a:picLocks noGrp="1" noChangeAspect="1"/>
          </p:cNvPicPr>
          <p:nvPr>
            <p:ph idx="1"/>
          </p:nvPr>
        </p:nvPicPr>
        <p:blipFill>
          <a:blip r:embed="rId2"/>
          <a:stretch>
            <a:fillRect/>
          </a:stretch>
        </p:blipFill>
        <p:spPr>
          <a:xfrm>
            <a:off x="55237" y="1871264"/>
            <a:ext cx="9088763" cy="4092765"/>
          </a:xfrm>
          <a:prstGeom prst="rect">
            <a:avLst/>
          </a:prstGeom>
        </p:spPr>
      </p:pic>
      <p:sp>
        <p:nvSpPr>
          <p:cNvPr id="3" name="TextBox 2"/>
          <p:cNvSpPr txBox="1"/>
          <p:nvPr/>
        </p:nvSpPr>
        <p:spPr>
          <a:xfrm>
            <a:off x="6283347" y="5838263"/>
            <a:ext cx="2591458" cy="369332"/>
          </a:xfrm>
          <a:prstGeom prst="rect">
            <a:avLst/>
          </a:prstGeom>
          <a:noFill/>
        </p:spPr>
        <p:txBody>
          <a:bodyPr wrap="square" rtlCol="0">
            <a:spAutoFit/>
          </a:bodyPr>
          <a:lstStyle/>
          <a:p>
            <a:pPr algn="r"/>
            <a:r>
              <a:rPr lang="en-GB" dirty="0"/>
              <a:t>Source: </a:t>
            </a:r>
            <a:r>
              <a:rPr lang="en-GB" dirty="0" err="1"/>
              <a:t>Ite</a:t>
            </a:r>
            <a:r>
              <a:rPr lang="en-GB" dirty="0"/>
              <a:t>, 2018</a:t>
            </a:r>
          </a:p>
        </p:txBody>
      </p:sp>
      <p:sp>
        <p:nvSpPr>
          <p:cNvPr id="6" name="Segnaposto numero diapositiva 5">
            <a:extLst>
              <a:ext uri="{FF2B5EF4-FFF2-40B4-BE49-F238E27FC236}">
                <a16:creationId xmlns:a16="http://schemas.microsoft.com/office/drawing/2014/main" id="{27B95530-67BE-4463-900E-D12AAF241218}"/>
              </a:ext>
            </a:extLst>
          </p:cNvPr>
          <p:cNvSpPr>
            <a:spLocks noGrp="1"/>
          </p:cNvSpPr>
          <p:nvPr>
            <p:ph type="sldNum" sz="quarter" idx="12"/>
          </p:nvPr>
        </p:nvSpPr>
        <p:spPr/>
        <p:txBody>
          <a:bodyPr/>
          <a:lstStyle/>
          <a:p>
            <a:fld id="{49BDFD56-71CD-4FE5-84DE-FC245064A22C}" type="slidenum">
              <a:rPr lang="it-IT" smtClean="0"/>
              <a:t>17</a:t>
            </a:fld>
            <a:endParaRPr lang="it-IT"/>
          </a:p>
        </p:txBody>
      </p:sp>
      <p:sp>
        <p:nvSpPr>
          <p:cNvPr id="8" name="TextBox 7">
            <a:extLst>
              <a:ext uri="{FF2B5EF4-FFF2-40B4-BE49-F238E27FC236}">
                <a16:creationId xmlns:a16="http://schemas.microsoft.com/office/drawing/2014/main" id="{4DCF91CA-69C9-3590-3766-38C3BA3AA1E4}"/>
              </a:ext>
            </a:extLst>
          </p:cNvPr>
          <p:cNvSpPr txBox="1"/>
          <p:nvPr/>
        </p:nvSpPr>
        <p:spPr>
          <a:xfrm>
            <a:off x="450922" y="5987018"/>
            <a:ext cx="6677078" cy="369332"/>
          </a:xfrm>
          <a:prstGeom prst="rect">
            <a:avLst/>
          </a:prstGeom>
          <a:noFill/>
        </p:spPr>
        <p:txBody>
          <a:bodyPr wrap="square">
            <a:spAutoFit/>
          </a:bodyPr>
          <a:lstStyle/>
          <a:p>
            <a:r>
              <a:rPr lang="en-GB" dirty="0"/>
              <a:t>SDG Tracker: https://ourworldindata.org/sdgs</a:t>
            </a:r>
          </a:p>
        </p:txBody>
      </p:sp>
    </p:spTree>
    <p:extLst>
      <p:ext uri="{BB962C8B-B14F-4D97-AF65-F5344CB8AC3E}">
        <p14:creationId xmlns:p14="http://schemas.microsoft.com/office/powerpoint/2010/main" val="4277142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9433" y="692696"/>
            <a:ext cx="5597846" cy="1207008"/>
          </a:xfrm>
        </p:spPr>
        <p:txBody>
          <a:bodyPr>
            <a:normAutofit/>
          </a:bodyPr>
          <a:lstStyle/>
          <a:p>
            <a:pPr algn="l"/>
            <a:r>
              <a:rPr lang="en-GB" sz="3200" b="1" dirty="0"/>
              <a:t>What is accounting today? </a:t>
            </a:r>
          </a:p>
        </p:txBody>
      </p:sp>
      <p:sp>
        <p:nvSpPr>
          <p:cNvPr id="3" name="Content Placeholder 2"/>
          <p:cNvSpPr>
            <a:spLocks noGrp="1"/>
          </p:cNvSpPr>
          <p:nvPr>
            <p:ph idx="1"/>
          </p:nvPr>
        </p:nvSpPr>
        <p:spPr>
          <a:xfrm>
            <a:off x="179512" y="2332037"/>
            <a:ext cx="8352928" cy="3689251"/>
          </a:xfrm>
        </p:spPr>
        <p:txBody>
          <a:bodyPr>
            <a:normAutofit/>
          </a:bodyPr>
          <a:lstStyle/>
          <a:p>
            <a:pPr marL="0" indent="0" algn="ctr">
              <a:buNone/>
            </a:pPr>
            <a:r>
              <a:rPr lang="en-GB" sz="2400" b="1" i="1" dirty="0"/>
              <a:t>Accounting is a technical, social and moral practice</a:t>
            </a:r>
            <a:br>
              <a:rPr lang="en-GB" sz="2400" b="1" i="1" dirty="0"/>
            </a:br>
            <a:r>
              <a:rPr lang="en-GB" sz="2400" b="1" i="1" dirty="0"/>
              <a:t>concerned with the sustainable utilisation of resources</a:t>
            </a:r>
            <a:br>
              <a:rPr lang="en-GB" sz="2400" b="1" i="1" dirty="0"/>
            </a:br>
            <a:r>
              <a:rPr lang="en-GB" sz="2400" b="1" i="1" dirty="0"/>
              <a:t>and proper accountability to stakeholders to enable</a:t>
            </a:r>
            <a:br>
              <a:rPr lang="en-GB" sz="2400" b="1" i="1" dirty="0"/>
            </a:br>
            <a:r>
              <a:rPr lang="en-GB" sz="2400" b="1" i="1" dirty="0"/>
              <a:t>the flourishing of organisations, people and nature</a:t>
            </a:r>
            <a:r>
              <a:rPr lang="en-GB" sz="2400" dirty="0"/>
              <a:t>. </a:t>
            </a:r>
            <a:br>
              <a:rPr lang="en-GB" sz="2400" dirty="0"/>
            </a:br>
            <a:endParaRPr lang="en-GB" sz="2400" dirty="0"/>
          </a:p>
          <a:p>
            <a:pPr marL="0" indent="0" algn="ctr">
              <a:buNone/>
            </a:pPr>
            <a:r>
              <a:rPr lang="en-GB" sz="2000" dirty="0"/>
              <a:t>Carnegie, G., Parker, L. and </a:t>
            </a:r>
            <a:r>
              <a:rPr lang="en-GB" sz="2000" dirty="0" err="1"/>
              <a:t>Tsahuridu</a:t>
            </a:r>
            <a:r>
              <a:rPr lang="en-GB" sz="2000" dirty="0"/>
              <a:t>, E. (2021), It's 2020: What is Accounting Today?. Australian Accounting Review, 31: 65-73. </a:t>
            </a:r>
            <a:r>
              <a:rPr lang="en-GB" sz="2000" dirty="0">
                <a:hlinkClick r:id="rId2"/>
              </a:rPr>
              <a:t>https://doi.org/10.1111/auar.12325</a:t>
            </a:r>
            <a:endParaRPr lang="en-GB" sz="2000" dirty="0"/>
          </a:p>
        </p:txBody>
      </p:sp>
      <p:sp>
        <p:nvSpPr>
          <p:cNvPr id="5" name="Segnaposto numero diapositiva 4">
            <a:extLst>
              <a:ext uri="{FF2B5EF4-FFF2-40B4-BE49-F238E27FC236}">
                <a16:creationId xmlns:a16="http://schemas.microsoft.com/office/drawing/2014/main" id="{C9121FF7-ED45-44A6-9597-25F50652B4DF}"/>
              </a:ext>
            </a:extLst>
          </p:cNvPr>
          <p:cNvSpPr>
            <a:spLocks noGrp="1"/>
          </p:cNvSpPr>
          <p:nvPr>
            <p:ph type="sldNum" sz="quarter" idx="12"/>
          </p:nvPr>
        </p:nvSpPr>
        <p:spPr/>
        <p:txBody>
          <a:bodyPr/>
          <a:lstStyle/>
          <a:p>
            <a:fld id="{49BDFD56-71CD-4FE5-84DE-FC245064A22C}" type="slidenum">
              <a:rPr lang="it-IT" smtClean="0"/>
              <a:t>18</a:t>
            </a:fld>
            <a:endParaRPr lang="it-IT"/>
          </a:p>
        </p:txBody>
      </p:sp>
    </p:spTree>
    <p:extLst>
      <p:ext uri="{BB962C8B-B14F-4D97-AF65-F5344CB8AC3E}">
        <p14:creationId xmlns:p14="http://schemas.microsoft.com/office/powerpoint/2010/main" val="9397523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3076" y="970743"/>
            <a:ext cx="5073724" cy="529568"/>
          </a:xfrm>
        </p:spPr>
        <p:txBody>
          <a:bodyPr>
            <a:noAutofit/>
          </a:bodyPr>
          <a:lstStyle/>
          <a:p>
            <a:pPr algn="l"/>
            <a:r>
              <a:rPr lang="en-GB" sz="3200" b="1" dirty="0"/>
              <a:t>Taxonomy of Sustainable accounting standards</a:t>
            </a:r>
          </a:p>
        </p:txBody>
      </p:sp>
      <p:sp>
        <p:nvSpPr>
          <p:cNvPr id="7" name="Slide Number Placeholder 6"/>
          <p:cNvSpPr>
            <a:spLocks noGrp="1"/>
          </p:cNvSpPr>
          <p:nvPr>
            <p:ph type="sldNum" sz="quarter" idx="12"/>
          </p:nvPr>
        </p:nvSpPr>
        <p:spPr/>
        <p:txBody>
          <a:bodyPr/>
          <a:lstStyle/>
          <a:p>
            <a:fld id="{6F42FDE4-A7DD-41A7-A0A6-9B649FB43336}" type="slidenum">
              <a:rPr kumimoji="0" lang="en-US" smtClean="0"/>
              <a:pPr/>
              <a:t>19</a:t>
            </a:fld>
            <a:endParaRPr kumimoji="0" lang="en-US" dirty="0"/>
          </a:p>
        </p:txBody>
      </p:sp>
      <p:sp>
        <p:nvSpPr>
          <p:cNvPr id="8" name="Content Placeholder 3">
            <a:extLst>
              <a:ext uri="{FF2B5EF4-FFF2-40B4-BE49-F238E27FC236}">
                <a16:creationId xmlns:a16="http://schemas.microsoft.com/office/drawing/2014/main" id="{7D9709C1-1342-4361-980E-7C45A2293A5D}"/>
              </a:ext>
            </a:extLst>
          </p:cNvPr>
          <p:cNvSpPr>
            <a:spLocks noGrp="1"/>
          </p:cNvSpPr>
          <p:nvPr>
            <p:ph sz="quarter" idx="1"/>
          </p:nvPr>
        </p:nvSpPr>
        <p:spPr>
          <a:xfrm>
            <a:off x="748159" y="2349129"/>
            <a:ext cx="7647681" cy="3538128"/>
          </a:xfrm>
        </p:spPr>
        <p:txBody>
          <a:bodyPr>
            <a:noAutofit/>
          </a:bodyPr>
          <a:lstStyle/>
          <a:p>
            <a:pPr>
              <a:lnSpc>
                <a:spcPct val="170000"/>
              </a:lnSpc>
            </a:pPr>
            <a:r>
              <a:rPr lang="en-IE" sz="2200" dirty="0"/>
              <a:t>Difficult to classify: significant overlaps and complementary</a:t>
            </a:r>
          </a:p>
          <a:p>
            <a:pPr lvl="1">
              <a:lnSpc>
                <a:spcPct val="170000"/>
              </a:lnSpc>
            </a:pPr>
            <a:r>
              <a:rPr lang="en-IE" sz="2200" dirty="0"/>
              <a:t>There are so many – which one to adopt and implement?</a:t>
            </a:r>
          </a:p>
          <a:p>
            <a:pPr>
              <a:lnSpc>
                <a:spcPct val="170000"/>
              </a:lnSpc>
            </a:pPr>
            <a:r>
              <a:rPr lang="en-IE" sz="2200" dirty="0"/>
              <a:t>Process standards (AA1000, ISO26000)</a:t>
            </a:r>
          </a:p>
          <a:p>
            <a:pPr>
              <a:lnSpc>
                <a:spcPct val="170000"/>
              </a:lnSpc>
            </a:pPr>
            <a:r>
              <a:rPr lang="en-IE" sz="2200" dirty="0"/>
              <a:t>Reporting standards (GRI guidelines/SASB/ISSB)</a:t>
            </a:r>
          </a:p>
          <a:p>
            <a:pPr>
              <a:lnSpc>
                <a:spcPct val="170000"/>
              </a:lnSpc>
            </a:pPr>
            <a:r>
              <a:rPr lang="en-IE" sz="2200" dirty="0"/>
              <a:t>Principle-based standards (UNGC, OECD guidelines)</a:t>
            </a:r>
          </a:p>
          <a:p>
            <a:pPr>
              <a:lnSpc>
                <a:spcPct val="170000"/>
              </a:lnSpc>
            </a:pPr>
            <a:r>
              <a:rPr lang="en-IE" sz="2200" dirty="0"/>
              <a:t>Certification standards (SA8000, ISO 14001)</a:t>
            </a:r>
          </a:p>
        </p:txBody>
      </p:sp>
    </p:spTree>
    <p:extLst>
      <p:ext uri="{BB962C8B-B14F-4D97-AF65-F5344CB8AC3E}">
        <p14:creationId xmlns:p14="http://schemas.microsoft.com/office/powerpoint/2010/main" val="187354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7904" y="764704"/>
            <a:ext cx="4464496" cy="994172"/>
          </a:xfrm>
        </p:spPr>
        <p:txBody>
          <a:bodyPr>
            <a:noAutofit/>
          </a:bodyPr>
          <a:lstStyle/>
          <a:p>
            <a:pPr algn="l"/>
            <a:r>
              <a:rPr lang="en-GB" sz="3200" b="1" dirty="0"/>
              <a:t>What is accountability?</a:t>
            </a:r>
            <a:endParaRPr lang="en-GB" sz="3200" dirty="0"/>
          </a:p>
        </p:txBody>
      </p:sp>
      <p:sp>
        <p:nvSpPr>
          <p:cNvPr id="4" name="Content Placeholder 3"/>
          <p:cNvSpPr>
            <a:spLocks noGrp="1"/>
          </p:cNvSpPr>
          <p:nvPr>
            <p:ph sz="quarter" idx="1"/>
          </p:nvPr>
        </p:nvSpPr>
        <p:spPr>
          <a:xfrm>
            <a:off x="457200" y="2227006"/>
            <a:ext cx="8229600" cy="4525963"/>
          </a:xfrm>
        </p:spPr>
        <p:txBody>
          <a:bodyPr>
            <a:normAutofit/>
          </a:bodyPr>
          <a:lstStyle/>
          <a:p>
            <a:r>
              <a:rPr lang="en-GB" sz="2200" dirty="0"/>
              <a:t>“</a:t>
            </a:r>
            <a:r>
              <a:rPr lang="en-GB" sz="2200" i="1" dirty="0"/>
              <a:t>The duty to provide an account or reckoning of those actions for which one is held responsible.” </a:t>
            </a:r>
            <a:r>
              <a:rPr lang="en-GB" sz="2200" dirty="0"/>
              <a:t>(Gray et al, 1996, p.38)</a:t>
            </a:r>
          </a:p>
          <a:p>
            <a:pPr lvl="1"/>
            <a:r>
              <a:rPr lang="en-GB" sz="2200" dirty="0"/>
              <a:t>Responsibility to undertake certain actions.</a:t>
            </a:r>
          </a:p>
          <a:p>
            <a:pPr lvl="1"/>
            <a:r>
              <a:rPr lang="en-GB" sz="2200" dirty="0"/>
              <a:t>Responsibility to provide an account of that – disclosure.</a:t>
            </a:r>
          </a:p>
          <a:p>
            <a:pPr lvl="1"/>
            <a:endParaRPr lang="en-GB" sz="2200" dirty="0"/>
          </a:p>
          <a:p>
            <a:pPr>
              <a:lnSpc>
                <a:spcPct val="80000"/>
              </a:lnSpc>
            </a:pPr>
            <a:r>
              <a:rPr lang="en-GB" sz="2200" dirty="0"/>
              <a:t>To whom should corporations (and their management) be held accountable? Benston (1982, p. 88) identifies:</a:t>
            </a:r>
          </a:p>
          <a:p>
            <a:pPr lvl="1">
              <a:lnSpc>
                <a:spcPct val="80000"/>
              </a:lnSpc>
            </a:pPr>
            <a:r>
              <a:rPr lang="en-GB" sz="2200" dirty="0"/>
              <a:t>Shareholders </a:t>
            </a:r>
          </a:p>
          <a:p>
            <a:pPr lvl="1">
              <a:lnSpc>
                <a:spcPct val="80000"/>
              </a:lnSpc>
            </a:pPr>
            <a:r>
              <a:rPr lang="en-GB" sz="2200" dirty="0"/>
              <a:t>Stakeholders</a:t>
            </a:r>
          </a:p>
          <a:p>
            <a:pPr lvl="1">
              <a:lnSpc>
                <a:spcPct val="80000"/>
              </a:lnSpc>
            </a:pPr>
            <a:r>
              <a:rPr lang="en-GB" sz="2200" dirty="0"/>
              <a:t>General public / society </a:t>
            </a:r>
          </a:p>
          <a:p>
            <a:pPr lvl="1">
              <a:lnSpc>
                <a:spcPct val="80000"/>
              </a:lnSpc>
            </a:pPr>
            <a:r>
              <a:rPr lang="en-GB" sz="2200" dirty="0"/>
              <a:t>Primary interest of the firm (Italian tradition of Accounting)</a:t>
            </a:r>
          </a:p>
          <a:p>
            <a:pPr marL="457200" lvl="1" indent="0">
              <a:lnSpc>
                <a:spcPct val="80000"/>
              </a:lnSpc>
              <a:buNone/>
            </a:pPr>
            <a:endParaRPr lang="en-GB" sz="2200" dirty="0"/>
          </a:p>
          <a:p>
            <a:endParaRPr lang="en-GB" sz="2200" dirty="0"/>
          </a:p>
        </p:txBody>
      </p:sp>
      <p:sp>
        <p:nvSpPr>
          <p:cNvPr id="7" name="Slide Number Placeholder 6"/>
          <p:cNvSpPr>
            <a:spLocks noGrp="1"/>
          </p:cNvSpPr>
          <p:nvPr>
            <p:ph type="sldNum" sz="quarter" idx="12"/>
          </p:nvPr>
        </p:nvSpPr>
        <p:spPr/>
        <p:txBody>
          <a:bodyPr/>
          <a:lstStyle/>
          <a:p>
            <a:fld id="{6F42FDE4-A7DD-41A7-A0A6-9B649FB43336}" type="slidenum">
              <a:rPr kumimoji="0" lang="en-US" smtClean="0"/>
              <a:pPr/>
              <a:t>2</a:t>
            </a:fld>
            <a:endParaRPr kumimoji="0" lang="en-US" dirty="0"/>
          </a:p>
        </p:txBody>
      </p:sp>
    </p:spTree>
    <p:extLst>
      <p:ext uri="{BB962C8B-B14F-4D97-AF65-F5344CB8AC3E}">
        <p14:creationId xmlns:p14="http://schemas.microsoft.com/office/powerpoint/2010/main" val="5322187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E5C16D02-CFFA-4C63-9157-4E7FFB41BA61}"/>
              </a:ext>
            </a:extLst>
          </p:cNvPr>
          <p:cNvSpPr txBox="1"/>
          <p:nvPr/>
        </p:nvSpPr>
        <p:spPr>
          <a:xfrm>
            <a:off x="313082" y="2045374"/>
            <a:ext cx="8517835" cy="4493538"/>
          </a:xfrm>
          <a:prstGeom prst="rect">
            <a:avLst/>
          </a:prstGeom>
          <a:noFill/>
        </p:spPr>
        <p:txBody>
          <a:bodyPr wrap="square">
            <a:spAutoFit/>
          </a:bodyPr>
          <a:lstStyle/>
          <a:p>
            <a:pPr marL="342900" marR="0" lvl="0" indent="-342900" defTabSz="914400" rtl="0" eaLnBrk="1" fontAlgn="base" latinLnBrk="0" hangingPunct="1">
              <a:lnSpc>
                <a:spcPct val="100000"/>
              </a:lnSpc>
              <a:spcBef>
                <a:spcPct val="20000"/>
              </a:spcBef>
              <a:spcAft>
                <a:spcPct val="0"/>
              </a:spcAft>
              <a:buClrTx/>
              <a:buSzTx/>
              <a:buFont typeface="Arial" panose="020B0604020202020204" pitchFamily="34" charset="0"/>
              <a:buChar char="•"/>
              <a:tabLst/>
              <a:defRPr/>
            </a:pPr>
            <a:r>
              <a:rPr lang="en-GB" altLang="en-US" sz="2200" kern="0" dirty="0">
                <a:solidFill>
                  <a:srgbClr val="000000"/>
                </a:solidFill>
                <a:latin typeface="+mn-lt"/>
                <a:ea typeface="Open Sans" panose="020B0606030504020204" pitchFamily="34" charset="0"/>
                <a:cs typeface="Open Sans" panose="020B0606030504020204" pitchFamily="34" charset="0"/>
              </a:rPr>
              <a:t>The </a:t>
            </a:r>
            <a:r>
              <a:rPr lang="en-GB" altLang="en-US" sz="2200" b="1" kern="0" dirty="0">
                <a:solidFill>
                  <a:srgbClr val="000000"/>
                </a:solidFill>
                <a:latin typeface="+mn-lt"/>
                <a:ea typeface="Open Sans" panose="020B0606030504020204" pitchFamily="34" charset="0"/>
                <a:cs typeface="Open Sans" panose="020B0606030504020204" pitchFamily="34" charset="0"/>
              </a:rPr>
              <a:t>Global Reporting Initiative (GRI) </a:t>
            </a:r>
            <a:r>
              <a:rPr lang="en-GB" altLang="en-US" sz="2200" kern="0" dirty="0">
                <a:solidFill>
                  <a:srgbClr val="000000"/>
                </a:solidFill>
                <a:latin typeface="+mn-lt"/>
                <a:ea typeface="Open Sans" panose="020B0606030504020204" pitchFamily="34" charset="0"/>
                <a:cs typeface="Open Sans" panose="020B0606030504020204" pitchFamily="34" charset="0"/>
              </a:rPr>
              <a:t>has developed a </a:t>
            </a:r>
            <a:r>
              <a:rPr kumimoji="0" lang="en-GB" altLang="en-US" sz="2200" b="1" i="0" u="none" strike="noStrike" kern="0" cap="none" spc="0" normalizeH="0" baseline="0" noProof="0" dirty="0">
                <a:ln>
                  <a:noFill/>
                </a:ln>
                <a:solidFill>
                  <a:srgbClr val="000000"/>
                </a:solidFill>
                <a:effectLst/>
                <a:uLnTx/>
                <a:uFillTx/>
                <a:latin typeface="+mn-lt"/>
                <a:ea typeface="Open Sans" panose="020B0606030504020204" pitchFamily="34" charset="0"/>
                <a:cs typeface="Open Sans" panose="020B0606030504020204" pitchFamily="34" charset="0"/>
              </a:rPr>
              <a:t>Sustainability Reporting Framework</a:t>
            </a:r>
            <a:r>
              <a:rPr kumimoji="0" lang="en-GB" altLang="en-US" sz="2200" b="0" i="0" u="none" strike="noStrike" kern="0" cap="none" spc="0" normalizeH="0" baseline="0" noProof="0" dirty="0">
                <a:ln>
                  <a:noFill/>
                </a:ln>
                <a:solidFill>
                  <a:srgbClr val="000000"/>
                </a:solidFill>
                <a:effectLst/>
                <a:uLnTx/>
                <a:uFillTx/>
                <a:latin typeface="+mn-lt"/>
                <a:ea typeface="Open Sans" panose="020B0606030504020204" pitchFamily="34" charset="0"/>
                <a:cs typeface="Open Sans" panose="020B0606030504020204" pitchFamily="34" charset="0"/>
              </a:rPr>
              <a:t> for companies and aims to make its use standard practice.</a:t>
            </a:r>
          </a:p>
          <a:p>
            <a:pPr marL="342900" marR="0" lvl="0" indent="-342900" defTabSz="914400" rtl="0" eaLnBrk="1" fontAlgn="base" latinLnBrk="0" hangingPunct="1">
              <a:lnSpc>
                <a:spcPct val="100000"/>
              </a:lnSpc>
              <a:spcBef>
                <a:spcPct val="20000"/>
              </a:spcBef>
              <a:spcAft>
                <a:spcPct val="0"/>
              </a:spcAft>
              <a:buClrTx/>
              <a:buSzTx/>
              <a:buFont typeface="Arial" panose="020B0604020202020204" pitchFamily="34" charset="0"/>
              <a:buChar char="•"/>
              <a:tabLst/>
              <a:defRPr/>
            </a:pPr>
            <a:endParaRPr kumimoji="0" lang="en-GB" altLang="en-US" sz="2200" b="0" i="0" u="none" strike="noStrike" kern="0" cap="none" spc="0" normalizeH="0" baseline="0" noProof="0" dirty="0">
              <a:ln>
                <a:noFill/>
              </a:ln>
              <a:solidFill>
                <a:srgbClr val="000000"/>
              </a:solidFill>
              <a:effectLst/>
              <a:uLnTx/>
              <a:uFillTx/>
              <a:latin typeface="+mn-lt"/>
              <a:ea typeface="Open Sans" panose="020B0606030504020204" pitchFamily="34" charset="0"/>
              <a:cs typeface="Open Sans" panose="020B0606030504020204" pitchFamily="34" charset="0"/>
            </a:endParaRPr>
          </a:p>
          <a:p>
            <a:pPr marL="342900" marR="0" lvl="0" indent="-342900" defTabSz="914400" rtl="0" eaLnBrk="1" fontAlgn="base" latinLnBrk="0" hangingPunct="1">
              <a:lnSpc>
                <a:spcPct val="100000"/>
              </a:lnSpc>
              <a:spcBef>
                <a:spcPct val="20000"/>
              </a:spcBef>
              <a:spcAft>
                <a:spcPct val="0"/>
              </a:spcAft>
              <a:buClrTx/>
              <a:buSzTx/>
              <a:buFont typeface="Arial" panose="020B0604020202020204" pitchFamily="34" charset="0"/>
              <a:buChar char="•"/>
              <a:tabLst/>
              <a:defRPr/>
            </a:pPr>
            <a:r>
              <a:rPr lang="en-US" sz="2200" b="1" i="0" dirty="0">
                <a:solidFill>
                  <a:srgbClr val="202124"/>
                </a:solidFill>
                <a:effectLst/>
                <a:latin typeface="+mn-lt"/>
              </a:rPr>
              <a:t>Sustainability reporting </a:t>
            </a:r>
            <a:r>
              <a:rPr lang="en-US" sz="2200" b="0" i="0" dirty="0">
                <a:solidFill>
                  <a:srgbClr val="202124"/>
                </a:solidFill>
                <a:effectLst/>
                <a:latin typeface="+mn-lt"/>
              </a:rPr>
              <a:t>is </a:t>
            </a:r>
            <a:r>
              <a:rPr lang="en-US" sz="2200" b="1" i="0" dirty="0">
                <a:solidFill>
                  <a:srgbClr val="202124"/>
                </a:solidFill>
                <a:effectLst/>
                <a:latin typeface="+mn-lt"/>
              </a:rPr>
              <a:t>the disclosure and communication of environmental, social, and governance (ESG) goals</a:t>
            </a:r>
            <a:r>
              <a:rPr lang="en-US" sz="2200" b="0" i="0" dirty="0">
                <a:solidFill>
                  <a:srgbClr val="202124"/>
                </a:solidFill>
                <a:effectLst/>
                <a:latin typeface="+mn-lt"/>
              </a:rPr>
              <a:t>—as well as a company's progress towards them.</a:t>
            </a:r>
          </a:p>
          <a:p>
            <a:pPr marL="342900" marR="0" lvl="0" indent="-342900" defTabSz="914400" rtl="0" eaLnBrk="1" fontAlgn="base" latinLnBrk="0" hangingPunct="1">
              <a:lnSpc>
                <a:spcPct val="100000"/>
              </a:lnSpc>
              <a:spcBef>
                <a:spcPct val="20000"/>
              </a:spcBef>
              <a:spcAft>
                <a:spcPct val="0"/>
              </a:spcAft>
              <a:buClrTx/>
              <a:buSzTx/>
              <a:buFont typeface="Arial" panose="020B0604020202020204" pitchFamily="34" charset="0"/>
              <a:buChar char="•"/>
              <a:tabLst/>
              <a:defRPr/>
            </a:pPr>
            <a:endParaRPr lang="en-US" sz="2200" dirty="0">
              <a:solidFill>
                <a:srgbClr val="202124"/>
              </a:solidFill>
              <a:latin typeface="+mn-lt"/>
            </a:endParaRPr>
          </a:p>
          <a:p>
            <a:pPr marL="342900" marR="0" lvl="0" indent="-342900" defTabSz="914400" rtl="0" eaLnBrk="1" fontAlgn="base" latinLnBrk="0" hangingPunct="1">
              <a:lnSpc>
                <a:spcPct val="100000"/>
              </a:lnSpc>
              <a:spcBef>
                <a:spcPct val="20000"/>
              </a:spcBef>
              <a:spcAft>
                <a:spcPct val="0"/>
              </a:spcAft>
              <a:buClrTx/>
              <a:buSzTx/>
              <a:buFont typeface="Arial" panose="020B0604020202020204" pitchFamily="34" charset="0"/>
              <a:buChar char="•"/>
              <a:tabLst/>
              <a:defRPr/>
            </a:pPr>
            <a:r>
              <a:rPr lang="en-US" sz="2200" dirty="0">
                <a:latin typeface="+mn-lt"/>
              </a:rPr>
              <a:t>The GRI Standards are widely used by </a:t>
            </a:r>
            <a:r>
              <a:rPr lang="en-US" sz="2200" b="1" dirty="0">
                <a:latin typeface="+mn-lt"/>
              </a:rPr>
              <a:t>all types of </a:t>
            </a:r>
            <a:r>
              <a:rPr lang="en-US" sz="2200" b="1" dirty="0" err="1">
                <a:latin typeface="+mn-lt"/>
              </a:rPr>
              <a:t>organisations</a:t>
            </a:r>
            <a:r>
              <a:rPr lang="en-US" sz="2200" dirty="0">
                <a:latin typeface="+mn-lt"/>
              </a:rPr>
              <a:t>, including companies to inform all stakeholders, including investors, labor, civil society and governments.</a:t>
            </a:r>
          </a:p>
          <a:p>
            <a:pPr marL="342900" marR="0" lvl="0" indent="-342900" defTabSz="914400" rtl="0" eaLnBrk="1" fontAlgn="base" latinLnBrk="0" hangingPunct="1">
              <a:lnSpc>
                <a:spcPct val="100000"/>
              </a:lnSpc>
              <a:spcBef>
                <a:spcPct val="20000"/>
              </a:spcBef>
              <a:spcAft>
                <a:spcPct val="0"/>
              </a:spcAft>
              <a:buClrTx/>
              <a:buSzTx/>
              <a:buFont typeface="Arial" panose="020B0604020202020204" pitchFamily="34" charset="0"/>
              <a:buChar char="•"/>
              <a:tabLst/>
              <a:defRPr/>
            </a:pPr>
            <a:r>
              <a:rPr lang="en-US" sz="2200" dirty="0">
                <a:latin typeface="+mn-lt"/>
                <a:hlinkClick r:id="rId2"/>
              </a:rPr>
              <a:t>https://www.globalreporting.org/</a:t>
            </a:r>
            <a:r>
              <a:rPr lang="en-US" sz="2200" dirty="0">
                <a:latin typeface="+mn-lt"/>
              </a:rPr>
              <a:t>  </a:t>
            </a:r>
            <a:endParaRPr kumimoji="0" lang="en-GB" altLang="en-US" sz="2200" b="0" i="0" u="none" strike="noStrike" kern="0" cap="none" spc="0" normalizeH="0" baseline="0" noProof="0" dirty="0">
              <a:ln>
                <a:noFill/>
              </a:ln>
              <a:solidFill>
                <a:srgbClr val="000000"/>
              </a:solidFill>
              <a:effectLst/>
              <a:uLnTx/>
              <a:uFillTx/>
              <a:latin typeface="+mn-lt"/>
              <a:ea typeface="Open Sans" panose="020B0606030504020204" pitchFamily="34" charset="0"/>
              <a:cs typeface="Open Sans" panose="020B0606030504020204" pitchFamily="34" charset="0"/>
            </a:endParaRPr>
          </a:p>
        </p:txBody>
      </p:sp>
      <p:sp>
        <p:nvSpPr>
          <p:cNvPr id="19" name="Title 2">
            <a:extLst>
              <a:ext uri="{FF2B5EF4-FFF2-40B4-BE49-F238E27FC236}">
                <a16:creationId xmlns:a16="http://schemas.microsoft.com/office/drawing/2014/main" id="{E622E4C3-4D1E-40A0-B1BF-5CA218A88EF0}"/>
              </a:ext>
            </a:extLst>
          </p:cNvPr>
          <p:cNvSpPr>
            <a:spLocks noGrp="1"/>
          </p:cNvSpPr>
          <p:nvPr>
            <p:ph type="title"/>
          </p:nvPr>
        </p:nvSpPr>
        <p:spPr>
          <a:xfrm>
            <a:off x="3635896" y="692696"/>
            <a:ext cx="4752528" cy="1143000"/>
          </a:xfrm>
        </p:spPr>
        <p:txBody>
          <a:bodyPr>
            <a:normAutofit/>
          </a:bodyPr>
          <a:lstStyle/>
          <a:p>
            <a:pPr algn="l">
              <a:tabLst>
                <a:tab pos="2870200" algn="l"/>
              </a:tabLst>
            </a:pPr>
            <a:r>
              <a:rPr lang="en-GB" altLang="en-US" sz="3200" b="1" dirty="0"/>
              <a:t>Global Reporting Initiative (GRI)</a:t>
            </a:r>
            <a:endParaRPr lang="en-GB" sz="3200" b="1" dirty="0"/>
          </a:p>
        </p:txBody>
      </p:sp>
      <p:sp>
        <p:nvSpPr>
          <p:cNvPr id="2" name="Slide Number Placeholder 1">
            <a:extLst>
              <a:ext uri="{FF2B5EF4-FFF2-40B4-BE49-F238E27FC236}">
                <a16:creationId xmlns:a16="http://schemas.microsoft.com/office/drawing/2014/main" id="{11008D4C-4DEB-F84F-0DF1-71E5D17562B6}"/>
              </a:ext>
            </a:extLst>
          </p:cNvPr>
          <p:cNvSpPr>
            <a:spLocks noGrp="1"/>
          </p:cNvSpPr>
          <p:nvPr>
            <p:ph type="sldNum" sz="quarter" idx="12"/>
          </p:nvPr>
        </p:nvSpPr>
        <p:spPr/>
        <p:txBody>
          <a:bodyPr/>
          <a:lstStyle/>
          <a:p>
            <a:pPr>
              <a:defRPr/>
            </a:pPr>
            <a:fld id="{F6488275-EB79-4A50-B678-EDC2E59452C6}" type="slidenum">
              <a:rPr lang="en-GB" altLang="en-US" smtClean="0"/>
              <a:pPr>
                <a:defRPr/>
              </a:pPr>
              <a:t>20</a:t>
            </a:fld>
            <a:endParaRPr lang="en-GB" altLang="en-US"/>
          </a:p>
        </p:txBody>
      </p:sp>
    </p:spTree>
    <p:extLst>
      <p:ext uri="{BB962C8B-B14F-4D97-AF65-F5344CB8AC3E}">
        <p14:creationId xmlns:p14="http://schemas.microsoft.com/office/powerpoint/2010/main" val="2439055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E5C16D02-CFFA-4C63-9157-4E7FFB41BA61}"/>
              </a:ext>
            </a:extLst>
          </p:cNvPr>
          <p:cNvSpPr txBox="1"/>
          <p:nvPr/>
        </p:nvSpPr>
        <p:spPr>
          <a:xfrm>
            <a:off x="152400" y="1901512"/>
            <a:ext cx="8839200" cy="4832092"/>
          </a:xfrm>
          <a:prstGeom prst="rect">
            <a:avLst/>
          </a:prstGeom>
          <a:noFill/>
        </p:spPr>
        <p:txBody>
          <a:bodyPr wrap="square">
            <a:spAutoFit/>
          </a:bodyPr>
          <a:lstStyle/>
          <a:p>
            <a:pPr marL="342900" indent="-342900" algn="l" rtl="0">
              <a:buFont typeface="Arial" panose="020B0604020202020204" pitchFamily="34" charset="0"/>
              <a:buChar char="•"/>
            </a:pPr>
            <a:r>
              <a:rPr lang="en-US" sz="2200" dirty="0">
                <a:solidFill>
                  <a:srgbClr val="3A3A3A"/>
                </a:solidFill>
                <a:effectLst/>
                <a:latin typeface="+mn-lt"/>
              </a:rPr>
              <a:t>The </a:t>
            </a:r>
            <a:r>
              <a:rPr lang="en-US" sz="2200" b="1" dirty="0">
                <a:solidFill>
                  <a:srgbClr val="3A3A3A"/>
                </a:solidFill>
                <a:effectLst/>
                <a:latin typeface="+mn-lt"/>
              </a:rPr>
              <a:t>Sustainability Accounting Standards Board (SASB) </a:t>
            </a:r>
            <a:r>
              <a:rPr lang="en-US" sz="2200" b="0" i="0" dirty="0">
                <a:solidFill>
                  <a:srgbClr val="3A3A3A"/>
                </a:solidFill>
                <a:effectLst/>
                <a:latin typeface="+mn-lt"/>
              </a:rPr>
              <a:t>issued </a:t>
            </a:r>
            <a:r>
              <a:rPr lang="en-US" sz="2200" b="1" dirty="0">
                <a:solidFill>
                  <a:srgbClr val="3A3A3A"/>
                </a:solidFill>
                <a:effectLst/>
                <a:latin typeface="+mn-lt"/>
              </a:rPr>
              <a:t>SASB Standards </a:t>
            </a:r>
            <a:r>
              <a:rPr lang="en-US" sz="2200" dirty="0">
                <a:solidFill>
                  <a:srgbClr val="3A3A3A"/>
                </a:solidFill>
                <a:effectLst/>
                <a:latin typeface="+mn-lt"/>
              </a:rPr>
              <a:t>to </a:t>
            </a:r>
            <a:r>
              <a:rPr lang="en-US" sz="2200" b="0" i="0" dirty="0">
                <a:solidFill>
                  <a:srgbClr val="3A3A3A"/>
                </a:solidFill>
                <a:effectLst/>
                <a:latin typeface="+mn-lt"/>
              </a:rPr>
              <a:t>guide the disclosure of financially material sustainability information by companies to </a:t>
            </a:r>
            <a:r>
              <a:rPr lang="en-US" sz="2200" b="1" i="0" dirty="0">
                <a:solidFill>
                  <a:srgbClr val="3A3A3A"/>
                </a:solidFill>
                <a:effectLst/>
                <a:latin typeface="+mn-lt"/>
              </a:rPr>
              <a:t>global investors</a:t>
            </a:r>
            <a:r>
              <a:rPr lang="en-US" sz="2200" b="0" i="0" dirty="0">
                <a:solidFill>
                  <a:srgbClr val="3A3A3A"/>
                </a:solidFill>
                <a:effectLst/>
                <a:latin typeface="+mn-lt"/>
              </a:rPr>
              <a:t>. </a:t>
            </a:r>
          </a:p>
          <a:p>
            <a:pPr marL="342900" indent="-342900" algn="l" rtl="0">
              <a:buFont typeface="Arial" panose="020B0604020202020204" pitchFamily="34" charset="0"/>
              <a:buChar char="•"/>
            </a:pPr>
            <a:endParaRPr lang="en-US" sz="2200" b="0" i="0" dirty="0">
              <a:solidFill>
                <a:srgbClr val="3A3A3A"/>
              </a:solidFill>
              <a:effectLst/>
              <a:latin typeface="+mn-lt"/>
            </a:endParaRPr>
          </a:p>
          <a:p>
            <a:pPr marL="342900" indent="-342900" algn="l" rtl="0">
              <a:buFont typeface="Arial" panose="020B0604020202020204" pitchFamily="34" charset="0"/>
              <a:buChar char="•"/>
            </a:pPr>
            <a:r>
              <a:rPr lang="en-US" sz="2200" b="0" i="0" dirty="0">
                <a:solidFill>
                  <a:srgbClr val="3A3A3A"/>
                </a:solidFill>
                <a:effectLst/>
                <a:latin typeface="+mn-lt"/>
              </a:rPr>
              <a:t>Available for </a:t>
            </a:r>
            <a:r>
              <a:rPr lang="en-US" sz="2200" b="1" i="0" dirty="0">
                <a:solidFill>
                  <a:srgbClr val="3A3A3A"/>
                </a:solidFill>
                <a:effectLst/>
                <a:latin typeface="+mn-lt"/>
              </a:rPr>
              <a:t>77 industries</a:t>
            </a:r>
            <a:r>
              <a:rPr lang="en-US" sz="2200" b="0" i="0" dirty="0">
                <a:solidFill>
                  <a:srgbClr val="3A3A3A"/>
                </a:solidFill>
                <a:effectLst/>
                <a:latin typeface="+mn-lt"/>
              </a:rPr>
              <a:t>, </a:t>
            </a:r>
            <a:r>
              <a:rPr lang="en-US" sz="2200" dirty="0">
                <a:solidFill>
                  <a:srgbClr val="3A3A3A"/>
                </a:solidFill>
                <a:latin typeface="+mn-lt"/>
              </a:rPr>
              <a:t>SASB</a:t>
            </a:r>
            <a:r>
              <a:rPr lang="en-US" sz="2200" b="0" i="0" dirty="0">
                <a:solidFill>
                  <a:srgbClr val="3A3A3A"/>
                </a:solidFill>
                <a:effectLst/>
                <a:latin typeface="+mn-lt"/>
              </a:rPr>
              <a:t> Standards identify the subset of </a:t>
            </a:r>
            <a:r>
              <a:rPr lang="en-US" sz="2200" b="1" i="0" dirty="0">
                <a:solidFill>
                  <a:srgbClr val="3A3A3A"/>
                </a:solidFill>
                <a:effectLst/>
                <a:latin typeface="+mn-lt"/>
              </a:rPr>
              <a:t>environmental, social, and governance (ESG) </a:t>
            </a:r>
            <a:r>
              <a:rPr lang="en-US" sz="2200" b="0" i="0" dirty="0">
                <a:solidFill>
                  <a:srgbClr val="3A3A3A"/>
                </a:solidFill>
                <a:effectLst/>
                <a:latin typeface="+mn-lt"/>
              </a:rPr>
              <a:t>issues most relevant to financial performance in each industry.</a:t>
            </a:r>
          </a:p>
          <a:p>
            <a:pPr marL="342900" indent="-342900" algn="l" rtl="0">
              <a:buFont typeface="Arial" panose="020B0604020202020204" pitchFamily="34" charset="0"/>
              <a:buChar char="•"/>
            </a:pPr>
            <a:endParaRPr lang="en-US" sz="2200" b="0" i="0" dirty="0">
              <a:solidFill>
                <a:srgbClr val="3A3A3A"/>
              </a:solidFill>
              <a:effectLst/>
              <a:latin typeface="+mn-lt"/>
            </a:endParaRPr>
          </a:p>
          <a:p>
            <a:pPr marL="342900" indent="-342900">
              <a:buFont typeface="Arial" panose="020B0604020202020204" pitchFamily="34" charset="0"/>
              <a:buChar char="•"/>
            </a:pPr>
            <a:r>
              <a:rPr lang="en-US" sz="2200" dirty="0">
                <a:latin typeface="+mn-lt"/>
              </a:rPr>
              <a:t>In August 2022, the IFRS foundation assumed responsibility for SASB Standards. The IFRS Foundation’s </a:t>
            </a:r>
            <a:r>
              <a:rPr lang="en-US" sz="2200" b="1" dirty="0">
                <a:latin typeface="+mn-lt"/>
              </a:rPr>
              <a:t>International Sustainability Standards Board (ISSB) </a:t>
            </a:r>
            <a:r>
              <a:rPr lang="en-US" sz="2200" dirty="0">
                <a:latin typeface="+mn-lt"/>
              </a:rPr>
              <a:t>encourages companies and investors to continue to support and use the SASB Standards until they are replaced by </a:t>
            </a:r>
            <a:r>
              <a:rPr lang="en-US" sz="2200" b="1" dirty="0">
                <a:latin typeface="+mn-lt"/>
              </a:rPr>
              <a:t>IFRS Sustainability Disclosure Standards</a:t>
            </a:r>
            <a:r>
              <a:rPr lang="en-US" sz="2200" dirty="0">
                <a:latin typeface="+mn-lt"/>
              </a:rPr>
              <a:t>.</a:t>
            </a:r>
          </a:p>
          <a:p>
            <a:pPr marL="342900" indent="-342900">
              <a:buFont typeface="Arial" panose="020B0604020202020204" pitchFamily="34" charset="0"/>
              <a:buChar char="•"/>
            </a:pPr>
            <a:r>
              <a:rPr lang="en-US" sz="2200" b="0" i="0" dirty="0">
                <a:solidFill>
                  <a:srgbClr val="3A3A3A"/>
                </a:solidFill>
                <a:effectLst/>
                <a:latin typeface="+mn-lt"/>
                <a:hlinkClick r:id="rId2"/>
              </a:rPr>
              <a:t>https://sasb.org/standards/</a:t>
            </a:r>
            <a:r>
              <a:rPr lang="en-US" sz="2200" b="0" i="0" dirty="0">
                <a:solidFill>
                  <a:srgbClr val="3A3A3A"/>
                </a:solidFill>
                <a:effectLst/>
                <a:latin typeface="+mn-lt"/>
              </a:rPr>
              <a:t> </a:t>
            </a:r>
          </a:p>
        </p:txBody>
      </p:sp>
      <p:sp>
        <p:nvSpPr>
          <p:cNvPr id="12" name="Title 2">
            <a:extLst>
              <a:ext uri="{FF2B5EF4-FFF2-40B4-BE49-F238E27FC236}">
                <a16:creationId xmlns:a16="http://schemas.microsoft.com/office/drawing/2014/main" id="{0A0A3835-7287-4DCF-BCB4-B32622C629A9}"/>
              </a:ext>
            </a:extLst>
          </p:cNvPr>
          <p:cNvSpPr>
            <a:spLocks noGrp="1"/>
          </p:cNvSpPr>
          <p:nvPr>
            <p:ph type="title"/>
          </p:nvPr>
        </p:nvSpPr>
        <p:spPr>
          <a:xfrm>
            <a:off x="3635896" y="730868"/>
            <a:ext cx="4176464" cy="1143000"/>
          </a:xfrm>
        </p:spPr>
        <p:txBody>
          <a:bodyPr>
            <a:normAutofit/>
          </a:bodyPr>
          <a:lstStyle/>
          <a:p>
            <a:pPr algn="l"/>
            <a:r>
              <a:rPr lang="en-US" sz="3200" b="1" dirty="0">
                <a:solidFill>
                  <a:srgbClr val="3A3A3A"/>
                </a:solidFill>
                <a:effectLst/>
                <a:latin typeface="+mn-lt"/>
              </a:rPr>
              <a:t>SASB Standards</a:t>
            </a:r>
            <a:endParaRPr lang="en-GB" sz="3200" dirty="0"/>
          </a:p>
        </p:txBody>
      </p:sp>
      <p:sp>
        <p:nvSpPr>
          <p:cNvPr id="2" name="Slide Number Placeholder 1">
            <a:extLst>
              <a:ext uri="{FF2B5EF4-FFF2-40B4-BE49-F238E27FC236}">
                <a16:creationId xmlns:a16="http://schemas.microsoft.com/office/drawing/2014/main" id="{EAC9EE5D-3DC3-A8BD-BDB7-BD7D345E6303}"/>
              </a:ext>
            </a:extLst>
          </p:cNvPr>
          <p:cNvSpPr>
            <a:spLocks noGrp="1"/>
          </p:cNvSpPr>
          <p:nvPr>
            <p:ph type="sldNum" sz="quarter" idx="12"/>
          </p:nvPr>
        </p:nvSpPr>
        <p:spPr/>
        <p:txBody>
          <a:bodyPr/>
          <a:lstStyle/>
          <a:p>
            <a:pPr>
              <a:defRPr/>
            </a:pPr>
            <a:fld id="{F6488275-EB79-4A50-B678-EDC2E59452C6}" type="slidenum">
              <a:rPr lang="en-GB" altLang="en-US" smtClean="0"/>
              <a:pPr>
                <a:defRPr/>
              </a:pPr>
              <a:t>21</a:t>
            </a:fld>
            <a:endParaRPr lang="en-GB" altLang="en-US"/>
          </a:p>
        </p:txBody>
      </p:sp>
    </p:spTree>
    <p:extLst>
      <p:ext uri="{BB962C8B-B14F-4D97-AF65-F5344CB8AC3E}">
        <p14:creationId xmlns:p14="http://schemas.microsoft.com/office/powerpoint/2010/main" val="13908865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3888" y="908720"/>
            <a:ext cx="4608512" cy="691586"/>
          </a:xfrm>
        </p:spPr>
        <p:txBody>
          <a:bodyPr>
            <a:noAutofit/>
          </a:bodyPr>
          <a:lstStyle/>
          <a:p>
            <a:pPr algn="l"/>
            <a:r>
              <a:rPr lang="en-GB" sz="3200" b="1" dirty="0"/>
              <a:t>IFRS Foundation and ISSB</a:t>
            </a:r>
          </a:p>
        </p:txBody>
      </p:sp>
      <p:sp>
        <p:nvSpPr>
          <p:cNvPr id="3" name="Slide Number Placeholder 2"/>
          <p:cNvSpPr>
            <a:spLocks noGrp="1"/>
          </p:cNvSpPr>
          <p:nvPr>
            <p:ph type="sldNum" sz="quarter" idx="12"/>
          </p:nvPr>
        </p:nvSpPr>
        <p:spPr/>
        <p:txBody>
          <a:bodyPr/>
          <a:lstStyle/>
          <a:p>
            <a:fld id="{6F42FDE4-A7DD-41A7-A0A6-9B649FB43336}" type="slidenum">
              <a:rPr kumimoji="0" lang="en-US" smtClean="0"/>
              <a:pPr/>
              <a:t>22</a:t>
            </a:fld>
            <a:endParaRPr kumimoji="0" lang="en-US" dirty="0"/>
          </a:p>
        </p:txBody>
      </p:sp>
      <p:sp>
        <p:nvSpPr>
          <p:cNvPr id="4" name="Content Placeholder 3"/>
          <p:cNvSpPr>
            <a:spLocks noGrp="1"/>
          </p:cNvSpPr>
          <p:nvPr>
            <p:ph sz="quarter" idx="1"/>
          </p:nvPr>
        </p:nvSpPr>
        <p:spPr>
          <a:xfrm>
            <a:off x="290749" y="1916832"/>
            <a:ext cx="8407846" cy="3263504"/>
          </a:xfrm>
        </p:spPr>
        <p:txBody>
          <a:bodyPr>
            <a:noAutofit/>
          </a:bodyPr>
          <a:lstStyle/>
          <a:p>
            <a:r>
              <a:rPr lang="en-US" sz="2000" dirty="0">
                <a:hlinkClick r:id="rId2">
                  <a:extLst>
                    <a:ext uri="{A12FA001-AC4F-418D-AE19-62706E023703}">
                      <ahyp:hlinkClr xmlns:ahyp="http://schemas.microsoft.com/office/drawing/2018/hyperlinkcolor" val="tx"/>
                    </a:ext>
                  </a:extLst>
                </a:hlinkClick>
              </a:rPr>
              <a:t>COP26</a:t>
            </a:r>
            <a:r>
              <a:rPr lang="en-US" sz="2000" dirty="0"/>
              <a:t> (UN climate change conference) took place in Glasgow from 31 October–12 November. On 3 November, the IFRS Foundation Trustees announced the creation of a new standard-setting board—the </a:t>
            </a:r>
            <a:r>
              <a:rPr lang="en-US" sz="2000" b="1" dirty="0"/>
              <a:t>International Sustainability Standards Board (ISSB)</a:t>
            </a:r>
            <a:r>
              <a:rPr lang="en-US" sz="2000" dirty="0"/>
              <a:t>—to help meet this demand.</a:t>
            </a:r>
          </a:p>
          <a:p>
            <a:r>
              <a:rPr lang="en-US" sz="2000" dirty="0"/>
              <a:t>The intention is for the ISSB to deliver a </a:t>
            </a:r>
            <a:r>
              <a:rPr lang="en-US" sz="2000" b="1" dirty="0"/>
              <a:t>comprehensive global baseline of sustainability-related disclosure standards </a:t>
            </a:r>
            <a:r>
              <a:rPr lang="en-US" sz="2000" dirty="0"/>
              <a:t>that provide investors and other capital market participants with information about companies’ sustainability-related risks and opportunities to help them make informed decisions.</a:t>
            </a:r>
          </a:p>
          <a:p>
            <a:r>
              <a:rPr lang="en-US" sz="2000" dirty="0"/>
              <a:t>ISSB works in close cooperation with the IASB, is responsible for developing IFRS Sustainability Disclosure Standards (ISSB published the first two standards in 2023).</a:t>
            </a:r>
            <a:endParaRPr lang="en-GB" sz="2000" dirty="0"/>
          </a:p>
          <a:p>
            <a:r>
              <a:rPr lang="en-US" sz="2000" dirty="0">
                <a:hlinkClick r:id="rId3"/>
              </a:rPr>
              <a:t>https://www.ifrs.org/groups/international-sustainability-standards-board/</a:t>
            </a:r>
            <a:r>
              <a:rPr lang="en-US" sz="2000" dirty="0"/>
              <a:t> </a:t>
            </a:r>
          </a:p>
          <a:p>
            <a:r>
              <a:rPr lang="en-US" sz="2000" dirty="0">
                <a:hlinkClick r:id="rId4"/>
              </a:rPr>
              <a:t>https://www.ifrs.org/news-and-events/news/2023/12/issb-at-cop28-statement-of-support/</a:t>
            </a:r>
            <a:r>
              <a:rPr lang="en-US" sz="2000" dirty="0"/>
              <a:t> </a:t>
            </a:r>
          </a:p>
          <a:p>
            <a:endParaRPr lang="en-GB" sz="2000" dirty="0"/>
          </a:p>
        </p:txBody>
      </p:sp>
    </p:spTree>
    <p:extLst>
      <p:ext uri="{BB962C8B-B14F-4D97-AF65-F5344CB8AC3E}">
        <p14:creationId xmlns:p14="http://schemas.microsoft.com/office/powerpoint/2010/main" val="29584100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5896" y="836712"/>
            <a:ext cx="5247230" cy="994172"/>
          </a:xfrm>
        </p:spPr>
        <p:txBody>
          <a:bodyPr>
            <a:noAutofit/>
          </a:bodyPr>
          <a:lstStyle/>
          <a:p>
            <a:pPr algn="l"/>
            <a:r>
              <a:rPr lang="en-GB" sz="3200" b="1" dirty="0"/>
              <a:t>Example for corporate practice</a:t>
            </a:r>
          </a:p>
        </p:txBody>
      </p:sp>
      <p:sp>
        <p:nvSpPr>
          <p:cNvPr id="3" name="Content Placeholder 2"/>
          <p:cNvSpPr>
            <a:spLocks noGrp="1"/>
          </p:cNvSpPr>
          <p:nvPr>
            <p:ph idx="1"/>
          </p:nvPr>
        </p:nvSpPr>
        <p:spPr>
          <a:xfrm>
            <a:off x="266251" y="2680663"/>
            <a:ext cx="8616875" cy="2559186"/>
          </a:xfrm>
        </p:spPr>
        <p:txBody>
          <a:bodyPr>
            <a:normAutofit/>
          </a:bodyPr>
          <a:lstStyle/>
          <a:p>
            <a:pPr algn="just"/>
            <a:r>
              <a:rPr lang="en-GB" sz="2400" dirty="0"/>
              <a:t>SDG reporting by Unilever </a:t>
            </a:r>
          </a:p>
          <a:p>
            <a:pPr algn="just"/>
            <a:r>
              <a:rPr lang="en-GB" sz="2400" u="sng" dirty="0">
                <a:hlinkClick r:id="rId3"/>
              </a:rPr>
              <a:t>https://www.unilever.com/sustainable-living/our-strategy/un-sustainable-development-goals/</a:t>
            </a:r>
            <a:endParaRPr lang="en-GB" sz="2400" dirty="0"/>
          </a:p>
          <a:p>
            <a:pPr algn="just"/>
            <a:r>
              <a:rPr lang="en-GB" sz="2400" dirty="0"/>
              <a:t>See how effectively it meets the information needs of various stakeholders.</a:t>
            </a:r>
          </a:p>
        </p:txBody>
      </p:sp>
      <p:sp>
        <p:nvSpPr>
          <p:cNvPr id="5" name="Segnaposto numero diapositiva 4">
            <a:extLst>
              <a:ext uri="{FF2B5EF4-FFF2-40B4-BE49-F238E27FC236}">
                <a16:creationId xmlns:a16="http://schemas.microsoft.com/office/drawing/2014/main" id="{0AFB182D-A260-45F5-9A12-2AA5C075353D}"/>
              </a:ext>
            </a:extLst>
          </p:cNvPr>
          <p:cNvSpPr>
            <a:spLocks noGrp="1"/>
          </p:cNvSpPr>
          <p:nvPr>
            <p:ph type="sldNum" sz="quarter" idx="12"/>
          </p:nvPr>
        </p:nvSpPr>
        <p:spPr/>
        <p:txBody>
          <a:bodyPr/>
          <a:lstStyle/>
          <a:p>
            <a:fld id="{49BDFD56-71CD-4FE5-84DE-FC245064A22C}" type="slidenum">
              <a:rPr lang="it-IT" smtClean="0"/>
              <a:t>23</a:t>
            </a:fld>
            <a:endParaRPr lang="it-IT"/>
          </a:p>
        </p:txBody>
      </p:sp>
    </p:spTree>
    <p:extLst>
      <p:ext uri="{BB962C8B-B14F-4D97-AF65-F5344CB8AC3E}">
        <p14:creationId xmlns:p14="http://schemas.microsoft.com/office/powerpoint/2010/main" val="3691015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7904" y="1043990"/>
            <a:ext cx="5067790" cy="648072"/>
          </a:xfrm>
        </p:spPr>
        <p:txBody>
          <a:bodyPr>
            <a:noAutofit/>
          </a:bodyPr>
          <a:lstStyle/>
          <a:p>
            <a:pPr algn="l"/>
            <a:r>
              <a:rPr lang="en-US" sz="3200" b="1" dirty="0">
                <a:cs typeface="Arial" pitchFamily="34" charset="0"/>
              </a:rPr>
              <a:t>Critique of current standardisation initiatives </a:t>
            </a:r>
            <a:br>
              <a:rPr lang="en-US" sz="3200" b="1" dirty="0">
                <a:cs typeface="Arial" pitchFamily="34" charset="0"/>
              </a:rPr>
            </a:br>
            <a:endParaRPr lang="en-GB" sz="3200" b="1" dirty="0"/>
          </a:p>
        </p:txBody>
      </p:sp>
      <p:sp>
        <p:nvSpPr>
          <p:cNvPr id="3" name="Slide Number Placeholder 2"/>
          <p:cNvSpPr>
            <a:spLocks noGrp="1"/>
          </p:cNvSpPr>
          <p:nvPr>
            <p:ph type="sldNum" sz="quarter" idx="12"/>
          </p:nvPr>
        </p:nvSpPr>
        <p:spPr/>
        <p:txBody>
          <a:bodyPr/>
          <a:lstStyle/>
          <a:p>
            <a:fld id="{6F42FDE4-A7DD-41A7-A0A6-9B649FB43336}" type="slidenum">
              <a:rPr kumimoji="0" lang="en-US" smtClean="0"/>
              <a:pPr/>
              <a:t>24</a:t>
            </a:fld>
            <a:endParaRPr kumimoji="0" lang="en-US" dirty="0"/>
          </a:p>
        </p:txBody>
      </p:sp>
      <p:sp>
        <p:nvSpPr>
          <p:cNvPr id="4" name="Content Placeholder 3"/>
          <p:cNvSpPr>
            <a:spLocks noGrp="1"/>
          </p:cNvSpPr>
          <p:nvPr>
            <p:ph sz="quarter" idx="1"/>
          </p:nvPr>
        </p:nvSpPr>
        <p:spPr>
          <a:xfrm>
            <a:off x="658467" y="1941476"/>
            <a:ext cx="7827066" cy="3841424"/>
          </a:xfrm>
        </p:spPr>
        <p:txBody>
          <a:bodyPr>
            <a:noAutofit/>
          </a:bodyPr>
          <a:lstStyle/>
          <a:p>
            <a:r>
              <a:rPr lang="en-GB" sz="2000" dirty="0"/>
              <a:t>Adoption of these codes and standards might act as a ‘seal of approval’ without changing corporate behaviour on the ground.</a:t>
            </a:r>
          </a:p>
          <a:p>
            <a:pPr lvl="1"/>
            <a:r>
              <a:rPr lang="en-GB" sz="2000" dirty="0"/>
              <a:t>Consequence: adoption in forms but not in function/substance (decoupling,  Behnam &amp; MacLean, 2011).</a:t>
            </a:r>
          </a:p>
          <a:p>
            <a:r>
              <a:rPr lang="en-GB" sz="2000" dirty="0"/>
              <a:t>Most of these standards were developed from the Western context and inadequately address the developing country realities on the ground, e.g. Child labour (Belal &amp; Owen, 2007)</a:t>
            </a:r>
          </a:p>
          <a:p>
            <a:r>
              <a:rPr lang="en-GB" sz="2000" dirty="0"/>
              <a:t>Voluntary nature of these standards </a:t>
            </a:r>
          </a:p>
          <a:p>
            <a:pPr lvl="1"/>
            <a:r>
              <a:rPr lang="en-GB" sz="2000" dirty="0"/>
              <a:t>Consequence: Cherry picking, incompleteness (Belal, 2002)</a:t>
            </a:r>
          </a:p>
          <a:p>
            <a:r>
              <a:rPr lang="en-GB" sz="2000" dirty="0"/>
              <a:t>Clarity of some of the standards</a:t>
            </a:r>
          </a:p>
          <a:p>
            <a:r>
              <a:rPr lang="en-GB" sz="2000" dirty="0"/>
              <a:t>Cost of adoption</a:t>
            </a:r>
          </a:p>
          <a:p>
            <a:r>
              <a:rPr lang="en-GB" sz="2000" dirty="0"/>
              <a:t>Absence of sanction mechanisms</a:t>
            </a:r>
          </a:p>
          <a:p>
            <a:r>
              <a:rPr lang="en-GB" sz="2000" dirty="0"/>
              <a:t>Lack of assurance/credibility</a:t>
            </a:r>
          </a:p>
          <a:p>
            <a:r>
              <a:rPr lang="en-GB" sz="2000" dirty="0"/>
              <a:t>Comparatively silent on corporate governance reforms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sellaDiTesto 6">
            <a:extLst>
              <a:ext uri="{FF2B5EF4-FFF2-40B4-BE49-F238E27FC236}">
                <a16:creationId xmlns:a16="http://schemas.microsoft.com/office/drawing/2014/main" id="{94AD0480-AA93-45E2-BA5E-4789A753F15B}"/>
              </a:ext>
            </a:extLst>
          </p:cNvPr>
          <p:cNvSpPr txBox="1"/>
          <p:nvPr/>
        </p:nvSpPr>
        <p:spPr>
          <a:xfrm>
            <a:off x="347869" y="2204864"/>
            <a:ext cx="8448261" cy="4524315"/>
          </a:xfrm>
          <a:prstGeom prst="rect">
            <a:avLst/>
          </a:prstGeom>
          <a:noFill/>
        </p:spPr>
        <p:txBody>
          <a:bodyPr wrap="square" rtlCol="0">
            <a:spAutoFit/>
          </a:bodyPr>
          <a:lstStyle/>
          <a:p>
            <a:pPr marL="342900" indent="-342900">
              <a:buFont typeface="Arial" panose="020B0604020202020204" pitchFamily="34" charset="0"/>
              <a:buChar char="•"/>
            </a:pPr>
            <a:r>
              <a:rPr lang="it-IT" sz="2400" dirty="0">
                <a:latin typeface="+mn-lt"/>
              </a:rPr>
              <a:t>Management </a:t>
            </a:r>
            <a:r>
              <a:rPr lang="it-IT" sz="2400" dirty="0" err="1">
                <a:latin typeface="+mn-lt"/>
              </a:rPr>
              <a:t>accountants</a:t>
            </a:r>
            <a:r>
              <a:rPr lang="it-IT" sz="2400" dirty="0">
                <a:latin typeface="+mn-lt"/>
              </a:rPr>
              <a:t> are </a:t>
            </a:r>
            <a:r>
              <a:rPr lang="it-IT" sz="2400" b="1" dirty="0">
                <a:latin typeface="+mn-lt"/>
              </a:rPr>
              <a:t>advisers and </a:t>
            </a:r>
            <a:r>
              <a:rPr lang="it-IT" sz="2400" b="1" dirty="0" err="1">
                <a:latin typeface="+mn-lt"/>
              </a:rPr>
              <a:t>internal</a:t>
            </a:r>
            <a:r>
              <a:rPr lang="it-IT" sz="2400" b="1" dirty="0">
                <a:latin typeface="+mn-lt"/>
              </a:rPr>
              <a:t> </a:t>
            </a:r>
            <a:r>
              <a:rPr lang="it-IT" sz="2400" b="1" dirty="0" err="1">
                <a:latin typeface="+mn-lt"/>
              </a:rPr>
              <a:t>consultants</a:t>
            </a:r>
            <a:r>
              <a:rPr lang="it-IT" sz="2400" dirty="0">
                <a:latin typeface="+mn-lt"/>
              </a:rPr>
              <a:t> to the business, more </a:t>
            </a:r>
            <a:r>
              <a:rPr lang="it-IT" sz="2400" dirty="0" err="1">
                <a:latin typeface="+mn-lt"/>
              </a:rPr>
              <a:t>involved</a:t>
            </a:r>
            <a:r>
              <a:rPr lang="it-IT" sz="2400" dirty="0">
                <a:latin typeface="+mn-lt"/>
              </a:rPr>
              <a:t> in </a:t>
            </a:r>
            <a:r>
              <a:rPr lang="it-IT" sz="2400" b="1" dirty="0" err="1">
                <a:latin typeface="+mn-lt"/>
              </a:rPr>
              <a:t>interpreting</a:t>
            </a:r>
            <a:r>
              <a:rPr lang="it-IT" sz="2400" b="1" dirty="0">
                <a:latin typeface="+mn-lt"/>
              </a:rPr>
              <a:t> the information </a:t>
            </a:r>
            <a:r>
              <a:rPr lang="it-IT" sz="2400" dirty="0" err="1">
                <a:latin typeface="+mn-lt"/>
              </a:rPr>
              <a:t>generated</a:t>
            </a:r>
            <a:r>
              <a:rPr lang="it-IT" sz="2400" dirty="0">
                <a:latin typeface="+mn-lt"/>
              </a:rPr>
              <a:t> from the IT systems and </a:t>
            </a:r>
            <a:r>
              <a:rPr lang="it-IT" sz="2400" b="1" dirty="0" err="1">
                <a:latin typeface="+mn-lt"/>
              </a:rPr>
              <a:t>providing</a:t>
            </a:r>
            <a:r>
              <a:rPr lang="it-IT" sz="2400" b="1" dirty="0">
                <a:latin typeface="+mn-lt"/>
              </a:rPr>
              <a:t> business support for managers</a:t>
            </a:r>
            <a:r>
              <a:rPr lang="it-IT" sz="2400" dirty="0">
                <a:latin typeface="+mn-lt"/>
              </a:rPr>
              <a:t>.</a:t>
            </a:r>
          </a:p>
          <a:p>
            <a:pPr marL="342900" indent="-342900">
              <a:buFont typeface="Arial" panose="020B0604020202020204" pitchFamily="34" charset="0"/>
              <a:buChar char="•"/>
            </a:pPr>
            <a:endParaRPr lang="it-IT" sz="2400" dirty="0">
              <a:latin typeface="+mn-lt"/>
            </a:endParaRPr>
          </a:p>
          <a:p>
            <a:pPr marL="342900" indent="-342900">
              <a:buFont typeface="Arial" panose="020B0604020202020204" pitchFamily="34" charset="0"/>
              <a:buChar char="•"/>
            </a:pPr>
            <a:r>
              <a:rPr lang="en-US" sz="2400" b="1" dirty="0">
                <a:solidFill>
                  <a:srgbClr val="000000"/>
                </a:solidFill>
                <a:latin typeface="+mn-lt"/>
              </a:rPr>
              <a:t>Accounting</a:t>
            </a:r>
            <a:r>
              <a:rPr lang="en-US" sz="2400" dirty="0">
                <a:solidFill>
                  <a:srgbClr val="000000"/>
                </a:solidFill>
                <a:latin typeface="+mn-lt"/>
              </a:rPr>
              <a:t> </a:t>
            </a:r>
            <a:r>
              <a:rPr lang="en-US" sz="2400" b="1" i="0" dirty="0">
                <a:solidFill>
                  <a:srgbClr val="000000"/>
                </a:solidFill>
                <a:effectLst/>
                <a:latin typeface="+mn-lt"/>
              </a:rPr>
              <a:t>information security is a top management responsibility, </a:t>
            </a:r>
            <a:r>
              <a:rPr lang="en-US" sz="2400" b="0" i="0" dirty="0">
                <a:solidFill>
                  <a:srgbClr val="000000"/>
                </a:solidFill>
                <a:effectLst/>
                <a:latin typeface="+mn-lt"/>
              </a:rPr>
              <a:t>not really just a bookkeeping or IT problem</a:t>
            </a:r>
            <a:r>
              <a:rPr lang="en-US" sz="2400" dirty="0">
                <a:solidFill>
                  <a:srgbClr val="000000"/>
                </a:solidFill>
                <a:latin typeface="+mn-lt"/>
              </a:rPr>
              <a:t>.</a:t>
            </a:r>
          </a:p>
          <a:p>
            <a:pPr marL="342900" indent="-342900">
              <a:buFont typeface="Arial" panose="020B0604020202020204" pitchFamily="34" charset="0"/>
              <a:buChar char="•"/>
            </a:pPr>
            <a:endParaRPr lang="en-US" sz="2400" dirty="0">
              <a:solidFill>
                <a:srgbClr val="000000"/>
              </a:solidFill>
              <a:latin typeface="+mn-lt"/>
            </a:endParaRPr>
          </a:p>
          <a:p>
            <a:pPr marL="342900" indent="-342900">
              <a:buFont typeface="Arial" panose="020B0604020202020204" pitchFamily="34" charset="0"/>
              <a:buChar char="•"/>
            </a:pPr>
            <a:r>
              <a:rPr lang="en-US" sz="2400" b="0" i="0" dirty="0">
                <a:solidFill>
                  <a:srgbClr val="000000"/>
                </a:solidFill>
                <a:effectLst/>
                <a:latin typeface="+mn-lt"/>
              </a:rPr>
              <a:t>Accounting information systems contain </a:t>
            </a:r>
            <a:r>
              <a:rPr lang="en-US" sz="2400" b="1" i="0" dirty="0">
                <a:solidFill>
                  <a:srgbClr val="000000"/>
                </a:solidFill>
                <a:effectLst/>
                <a:latin typeface="+mn-lt"/>
              </a:rPr>
              <a:t>confidential and private information </a:t>
            </a:r>
            <a:r>
              <a:rPr lang="en-US" sz="2400" b="0" i="0" dirty="0">
                <a:solidFill>
                  <a:srgbClr val="000000"/>
                </a:solidFill>
                <a:effectLst/>
                <a:latin typeface="+mn-lt"/>
              </a:rPr>
              <a:t>that can become compromised if left unprotected. </a:t>
            </a:r>
          </a:p>
          <a:p>
            <a:pPr marL="342900" indent="-342900">
              <a:buFont typeface="Arial" panose="020B0604020202020204" pitchFamily="34" charset="0"/>
              <a:buChar char="•"/>
            </a:pPr>
            <a:endParaRPr lang="en-US" sz="2400" b="0" i="0" dirty="0">
              <a:solidFill>
                <a:srgbClr val="000000"/>
              </a:solidFill>
              <a:effectLst/>
              <a:latin typeface="+mn-lt"/>
            </a:endParaRPr>
          </a:p>
        </p:txBody>
      </p:sp>
      <p:sp>
        <p:nvSpPr>
          <p:cNvPr id="10" name="Title 2">
            <a:extLst>
              <a:ext uri="{FF2B5EF4-FFF2-40B4-BE49-F238E27FC236}">
                <a16:creationId xmlns:a16="http://schemas.microsoft.com/office/drawing/2014/main" id="{64809A25-735D-45B9-A36C-F658B7CD1F2D}"/>
              </a:ext>
            </a:extLst>
          </p:cNvPr>
          <p:cNvSpPr>
            <a:spLocks noGrp="1"/>
          </p:cNvSpPr>
          <p:nvPr>
            <p:ph type="title"/>
          </p:nvPr>
        </p:nvSpPr>
        <p:spPr>
          <a:xfrm>
            <a:off x="3563888" y="692696"/>
            <a:ext cx="5410946" cy="1143000"/>
          </a:xfrm>
        </p:spPr>
        <p:txBody>
          <a:bodyPr>
            <a:normAutofit/>
          </a:bodyPr>
          <a:lstStyle/>
          <a:p>
            <a:pPr algn="l"/>
            <a:r>
              <a:rPr lang="en-GB" altLang="en-US" sz="3200" b="1" dirty="0"/>
              <a:t>Accounting Information Security</a:t>
            </a:r>
            <a:endParaRPr lang="en-GB" sz="3200" b="1" dirty="0"/>
          </a:p>
        </p:txBody>
      </p:sp>
      <p:sp>
        <p:nvSpPr>
          <p:cNvPr id="2" name="Slide Number Placeholder 1">
            <a:extLst>
              <a:ext uri="{FF2B5EF4-FFF2-40B4-BE49-F238E27FC236}">
                <a16:creationId xmlns:a16="http://schemas.microsoft.com/office/drawing/2014/main" id="{2751A6F2-9B3E-5387-4671-10A727B50974}"/>
              </a:ext>
            </a:extLst>
          </p:cNvPr>
          <p:cNvSpPr>
            <a:spLocks noGrp="1"/>
          </p:cNvSpPr>
          <p:nvPr>
            <p:ph type="sldNum" sz="quarter" idx="12"/>
          </p:nvPr>
        </p:nvSpPr>
        <p:spPr/>
        <p:txBody>
          <a:bodyPr/>
          <a:lstStyle/>
          <a:p>
            <a:pPr>
              <a:defRPr/>
            </a:pPr>
            <a:fld id="{F6488275-EB79-4A50-B678-EDC2E59452C6}" type="slidenum">
              <a:rPr lang="en-GB" altLang="en-US" smtClean="0"/>
              <a:pPr>
                <a:defRPr/>
              </a:pPr>
              <a:t>25</a:t>
            </a:fld>
            <a:endParaRPr lang="en-GB" altLang="en-US"/>
          </a:p>
        </p:txBody>
      </p:sp>
    </p:spTree>
    <p:extLst>
      <p:ext uri="{BB962C8B-B14F-4D97-AF65-F5344CB8AC3E}">
        <p14:creationId xmlns:p14="http://schemas.microsoft.com/office/powerpoint/2010/main" val="5425629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sellaDiTesto 6">
            <a:extLst>
              <a:ext uri="{FF2B5EF4-FFF2-40B4-BE49-F238E27FC236}">
                <a16:creationId xmlns:a16="http://schemas.microsoft.com/office/drawing/2014/main" id="{94AD0480-AA93-45E2-BA5E-4789A753F15B}"/>
              </a:ext>
            </a:extLst>
          </p:cNvPr>
          <p:cNvSpPr txBox="1"/>
          <p:nvPr/>
        </p:nvSpPr>
        <p:spPr>
          <a:xfrm>
            <a:off x="347867" y="2048497"/>
            <a:ext cx="8448261" cy="4524315"/>
          </a:xfrm>
          <a:prstGeom prst="rect">
            <a:avLst/>
          </a:prstGeom>
          <a:noFill/>
        </p:spPr>
        <p:txBody>
          <a:bodyPr wrap="square" rtlCol="0">
            <a:spAutoFit/>
          </a:bodyPr>
          <a:lstStyle/>
          <a:p>
            <a:r>
              <a:rPr lang="en-US" sz="2400" b="0" i="0" dirty="0">
                <a:solidFill>
                  <a:srgbClr val="000000"/>
                </a:solidFill>
                <a:effectLst/>
                <a:latin typeface="+mj-lt"/>
              </a:rPr>
              <a:t>Unauthorized use of an accounting system can be disastrous, risking loss of information, bad data input and misuse of confidential information. </a:t>
            </a:r>
          </a:p>
          <a:p>
            <a:endParaRPr lang="en-US" sz="2400" dirty="0">
              <a:solidFill>
                <a:srgbClr val="000000"/>
              </a:solidFill>
              <a:latin typeface="+mj-lt"/>
            </a:endParaRPr>
          </a:p>
          <a:p>
            <a:r>
              <a:rPr lang="en-US" sz="2400" dirty="0">
                <a:solidFill>
                  <a:srgbClr val="000000"/>
                </a:solidFill>
                <a:latin typeface="+mj-lt"/>
              </a:rPr>
              <a:t>The </a:t>
            </a:r>
            <a:r>
              <a:rPr lang="en-US" sz="2400" b="1" i="0" dirty="0">
                <a:solidFill>
                  <a:srgbClr val="000000"/>
                </a:solidFill>
                <a:effectLst/>
                <a:latin typeface="+mj-lt"/>
              </a:rPr>
              <a:t>risks with accounting systems </a:t>
            </a:r>
            <a:r>
              <a:rPr lang="en-US" sz="2400" b="0" i="0" dirty="0">
                <a:solidFill>
                  <a:srgbClr val="000000"/>
                </a:solidFill>
                <a:effectLst/>
                <a:latin typeface="+mj-lt"/>
              </a:rPr>
              <a:t>are real. Some examples:</a:t>
            </a:r>
          </a:p>
          <a:p>
            <a:r>
              <a:rPr lang="en-US" sz="2400" b="0" i="0" dirty="0">
                <a:solidFill>
                  <a:srgbClr val="000000"/>
                </a:solidFill>
                <a:effectLst/>
                <a:latin typeface="+mj-lt"/>
              </a:rPr>
              <a:t> </a:t>
            </a:r>
          </a:p>
          <a:p>
            <a:pPr marL="342900" indent="-342900">
              <a:buFont typeface="Arial" panose="020B0604020202020204" pitchFamily="34" charset="0"/>
              <a:buChar char="•"/>
            </a:pPr>
            <a:r>
              <a:rPr lang="en-US" sz="2400" b="0" i="0" dirty="0">
                <a:solidFill>
                  <a:srgbClr val="000000"/>
                </a:solidFill>
                <a:effectLst/>
                <a:latin typeface="+mj-lt"/>
              </a:rPr>
              <a:t>Theft of social security numbers from employees and contractors</a:t>
            </a:r>
          </a:p>
          <a:p>
            <a:pPr marL="342900" indent="-342900">
              <a:buFont typeface="Arial" panose="020B0604020202020204" pitchFamily="34" charset="0"/>
              <a:buChar char="•"/>
            </a:pPr>
            <a:r>
              <a:rPr lang="en-US" sz="2400" b="0" i="0" dirty="0">
                <a:solidFill>
                  <a:srgbClr val="000000"/>
                </a:solidFill>
                <a:effectLst/>
                <a:latin typeface="+mj-lt"/>
              </a:rPr>
              <a:t>Payments to fake vendors</a:t>
            </a:r>
          </a:p>
          <a:p>
            <a:pPr marL="342900" indent="-342900">
              <a:buFont typeface="Arial" panose="020B0604020202020204" pitchFamily="34" charset="0"/>
              <a:buChar char="•"/>
            </a:pPr>
            <a:r>
              <a:rPr lang="en-US" sz="2400" b="0" i="0" dirty="0">
                <a:solidFill>
                  <a:srgbClr val="000000"/>
                </a:solidFill>
                <a:effectLst/>
                <a:latin typeface="+mj-lt"/>
              </a:rPr>
              <a:t>Data deletion/loss</a:t>
            </a:r>
          </a:p>
          <a:p>
            <a:pPr marL="342900" indent="-342900">
              <a:buFont typeface="Arial" panose="020B0604020202020204" pitchFamily="34" charset="0"/>
              <a:buChar char="•"/>
            </a:pPr>
            <a:r>
              <a:rPr lang="en-US" sz="2400" b="0" i="0" dirty="0">
                <a:solidFill>
                  <a:srgbClr val="000000"/>
                </a:solidFill>
                <a:effectLst/>
                <a:latin typeface="+mj-lt"/>
              </a:rPr>
              <a:t>Damage to backup tapes</a:t>
            </a:r>
          </a:p>
          <a:p>
            <a:pPr marL="342900" indent="-342900">
              <a:buFont typeface="Arial" panose="020B0604020202020204" pitchFamily="34" charset="0"/>
              <a:buChar char="•"/>
            </a:pPr>
            <a:r>
              <a:rPr lang="en-US" sz="2400" b="0" i="0" dirty="0">
                <a:solidFill>
                  <a:srgbClr val="000000"/>
                </a:solidFill>
                <a:effectLst/>
                <a:latin typeface="+mj-lt"/>
              </a:rPr>
              <a:t>Theft of servers or computers.</a:t>
            </a:r>
            <a:endParaRPr lang="it-IT" sz="2400" dirty="0">
              <a:latin typeface="+mj-lt"/>
            </a:endParaRPr>
          </a:p>
        </p:txBody>
      </p:sp>
      <p:sp>
        <p:nvSpPr>
          <p:cNvPr id="10" name="Title 2">
            <a:extLst>
              <a:ext uri="{FF2B5EF4-FFF2-40B4-BE49-F238E27FC236}">
                <a16:creationId xmlns:a16="http://schemas.microsoft.com/office/drawing/2014/main" id="{64809A25-735D-45B9-A36C-F658B7CD1F2D}"/>
              </a:ext>
            </a:extLst>
          </p:cNvPr>
          <p:cNvSpPr>
            <a:spLocks noGrp="1"/>
          </p:cNvSpPr>
          <p:nvPr>
            <p:ph type="title"/>
          </p:nvPr>
        </p:nvSpPr>
        <p:spPr>
          <a:xfrm>
            <a:off x="3673214" y="692696"/>
            <a:ext cx="5122914" cy="1143000"/>
          </a:xfrm>
        </p:spPr>
        <p:txBody>
          <a:bodyPr>
            <a:normAutofit/>
          </a:bodyPr>
          <a:lstStyle/>
          <a:p>
            <a:pPr algn="l"/>
            <a:r>
              <a:rPr lang="en-GB" altLang="en-US" sz="3200" b="1" dirty="0"/>
              <a:t>Accounting Information Security</a:t>
            </a:r>
            <a:endParaRPr lang="en-GB" sz="3200" b="1" dirty="0"/>
          </a:p>
        </p:txBody>
      </p:sp>
    </p:spTree>
    <p:extLst>
      <p:ext uri="{BB962C8B-B14F-4D97-AF65-F5344CB8AC3E}">
        <p14:creationId xmlns:p14="http://schemas.microsoft.com/office/powerpoint/2010/main" val="13049132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sellaDiTesto 6">
            <a:extLst>
              <a:ext uri="{FF2B5EF4-FFF2-40B4-BE49-F238E27FC236}">
                <a16:creationId xmlns:a16="http://schemas.microsoft.com/office/drawing/2014/main" id="{94AD0480-AA93-45E2-BA5E-4789A753F15B}"/>
              </a:ext>
            </a:extLst>
          </p:cNvPr>
          <p:cNvSpPr txBox="1"/>
          <p:nvPr/>
        </p:nvSpPr>
        <p:spPr>
          <a:xfrm>
            <a:off x="457198" y="2132856"/>
            <a:ext cx="8448261" cy="4154984"/>
          </a:xfrm>
          <a:prstGeom prst="rect">
            <a:avLst/>
          </a:prstGeom>
          <a:noFill/>
        </p:spPr>
        <p:txBody>
          <a:bodyPr wrap="square" rtlCol="0">
            <a:spAutoFit/>
          </a:bodyPr>
          <a:lstStyle/>
          <a:p>
            <a:pPr algn="l"/>
            <a:r>
              <a:rPr lang="en-US" sz="2200" b="0" i="0" dirty="0">
                <a:solidFill>
                  <a:srgbClr val="000000"/>
                </a:solidFill>
                <a:effectLst/>
                <a:latin typeface="+mn-lt"/>
              </a:rPr>
              <a:t>Security measures are also known as </a:t>
            </a:r>
            <a:r>
              <a:rPr lang="en-US" sz="2200" b="1" i="0" dirty="0">
                <a:solidFill>
                  <a:srgbClr val="000000"/>
                </a:solidFill>
                <a:effectLst/>
                <a:latin typeface="+mn-lt"/>
              </a:rPr>
              <a:t>controls</a:t>
            </a:r>
            <a:r>
              <a:rPr lang="en-US" sz="2200" b="0" i="0" dirty="0">
                <a:solidFill>
                  <a:srgbClr val="000000"/>
                </a:solidFill>
                <a:effectLst/>
                <a:latin typeface="+mn-lt"/>
              </a:rPr>
              <a:t>, and they can be </a:t>
            </a:r>
            <a:r>
              <a:rPr lang="en-US" sz="2200" b="1" i="0" dirty="0">
                <a:solidFill>
                  <a:srgbClr val="000000"/>
                </a:solidFill>
                <a:effectLst/>
                <a:latin typeface="+mn-lt"/>
              </a:rPr>
              <a:t>preventive</a:t>
            </a:r>
            <a:r>
              <a:rPr lang="en-US" sz="2200" b="0" i="0" dirty="0">
                <a:solidFill>
                  <a:srgbClr val="000000"/>
                </a:solidFill>
                <a:effectLst/>
                <a:latin typeface="+mn-lt"/>
              </a:rPr>
              <a:t>, to prevent risks, or </a:t>
            </a:r>
            <a:r>
              <a:rPr lang="en-US" sz="2200" b="1" i="0" dirty="0">
                <a:solidFill>
                  <a:srgbClr val="000000"/>
                </a:solidFill>
                <a:effectLst/>
                <a:latin typeface="+mn-lt"/>
              </a:rPr>
              <a:t>detective</a:t>
            </a:r>
            <a:r>
              <a:rPr lang="en-US" sz="2200" b="0" i="0" dirty="0">
                <a:solidFill>
                  <a:srgbClr val="000000"/>
                </a:solidFill>
                <a:effectLst/>
                <a:latin typeface="+mn-lt"/>
              </a:rPr>
              <a:t>, to identify problems after the fact. Once risks are identified, the controls can be set up to protect the system. </a:t>
            </a:r>
          </a:p>
          <a:p>
            <a:pPr algn="l"/>
            <a:endParaRPr lang="en-US" sz="2200" dirty="0">
              <a:solidFill>
                <a:srgbClr val="000000"/>
              </a:solidFill>
              <a:latin typeface="+mn-lt"/>
            </a:endParaRPr>
          </a:p>
          <a:p>
            <a:pPr algn="l"/>
            <a:r>
              <a:rPr lang="en-US" sz="2200" b="0" i="0" dirty="0">
                <a:solidFill>
                  <a:srgbClr val="000000"/>
                </a:solidFill>
                <a:effectLst/>
                <a:latin typeface="+mn-lt"/>
              </a:rPr>
              <a:t>Some </a:t>
            </a:r>
            <a:r>
              <a:rPr lang="en-US" sz="2200" b="1" i="0" dirty="0">
                <a:solidFill>
                  <a:srgbClr val="000000"/>
                </a:solidFill>
                <a:effectLst/>
                <a:latin typeface="+mn-lt"/>
              </a:rPr>
              <a:t>security measures </a:t>
            </a:r>
            <a:r>
              <a:rPr lang="en-US" sz="2200" b="0" i="0" dirty="0">
                <a:solidFill>
                  <a:srgbClr val="000000"/>
                </a:solidFill>
                <a:effectLst/>
                <a:latin typeface="+mn-lt"/>
              </a:rPr>
              <a:t>are:</a:t>
            </a:r>
          </a:p>
          <a:p>
            <a:pPr algn="l"/>
            <a:endParaRPr lang="en-US" sz="2200" b="0" i="0" dirty="0">
              <a:solidFill>
                <a:srgbClr val="000000"/>
              </a:solidFill>
              <a:effectLst/>
              <a:latin typeface="+mn-lt"/>
            </a:endParaRPr>
          </a:p>
          <a:p>
            <a:pPr algn="l">
              <a:buFont typeface="Arial" panose="020B0604020202020204" pitchFamily="34" charset="0"/>
              <a:buChar char="•"/>
            </a:pPr>
            <a:r>
              <a:rPr lang="en-US" sz="2200" b="0" i="0" dirty="0">
                <a:solidFill>
                  <a:srgbClr val="000000"/>
                </a:solidFill>
                <a:effectLst/>
                <a:latin typeface="+mn-lt"/>
              </a:rPr>
              <a:t> Frequent password changes</a:t>
            </a:r>
          </a:p>
          <a:p>
            <a:pPr algn="l">
              <a:buFont typeface="Arial" panose="020B0604020202020204" pitchFamily="34" charset="0"/>
              <a:buChar char="•"/>
            </a:pPr>
            <a:r>
              <a:rPr lang="en-US" sz="2200" b="0" i="0" dirty="0">
                <a:solidFill>
                  <a:srgbClr val="000000"/>
                </a:solidFill>
                <a:effectLst/>
                <a:latin typeface="+mn-lt"/>
              </a:rPr>
              <a:t> Encryption of data</a:t>
            </a:r>
          </a:p>
          <a:p>
            <a:pPr algn="l">
              <a:buFont typeface="Arial" panose="020B0604020202020204" pitchFamily="34" charset="0"/>
              <a:buChar char="•"/>
            </a:pPr>
            <a:r>
              <a:rPr lang="en-US" sz="2200" b="0" i="0" dirty="0">
                <a:solidFill>
                  <a:srgbClr val="000000"/>
                </a:solidFill>
                <a:effectLst/>
                <a:latin typeface="+mn-lt"/>
              </a:rPr>
              <a:t> Monthly supervisor review of vendor reports</a:t>
            </a:r>
          </a:p>
          <a:p>
            <a:pPr algn="l">
              <a:buFont typeface="Arial" panose="020B0604020202020204" pitchFamily="34" charset="0"/>
              <a:buChar char="•"/>
            </a:pPr>
            <a:r>
              <a:rPr lang="en-US" sz="2200" b="0" i="0" dirty="0">
                <a:solidFill>
                  <a:srgbClr val="000000"/>
                </a:solidFill>
                <a:effectLst/>
                <a:latin typeface="+mn-lt"/>
              </a:rPr>
              <a:t> Safe and protected server and computer environment</a:t>
            </a:r>
          </a:p>
          <a:p>
            <a:pPr algn="l">
              <a:buFont typeface="Arial" panose="020B0604020202020204" pitchFamily="34" charset="0"/>
              <a:buChar char="•"/>
            </a:pPr>
            <a:r>
              <a:rPr lang="en-US" sz="2200" b="0" i="0" dirty="0">
                <a:solidFill>
                  <a:srgbClr val="000000"/>
                </a:solidFill>
                <a:effectLst/>
                <a:latin typeface="+mn-lt"/>
              </a:rPr>
              <a:t> Safe and protected off-site archiving of backup tapes.</a:t>
            </a:r>
          </a:p>
        </p:txBody>
      </p:sp>
      <p:sp>
        <p:nvSpPr>
          <p:cNvPr id="5" name="Title 2">
            <a:extLst>
              <a:ext uri="{FF2B5EF4-FFF2-40B4-BE49-F238E27FC236}">
                <a16:creationId xmlns:a16="http://schemas.microsoft.com/office/drawing/2014/main" id="{187DE87F-B76E-CB06-621F-30978F918E4F}"/>
              </a:ext>
            </a:extLst>
          </p:cNvPr>
          <p:cNvSpPr>
            <a:spLocks noGrp="1"/>
          </p:cNvSpPr>
          <p:nvPr>
            <p:ph type="title"/>
          </p:nvPr>
        </p:nvSpPr>
        <p:spPr>
          <a:xfrm>
            <a:off x="3563888" y="692696"/>
            <a:ext cx="5410946" cy="1143000"/>
          </a:xfrm>
        </p:spPr>
        <p:txBody>
          <a:bodyPr>
            <a:normAutofit/>
          </a:bodyPr>
          <a:lstStyle/>
          <a:p>
            <a:pPr algn="l"/>
            <a:r>
              <a:rPr lang="en-GB" altLang="en-US" sz="3200" b="1" dirty="0"/>
              <a:t>Accounting Information Security</a:t>
            </a:r>
            <a:endParaRPr lang="en-GB" sz="3200" b="1" dirty="0"/>
          </a:p>
        </p:txBody>
      </p:sp>
    </p:spTree>
    <p:extLst>
      <p:ext uri="{BB962C8B-B14F-4D97-AF65-F5344CB8AC3E}">
        <p14:creationId xmlns:p14="http://schemas.microsoft.com/office/powerpoint/2010/main" val="23941384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64809A25-735D-45B9-A36C-F658B7CD1F2D}"/>
              </a:ext>
            </a:extLst>
          </p:cNvPr>
          <p:cNvSpPr>
            <a:spLocks noGrp="1"/>
          </p:cNvSpPr>
          <p:nvPr>
            <p:ph type="title"/>
          </p:nvPr>
        </p:nvSpPr>
        <p:spPr>
          <a:xfrm>
            <a:off x="3534323" y="706991"/>
            <a:ext cx="5122914" cy="1143000"/>
          </a:xfrm>
        </p:spPr>
        <p:txBody>
          <a:bodyPr>
            <a:normAutofit/>
          </a:bodyPr>
          <a:lstStyle/>
          <a:p>
            <a:pPr algn="l" fontAlgn="base">
              <a:spcBef>
                <a:spcPct val="20000"/>
              </a:spcBef>
              <a:spcAft>
                <a:spcPct val="0"/>
              </a:spcAft>
              <a:defRPr/>
            </a:pPr>
            <a:r>
              <a:rPr lang="en-GB" altLang="en-US" sz="3200" b="1" dirty="0"/>
              <a:t>Total quality management</a:t>
            </a:r>
          </a:p>
        </p:txBody>
      </p:sp>
      <p:sp>
        <p:nvSpPr>
          <p:cNvPr id="4" name="Rectangle 2">
            <a:extLst>
              <a:ext uri="{FF2B5EF4-FFF2-40B4-BE49-F238E27FC236}">
                <a16:creationId xmlns:a16="http://schemas.microsoft.com/office/drawing/2014/main" id="{4634F6A6-8383-4FCC-87C3-47D516C0C940}"/>
              </a:ext>
            </a:extLst>
          </p:cNvPr>
          <p:cNvSpPr>
            <a:spLocks noChangeArrowheads="1"/>
          </p:cNvSpPr>
          <p:nvPr/>
        </p:nvSpPr>
        <p:spPr bwMode="auto">
          <a:xfrm>
            <a:off x="340139" y="3854723"/>
            <a:ext cx="2295525"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80000"/>
              </a:lnSpc>
              <a:spcBef>
                <a:spcPct val="10000"/>
              </a:spcBef>
              <a:buFontTx/>
              <a:buNone/>
            </a:pPr>
            <a:r>
              <a:rPr lang="en-US" altLang="en-US" sz="2400">
                <a:solidFill>
                  <a:srgbClr val="CC3300"/>
                </a:solidFill>
                <a:latin typeface="Arial" panose="020B0604020202020204" pitchFamily="34" charset="0"/>
              </a:rPr>
              <a:t>   Do we need</a:t>
            </a:r>
            <a:br>
              <a:rPr lang="en-US" altLang="en-US" sz="2400">
                <a:solidFill>
                  <a:srgbClr val="CC3300"/>
                </a:solidFill>
                <a:latin typeface="Arial" panose="020B0604020202020204" pitchFamily="34" charset="0"/>
              </a:rPr>
            </a:br>
            <a:r>
              <a:rPr lang="en-US" altLang="en-US" sz="2400">
                <a:solidFill>
                  <a:srgbClr val="CC3300"/>
                </a:solidFill>
                <a:latin typeface="Arial" panose="020B0604020202020204" pitchFamily="34" charset="0"/>
              </a:rPr>
              <a:t>   to change</a:t>
            </a:r>
            <a:br>
              <a:rPr lang="en-US" altLang="en-US" sz="2400">
                <a:solidFill>
                  <a:srgbClr val="CC3300"/>
                </a:solidFill>
                <a:latin typeface="Arial" panose="020B0604020202020204" pitchFamily="34" charset="0"/>
              </a:rPr>
            </a:br>
            <a:r>
              <a:rPr lang="en-US" altLang="en-US" sz="2400">
                <a:solidFill>
                  <a:srgbClr val="CC3300"/>
                </a:solidFill>
                <a:latin typeface="Arial" panose="020B0604020202020204" pitchFamily="34" charset="0"/>
              </a:rPr>
              <a:t>   the plan?</a:t>
            </a:r>
          </a:p>
        </p:txBody>
      </p:sp>
      <p:sp>
        <p:nvSpPr>
          <p:cNvPr id="5" name="Rectangle 3">
            <a:extLst>
              <a:ext uri="{FF2B5EF4-FFF2-40B4-BE49-F238E27FC236}">
                <a16:creationId xmlns:a16="http://schemas.microsoft.com/office/drawing/2014/main" id="{1F076EEB-C720-4CBE-B12D-495256DA56E2}"/>
              </a:ext>
            </a:extLst>
          </p:cNvPr>
          <p:cNvSpPr>
            <a:spLocks noChangeArrowheads="1"/>
          </p:cNvSpPr>
          <p:nvPr/>
        </p:nvSpPr>
        <p:spPr bwMode="auto">
          <a:xfrm>
            <a:off x="2942052" y="1799315"/>
            <a:ext cx="3962400"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40000"/>
              </a:spcBef>
              <a:buFontTx/>
              <a:buNone/>
            </a:pPr>
            <a:r>
              <a:rPr lang="en-US" altLang="en-US" sz="2400" dirty="0">
                <a:solidFill>
                  <a:srgbClr val="CC3300"/>
                </a:solidFill>
                <a:latin typeface="Arial" panose="020B0604020202020204" pitchFamily="34" charset="0"/>
              </a:rPr>
              <a:t>Where are we?</a:t>
            </a:r>
          </a:p>
          <a:p>
            <a:pPr algn="ctr" eaLnBrk="1" hangingPunct="1">
              <a:spcBef>
                <a:spcPct val="40000"/>
              </a:spcBef>
              <a:buFontTx/>
              <a:buNone/>
            </a:pPr>
            <a:r>
              <a:rPr lang="en-US" altLang="en-US" sz="2400" dirty="0">
                <a:solidFill>
                  <a:srgbClr val="CC3300"/>
                </a:solidFill>
                <a:latin typeface="Arial" panose="020B0604020202020204" pitchFamily="34" charset="0"/>
              </a:rPr>
              <a:t>Where do we want to go? </a:t>
            </a:r>
          </a:p>
        </p:txBody>
      </p:sp>
      <p:sp>
        <p:nvSpPr>
          <p:cNvPr id="6" name="Rectangle 4">
            <a:extLst>
              <a:ext uri="{FF2B5EF4-FFF2-40B4-BE49-F238E27FC236}">
                <a16:creationId xmlns:a16="http://schemas.microsoft.com/office/drawing/2014/main" id="{F541DA61-B57E-44A4-91E2-CB76B2C09A18}"/>
              </a:ext>
            </a:extLst>
          </p:cNvPr>
          <p:cNvSpPr>
            <a:spLocks noChangeArrowheads="1"/>
          </p:cNvSpPr>
          <p:nvPr/>
        </p:nvSpPr>
        <p:spPr bwMode="auto">
          <a:xfrm>
            <a:off x="6969539" y="3992835"/>
            <a:ext cx="1838325"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80000"/>
              </a:lnSpc>
              <a:spcBef>
                <a:spcPct val="10000"/>
              </a:spcBef>
              <a:buFontTx/>
              <a:buNone/>
            </a:pPr>
            <a:r>
              <a:rPr lang="en-US" altLang="en-US" sz="2400">
                <a:solidFill>
                  <a:srgbClr val="CC3300"/>
                </a:solidFill>
                <a:latin typeface="Arial" panose="020B0604020202020204" pitchFamily="34" charset="0"/>
              </a:rPr>
              <a:t>    How do</a:t>
            </a:r>
            <a:br>
              <a:rPr lang="en-US" altLang="en-US" sz="2400">
                <a:solidFill>
                  <a:srgbClr val="CC3300"/>
                </a:solidFill>
                <a:latin typeface="Arial" panose="020B0604020202020204" pitchFamily="34" charset="0"/>
              </a:rPr>
            </a:br>
            <a:r>
              <a:rPr lang="en-US" altLang="en-US" sz="2400">
                <a:solidFill>
                  <a:srgbClr val="CC3300"/>
                </a:solidFill>
                <a:latin typeface="Arial" panose="020B0604020202020204" pitchFamily="34" charset="0"/>
              </a:rPr>
              <a:t>   we start?</a:t>
            </a:r>
          </a:p>
        </p:txBody>
      </p:sp>
      <p:sp>
        <p:nvSpPr>
          <p:cNvPr id="8" name="Rectangle 5">
            <a:extLst>
              <a:ext uri="{FF2B5EF4-FFF2-40B4-BE49-F238E27FC236}">
                <a16:creationId xmlns:a16="http://schemas.microsoft.com/office/drawing/2014/main" id="{B14DDCD9-CE42-4E60-9870-C9F66EC3405D}"/>
              </a:ext>
            </a:extLst>
          </p:cNvPr>
          <p:cNvSpPr>
            <a:spLocks noChangeArrowheads="1"/>
          </p:cNvSpPr>
          <p:nvPr/>
        </p:nvSpPr>
        <p:spPr bwMode="auto">
          <a:xfrm>
            <a:off x="3088102" y="6126435"/>
            <a:ext cx="35147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80000"/>
              </a:lnSpc>
              <a:spcBef>
                <a:spcPct val="10000"/>
              </a:spcBef>
              <a:buFontTx/>
              <a:buNone/>
            </a:pPr>
            <a:r>
              <a:rPr lang="en-US" altLang="en-US" sz="2400">
                <a:solidFill>
                  <a:srgbClr val="CC3300"/>
                </a:solidFill>
                <a:latin typeface="Arial" panose="020B0604020202020204" pitchFamily="34" charset="0"/>
              </a:rPr>
              <a:t>   How are we doing? </a:t>
            </a:r>
          </a:p>
        </p:txBody>
      </p:sp>
      <p:sp>
        <p:nvSpPr>
          <p:cNvPr id="9" name="Rectangle 6">
            <a:extLst>
              <a:ext uri="{FF2B5EF4-FFF2-40B4-BE49-F238E27FC236}">
                <a16:creationId xmlns:a16="http://schemas.microsoft.com/office/drawing/2014/main" id="{B4FCCD6D-4463-4064-876D-FF58592871E4}"/>
              </a:ext>
            </a:extLst>
          </p:cNvPr>
          <p:cNvSpPr>
            <a:spLocks noChangeArrowheads="1"/>
          </p:cNvSpPr>
          <p:nvPr/>
        </p:nvSpPr>
        <p:spPr bwMode="auto">
          <a:xfrm>
            <a:off x="6267864" y="4134123"/>
            <a:ext cx="88265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400" b="1">
                <a:latin typeface="Arial" panose="020B0604020202020204" pitchFamily="34" charset="0"/>
              </a:rPr>
              <a:t>Do</a:t>
            </a:r>
          </a:p>
        </p:txBody>
      </p:sp>
      <p:grpSp>
        <p:nvGrpSpPr>
          <p:cNvPr id="11" name="Group 7">
            <a:extLst>
              <a:ext uri="{FF2B5EF4-FFF2-40B4-BE49-F238E27FC236}">
                <a16:creationId xmlns:a16="http://schemas.microsoft.com/office/drawing/2014/main" id="{74DFEFAC-3220-4378-BB7F-A3ECA90E1541}"/>
              </a:ext>
            </a:extLst>
          </p:cNvPr>
          <p:cNvGrpSpPr>
            <a:grpSpLocks/>
          </p:cNvGrpSpPr>
          <p:nvPr/>
        </p:nvGrpSpPr>
        <p:grpSpPr bwMode="auto">
          <a:xfrm>
            <a:off x="2788064" y="2778398"/>
            <a:ext cx="3883025" cy="3141662"/>
            <a:chOff x="1776" y="1632"/>
            <a:chExt cx="2446" cy="1979"/>
          </a:xfrm>
        </p:grpSpPr>
        <p:sp>
          <p:nvSpPr>
            <p:cNvPr id="12" name="Freeform 8">
              <a:extLst>
                <a:ext uri="{FF2B5EF4-FFF2-40B4-BE49-F238E27FC236}">
                  <a16:creationId xmlns:a16="http://schemas.microsoft.com/office/drawing/2014/main" id="{43CF99B7-B7C0-417E-A2BD-2B363D416545}"/>
                </a:ext>
              </a:extLst>
            </p:cNvPr>
            <p:cNvSpPr>
              <a:spLocks/>
            </p:cNvSpPr>
            <p:nvPr/>
          </p:nvSpPr>
          <p:spPr bwMode="auto">
            <a:xfrm>
              <a:off x="1899" y="2729"/>
              <a:ext cx="847" cy="793"/>
            </a:xfrm>
            <a:custGeom>
              <a:avLst/>
              <a:gdLst>
                <a:gd name="T0" fmla="*/ 830 w 847"/>
                <a:gd name="T1" fmla="*/ 792 h 793"/>
                <a:gd name="T2" fmla="*/ 830 w 847"/>
                <a:gd name="T3" fmla="*/ 655 h 793"/>
                <a:gd name="T4" fmla="*/ 809 w 847"/>
                <a:gd name="T5" fmla="*/ 655 h 793"/>
                <a:gd name="T6" fmla="*/ 779 w 847"/>
                <a:gd name="T7" fmla="*/ 651 h 793"/>
                <a:gd name="T8" fmla="*/ 754 w 847"/>
                <a:gd name="T9" fmla="*/ 647 h 793"/>
                <a:gd name="T10" fmla="*/ 728 w 847"/>
                <a:gd name="T11" fmla="*/ 644 h 793"/>
                <a:gd name="T12" fmla="*/ 701 w 847"/>
                <a:gd name="T13" fmla="*/ 638 h 793"/>
                <a:gd name="T14" fmla="*/ 673 w 847"/>
                <a:gd name="T15" fmla="*/ 630 h 793"/>
                <a:gd name="T16" fmla="*/ 654 w 847"/>
                <a:gd name="T17" fmla="*/ 622 h 793"/>
                <a:gd name="T18" fmla="*/ 628 w 847"/>
                <a:gd name="T19" fmla="*/ 615 h 793"/>
                <a:gd name="T20" fmla="*/ 605 w 847"/>
                <a:gd name="T21" fmla="*/ 605 h 793"/>
                <a:gd name="T22" fmla="*/ 587 w 847"/>
                <a:gd name="T23" fmla="*/ 598 h 793"/>
                <a:gd name="T24" fmla="*/ 559 w 847"/>
                <a:gd name="T25" fmla="*/ 584 h 793"/>
                <a:gd name="T26" fmla="*/ 526 w 847"/>
                <a:gd name="T27" fmla="*/ 570 h 793"/>
                <a:gd name="T28" fmla="*/ 494 w 847"/>
                <a:gd name="T29" fmla="*/ 552 h 793"/>
                <a:gd name="T30" fmla="*/ 464 w 847"/>
                <a:gd name="T31" fmla="*/ 532 h 793"/>
                <a:gd name="T32" fmla="*/ 435 w 847"/>
                <a:gd name="T33" fmla="*/ 511 h 793"/>
                <a:gd name="T34" fmla="*/ 404 w 847"/>
                <a:gd name="T35" fmla="*/ 487 h 793"/>
                <a:gd name="T36" fmla="*/ 373 w 847"/>
                <a:gd name="T37" fmla="*/ 459 h 793"/>
                <a:gd name="T38" fmla="*/ 347 w 847"/>
                <a:gd name="T39" fmla="*/ 431 h 793"/>
                <a:gd name="T40" fmla="*/ 322 w 847"/>
                <a:gd name="T41" fmla="*/ 403 h 793"/>
                <a:gd name="T42" fmla="*/ 299 w 847"/>
                <a:gd name="T43" fmla="*/ 377 h 793"/>
                <a:gd name="T44" fmla="*/ 278 w 847"/>
                <a:gd name="T45" fmla="*/ 350 h 793"/>
                <a:gd name="T46" fmla="*/ 259 w 847"/>
                <a:gd name="T47" fmla="*/ 317 h 793"/>
                <a:gd name="T48" fmla="*/ 236 w 847"/>
                <a:gd name="T49" fmla="*/ 285 h 793"/>
                <a:gd name="T50" fmla="*/ 219 w 847"/>
                <a:gd name="T51" fmla="*/ 248 h 793"/>
                <a:gd name="T52" fmla="*/ 203 w 847"/>
                <a:gd name="T53" fmla="*/ 212 h 793"/>
                <a:gd name="T54" fmla="*/ 191 w 847"/>
                <a:gd name="T55" fmla="*/ 173 h 793"/>
                <a:gd name="T56" fmla="*/ 180 w 847"/>
                <a:gd name="T57" fmla="*/ 134 h 793"/>
                <a:gd name="T58" fmla="*/ 77 w 847"/>
                <a:gd name="T59" fmla="*/ 0 h 793"/>
                <a:gd name="T60" fmla="*/ 42 w 847"/>
                <a:gd name="T61" fmla="*/ 169 h 793"/>
                <a:gd name="T62" fmla="*/ 56 w 847"/>
                <a:gd name="T63" fmla="*/ 212 h 793"/>
                <a:gd name="T64" fmla="*/ 72 w 847"/>
                <a:gd name="T65" fmla="*/ 256 h 793"/>
                <a:gd name="T66" fmla="*/ 87 w 847"/>
                <a:gd name="T67" fmla="*/ 293 h 793"/>
                <a:gd name="T68" fmla="*/ 104 w 847"/>
                <a:gd name="T69" fmla="*/ 327 h 793"/>
                <a:gd name="T70" fmla="*/ 121 w 847"/>
                <a:gd name="T71" fmla="*/ 360 h 793"/>
                <a:gd name="T72" fmla="*/ 144 w 847"/>
                <a:gd name="T73" fmla="*/ 399 h 793"/>
                <a:gd name="T74" fmla="*/ 165 w 847"/>
                <a:gd name="T75" fmla="*/ 431 h 793"/>
                <a:gd name="T76" fmla="*/ 191 w 847"/>
                <a:gd name="T77" fmla="*/ 465 h 793"/>
                <a:gd name="T78" fmla="*/ 216 w 847"/>
                <a:gd name="T79" fmla="*/ 496 h 793"/>
                <a:gd name="T80" fmla="*/ 243 w 847"/>
                <a:gd name="T81" fmla="*/ 526 h 793"/>
                <a:gd name="T82" fmla="*/ 271 w 847"/>
                <a:gd name="T83" fmla="*/ 555 h 793"/>
                <a:gd name="T84" fmla="*/ 300 w 847"/>
                <a:gd name="T85" fmla="*/ 579 h 793"/>
                <a:gd name="T86" fmla="*/ 330 w 847"/>
                <a:gd name="T87" fmla="*/ 606 h 793"/>
                <a:gd name="T88" fmla="*/ 362 w 847"/>
                <a:gd name="T89" fmla="*/ 630 h 793"/>
                <a:gd name="T90" fmla="*/ 393 w 847"/>
                <a:gd name="T91" fmla="*/ 652 h 793"/>
                <a:gd name="T92" fmla="*/ 423 w 847"/>
                <a:gd name="T93" fmla="*/ 670 h 793"/>
                <a:gd name="T94" fmla="*/ 459 w 847"/>
                <a:gd name="T95" fmla="*/ 689 h 793"/>
                <a:gd name="T96" fmla="*/ 492 w 847"/>
                <a:gd name="T97" fmla="*/ 705 h 793"/>
                <a:gd name="T98" fmla="*/ 526 w 847"/>
                <a:gd name="T99" fmla="*/ 721 h 793"/>
                <a:gd name="T100" fmla="*/ 561 w 847"/>
                <a:gd name="T101" fmla="*/ 735 h 793"/>
                <a:gd name="T102" fmla="*/ 598 w 847"/>
                <a:gd name="T103" fmla="*/ 749 h 793"/>
                <a:gd name="T104" fmla="*/ 625 w 847"/>
                <a:gd name="T105" fmla="*/ 757 h 793"/>
                <a:gd name="T106" fmla="*/ 643 w 847"/>
                <a:gd name="T107" fmla="*/ 765 h 793"/>
                <a:gd name="T108" fmla="*/ 660 w 847"/>
                <a:gd name="T109" fmla="*/ 768 h 793"/>
                <a:gd name="T110" fmla="*/ 681 w 847"/>
                <a:gd name="T111" fmla="*/ 772 h 793"/>
                <a:gd name="T112" fmla="*/ 701 w 847"/>
                <a:gd name="T113" fmla="*/ 776 h 793"/>
                <a:gd name="T114" fmla="*/ 725 w 847"/>
                <a:gd name="T115" fmla="*/ 780 h 793"/>
                <a:gd name="T116" fmla="*/ 748 w 847"/>
                <a:gd name="T117" fmla="*/ 785 h 793"/>
                <a:gd name="T118" fmla="*/ 766 w 847"/>
                <a:gd name="T119" fmla="*/ 788 h 793"/>
                <a:gd name="T120" fmla="*/ 790 w 847"/>
                <a:gd name="T121" fmla="*/ 791 h 793"/>
                <a:gd name="T122" fmla="*/ 808 w 847"/>
                <a:gd name="T123" fmla="*/ 792 h 7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847"/>
                <a:gd name="T187" fmla="*/ 0 h 793"/>
                <a:gd name="T188" fmla="*/ 847 w 847"/>
                <a:gd name="T189" fmla="*/ 793 h 7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847" h="793">
                  <a:moveTo>
                    <a:pt x="817" y="792"/>
                  </a:moveTo>
                  <a:lnTo>
                    <a:pt x="830" y="792"/>
                  </a:lnTo>
                  <a:lnTo>
                    <a:pt x="846" y="656"/>
                  </a:lnTo>
                  <a:lnTo>
                    <a:pt x="830" y="655"/>
                  </a:lnTo>
                  <a:lnTo>
                    <a:pt x="819" y="655"/>
                  </a:lnTo>
                  <a:lnTo>
                    <a:pt x="809" y="655"/>
                  </a:lnTo>
                  <a:lnTo>
                    <a:pt x="793" y="653"/>
                  </a:lnTo>
                  <a:lnTo>
                    <a:pt x="779" y="651"/>
                  </a:lnTo>
                  <a:lnTo>
                    <a:pt x="766" y="649"/>
                  </a:lnTo>
                  <a:lnTo>
                    <a:pt x="754" y="647"/>
                  </a:lnTo>
                  <a:lnTo>
                    <a:pt x="740" y="645"/>
                  </a:lnTo>
                  <a:lnTo>
                    <a:pt x="728" y="644"/>
                  </a:lnTo>
                  <a:lnTo>
                    <a:pt x="714" y="640"/>
                  </a:lnTo>
                  <a:lnTo>
                    <a:pt x="701" y="638"/>
                  </a:lnTo>
                  <a:lnTo>
                    <a:pt x="686" y="633"/>
                  </a:lnTo>
                  <a:lnTo>
                    <a:pt x="673" y="630"/>
                  </a:lnTo>
                  <a:lnTo>
                    <a:pt x="663" y="625"/>
                  </a:lnTo>
                  <a:lnTo>
                    <a:pt x="654" y="622"/>
                  </a:lnTo>
                  <a:lnTo>
                    <a:pt x="639" y="619"/>
                  </a:lnTo>
                  <a:lnTo>
                    <a:pt x="628" y="615"/>
                  </a:lnTo>
                  <a:lnTo>
                    <a:pt x="617" y="609"/>
                  </a:lnTo>
                  <a:lnTo>
                    <a:pt x="605" y="605"/>
                  </a:lnTo>
                  <a:lnTo>
                    <a:pt x="598" y="601"/>
                  </a:lnTo>
                  <a:lnTo>
                    <a:pt x="587" y="598"/>
                  </a:lnTo>
                  <a:lnTo>
                    <a:pt x="572" y="591"/>
                  </a:lnTo>
                  <a:lnTo>
                    <a:pt x="559" y="584"/>
                  </a:lnTo>
                  <a:lnTo>
                    <a:pt x="540" y="576"/>
                  </a:lnTo>
                  <a:lnTo>
                    <a:pt x="526" y="570"/>
                  </a:lnTo>
                  <a:lnTo>
                    <a:pt x="508" y="561"/>
                  </a:lnTo>
                  <a:lnTo>
                    <a:pt x="494" y="552"/>
                  </a:lnTo>
                  <a:lnTo>
                    <a:pt x="478" y="540"/>
                  </a:lnTo>
                  <a:lnTo>
                    <a:pt x="464" y="532"/>
                  </a:lnTo>
                  <a:lnTo>
                    <a:pt x="450" y="522"/>
                  </a:lnTo>
                  <a:lnTo>
                    <a:pt x="435" y="511"/>
                  </a:lnTo>
                  <a:lnTo>
                    <a:pt x="420" y="501"/>
                  </a:lnTo>
                  <a:lnTo>
                    <a:pt x="404" y="487"/>
                  </a:lnTo>
                  <a:lnTo>
                    <a:pt x="390" y="474"/>
                  </a:lnTo>
                  <a:lnTo>
                    <a:pt x="373" y="459"/>
                  </a:lnTo>
                  <a:lnTo>
                    <a:pt x="360" y="447"/>
                  </a:lnTo>
                  <a:lnTo>
                    <a:pt x="347" y="431"/>
                  </a:lnTo>
                  <a:lnTo>
                    <a:pt x="333" y="419"/>
                  </a:lnTo>
                  <a:lnTo>
                    <a:pt x="322" y="403"/>
                  </a:lnTo>
                  <a:lnTo>
                    <a:pt x="311" y="391"/>
                  </a:lnTo>
                  <a:lnTo>
                    <a:pt x="299" y="377"/>
                  </a:lnTo>
                  <a:lnTo>
                    <a:pt x="288" y="361"/>
                  </a:lnTo>
                  <a:lnTo>
                    <a:pt x="278" y="350"/>
                  </a:lnTo>
                  <a:lnTo>
                    <a:pt x="267" y="331"/>
                  </a:lnTo>
                  <a:lnTo>
                    <a:pt x="259" y="317"/>
                  </a:lnTo>
                  <a:lnTo>
                    <a:pt x="247" y="302"/>
                  </a:lnTo>
                  <a:lnTo>
                    <a:pt x="236" y="285"/>
                  </a:lnTo>
                  <a:lnTo>
                    <a:pt x="228" y="267"/>
                  </a:lnTo>
                  <a:lnTo>
                    <a:pt x="219" y="248"/>
                  </a:lnTo>
                  <a:lnTo>
                    <a:pt x="210" y="228"/>
                  </a:lnTo>
                  <a:lnTo>
                    <a:pt x="203" y="212"/>
                  </a:lnTo>
                  <a:lnTo>
                    <a:pt x="197" y="193"/>
                  </a:lnTo>
                  <a:lnTo>
                    <a:pt x="191" y="173"/>
                  </a:lnTo>
                  <a:lnTo>
                    <a:pt x="188" y="156"/>
                  </a:lnTo>
                  <a:lnTo>
                    <a:pt x="180" y="134"/>
                  </a:lnTo>
                  <a:lnTo>
                    <a:pt x="226" y="123"/>
                  </a:lnTo>
                  <a:lnTo>
                    <a:pt x="77" y="0"/>
                  </a:lnTo>
                  <a:lnTo>
                    <a:pt x="0" y="181"/>
                  </a:lnTo>
                  <a:lnTo>
                    <a:pt x="42" y="169"/>
                  </a:lnTo>
                  <a:lnTo>
                    <a:pt x="51" y="192"/>
                  </a:lnTo>
                  <a:lnTo>
                    <a:pt x="56" y="212"/>
                  </a:lnTo>
                  <a:lnTo>
                    <a:pt x="66" y="236"/>
                  </a:lnTo>
                  <a:lnTo>
                    <a:pt x="72" y="256"/>
                  </a:lnTo>
                  <a:lnTo>
                    <a:pt x="80" y="275"/>
                  </a:lnTo>
                  <a:lnTo>
                    <a:pt x="87" y="293"/>
                  </a:lnTo>
                  <a:lnTo>
                    <a:pt x="97" y="312"/>
                  </a:lnTo>
                  <a:lnTo>
                    <a:pt x="104" y="327"/>
                  </a:lnTo>
                  <a:lnTo>
                    <a:pt x="112" y="343"/>
                  </a:lnTo>
                  <a:lnTo>
                    <a:pt x="121" y="360"/>
                  </a:lnTo>
                  <a:lnTo>
                    <a:pt x="135" y="383"/>
                  </a:lnTo>
                  <a:lnTo>
                    <a:pt x="144" y="399"/>
                  </a:lnTo>
                  <a:lnTo>
                    <a:pt x="155" y="415"/>
                  </a:lnTo>
                  <a:lnTo>
                    <a:pt x="165" y="431"/>
                  </a:lnTo>
                  <a:lnTo>
                    <a:pt x="179" y="448"/>
                  </a:lnTo>
                  <a:lnTo>
                    <a:pt x="191" y="465"/>
                  </a:lnTo>
                  <a:lnTo>
                    <a:pt x="203" y="481"/>
                  </a:lnTo>
                  <a:lnTo>
                    <a:pt x="216" y="496"/>
                  </a:lnTo>
                  <a:lnTo>
                    <a:pt x="229" y="509"/>
                  </a:lnTo>
                  <a:lnTo>
                    <a:pt x="243" y="526"/>
                  </a:lnTo>
                  <a:lnTo>
                    <a:pt x="257" y="540"/>
                  </a:lnTo>
                  <a:lnTo>
                    <a:pt x="271" y="555"/>
                  </a:lnTo>
                  <a:lnTo>
                    <a:pt x="285" y="566"/>
                  </a:lnTo>
                  <a:lnTo>
                    <a:pt x="300" y="579"/>
                  </a:lnTo>
                  <a:lnTo>
                    <a:pt x="313" y="593"/>
                  </a:lnTo>
                  <a:lnTo>
                    <a:pt x="330" y="606"/>
                  </a:lnTo>
                  <a:lnTo>
                    <a:pt x="343" y="619"/>
                  </a:lnTo>
                  <a:lnTo>
                    <a:pt x="362" y="630"/>
                  </a:lnTo>
                  <a:lnTo>
                    <a:pt x="378" y="642"/>
                  </a:lnTo>
                  <a:lnTo>
                    <a:pt x="393" y="652"/>
                  </a:lnTo>
                  <a:lnTo>
                    <a:pt x="407" y="660"/>
                  </a:lnTo>
                  <a:lnTo>
                    <a:pt x="423" y="670"/>
                  </a:lnTo>
                  <a:lnTo>
                    <a:pt x="442" y="680"/>
                  </a:lnTo>
                  <a:lnTo>
                    <a:pt x="459" y="689"/>
                  </a:lnTo>
                  <a:lnTo>
                    <a:pt x="475" y="698"/>
                  </a:lnTo>
                  <a:lnTo>
                    <a:pt x="492" y="705"/>
                  </a:lnTo>
                  <a:lnTo>
                    <a:pt x="508" y="713"/>
                  </a:lnTo>
                  <a:lnTo>
                    <a:pt x="526" y="721"/>
                  </a:lnTo>
                  <a:lnTo>
                    <a:pt x="546" y="729"/>
                  </a:lnTo>
                  <a:lnTo>
                    <a:pt x="561" y="735"/>
                  </a:lnTo>
                  <a:lnTo>
                    <a:pt x="581" y="744"/>
                  </a:lnTo>
                  <a:lnTo>
                    <a:pt x="598" y="749"/>
                  </a:lnTo>
                  <a:lnTo>
                    <a:pt x="613" y="755"/>
                  </a:lnTo>
                  <a:lnTo>
                    <a:pt x="625" y="757"/>
                  </a:lnTo>
                  <a:lnTo>
                    <a:pt x="633" y="762"/>
                  </a:lnTo>
                  <a:lnTo>
                    <a:pt x="643" y="765"/>
                  </a:lnTo>
                  <a:lnTo>
                    <a:pt x="652" y="765"/>
                  </a:lnTo>
                  <a:lnTo>
                    <a:pt x="660" y="768"/>
                  </a:lnTo>
                  <a:lnTo>
                    <a:pt x="671" y="770"/>
                  </a:lnTo>
                  <a:lnTo>
                    <a:pt x="681" y="772"/>
                  </a:lnTo>
                  <a:lnTo>
                    <a:pt x="691" y="775"/>
                  </a:lnTo>
                  <a:lnTo>
                    <a:pt x="701" y="776"/>
                  </a:lnTo>
                  <a:lnTo>
                    <a:pt x="712" y="778"/>
                  </a:lnTo>
                  <a:lnTo>
                    <a:pt x="725" y="780"/>
                  </a:lnTo>
                  <a:lnTo>
                    <a:pt x="736" y="783"/>
                  </a:lnTo>
                  <a:lnTo>
                    <a:pt x="748" y="785"/>
                  </a:lnTo>
                  <a:lnTo>
                    <a:pt x="758" y="786"/>
                  </a:lnTo>
                  <a:lnTo>
                    <a:pt x="766" y="788"/>
                  </a:lnTo>
                  <a:lnTo>
                    <a:pt x="778" y="789"/>
                  </a:lnTo>
                  <a:lnTo>
                    <a:pt x="790" y="791"/>
                  </a:lnTo>
                  <a:lnTo>
                    <a:pt x="799" y="792"/>
                  </a:lnTo>
                  <a:lnTo>
                    <a:pt x="808" y="792"/>
                  </a:lnTo>
                  <a:lnTo>
                    <a:pt x="817" y="792"/>
                  </a:lnTo>
                </a:path>
              </a:pathLst>
            </a:custGeom>
            <a:solidFill>
              <a:srgbClr val="339933"/>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it-IT"/>
            </a:p>
          </p:txBody>
        </p:sp>
        <p:sp>
          <p:nvSpPr>
            <p:cNvPr id="13" name="Freeform 9">
              <a:extLst>
                <a:ext uri="{FF2B5EF4-FFF2-40B4-BE49-F238E27FC236}">
                  <a16:creationId xmlns:a16="http://schemas.microsoft.com/office/drawing/2014/main" id="{469F6837-F580-4774-BA34-7AD26BA24F4F}"/>
                </a:ext>
              </a:extLst>
            </p:cNvPr>
            <p:cNvSpPr>
              <a:spLocks/>
            </p:cNvSpPr>
            <p:nvPr/>
          </p:nvSpPr>
          <p:spPr bwMode="auto">
            <a:xfrm>
              <a:off x="3375" y="1693"/>
              <a:ext cx="847" cy="796"/>
            </a:xfrm>
            <a:custGeom>
              <a:avLst/>
              <a:gdLst>
                <a:gd name="T0" fmla="*/ 14 w 847"/>
                <a:gd name="T1" fmla="*/ 1 h 796"/>
                <a:gd name="T2" fmla="*/ 15 w 847"/>
                <a:gd name="T3" fmla="*/ 138 h 796"/>
                <a:gd name="T4" fmla="*/ 38 w 847"/>
                <a:gd name="T5" fmla="*/ 139 h 796"/>
                <a:gd name="T6" fmla="*/ 66 w 847"/>
                <a:gd name="T7" fmla="*/ 142 h 796"/>
                <a:gd name="T8" fmla="*/ 91 w 847"/>
                <a:gd name="T9" fmla="*/ 146 h 796"/>
                <a:gd name="T10" fmla="*/ 118 w 847"/>
                <a:gd name="T11" fmla="*/ 149 h 796"/>
                <a:gd name="T12" fmla="*/ 145 w 847"/>
                <a:gd name="T13" fmla="*/ 156 h 796"/>
                <a:gd name="T14" fmla="*/ 173 w 847"/>
                <a:gd name="T15" fmla="*/ 164 h 796"/>
                <a:gd name="T16" fmla="*/ 192 w 847"/>
                <a:gd name="T17" fmla="*/ 171 h 796"/>
                <a:gd name="T18" fmla="*/ 217 w 847"/>
                <a:gd name="T19" fmla="*/ 178 h 796"/>
                <a:gd name="T20" fmla="*/ 240 w 847"/>
                <a:gd name="T21" fmla="*/ 189 h 796"/>
                <a:gd name="T22" fmla="*/ 260 w 847"/>
                <a:gd name="T23" fmla="*/ 195 h 796"/>
                <a:gd name="T24" fmla="*/ 287 w 847"/>
                <a:gd name="T25" fmla="*/ 209 h 796"/>
                <a:gd name="T26" fmla="*/ 320 w 847"/>
                <a:gd name="T27" fmla="*/ 224 h 796"/>
                <a:gd name="T28" fmla="*/ 352 w 847"/>
                <a:gd name="T29" fmla="*/ 243 h 796"/>
                <a:gd name="T30" fmla="*/ 383 w 847"/>
                <a:gd name="T31" fmla="*/ 261 h 796"/>
                <a:gd name="T32" fmla="*/ 411 w 847"/>
                <a:gd name="T33" fmla="*/ 282 h 796"/>
                <a:gd name="T34" fmla="*/ 443 w 847"/>
                <a:gd name="T35" fmla="*/ 306 h 796"/>
                <a:gd name="T36" fmla="*/ 471 w 847"/>
                <a:gd name="T37" fmla="*/ 335 h 796"/>
                <a:gd name="T38" fmla="*/ 500 w 847"/>
                <a:gd name="T39" fmla="*/ 362 h 796"/>
                <a:gd name="T40" fmla="*/ 525 w 847"/>
                <a:gd name="T41" fmla="*/ 390 h 796"/>
                <a:gd name="T42" fmla="*/ 549 w 847"/>
                <a:gd name="T43" fmla="*/ 417 h 796"/>
                <a:gd name="T44" fmla="*/ 568 w 847"/>
                <a:gd name="T45" fmla="*/ 444 h 796"/>
                <a:gd name="T46" fmla="*/ 587 w 847"/>
                <a:gd name="T47" fmla="*/ 476 h 796"/>
                <a:gd name="T48" fmla="*/ 610 w 847"/>
                <a:gd name="T49" fmla="*/ 509 h 796"/>
                <a:gd name="T50" fmla="*/ 624 w 847"/>
                <a:gd name="T51" fmla="*/ 546 h 796"/>
                <a:gd name="T52" fmla="*/ 640 w 847"/>
                <a:gd name="T53" fmla="*/ 581 h 796"/>
                <a:gd name="T54" fmla="*/ 655 w 847"/>
                <a:gd name="T55" fmla="*/ 621 h 796"/>
                <a:gd name="T56" fmla="*/ 663 w 847"/>
                <a:gd name="T57" fmla="*/ 660 h 796"/>
                <a:gd name="T58" fmla="*/ 767 w 847"/>
                <a:gd name="T59" fmla="*/ 795 h 796"/>
                <a:gd name="T60" fmla="*/ 802 w 847"/>
                <a:gd name="T61" fmla="*/ 626 h 796"/>
                <a:gd name="T62" fmla="*/ 790 w 847"/>
                <a:gd name="T63" fmla="*/ 581 h 796"/>
                <a:gd name="T64" fmla="*/ 774 w 847"/>
                <a:gd name="T65" fmla="*/ 539 h 796"/>
                <a:gd name="T66" fmla="*/ 759 w 847"/>
                <a:gd name="T67" fmla="*/ 501 h 796"/>
                <a:gd name="T68" fmla="*/ 740 w 847"/>
                <a:gd name="T69" fmla="*/ 465 h 796"/>
                <a:gd name="T70" fmla="*/ 724 w 847"/>
                <a:gd name="T71" fmla="*/ 434 h 796"/>
                <a:gd name="T72" fmla="*/ 701 w 847"/>
                <a:gd name="T73" fmla="*/ 395 h 796"/>
                <a:gd name="T74" fmla="*/ 681 w 847"/>
                <a:gd name="T75" fmla="*/ 364 h 796"/>
                <a:gd name="T76" fmla="*/ 655 w 847"/>
                <a:gd name="T77" fmla="*/ 329 h 796"/>
                <a:gd name="T78" fmla="*/ 630 w 847"/>
                <a:gd name="T79" fmla="*/ 298 h 796"/>
                <a:gd name="T80" fmla="*/ 604 w 847"/>
                <a:gd name="T81" fmla="*/ 269 h 796"/>
                <a:gd name="T82" fmla="*/ 575 w 847"/>
                <a:gd name="T83" fmla="*/ 238 h 796"/>
                <a:gd name="T84" fmla="*/ 547 w 847"/>
                <a:gd name="T85" fmla="*/ 214 h 796"/>
                <a:gd name="T86" fmla="*/ 517 w 847"/>
                <a:gd name="T87" fmla="*/ 185 h 796"/>
                <a:gd name="T88" fmla="*/ 485 w 847"/>
                <a:gd name="T89" fmla="*/ 164 h 796"/>
                <a:gd name="T90" fmla="*/ 454 w 847"/>
                <a:gd name="T91" fmla="*/ 141 h 796"/>
                <a:gd name="T92" fmla="*/ 423 w 847"/>
                <a:gd name="T93" fmla="*/ 123 h 796"/>
                <a:gd name="T94" fmla="*/ 386 w 847"/>
                <a:gd name="T95" fmla="*/ 104 h 796"/>
                <a:gd name="T96" fmla="*/ 355 w 847"/>
                <a:gd name="T97" fmla="*/ 88 h 796"/>
                <a:gd name="T98" fmla="*/ 320 w 847"/>
                <a:gd name="T99" fmla="*/ 72 h 796"/>
                <a:gd name="T100" fmla="*/ 285 w 847"/>
                <a:gd name="T101" fmla="*/ 58 h 796"/>
                <a:gd name="T102" fmla="*/ 248 w 847"/>
                <a:gd name="T103" fmla="*/ 44 h 796"/>
                <a:gd name="T104" fmla="*/ 222 w 847"/>
                <a:gd name="T105" fmla="*/ 37 h 796"/>
                <a:gd name="T106" fmla="*/ 202 w 847"/>
                <a:gd name="T107" fmla="*/ 28 h 796"/>
                <a:gd name="T108" fmla="*/ 187 w 847"/>
                <a:gd name="T109" fmla="*/ 26 h 796"/>
                <a:gd name="T110" fmla="*/ 165 w 847"/>
                <a:gd name="T111" fmla="*/ 21 h 796"/>
                <a:gd name="T112" fmla="*/ 145 w 847"/>
                <a:gd name="T113" fmla="*/ 17 h 796"/>
                <a:gd name="T114" fmla="*/ 120 w 847"/>
                <a:gd name="T115" fmla="*/ 13 h 796"/>
                <a:gd name="T116" fmla="*/ 98 w 847"/>
                <a:gd name="T117" fmla="*/ 7 h 796"/>
                <a:gd name="T118" fmla="*/ 79 w 847"/>
                <a:gd name="T119" fmla="*/ 5 h 796"/>
                <a:gd name="T120" fmla="*/ 58 w 847"/>
                <a:gd name="T121" fmla="*/ 1 h 796"/>
                <a:gd name="T122" fmla="*/ 38 w 847"/>
                <a:gd name="T123" fmla="*/ 1 h 79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847"/>
                <a:gd name="T187" fmla="*/ 0 h 796"/>
                <a:gd name="T188" fmla="*/ 847 w 847"/>
                <a:gd name="T189" fmla="*/ 796 h 79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847" h="796">
                  <a:moveTo>
                    <a:pt x="29" y="0"/>
                  </a:moveTo>
                  <a:lnTo>
                    <a:pt x="14" y="1"/>
                  </a:lnTo>
                  <a:lnTo>
                    <a:pt x="0" y="137"/>
                  </a:lnTo>
                  <a:lnTo>
                    <a:pt x="15" y="138"/>
                  </a:lnTo>
                  <a:lnTo>
                    <a:pt x="26" y="138"/>
                  </a:lnTo>
                  <a:lnTo>
                    <a:pt x="38" y="139"/>
                  </a:lnTo>
                  <a:lnTo>
                    <a:pt x="53" y="141"/>
                  </a:lnTo>
                  <a:lnTo>
                    <a:pt x="66" y="142"/>
                  </a:lnTo>
                  <a:lnTo>
                    <a:pt x="81" y="145"/>
                  </a:lnTo>
                  <a:lnTo>
                    <a:pt x="91" y="146"/>
                  </a:lnTo>
                  <a:lnTo>
                    <a:pt x="106" y="148"/>
                  </a:lnTo>
                  <a:lnTo>
                    <a:pt x="118" y="149"/>
                  </a:lnTo>
                  <a:lnTo>
                    <a:pt x="132" y="153"/>
                  </a:lnTo>
                  <a:lnTo>
                    <a:pt x="145" y="156"/>
                  </a:lnTo>
                  <a:lnTo>
                    <a:pt x="160" y="160"/>
                  </a:lnTo>
                  <a:lnTo>
                    <a:pt x="173" y="164"/>
                  </a:lnTo>
                  <a:lnTo>
                    <a:pt x="184" y="167"/>
                  </a:lnTo>
                  <a:lnTo>
                    <a:pt x="192" y="171"/>
                  </a:lnTo>
                  <a:lnTo>
                    <a:pt x="205" y="174"/>
                  </a:lnTo>
                  <a:lnTo>
                    <a:pt x="217" y="178"/>
                  </a:lnTo>
                  <a:lnTo>
                    <a:pt x="229" y="184"/>
                  </a:lnTo>
                  <a:lnTo>
                    <a:pt x="240" y="189"/>
                  </a:lnTo>
                  <a:lnTo>
                    <a:pt x="249" y="192"/>
                  </a:lnTo>
                  <a:lnTo>
                    <a:pt x="260" y="195"/>
                  </a:lnTo>
                  <a:lnTo>
                    <a:pt x="274" y="202"/>
                  </a:lnTo>
                  <a:lnTo>
                    <a:pt x="287" y="209"/>
                  </a:lnTo>
                  <a:lnTo>
                    <a:pt x="306" y="217"/>
                  </a:lnTo>
                  <a:lnTo>
                    <a:pt x="320" y="224"/>
                  </a:lnTo>
                  <a:lnTo>
                    <a:pt x="336" y="232"/>
                  </a:lnTo>
                  <a:lnTo>
                    <a:pt x="352" y="243"/>
                  </a:lnTo>
                  <a:lnTo>
                    <a:pt x="369" y="253"/>
                  </a:lnTo>
                  <a:lnTo>
                    <a:pt x="383" y="261"/>
                  </a:lnTo>
                  <a:lnTo>
                    <a:pt x="395" y="272"/>
                  </a:lnTo>
                  <a:lnTo>
                    <a:pt x="411" y="282"/>
                  </a:lnTo>
                  <a:lnTo>
                    <a:pt x="427" y="293"/>
                  </a:lnTo>
                  <a:lnTo>
                    <a:pt x="443" y="306"/>
                  </a:lnTo>
                  <a:lnTo>
                    <a:pt x="455" y="320"/>
                  </a:lnTo>
                  <a:lnTo>
                    <a:pt x="471" y="335"/>
                  </a:lnTo>
                  <a:lnTo>
                    <a:pt x="488" y="346"/>
                  </a:lnTo>
                  <a:lnTo>
                    <a:pt x="500" y="362"/>
                  </a:lnTo>
                  <a:lnTo>
                    <a:pt x="513" y="377"/>
                  </a:lnTo>
                  <a:lnTo>
                    <a:pt x="525" y="390"/>
                  </a:lnTo>
                  <a:lnTo>
                    <a:pt x="535" y="402"/>
                  </a:lnTo>
                  <a:lnTo>
                    <a:pt x="549" y="417"/>
                  </a:lnTo>
                  <a:lnTo>
                    <a:pt x="558" y="432"/>
                  </a:lnTo>
                  <a:lnTo>
                    <a:pt x="568" y="444"/>
                  </a:lnTo>
                  <a:lnTo>
                    <a:pt x="580" y="462"/>
                  </a:lnTo>
                  <a:lnTo>
                    <a:pt x="587" y="476"/>
                  </a:lnTo>
                  <a:lnTo>
                    <a:pt x="597" y="492"/>
                  </a:lnTo>
                  <a:lnTo>
                    <a:pt x="610" y="509"/>
                  </a:lnTo>
                  <a:lnTo>
                    <a:pt x="618" y="526"/>
                  </a:lnTo>
                  <a:lnTo>
                    <a:pt x="624" y="546"/>
                  </a:lnTo>
                  <a:lnTo>
                    <a:pt x="634" y="566"/>
                  </a:lnTo>
                  <a:lnTo>
                    <a:pt x="640" y="581"/>
                  </a:lnTo>
                  <a:lnTo>
                    <a:pt x="650" y="601"/>
                  </a:lnTo>
                  <a:lnTo>
                    <a:pt x="655" y="621"/>
                  </a:lnTo>
                  <a:lnTo>
                    <a:pt x="659" y="639"/>
                  </a:lnTo>
                  <a:lnTo>
                    <a:pt x="663" y="660"/>
                  </a:lnTo>
                  <a:lnTo>
                    <a:pt x="619" y="672"/>
                  </a:lnTo>
                  <a:lnTo>
                    <a:pt x="767" y="795"/>
                  </a:lnTo>
                  <a:lnTo>
                    <a:pt x="846" y="613"/>
                  </a:lnTo>
                  <a:lnTo>
                    <a:pt x="802" y="626"/>
                  </a:lnTo>
                  <a:lnTo>
                    <a:pt x="796" y="602"/>
                  </a:lnTo>
                  <a:lnTo>
                    <a:pt x="790" y="581"/>
                  </a:lnTo>
                  <a:lnTo>
                    <a:pt x="780" y="559"/>
                  </a:lnTo>
                  <a:lnTo>
                    <a:pt x="774" y="539"/>
                  </a:lnTo>
                  <a:lnTo>
                    <a:pt x="767" y="519"/>
                  </a:lnTo>
                  <a:lnTo>
                    <a:pt x="759" y="501"/>
                  </a:lnTo>
                  <a:lnTo>
                    <a:pt x="749" y="481"/>
                  </a:lnTo>
                  <a:lnTo>
                    <a:pt x="740" y="465"/>
                  </a:lnTo>
                  <a:lnTo>
                    <a:pt x="733" y="450"/>
                  </a:lnTo>
                  <a:lnTo>
                    <a:pt x="724" y="434"/>
                  </a:lnTo>
                  <a:lnTo>
                    <a:pt x="712" y="410"/>
                  </a:lnTo>
                  <a:lnTo>
                    <a:pt x="701" y="395"/>
                  </a:lnTo>
                  <a:lnTo>
                    <a:pt x="691" y="379"/>
                  </a:lnTo>
                  <a:lnTo>
                    <a:pt x="681" y="364"/>
                  </a:lnTo>
                  <a:lnTo>
                    <a:pt x="668" y="345"/>
                  </a:lnTo>
                  <a:lnTo>
                    <a:pt x="655" y="329"/>
                  </a:lnTo>
                  <a:lnTo>
                    <a:pt x="643" y="313"/>
                  </a:lnTo>
                  <a:lnTo>
                    <a:pt x="630" y="298"/>
                  </a:lnTo>
                  <a:lnTo>
                    <a:pt x="617" y="284"/>
                  </a:lnTo>
                  <a:lnTo>
                    <a:pt x="604" y="269"/>
                  </a:lnTo>
                  <a:lnTo>
                    <a:pt x="590" y="253"/>
                  </a:lnTo>
                  <a:lnTo>
                    <a:pt x="575" y="238"/>
                  </a:lnTo>
                  <a:lnTo>
                    <a:pt x="562" y="226"/>
                  </a:lnTo>
                  <a:lnTo>
                    <a:pt x="547" y="214"/>
                  </a:lnTo>
                  <a:lnTo>
                    <a:pt x="533" y="201"/>
                  </a:lnTo>
                  <a:lnTo>
                    <a:pt x="517" y="185"/>
                  </a:lnTo>
                  <a:lnTo>
                    <a:pt x="503" y="176"/>
                  </a:lnTo>
                  <a:lnTo>
                    <a:pt x="485" y="164"/>
                  </a:lnTo>
                  <a:lnTo>
                    <a:pt x="468" y="153"/>
                  </a:lnTo>
                  <a:lnTo>
                    <a:pt x="454" y="141"/>
                  </a:lnTo>
                  <a:lnTo>
                    <a:pt x="438" y="133"/>
                  </a:lnTo>
                  <a:lnTo>
                    <a:pt x="423" y="123"/>
                  </a:lnTo>
                  <a:lnTo>
                    <a:pt x="404" y="113"/>
                  </a:lnTo>
                  <a:lnTo>
                    <a:pt x="386" y="104"/>
                  </a:lnTo>
                  <a:lnTo>
                    <a:pt x="373" y="95"/>
                  </a:lnTo>
                  <a:lnTo>
                    <a:pt x="355" y="88"/>
                  </a:lnTo>
                  <a:lnTo>
                    <a:pt x="338" y="80"/>
                  </a:lnTo>
                  <a:lnTo>
                    <a:pt x="320" y="72"/>
                  </a:lnTo>
                  <a:lnTo>
                    <a:pt x="300" y="66"/>
                  </a:lnTo>
                  <a:lnTo>
                    <a:pt x="285" y="58"/>
                  </a:lnTo>
                  <a:lnTo>
                    <a:pt x="263" y="49"/>
                  </a:lnTo>
                  <a:lnTo>
                    <a:pt x="248" y="44"/>
                  </a:lnTo>
                  <a:lnTo>
                    <a:pt x="232" y="38"/>
                  </a:lnTo>
                  <a:lnTo>
                    <a:pt x="222" y="37"/>
                  </a:lnTo>
                  <a:lnTo>
                    <a:pt x="211" y="31"/>
                  </a:lnTo>
                  <a:lnTo>
                    <a:pt x="202" y="28"/>
                  </a:lnTo>
                  <a:lnTo>
                    <a:pt x="194" y="28"/>
                  </a:lnTo>
                  <a:lnTo>
                    <a:pt x="187" y="26"/>
                  </a:lnTo>
                  <a:lnTo>
                    <a:pt x="176" y="23"/>
                  </a:lnTo>
                  <a:lnTo>
                    <a:pt x="165" y="21"/>
                  </a:lnTo>
                  <a:lnTo>
                    <a:pt x="153" y="18"/>
                  </a:lnTo>
                  <a:lnTo>
                    <a:pt x="145" y="17"/>
                  </a:lnTo>
                  <a:lnTo>
                    <a:pt x="133" y="15"/>
                  </a:lnTo>
                  <a:lnTo>
                    <a:pt x="120" y="13"/>
                  </a:lnTo>
                  <a:lnTo>
                    <a:pt x="111" y="10"/>
                  </a:lnTo>
                  <a:lnTo>
                    <a:pt x="98" y="7"/>
                  </a:lnTo>
                  <a:lnTo>
                    <a:pt x="88" y="7"/>
                  </a:lnTo>
                  <a:lnTo>
                    <a:pt x="79" y="5"/>
                  </a:lnTo>
                  <a:lnTo>
                    <a:pt x="68" y="4"/>
                  </a:lnTo>
                  <a:lnTo>
                    <a:pt x="58" y="1"/>
                  </a:lnTo>
                  <a:lnTo>
                    <a:pt x="47" y="1"/>
                  </a:lnTo>
                  <a:lnTo>
                    <a:pt x="38" y="1"/>
                  </a:lnTo>
                  <a:lnTo>
                    <a:pt x="29" y="0"/>
                  </a:lnTo>
                </a:path>
              </a:pathLst>
            </a:custGeom>
            <a:solidFill>
              <a:schemeClr val="accent2"/>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it-IT"/>
            </a:p>
          </p:txBody>
        </p:sp>
        <p:sp>
          <p:nvSpPr>
            <p:cNvPr id="14" name="Freeform 10">
              <a:extLst>
                <a:ext uri="{FF2B5EF4-FFF2-40B4-BE49-F238E27FC236}">
                  <a16:creationId xmlns:a16="http://schemas.microsoft.com/office/drawing/2014/main" id="{C418FF56-CBF3-4A4D-97FD-C1382613EF0D}"/>
                </a:ext>
              </a:extLst>
            </p:cNvPr>
            <p:cNvSpPr>
              <a:spLocks/>
            </p:cNvSpPr>
            <p:nvPr/>
          </p:nvSpPr>
          <p:spPr bwMode="auto">
            <a:xfrm>
              <a:off x="1921" y="1689"/>
              <a:ext cx="825" cy="800"/>
            </a:xfrm>
            <a:custGeom>
              <a:avLst/>
              <a:gdLst>
                <a:gd name="T0" fmla="*/ 144 w 825"/>
                <a:gd name="T1" fmla="*/ 799 h 800"/>
                <a:gd name="T2" fmla="*/ 145 w 825"/>
                <a:gd name="T3" fmla="*/ 777 h 800"/>
                <a:gd name="T4" fmla="*/ 147 w 825"/>
                <a:gd name="T5" fmla="*/ 750 h 800"/>
                <a:gd name="T6" fmla="*/ 151 w 825"/>
                <a:gd name="T7" fmla="*/ 727 h 800"/>
                <a:gd name="T8" fmla="*/ 157 w 825"/>
                <a:gd name="T9" fmla="*/ 701 h 800"/>
                <a:gd name="T10" fmla="*/ 162 w 825"/>
                <a:gd name="T11" fmla="*/ 674 h 800"/>
                <a:gd name="T12" fmla="*/ 171 w 825"/>
                <a:gd name="T13" fmla="*/ 647 h 800"/>
                <a:gd name="T14" fmla="*/ 177 w 825"/>
                <a:gd name="T15" fmla="*/ 627 h 800"/>
                <a:gd name="T16" fmla="*/ 186 w 825"/>
                <a:gd name="T17" fmla="*/ 605 h 800"/>
                <a:gd name="T18" fmla="*/ 195 w 825"/>
                <a:gd name="T19" fmla="*/ 581 h 800"/>
                <a:gd name="T20" fmla="*/ 204 w 825"/>
                <a:gd name="T21" fmla="*/ 564 h 800"/>
                <a:gd name="T22" fmla="*/ 216 w 825"/>
                <a:gd name="T23" fmla="*/ 537 h 800"/>
                <a:gd name="T24" fmla="*/ 233 w 825"/>
                <a:gd name="T25" fmla="*/ 505 h 800"/>
                <a:gd name="T26" fmla="*/ 250 w 825"/>
                <a:gd name="T27" fmla="*/ 474 h 800"/>
                <a:gd name="T28" fmla="*/ 271 w 825"/>
                <a:gd name="T29" fmla="*/ 446 h 800"/>
                <a:gd name="T30" fmla="*/ 293 w 825"/>
                <a:gd name="T31" fmla="*/ 417 h 800"/>
                <a:gd name="T32" fmla="*/ 318 w 825"/>
                <a:gd name="T33" fmla="*/ 387 h 800"/>
                <a:gd name="T34" fmla="*/ 345 w 825"/>
                <a:gd name="T35" fmla="*/ 359 h 800"/>
                <a:gd name="T36" fmla="*/ 375 w 825"/>
                <a:gd name="T37" fmla="*/ 333 h 800"/>
                <a:gd name="T38" fmla="*/ 403 w 825"/>
                <a:gd name="T39" fmla="*/ 309 h 800"/>
                <a:gd name="T40" fmla="*/ 435 w 825"/>
                <a:gd name="T41" fmla="*/ 286 h 800"/>
                <a:gd name="T42" fmla="*/ 460 w 825"/>
                <a:gd name="T43" fmla="*/ 267 h 800"/>
                <a:gd name="T44" fmla="*/ 493 w 825"/>
                <a:gd name="T45" fmla="*/ 247 h 800"/>
                <a:gd name="T46" fmla="*/ 529 w 825"/>
                <a:gd name="T47" fmla="*/ 228 h 800"/>
                <a:gd name="T48" fmla="*/ 565 w 825"/>
                <a:gd name="T49" fmla="*/ 212 h 800"/>
                <a:gd name="T50" fmla="*/ 604 w 825"/>
                <a:gd name="T51" fmla="*/ 196 h 800"/>
                <a:gd name="T52" fmla="*/ 644 w 825"/>
                <a:gd name="T53" fmla="*/ 183 h 800"/>
                <a:gd name="T54" fmla="*/ 684 w 825"/>
                <a:gd name="T55" fmla="*/ 174 h 800"/>
                <a:gd name="T56" fmla="*/ 824 w 825"/>
                <a:gd name="T57" fmla="*/ 73 h 800"/>
                <a:gd name="T58" fmla="*/ 647 w 825"/>
                <a:gd name="T59" fmla="*/ 43 h 800"/>
                <a:gd name="T60" fmla="*/ 603 w 825"/>
                <a:gd name="T61" fmla="*/ 53 h 800"/>
                <a:gd name="T62" fmla="*/ 558 w 825"/>
                <a:gd name="T63" fmla="*/ 68 h 800"/>
                <a:gd name="T64" fmla="*/ 520 w 825"/>
                <a:gd name="T65" fmla="*/ 83 h 800"/>
                <a:gd name="T66" fmla="*/ 483 w 825"/>
                <a:gd name="T67" fmla="*/ 102 h 800"/>
                <a:gd name="T68" fmla="*/ 450 w 825"/>
                <a:gd name="T69" fmla="*/ 116 h 800"/>
                <a:gd name="T70" fmla="*/ 411 w 825"/>
                <a:gd name="T71" fmla="*/ 138 h 800"/>
                <a:gd name="T72" fmla="*/ 377 w 825"/>
                <a:gd name="T73" fmla="*/ 158 h 800"/>
                <a:gd name="T74" fmla="*/ 341 w 825"/>
                <a:gd name="T75" fmla="*/ 183 h 800"/>
                <a:gd name="T76" fmla="*/ 312 w 825"/>
                <a:gd name="T77" fmla="*/ 206 h 800"/>
                <a:gd name="T78" fmla="*/ 277 w 825"/>
                <a:gd name="T79" fmla="*/ 233 h 800"/>
                <a:gd name="T80" fmla="*/ 248 w 825"/>
                <a:gd name="T81" fmla="*/ 261 h 800"/>
                <a:gd name="T82" fmla="*/ 222 w 825"/>
                <a:gd name="T83" fmla="*/ 288 h 800"/>
                <a:gd name="T84" fmla="*/ 195 w 825"/>
                <a:gd name="T85" fmla="*/ 317 h 800"/>
                <a:gd name="T86" fmla="*/ 171 w 825"/>
                <a:gd name="T87" fmla="*/ 348 h 800"/>
                <a:gd name="T88" fmla="*/ 147 w 825"/>
                <a:gd name="T89" fmla="*/ 377 h 800"/>
                <a:gd name="T90" fmla="*/ 129 w 825"/>
                <a:gd name="T91" fmla="*/ 408 h 800"/>
                <a:gd name="T92" fmla="*/ 108 w 825"/>
                <a:gd name="T93" fmla="*/ 442 h 800"/>
                <a:gd name="T94" fmla="*/ 92 w 825"/>
                <a:gd name="T95" fmla="*/ 472 h 800"/>
                <a:gd name="T96" fmla="*/ 74 w 825"/>
                <a:gd name="T97" fmla="*/ 506 h 800"/>
                <a:gd name="T98" fmla="*/ 60 w 825"/>
                <a:gd name="T99" fmla="*/ 540 h 800"/>
                <a:gd name="T100" fmla="*/ 45 w 825"/>
                <a:gd name="T101" fmla="*/ 575 h 800"/>
                <a:gd name="T102" fmla="*/ 37 w 825"/>
                <a:gd name="T103" fmla="*/ 599 h 800"/>
                <a:gd name="T104" fmla="*/ 30 w 825"/>
                <a:gd name="T105" fmla="*/ 619 h 800"/>
                <a:gd name="T106" fmla="*/ 26 w 825"/>
                <a:gd name="T107" fmla="*/ 636 h 800"/>
                <a:gd name="T108" fmla="*/ 22 w 825"/>
                <a:gd name="T109" fmla="*/ 655 h 800"/>
                <a:gd name="T110" fmla="*/ 17 w 825"/>
                <a:gd name="T111" fmla="*/ 675 h 800"/>
                <a:gd name="T112" fmla="*/ 11 w 825"/>
                <a:gd name="T113" fmla="*/ 698 h 800"/>
                <a:gd name="T114" fmla="*/ 8 w 825"/>
                <a:gd name="T115" fmla="*/ 719 h 800"/>
                <a:gd name="T116" fmla="*/ 5 w 825"/>
                <a:gd name="T117" fmla="*/ 738 h 800"/>
                <a:gd name="T118" fmla="*/ 3 w 825"/>
                <a:gd name="T119" fmla="*/ 759 h 800"/>
                <a:gd name="T120" fmla="*/ 1 w 825"/>
                <a:gd name="T121" fmla="*/ 776 h 80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25"/>
                <a:gd name="T184" fmla="*/ 0 h 800"/>
                <a:gd name="T185" fmla="*/ 825 w 825"/>
                <a:gd name="T186" fmla="*/ 800 h 80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25" h="800">
                  <a:moveTo>
                    <a:pt x="0" y="785"/>
                  </a:moveTo>
                  <a:lnTo>
                    <a:pt x="144" y="799"/>
                  </a:lnTo>
                  <a:lnTo>
                    <a:pt x="143" y="788"/>
                  </a:lnTo>
                  <a:lnTo>
                    <a:pt x="145" y="777"/>
                  </a:lnTo>
                  <a:lnTo>
                    <a:pt x="146" y="763"/>
                  </a:lnTo>
                  <a:lnTo>
                    <a:pt x="147" y="750"/>
                  </a:lnTo>
                  <a:lnTo>
                    <a:pt x="148" y="736"/>
                  </a:lnTo>
                  <a:lnTo>
                    <a:pt x="151" y="727"/>
                  </a:lnTo>
                  <a:lnTo>
                    <a:pt x="153" y="711"/>
                  </a:lnTo>
                  <a:lnTo>
                    <a:pt x="157" y="701"/>
                  </a:lnTo>
                  <a:lnTo>
                    <a:pt x="158" y="688"/>
                  </a:lnTo>
                  <a:lnTo>
                    <a:pt x="162" y="674"/>
                  </a:lnTo>
                  <a:lnTo>
                    <a:pt x="165" y="661"/>
                  </a:lnTo>
                  <a:lnTo>
                    <a:pt x="171" y="647"/>
                  </a:lnTo>
                  <a:lnTo>
                    <a:pt x="171" y="637"/>
                  </a:lnTo>
                  <a:lnTo>
                    <a:pt x="177" y="627"/>
                  </a:lnTo>
                  <a:lnTo>
                    <a:pt x="181" y="616"/>
                  </a:lnTo>
                  <a:lnTo>
                    <a:pt x="186" y="605"/>
                  </a:lnTo>
                  <a:lnTo>
                    <a:pt x="191" y="592"/>
                  </a:lnTo>
                  <a:lnTo>
                    <a:pt x="195" y="581"/>
                  </a:lnTo>
                  <a:lnTo>
                    <a:pt x="199" y="574"/>
                  </a:lnTo>
                  <a:lnTo>
                    <a:pt x="204" y="564"/>
                  </a:lnTo>
                  <a:lnTo>
                    <a:pt x="209" y="550"/>
                  </a:lnTo>
                  <a:lnTo>
                    <a:pt x="216" y="537"/>
                  </a:lnTo>
                  <a:lnTo>
                    <a:pt x="225" y="520"/>
                  </a:lnTo>
                  <a:lnTo>
                    <a:pt x="233" y="505"/>
                  </a:lnTo>
                  <a:lnTo>
                    <a:pt x="240" y="490"/>
                  </a:lnTo>
                  <a:lnTo>
                    <a:pt x="250" y="474"/>
                  </a:lnTo>
                  <a:lnTo>
                    <a:pt x="262" y="460"/>
                  </a:lnTo>
                  <a:lnTo>
                    <a:pt x="271" y="446"/>
                  </a:lnTo>
                  <a:lnTo>
                    <a:pt x="280" y="434"/>
                  </a:lnTo>
                  <a:lnTo>
                    <a:pt x="293" y="417"/>
                  </a:lnTo>
                  <a:lnTo>
                    <a:pt x="305" y="404"/>
                  </a:lnTo>
                  <a:lnTo>
                    <a:pt x="318" y="387"/>
                  </a:lnTo>
                  <a:lnTo>
                    <a:pt x="331" y="375"/>
                  </a:lnTo>
                  <a:lnTo>
                    <a:pt x="345" y="359"/>
                  </a:lnTo>
                  <a:lnTo>
                    <a:pt x="362" y="344"/>
                  </a:lnTo>
                  <a:lnTo>
                    <a:pt x="375" y="333"/>
                  </a:lnTo>
                  <a:lnTo>
                    <a:pt x="390" y="319"/>
                  </a:lnTo>
                  <a:lnTo>
                    <a:pt x="403" y="309"/>
                  </a:lnTo>
                  <a:lnTo>
                    <a:pt x="417" y="300"/>
                  </a:lnTo>
                  <a:lnTo>
                    <a:pt x="435" y="286"/>
                  </a:lnTo>
                  <a:lnTo>
                    <a:pt x="447" y="276"/>
                  </a:lnTo>
                  <a:lnTo>
                    <a:pt x="460" y="267"/>
                  </a:lnTo>
                  <a:lnTo>
                    <a:pt x="478" y="255"/>
                  </a:lnTo>
                  <a:lnTo>
                    <a:pt x="493" y="247"/>
                  </a:lnTo>
                  <a:lnTo>
                    <a:pt x="512" y="239"/>
                  </a:lnTo>
                  <a:lnTo>
                    <a:pt x="529" y="228"/>
                  </a:lnTo>
                  <a:lnTo>
                    <a:pt x="545" y="219"/>
                  </a:lnTo>
                  <a:lnTo>
                    <a:pt x="565" y="212"/>
                  </a:lnTo>
                  <a:lnTo>
                    <a:pt x="585" y="203"/>
                  </a:lnTo>
                  <a:lnTo>
                    <a:pt x="604" y="196"/>
                  </a:lnTo>
                  <a:lnTo>
                    <a:pt x="623" y="188"/>
                  </a:lnTo>
                  <a:lnTo>
                    <a:pt x="644" y="183"/>
                  </a:lnTo>
                  <a:lnTo>
                    <a:pt x="663" y="179"/>
                  </a:lnTo>
                  <a:lnTo>
                    <a:pt x="684" y="174"/>
                  </a:lnTo>
                  <a:lnTo>
                    <a:pt x="698" y="218"/>
                  </a:lnTo>
                  <a:lnTo>
                    <a:pt x="824" y="73"/>
                  </a:lnTo>
                  <a:lnTo>
                    <a:pt x="636" y="0"/>
                  </a:lnTo>
                  <a:lnTo>
                    <a:pt x="647" y="43"/>
                  </a:lnTo>
                  <a:lnTo>
                    <a:pt x="622" y="48"/>
                  </a:lnTo>
                  <a:lnTo>
                    <a:pt x="603" y="53"/>
                  </a:lnTo>
                  <a:lnTo>
                    <a:pt x="580" y="63"/>
                  </a:lnTo>
                  <a:lnTo>
                    <a:pt x="558" y="68"/>
                  </a:lnTo>
                  <a:lnTo>
                    <a:pt x="538" y="77"/>
                  </a:lnTo>
                  <a:lnTo>
                    <a:pt x="520" y="83"/>
                  </a:lnTo>
                  <a:lnTo>
                    <a:pt x="502" y="92"/>
                  </a:lnTo>
                  <a:lnTo>
                    <a:pt x="483" y="102"/>
                  </a:lnTo>
                  <a:lnTo>
                    <a:pt x="467" y="108"/>
                  </a:lnTo>
                  <a:lnTo>
                    <a:pt x="450" y="116"/>
                  </a:lnTo>
                  <a:lnTo>
                    <a:pt x="427" y="128"/>
                  </a:lnTo>
                  <a:lnTo>
                    <a:pt x="411" y="138"/>
                  </a:lnTo>
                  <a:lnTo>
                    <a:pt x="394" y="148"/>
                  </a:lnTo>
                  <a:lnTo>
                    <a:pt x="377" y="158"/>
                  </a:lnTo>
                  <a:lnTo>
                    <a:pt x="358" y="171"/>
                  </a:lnTo>
                  <a:lnTo>
                    <a:pt x="341" y="183"/>
                  </a:lnTo>
                  <a:lnTo>
                    <a:pt x="325" y="195"/>
                  </a:lnTo>
                  <a:lnTo>
                    <a:pt x="312" y="206"/>
                  </a:lnTo>
                  <a:lnTo>
                    <a:pt x="293" y="220"/>
                  </a:lnTo>
                  <a:lnTo>
                    <a:pt x="277" y="233"/>
                  </a:lnTo>
                  <a:lnTo>
                    <a:pt x="261" y="245"/>
                  </a:lnTo>
                  <a:lnTo>
                    <a:pt x="248" y="261"/>
                  </a:lnTo>
                  <a:lnTo>
                    <a:pt x="235" y="273"/>
                  </a:lnTo>
                  <a:lnTo>
                    <a:pt x="222" y="288"/>
                  </a:lnTo>
                  <a:lnTo>
                    <a:pt x="208" y="301"/>
                  </a:lnTo>
                  <a:lnTo>
                    <a:pt x="195" y="317"/>
                  </a:lnTo>
                  <a:lnTo>
                    <a:pt x="183" y="329"/>
                  </a:lnTo>
                  <a:lnTo>
                    <a:pt x="171" y="348"/>
                  </a:lnTo>
                  <a:lnTo>
                    <a:pt x="158" y="363"/>
                  </a:lnTo>
                  <a:lnTo>
                    <a:pt x="147" y="377"/>
                  </a:lnTo>
                  <a:lnTo>
                    <a:pt x="137" y="393"/>
                  </a:lnTo>
                  <a:lnTo>
                    <a:pt x="129" y="408"/>
                  </a:lnTo>
                  <a:lnTo>
                    <a:pt x="117" y="425"/>
                  </a:lnTo>
                  <a:lnTo>
                    <a:pt x="108" y="442"/>
                  </a:lnTo>
                  <a:lnTo>
                    <a:pt x="99" y="455"/>
                  </a:lnTo>
                  <a:lnTo>
                    <a:pt x="92" y="472"/>
                  </a:lnTo>
                  <a:lnTo>
                    <a:pt x="84" y="490"/>
                  </a:lnTo>
                  <a:lnTo>
                    <a:pt x="74" y="506"/>
                  </a:lnTo>
                  <a:lnTo>
                    <a:pt x="68" y="525"/>
                  </a:lnTo>
                  <a:lnTo>
                    <a:pt x="60" y="540"/>
                  </a:lnTo>
                  <a:lnTo>
                    <a:pt x="52" y="560"/>
                  </a:lnTo>
                  <a:lnTo>
                    <a:pt x="45" y="575"/>
                  </a:lnTo>
                  <a:lnTo>
                    <a:pt x="41" y="590"/>
                  </a:lnTo>
                  <a:lnTo>
                    <a:pt x="37" y="599"/>
                  </a:lnTo>
                  <a:lnTo>
                    <a:pt x="33" y="610"/>
                  </a:lnTo>
                  <a:lnTo>
                    <a:pt x="30" y="619"/>
                  </a:lnTo>
                  <a:lnTo>
                    <a:pt x="28" y="625"/>
                  </a:lnTo>
                  <a:lnTo>
                    <a:pt x="26" y="636"/>
                  </a:lnTo>
                  <a:lnTo>
                    <a:pt x="24" y="645"/>
                  </a:lnTo>
                  <a:lnTo>
                    <a:pt x="22" y="655"/>
                  </a:lnTo>
                  <a:lnTo>
                    <a:pt x="19" y="666"/>
                  </a:lnTo>
                  <a:lnTo>
                    <a:pt x="17" y="675"/>
                  </a:lnTo>
                  <a:lnTo>
                    <a:pt x="16" y="686"/>
                  </a:lnTo>
                  <a:lnTo>
                    <a:pt x="11" y="698"/>
                  </a:lnTo>
                  <a:lnTo>
                    <a:pt x="12" y="709"/>
                  </a:lnTo>
                  <a:lnTo>
                    <a:pt x="8" y="719"/>
                  </a:lnTo>
                  <a:lnTo>
                    <a:pt x="8" y="728"/>
                  </a:lnTo>
                  <a:lnTo>
                    <a:pt x="5" y="738"/>
                  </a:lnTo>
                  <a:lnTo>
                    <a:pt x="3" y="749"/>
                  </a:lnTo>
                  <a:lnTo>
                    <a:pt x="3" y="759"/>
                  </a:lnTo>
                  <a:lnTo>
                    <a:pt x="1" y="769"/>
                  </a:lnTo>
                  <a:lnTo>
                    <a:pt x="1" y="776"/>
                  </a:lnTo>
                  <a:lnTo>
                    <a:pt x="0" y="785"/>
                  </a:lnTo>
                </a:path>
              </a:pathLst>
            </a:custGeom>
            <a:solidFill>
              <a:srgbClr val="FF00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it-IT"/>
            </a:p>
          </p:txBody>
        </p:sp>
        <p:sp>
          <p:nvSpPr>
            <p:cNvPr id="15" name="Freeform 11">
              <a:extLst>
                <a:ext uri="{FF2B5EF4-FFF2-40B4-BE49-F238E27FC236}">
                  <a16:creationId xmlns:a16="http://schemas.microsoft.com/office/drawing/2014/main" id="{5E88FD5A-06EC-471E-B20B-F53747675B35}"/>
                </a:ext>
              </a:extLst>
            </p:cNvPr>
            <p:cNvSpPr>
              <a:spLocks/>
            </p:cNvSpPr>
            <p:nvPr/>
          </p:nvSpPr>
          <p:spPr bwMode="auto">
            <a:xfrm>
              <a:off x="3382" y="2730"/>
              <a:ext cx="825" cy="801"/>
            </a:xfrm>
            <a:custGeom>
              <a:avLst/>
              <a:gdLst>
                <a:gd name="T0" fmla="*/ 680 w 825"/>
                <a:gd name="T1" fmla="*/ 0 h 801"/>
                <a:gd name="T2" fmla="*/ 679 w 825"/>
                <a:gd name="T3" fmla="*/ 23 h 801"/>
                <a:gd name="T4" fmla="*/ 676 w 825"/>
                <a:gd name="T5" fmla="*/ 50 h 801"/>
                <a:gd name="T6" fmla="*/ 672 w 825"/>
                <a:gd name="T7" fmla="*/ 74 h 801"/>
                <a:gd name="T8" fmla="*/ 667 w 825"/>
                <a:gd name="T9" fmla="*/ 101 h 801"/>
                <a:gd name="T10" fmla="*/ 663 w 825"/>
                <a:gd name="T11" fmla="*/ 126 h 801"/>
                <a:gd name="T12" fmla="*/ 654 w 825"/>
                <a:gd name="T13" fmla="*/ 151 h 801"/>
                <a:gd name="T14" fmla="*/ 647 w 825"/>
                <a:gd name="T15" fmla="*/ 173 h 801"/>
                <a:gd name="T16" fmla="*/ 639 w 825"/>
                <a:gd name="T17" fmla="*/ 195 h 801"/>
                <a:gd name="T18" fmla="*/ 629 w 825"/>
                <a:gd name="T19" fmla="*/ 218 h 801"/>
                <a:gd name="T20" fmla="*/ 620 w 825"/>
                <a:gd name="T21" fmla="*/ 236 h 801"/>
                <a:gd name="T22" fmla="*/ 608 w 825"/>
                <a:gd name="T23" fmla="*/ 263 h 801"/>
                <a:gd name="T24" fmla="*/ 591 w 825"/>
                <a:gd name="T25" fmla="*/ 295 h 801"/>
                <a:gd name="T26" fmla="*/ 574 w 825"/>
                <a:gd name="T27" fmla="*/ 325 h 801"/>
                <a:gd name="T28" fmla="*/ 554 w 825"/>
                <a:gd name="T29" fmla="*/ 353 h 801"/>
                <a:gd name="T30" fmla="*/ 531 w 825"/>
                <a:gd name="T31" fmla="*/ 382 h 801"/>
                <a:gd name="T32" fmla="*/ 507 w 825"/>
                <a:gd name="T33" fmla="*/ 413 h 801"/>
                <a:gd name="T34" fmla="*/ 479 w 825"/>
                <a:gd name="T35" fmla="*/ 441 h 801"/>
                <a:gd name="T36" fmla="*/ 448 w 825"/>
                <a:gd name="T37" fmla="*/ 466 h 801"/>
                <a:gd name="T38" fmla="*/ 420 w 825"/>
                <a:gd name="T39" fmla="*/ 490 h 801"/>
                <a:gd name="T40" fmla="*/ 390 w 825"/>
                <a:gd name="T41" fmla="*/ 514 h 801"/>
                <a:gd name="T42" fmla="*/ 361 w 825"/>
                <a:gd name="T43" fmla="*/ 533 h 801"/>
                <a:gd name="T44" fmla="*/ 330 w 825"/>
                <a:gd name="T45" fmla="*/ 553 h 801"/>
                <a:gd name="T46" fmla="*/ 295 w 825"/>
                <a:gd name="T47" fmla="*/ 573 h 801"/>
                <a:gd name="T48" fmla="*/ 259 w 825"/>
                <a:gd name="T49" fmla="*/ 588 h 801"/>
                <a:gd name="T50" fmla="*/ 220 w 825"/>
                <a:gd name="T51" fmla="*/ 603 h 801"/>
                <a:gd name="T52" fmla="*/ 180 w 825"/>
                <a:gd name="T53" fmla="*/ 618 h 801"/>
                <a:gd name="T54" fmla="*/ 139 w 825"/>
                <a:gd name="T55" fmla="*/ 628 h 801"/>
                <a:gd name="T56" fmla="*/ 0 w 825"/>
                <a:gd name="T57" fmla="*/ 728 h 801"/>
                <a:gd name="T58" fmla="*/ 177 w 825"/>
                <a:gd name="T59" fmla="*/ 758 h 801"/>
                <a:gd name="T60" fmla="*/ 221 w 825"/>
                <a:gd name="T61" fmla="*/ 745 h 801"/>
                <a:gd name="T62" fmla="*/ 266 w 825"/>
                <a:gd name="T63" fmla="*/ 729 h 801"/>
                <a:gd name="T64" fmla="*/ 304 w 825"/>
                <a:gd name="T65" fmla="*/ 716 h 801"/>
                <a:gd name="T66" fmla="*/ 341 w 825"/>
                <a:gd name="T67" fmla="*/ 699 h 801"/>
                <a:gd name="T68" fmla="*/ 374 w 825"/>
                <a:gd name="T69" fmla="*/ 683 h 801"/>
                <a:gd name="T70" fmla="*/ 414 w 825"/>
                <a:gd name="T71" fmla="*/ 663 h 801"/>
                <a:gd name="T72" fmla="*/ 447 w 825"/>
                <a:gd name="T73" fmla="*/ 642 h 801"/>
                <a:gd name="T74" fmla="*/ 483 w 825"/>
                <a:gd name="T75" fmla="*/ 616 h 801"/>
                <a:gd name="T76" fmla="*/ 513 w 825"/>
                <a:gd name="T77" fmla="*/ 593 h 801"/>
                <a:gd name="T78" fmla="*/ 548 w 825"/>
                <a:gd name="T79" fmla="*/ 564 h 801"/>
                <a:gd name="T80" fmla="*/ 576 w 825"/>
                <a:gd name="T81" fmla="*/ 538 h 801"/>
                <a:gd name="T82" fmla="*/ 602 w 825"/>
                <a:gd name="T83" fmla="*/ 512 h 801"/>
                <a:gd name="T84" fmla="*/ 630 w 825"/>
                <a:gd name="T85" fmla="*/ 483 h 801"/>
                <a:gd name="T86" fmla="*/ 654 w 825"/>
                <a:gd name="T87" fmla="*/ 452 h 801"/>
                <a:gd name="T88" fmla="*/ 677 w 825"/>
                <a:gd name="T89" fmla="*/ 423 h 801"/>
                <a:gd name="T90" fmla="*/ 697 w 825"/>
                <a:gd name="T91" fmla="*/ 394 h 801"/>
                <a:gd name="T92" fmla="*/ 717 w 825"/>
                <a:gd name="T93" fmla="*/ 358 h 801"/>
                <a:gd name="T94" fmla="*/ 733 w 825"/>
                <a:gd name="T95" fmla="*/ 328 h 801"/>
                <a:gd name="T96" fmla="*/ 751 w 825"/>
                <a:gd name="T97" fmla="*/ 293 h 801"/>
                <a:gd name="T98" fmla="*/ 765 w 825"/>
                <a:gd name="T99" fmla="*/ 259 h 801"/>
                <a:gd name="T100" fmla="*/ 780 w 825"/>
                <a:gd name="T101" fmla="*/ 225 h 801"/>
                <a:gd name="T102" fmla="*/ 788 w 825"/>
                <a:gd name="T103" fmla="*/ 200 h 801"/>
                <a:gd name="T104" fmla="*/ 795 w 825"/>
                <a:gd name="T105" fmla="*/ 182 h 801"/>
                <a:gd name="T106" fmla="*/ 799 w 825"/>
                <a:gd name="T107" fmla="*/ 167 h 801"/>
                <a:gd name="T108" fmla="*/ 803 w 825"/>
                <a:gd name="T109" fmla="*/ 144 h 801"/>
                <a:gd name="T110" fmla="*/ 808 w 825"/>
                <a:gd name="T111" fmla="*/ 126 h 801"/>
                <a:gd name="T112" fmla="*/ 812 w 825"/>
                <a:gd name="T113" fmla="*/ 103 h 801"/>
                <a:gd name="T114" fmla="*/ 817 w 825"/>
                <a:gd name="T115" fmla="*/ 81 h 801"/>
                <a:gd name="T116" fmla="*/ 820 w 825"/>
                <a:gd name="T117" fmla="*/ 63 h 801"/>
                <a:gd name="T118" fmla="*/ 821 w 825"/>
                <a:gd name="T119" fmla="*/ 42 h 801"/>
                <a:gd name="T120" fmla="*/ 823 w 825"/>
                <a:gd name="T121" fmla="*/ 23 h 80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25"/>
                <a:gd name="T184" fmla="*/ 0 h 801"/>
                <a:gd name="T185" fmla="*/ 825 w 825"/>
                <a:gd name="T186" fmla="*/ 801 h 80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25" h="801">
                  <a:moveTo>
                    <a:pt x="824" y="15"/>
                  </a:moveTo>
                  <a:lnTo>
                    <a:pt x="680" y="0"/>
                  </a:lnTo>
                  <a:lnTo>
                    <a:pt x="681" y="13"/>
                  </a:lnTo>
                  <a:lnTo>
                    <a:pt x="679" y="23"/>
                  </a:lnTo>
                  <a:lnTo>
                    <a:pt x="678" y="38"/>
                  </a:lnTo>
                  <a:lnTo>
                    <a:pt x="676" y="50"/>
                  </a:lnTo>
                  <a:lnTo>
                    <a:pt x="676" y="64"/>
                  </a:lnTo>
                  <a:lnTo>
                    <a:pt x="672" y="74"/>
                  </a:lnTo>
                  <a:lnTo>
                    <a:pt x="670" y="88"/>
                  </a:lnTo>
                  <a:lnTo>
                    <a:pt x="667" y="101"/>
                  </a:lnTo>
                  <a:lnTo>
                    <a:pt x="666" y="113"/>
                  </a:lnTo>
                  <a:lnTo>
                    <a:pt x="663" y="126"/>
                  </a:lnTo>
                  <a:lnTo>
                    <a:pt x="659" y="139"/>
                  </a:lnTo>
                  <a:lnTo>
                    <a:pt x="654" y="151"/>
                  </a:lnTo>
                  <a:lnTo>
                    <a:pt x="653" y="163"/>
                  </a:lnTo>
                  <a:lnTo>
                    <a:pt x="647" y="173"/>
                  </a:lnTo>
                  <a:lnTo>
                    <a:pt x="644" y="184"/>
                  </a:lnTo>
                  <a:lnTo>
                    <a:pt x="639" y="195"/>
                  </a:lnTo>
                  <a:lnTo>
                    <a:pt x="633" y="208"/>
                  </a:lnTo>
                  <a:lnTo>
                    <a:pt x="629" y="218"/>
                  </a:lnTo>
                  <a:lnTo>
                    <a:pt x="626" y="226"/>
                  </a:lnTo>
                  <a:lnTo>
                    <a:pt x="620" y="236"/>
                  </a:lnTo>
                  <a:lnTo>
                    <a:pt x="616" y="249"/>
                  </a:lnTo>
                  <a:lnTo>
                    <a:pt x="608" y="263"/>
                  </a:lnTo>
                  <a:lnTo>
                    <a:pt x="600" y="279"/>
                  </a:lnTo>
                  <a:lnTo>
                    <a:pt x="591" y="295"/>
                  </a:lnTo>
                  <a:lnTo>
                    <a:pt x="585" y="310"/>
                  </a:lnTo>
                  <a:lnTo>
                    <a:pt x="574" y="325"/>
                  </a:lnTo>
                  <a:lnTo>
                    <a:pt x="562" y="342"/>
                  </a:lnTo>
                  <a:lnTo>
                    <a:pt x="554" y="353"/>
                  </a:lnTo>
                  <a:lnTo>
                    <a:pt x="544" y="367"/>
                  </a:lnTo>
                  <a:lnTo>
                    <a:pt x="531" y="382"/>
                  </a:lnTo>
                  <a:lnTo>
                    <a:pt x="519" y="396"/>
                  </a:lnTo>
                  <a:lnTo>
                    <a:pt x="507" y="413"/>
                  </a:lnTo>
                  <a:lnTo>
                    <a:pt x="494" y="425"/>
                  </a:lnTo>
                  <a:lnTo>
                    <a:pt x="479" y="441"/>
                  </a:lnTo>
                  <a:lnTo>
                    <a:pt x="463" y="454"/>
                  </a:lnTo>
                  <a:lnTo>
                    <a:pt x="448" y="466"/>
                  </a:lnTo>
                  <a:lnTo>
                    <a:pt x="434" y="481"/>
                  </a:lnTo>
                  <a:lnTo>
                    <a:pt x="420" y="490"/>
                  </a:lnTo>
                  <a:lnTo>
                    <a:pt x="407" y="501"/>
                  </a:lnTo>
                  <a:lnTo>
                    <a:pt x="390" y="514"/>
                  </a:lnTo>
                  <a:lnTo>
                    <a:pt x="377" y="523"/>
                  </a:lnTo>
                  <a:lnTo>
                    <a:pt x="361" y="533"/>
                  </a:lnTo>
                  <a:lnTo>
                    <a:pt x="347" y="543"/>
                  </a:lnTo>
                  <a:lnTo>
                    <a:pt x="330" y="553"/>
                  </a:lnTo>
                  <a:lnTo>
                    <a:pt x="313" y="561"/>
                  </a:lnTo>
                  <a:lnTo>
                    <a:pt x="295" y="573"/>
                  </a:lnTo>
                  <a:lnTo>
                    <a:pt x="278" y="580"/>
                  </a:lnTo>
                  <a:lnTo>
                    <a:pt x="259" y="588"/>
                  </a:lnTo>
                  <a:lnTo>
                    <a:pt x="239" y="598"/>
                  </a:lnTo>
                  <a:lnTo>
                    <a:pt x="220" y="603"/>
                  </a:lnTo>
                  <a:lnTo>
                    <a:pt x="201" y="610"/>
                  </a:lnTo>
                  <a:lnTo>
                    <a:pt x="180" y="618"/>
                  </a:lnTo>
                  <a:lnTo>
                    <a:pt x="161" y="622"/>
                  </a:lnTo>
                  <a:lnTo>
                    <a:pt x="139" y="628"/>
                  </a:lnTo>
                  <a:lnTo>
                    <a:pt x="127" y="583"/>
                  </a:lnTo>
                  <a:lnTo>
                    <a:pt x="0" y="728"/>
                  </a:lnTo>
                  <a:lnTo>
                    <a:pt x="188" y="800"/>
                  </a:lnTo>
                  <a:lnTo>
                    <a:pt x="177" y="758"/>
                  </a:lnTo>
                  <a:lnTo>
                    <a:pt x="202" y="753"/>
                  </a:lnTo>
                  <a:lnTo>
                    <a:pt x="221" y="745"/>
                  </a:lnTo>
                  <a:lnTo>
                    <a:pt x="243" y="738"/>
                  </a:lnTo>
                  <a:lnTo>
                    <a:pt x="266" y="729"/>
                  </a:lnTo>
                  <a:lnTo>
                    <a:pt x="285" y="723"/>
                  </a:lnTo>
                  <a:lnTo>
                    <a:pt x="304" y="716"/>
                  </a:lnTo>
                  <a:lnTo>
                    <a:pt x="322" y="708"/>
                  </a:lnTo>
                  <a:lnTo>
                    <a:pt x="341" y="699"/>
                  </a:lnTo>
                  <a:lnTo>
                    <a:pt x="358" y="693"/>
                  </a:lnTo>
                  <a:lnTo>
                    <a:pt x="374" y="683"/>
                  </a:lnTo>
                  <a:lnTo>
                    <a:pt x="398" y="672"/>
                  </a:lnTo>
                  <a:lnTo>
                    <a:pt x="414" y="663"/>
                  </a:lnTo>
                  <a:lnTo>
                    <a:pt x="430" y="651"/>
                  </a:lnTo>
                  <a:lnTo>
                    <a:pt x="447" y="642"/>
                  </a:lnTo>
                  <a:lnTo>
                    <a:pt x="466" y="628"/>
                  </a:lnTo>
                  <a:lnTo>
                    <a:pt x="483" y="616"/>
                  </a:lnTo>
                  <a:lnTo>
                    <a:pt x="498" y="606"/>
                  </a:lnTo>
                  <a:lnTo>
                    <a:pt x="513" y="593"/>
                  </a:lnTo>
                  <a:lnTo>
                    <a:pt x="531" y="578"/>
                  </a:lnTo>
                  <a:lnTo>
                    <a:pt x="548" y="564"/>
                  </a:lnTo>
                  <a:lnTo>
                    <a:pt x="563" y="553"/>
                  </a:lnTo>
                  <a:lnTo>
                    <a:pt x="576" y="538"/>
                  </a:lnTo>
                  <a:lnTo>
                    <a:pt x="588" y="528"/>
                  </a:lnTo>
                  <a:lnTo>
                    <a:pt x="602" y="512"/>
                  </a:lnTo>
                  <a:lnTo>
                    <a:pt x="616" y="498"/>
                  </a:lnTo>
                  <a:lnTo>
                    <a:pt x="630" y="483"/>
                  </a:lnTo>
                  <a:lnTo>
                    <a:pt x="642" y="468"/>
                  </a:lnTo>
                  <a:lnTo>
                    <a:pt x="654" y="452"/>
                  </a:lnTo>
                  <a:lnTo>
                    <a:pt x="666" y="437"/>
                  </a:lnTo>
                  <a:lnTo>
                    <a:pt x="677" y="423"/>
                  </a:lnTo>
                  <a:lnTo>
                    <a:pt x="688" y="407"/>
                  </a:lnTo>
                  <a:lnTo>
                    <a:pt x="697" y="394"/>
                  </a:lnTo>
                  <a:lnTo>
                    <a:pt x="707" y="375"/>
                  </a:lnTo>
                  <a:lnTo>
                    <a:pt x="717" y="358"/>
                  </a:lnTo>
                  <a:lnTo>
                    <a:pt x="726" y="343"/>
                  </a:lnTo>
                  <a:lnTo>
                    <a:pt x="733" y="328"/>
                  </a:lnTo>
                  <a:lnTo>
                    <a:pt x="741" y="311"/>
                  </a:lnTo>
                  <a:lnTo>
                    <a:pt x="751" y="293"/>
                  </a:lnTo>
                  <a:lnTo>
                    <a:pt x="756" y="275"/>
                  </a:lnTo>
                  <a:lnTo>
                    <a:pt x="765" y="259"/>
                  </a:lnTo>
                  <a:lnTo>
                    <a:pt x="773" y="240"/>
                  </a:lnTo>
                  <a:lnTo>
                    <a:pt x="780" y="225"/>
                  </a:lnTo>
                  <a:lnTo>
                    <a:pt x="783" y="212"/>
                  </a:lnTo>
                  <a:lnTo>
                    <a:pt x="788" y="200"/>
                  </a:lnTo>
                  <a:lnTo>
                    <a:pt x="792" y="190"/>
                  </a:lnTo>
                  <a:lnTo>
                    <a:pt x="795" y="182"/>
                  </a:lnTo>
                  <a:lnTo>
                    <a:pt x="797" y="175"/>
                  </a:lnTo>
                  <a:lnTo>
                    <a:pt x="799" y="167"/>
                  </a:lnTo>
                  <a:lnTo>
                    <a:pt x="801" y="157"/>
                  </a:lnTo>
                  <a:lnTo>
                    <a:pt x="803" y="144"/>
                  </a:lnTo>
                  <a:lnTo>
                    <a:pt x="805" y="133"/>
                  </a:lnTo>
                  <a:lnTo>
                    <a:pt x="808" y="126"/>
                  </a:lnTo>
                  <a:lnTo>
                    <a:pt x="809" y="114"/>
                  </a:lnTo>
                  <a:lnTo>
                    <a:pt x="812" y="103"/>
                  </a:lnTo>
                  <a:lnTo>
                    <a:pt x="813" y="93"/>
                  </a:lnTo>
                  <a:lnTo>
                    <a:pt x="817" y="81"/>
                  </a:lnTo>
                  <a:lnTo>
                    <a:pt x="819" y="72"/>
                  </a:lnTo>
                  <a:lnTo>
                    <a:pt x="820" y="63"/>
                  </a:lnTo>
                  <a:lnTo>
                    <a:pt x="821" y="52"/>
                  </a:lnTo>
                  <a:lnTo>
                    <a:pt x="821" y="42"/>
                  </a:lnTo>
                  <a:lnTo>
                    <a:pt x="824" y="31"/>
                  </a:lnTo>
                  <a:lnTo>
                    <a:pt x="823" y="23"/>
                  </a:lnTo>
                  <a:lnTo>
                    <a:pt x="824" y="15"/>
                  </a:lnTo>
                </a:path>
              </a:pathLst>
            </a:custGeom>
            <a:solidFill>
              <a:schemeClr val="tx2"/>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it-IT"/>
            </a:p>
          </p:txBody>
        </p:sp>
        <p:sp>
          <p:nvSpPr>
            <p:cNvPr id="16" name="Rectangle 12">
              <a:extLst>
                <a:ext uri="{FF2B5EF4-FFF2-40B4-BE49-F238E27FC236}">
                  <a16:creationId xmlns:a16="http://schemas.microsoft.com/office/drawing/2014/main" id="{6417FD5D-6489-4A90-ABAB-1F4653A10612}"/>
                </a:ext>
              </a:extLst>
            </p:cNvPr>
            <p:cNvSpPr>
              <a:spLocks noChangeArrowheads="1"/>
            </p:cNvSpPr>
            <p:nvPr/>
          </p:nvSpPr>
          <p:spPr bwMode="auto">
            <a:xfrm>
              <a:off x="2735" y="3325"/>
              <a:ext cx="726"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400" b="1">
                  <a:latin typeface="Arial" panose="020B0604020202020204" pitchFamily="34" charset="0"/>
                </a:rPr>
                <a:t>Check</a:t>
              </a:r>
            </a:p>
          </p:txBody>
        </p:sp>
        <p:sp>
          <p:nvSpPr>
            <p:cNvPr id="17" name="Rectangle 13">
              <a:extLst>
                <a:ext uri="{FF2B5EF4-FFF2-40B4-BE49-F238E27FC236}">
                  <a16:creationId xmlns:a16="http://schemas.microsoft.com/office/drawing/2014/main" id="{EB607E80-1D80-479D-82AC-F3F2F34679BD}"/>
                </a:ext>
              </a:extLst>
            </p:cNvPr>
            <p:cNvSpPr>
              <a:spLocks noChangeArrowheads="1"/>
            </p:cNvSpPr>
            <p:nvPr/>
          </p:nvSpPr>
          <p:spPr bwMode="auto">
            <a:xfrm>
              <a:off x="2803" y="1632"/>
              <a:ext cx="58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400" b="1">
                  <a:latin typeface="Arial" panose="020B0604020202020204" pitchFamily="34" charset="0"/>
                </a:rPr>
                <a:t>Plan</a:t>
              </a:r>
            </a:p>
          </p:txBody>
        </p:sp>
        <p:sp>
          <p:nvSpPr>
            <p:cNvPr id="18" name="Rectangle 14">
              <a:extLst>
                <a:ext uri="{FF2B5EF4-FFF2-40B4-BE49-F238E27FC236}">
                  <a16:creationId xmlns:a16="http://schemas.microsoft.com/office/drawing/2014/main" id="{EBDD5188-40DB-42BC-B5C5-DBDC471F09FC}"/>
                </a:ext>
              </a:extLst>
            </p:cNvPr>
            <p:cNvSpPr>
              <a:spLocks noChangeArrowheads="1"/>
            </p:cNvSpPr>
            <p:nvPr/>
          </p:nvSpPr>
          <p:spPr bwMode="auto">
            <a:xfrm>
              <a:off x="1776" y="2486"/>
              <a:ext cx="455"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400" b="1">
                  <a:latin typeface="Arial" panose="020B0604020202020204" pitchFamily="34" charset="0"/>
                </a:rPr>
                <a:t>Act</a:t>
              </a:r>
            </a:p>
          </p:txBody>
        </p:sp>
        <p:sp>
          <p:nvSpPr>
            <p:cNvPr id="19" name="Oval 15">
              <a:extLst>
                <a:ext uri="{FF2B5EF4-FFF2-40B4-BE49-F238E27FC236}">
                  <a16:creationId xmlns:a16="http://schemas.microsoft.com/office/drawing/2014/main" id="{37069F67-C29F-4483-A3A5-376DC01D916A}"/>
                </a:ext>
              </a:extLst>
            </p:cNvPr>
            <p:cNvSpPr>
              <a:spLocks noChangeArrowheads="1"/>
            </p:cNvSpPr>
            <p:nvPr/>
          </p:nvSpPr>
          <p:spPr bwMode="auto">
            <a:xfrm>
              <a:off x="2209" y="1887"/>
              <a:ext cx="1712" cy="1452"/>
            </a:xfrm>
            <a:prstGeom prst="ellipse">
              <a:avLst/>
            </a:prstGeom>
            <a:solidFill>
              <a:schemeClr val="bg1"/>
            </a:solidFill>
            <a:ln w="25400">
              <a:solidFill>
                <a:srgbClr val="FFFFFF"/>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GB" altLang="en-US" sz="1800"/>
            </a:p>
          </p:txBody>
        </p:sp>
        <p:sp>
          <p:nvSpPr>
            <p:cNvPr id="20" name="Oval 16">
              <a:extLst>
                <a:ext uri="{FF2B5EF4-FFF2-40B4-BE49-F238E27FC236}">
                  <a16:creationId xmlns:a16="http://schemas.microsoft.com/office/drawing/2014/main" id="{205A6C15-9A39-4ABC-BFBE-A76A8197EF24}"/>
                </a:ext>
              </a:extLst>
            </p:cNvPr>
            <p:cNvSpPr>
              <a:spLocks noChangeArrowheads="1"/>
            </p:cNvSpPr>
            <p:nvPr/>
          </p:nvSpPr>
          <p:spPr bwMode="auto">
            <a:xfrm>
              <a:off x="2201" y="1865"/>
              <a:ext cx="1712" cy="1452"/>
            </a:xfrm>
            <a:prstGeom prst="ellipse">
              <a:avLst/>
            </a:prstGeom>
            <a:solidFill>
              <a:srgbClr val="CCECFF"/>
            </a:solidFill>
            <a:ln w="254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GB" altLang="en-US" sz="1800"/>
            </a:p>
          </p:txBody>
        </p:sp>
        <p:graphicFrame>
          <p:nvGraphicFramePr>
            <p:cNvPr id="21" name="Object 17">
              <a:extLst>
                <a:ext uri="{FF2B5EF4-FFF2-40B4-BE49-F238E27FC236}">
                  <a16:creationId xmlns:a16="http://schemas.microsoft.com/office/drawing/2014/main" id="{027ACE2B-8E2B-450D-836E-7A3BDFFB3ED5}"/>
                </a:ext>
              </a:extLst>
            </p:cNvPr>
            <p:cNvGraphicFramePr>
              <a:graphicFrameLocks/>
            </p:cNvGraphicFramePr>
            <p:nvPr/>
          </p:nvGraphicFramePr>
          <p:xfrm>
            <a:off x="2435" y="1758"/>
            <a:ext cx="1317" cy="1000"/>
          </p:xfrm>
          <a:graphic>
            <a:graphicData uri="http://schemas.openxmlformats.org/presentationml/2006/ole">
              <mc:AlternateContent xmlns:mc="http://schemas.openxmlformats.org/markup-compatibility/2006">
                <mc:Choice xmlns:v="urn:schemas-microsoft-com:vml" Requires="v">
                  <p:oleObj name="WordArt 2.0" r:id="rId2" imgW="6097160" imgH="4064110" progId="">
                    <p:embed/>
                  </p:oleObj>
                </mc:Choice>
                <mc:Fallback>
                  <p:oleObj name="WordArt 2.0" r:id="rId2" imgW="6097160" imgH="4064110" progId="">
                    <p:embed/>
                    <p:pic>
                      <p:nvPicPr>
                        <p:cNvPr id="21" name="Object 17">
                          <a:extLst>
                            <a:ext uri="{FF2B5EF4-FFF2-40B4-BE49-F238E27FC236}">
                              <a16:creationId xmlns:a16="http://schemas.microsoft.com/office/drawing/2014/main" id="{027ACE2B-8E2B-450D-836E-7A3BDFFB3ED5}"/>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5" y="1758"/>
                          <a:ext cx="1317" cy="1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22" name="Rectangle 18">
              <a:extLst>
                <a:ext uri="{FF2B5EF4-FFF2-40B4-BE49-F238E27FC236}">
                  <a16:creationId xmlns:a16="http://schemas.microsoft.com/office/drawing/2014/main" id="{CDC48087-D8AB-4E17-9D47-42DA009C959C}"/>
                </a:ext>
              </a:extLst>
            </p:cNvPr>
            <p:cNvSpPr>
              <a:spLocks noChangeArrowheads="1"/>
            </p:cNvSpPr>
            <p:nvPr/>
          </p:nvSpPr>
          <p:spPr bwMode="auto">
            <a:xfrm>
              <a:off x="2938" y="2529"/>
              <a:ext cx="27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800">
                  <a:latin typeface="Arial" panose="020B0604020202020204" pitchFamily="34" charset="0"/>
                </a:rPr>
                <a:t>is</a:t>
              </a:r>
            </a:p>
          </p:txBody>
        </p:sp>
        <p:graphicFrame>
          <p:nvGraphicFramePr>
            <p:cNvPr id="23" name="Object 19">
              <a:extLst>
                <a:ext uri="{FF2B5EF4-FFF2-40B4-BE49-F238E27FC236}">
                  <a16:creationId xmlns:a16="http://schemas.microsoft.com/office/drawing/2014/main" id="{CF2CC26D-415C-47A0-A276-0FF2FB04A427}"/>
                </a:ext>
              </a:extLst>
            </p:cNvPr>
            <p:cNvGraphicFramePr>
              <a:graphicFrameLocks/>
            </p:cNvGraphicFramePr>
            <p:nvPr/>
          </p:nvGraphicFramePr>
          <p:xfrm>
            <a:off x="2298" y="2479"/>
            <a:ext cx="1537" cy="998"/>
          </p:xfrm>
          <a:graphic>
            <a:graphicData uri="http://schemas.openxmlformats.org/presentationml/2006/ole">
              <mc:AlternateContent xmlns:mc="http://schemas.openxmlformats.org/markup-compatibility/2006">
                <mc:Choice xmlns:v="urn:schemas-microsoft-com:vml" Requires="v">
                  <p:oleObj name="WordArt 2.0" r:id="rId4" imgW="6097304" imgH="4064348" progId="">
                    <p:embed/>
                  </p:oleObj>
                </mc:Choice>
                <mc:Fallback>
                  <p:oleObj name="WordArt 2.0" r:id="rId4" imgW="6097304" imgH="4064348" progId="">
                    <p:embed/>
                    <p:pic>
                      <p:nvPicPr>
                        <p:cNvPr id="23" name="Object 19">
                          <a:extLst>
                            <a:ext uri="{FF2B5EF4-FFF2-40B4-BE49-F238E27FC236}">
                              <a16:creationId xmlns:a16="http://schemas.microsoft.com/office/drawing/2014/main" id="{CF2CC26D-415C-47A0-A276-0FF2FB04A427}"/>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8" y="2479"/>
                          <a:ext cx="1537" cy="99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pSp>
      <p:grpSp>
        <p:nvGrpSpPr>
          <p:cNvPr id="25" name="Group 21">
            <a:extLst>
              <a:ext uri="{FF2B5EF4-FFF2-40B4-BE49-F238E27FC236}">
                <a16:creationId xmlns:a16="http://schemas.microsoft.com/office/drawing/2014/main" id="{BD9B5192-2E9E-47AC-931E-B6A6452049EA}"/>
              </a:ext>
            </a:extLst>
          </p:cNvPr>
          <p:cNvGrpSpPr>
            <a:grpSpLocks/>
          </p:cNvGrpSpPr>
          <p:nvPr/>
        </p:nvGrpSpPr>
        <p:grpSpPr bwMode="auto">
          <a:xfrm>
            <a:off x="6269452" y="4840560"/>
            <a:ext cx="2633662" cy="1828800"/>
            <a:chOff x="261" y="720"/>
            <a:chExt cx="1659" cy="1152"/>
          </a:xfrm>
        </p:grpSpPr>
        <p:sp>
          <p:nvSpPr>
            <p:cNvPr id="26" name="Freeform 22" descr="Bouquet">
              <a:extLst>
                <a:ext uri="{FF2B5EF4-FFF2-40B4-BE49-F238E27FC236}">
                  <a16:creationId xmlns:a16="http://schemas.microsoft.com/office/drawing/2014/main" id="{F2515469-7CF7-43B0-9596-3FC5D49F4DC3}"/>
                </a:ext>
              </a:extLst>
            </p:cNvPr>
            <p:cNvSpPr>
              <a:spLocks/>
            </p:cNvSpPr>
            <p:nvPr/>
          </p:nvSpPr>
          <p:spPr bwMode="auto">
            <a:xfrm>
              <a:off x="261" y="720"/>
              <a:ext cx="1632" cy="1152"/>
            </a:xfrm>
            <a:custGeom>
              <a:avLst/>
              <a:gdLst>
                <a:gd name="T0" fmla="*/ 0 w 14403"/>
                <a:gd name="T1" fmla="*/ 0 h 10365"/>
                <a:gd name="T2" fmla="*/ 0 w 14403"/>
                <a:gd name="T3" fmla="*/ 0 h 10365"/>
                <a:gd name="T4" fmla="*/ 0 w 14403"/>
                <a:gd name="T5" fmla="*/ 0 h 10365"/>
                <a:gd name="T6" fmla="*/ 0 w 14403"/>
                <a:gd name="T7" fmla="*/ 0 h 10365"/>
                <a:gd name="T8" fmla="*/ 0 w 14403"/>
                <a:gd name="T9" fmla="*/ 0 h 10365"/>
                <a:gd name="T10" fmla="*/ 0 w 14403"/>
                <a:gd name="T11" fmla="*/ 0 h 10365"/>
                <a:gd name="T12" fmla="*/ 0 w 14403"/>
                <a:gd name="T13" fmla="*/ 0 h 10365"/>
                <a:gd name="T14" fmla="*/ 0 w 14403"/>
                <a:gd name="T15" fmla="*/ 0 h 10365"/>
                <a:gd name="T16" fmla="*/ 0 w 14403"/>
                <a:gd name="T17" fmla="*/ 0 h 10365"/>
                <a:gd name="T18" fmla="*/ 0 w 14403"/>
                <a:gd name="T19" fmla="*/ 0 h 10365"/>
                <a:gd name="T20" fmla="*/ 0 w 14403"/>
                <a:gd name="T21" fmla="*/ 0 h 10365"/>
                <a:gd name="T22" fmla="*/ 0 w 14403"/>
                <a:gd name="T23" fmla="*/ 0 h 10365"/>
                <a:gd name="T24" fmla="*/ 0 w 14403"/>
                <a:gd name="T25" fmla="*/ 0 h 10365"/>
                <a:gd name="T26" fmla="*/ 0 w 14403"/>
                <a:gd name="T27" fmla="*/ 0 h 10365"/>
                <a:gd name="T28" fmla="*/ 0 w 14403"/>
                <a:gd name="T29" fmla="*/ 0 h 10365"/>
                <a:gd name="T30" fmla="*/ 0 w 14403"/>
                <a:gd name="T31" fmla="*/ 0 h 10365"/>
                <a:gd name="T32" fmla="*/ 0 w 14403"/>
                <a:gd name="T33" fmla="*/ 0 h 10365"/>
                <a:gd name="T34" fmla="*/ 0 w 14403"/>
                <a:gd name="T35" fmla="*/ 0 h 10365"/>
                <a:gd name="T36" fmla="*/ 0 w 14403"/>
                <a:gd name="T37" fmla="*/ 0 h 10365"/>
                <a:gd name="T38" fmla="*/ 0 w 14403"/>
                <a:gd name="T39" fmla="*/ 0 h 10365"/>
                <a:gd name="T40" fmla="*/ 0 w 14403"/>
                <a:gd name="T41" fmla="*/ 0 h 10365"/>
                <a:gd name="T42" fmla="*/ 0 w 14403"/>
                <a:gd name="T43" fmla="*/ 0 h 10365"/>
                <a:gd name="T44" fmla="*/ 0 w 14403"/>
                <a:gd name="T45" fmla="*/ 0 h 10365"/>
                <a:gd name="T46" fmla="*/ 0 w 14403"/>
                <a:gd name="T47" fmla="*/ 0 h 10365"/>
                <a:gd name="T48" fmla="*/ 0 w 14403"/>
                <a:gd name="T49" fmla="*/ 0 h 10365"/>
                <a:gd name="T50" fmla="*/ 0 w 14403"/>
                <a:gd name="T51" fmla="*/ 0 h 10365"/>
                <a:gd name="T52" fmla="*/ 0 w 14403"/>
                <a:gd name="T53" fmla="*/ 0 h 10365"/>
                <a:gd name="T54" fmla="*/ 0 w 14403"/>
                <a:gd name="T55" fmla="*/ 0 h 10365"/>
                <a:gd name="T56" fmla="*/ 0 w 14403"/>
                <a:gd name="T57" fmla="*/ 0 h 10365"/>
                <a:gd name="T58" fmla="*/ 0 w 14403"/>
                <a:gd name="T59" fmla="*/ 0 h 10365"/>
                <a:gd name="T60" fmla="*/ 0 w 14403"/>
                <a:gd name="T61" fmla="*/ 0 h 10365"/>
                <a:gd name="T62" fmla="*/ 0 w 14403"/>
                <a:gd name="T63" fmla="*/ 0 h 10365"/>
                <a:gd name="T64" fmla="*/ 0 w 14403"/>
                <a:gd name="T65" fmla="*/ 0 h 1036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403"/>
                <a:gd name="T100" fmla="*/ 0 h 10365"/>
                <a:gd name="T101" fmla="*/ 14403 w 14403"/>
                <a:gd name="T102" fmla="*/ 10365 h 1036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403" h="10365">
                  <a:moveTo>
                    <a:pt x="7951" y="2130"/>
                  </a:moveTo>
                  <a:lnTo>
                    <a:pt x="7357" y="0"/>
                  </a:lnTo>
                  <a:lnTo>
                    <a:pt x="6730" y="2063"/>
                  </a:lnTo>
                  <a:lnTo>
                    <a:pt x="6157" y="861"/>
                  </a:lnTo>
                  <a:lnTo>
                    <a:pt x="5849" y="2198"/>
                  </a:lnTo>
                  <a:lnTo>
                    <a:pt x="4275" y="1038"/>
                  </a:lnTo>
                  <a:lnTo>
                    <a:pt x="4804" y="2525"/>
                  </a:lnTo>
                  <a:lnTo>
                    <a:pt x="3821" y="2111"/>
                  </a:lnTo>
                  <a:lnTo>
                    <a:pt x="4011" y="2625"/>
                  </a:lnTo>
                  <a:lnTo>
                    <a:pt x="2321" y="1930"/>
                  </a:lnTo>
                  <a:lnTo>
                    <a:pt x="3054" y="3181"/>
                  </a:lnTo>
                  <a:lnTo>
                    <a:pt x="2303" y="2862"/>
                  </a:lnTo>
                  <a:lnTo>
                    <a:pt x="2652" y="3473"/>
                  </a:lnTo>
                  <a:lnTo>
                    <a:pt x="946" y="3251"/>
                  </a:lnTo>
                  <a:lnTo>
                    <a:pt x="2090" y="4084"/>
                  </a:lnTo>
                  <a:lnTo>
                    <a:pt x="1127" y="4228"/>
                  </a:lnTo>
                  <a:lnTo>
                    <a:pt x="1836" y="4552"/>
                  </a:lnTo>
                  <a:lnTo>
                    <a:pt x="0" y="5037"/>
                  </a:lnTo>
                  <a:lnTo>
                    <a:pt x="1776" y="5636"/>
                  </a:lnTo>
                  <a:lnTo>
                    <a:pt x="767" y="6229"/>
                  </a:lnTo>
                  <a:lnTo>
                    <a:pt x="2004" y="6359"/>
                  </a:lnTo>
                  <a:lnTo>
                    <a:pt x="1005" y="7481"/>
                  </a:lnTo>
                  <a:lnTo>
                    <a:pt x="2514" y="7043"/>
                  </a:lnTo>
                  <a:lnTo>
                    <a:pt x="1483" y="8728"/>
                  </a:lnTo>
                  <a:lnTo>
                    <a:pt x="3329" y="7680"/>
                  </a:lnTo>
                  <a:lnTo>
                    <a:pt x="2877" y="8855"/>
                  </a:lnTo>
                  <a:lnTo>
                    <a:pt x="4122" y="8051"/>
                  </a:lnTo>
                  <a:lnTo>
                    <a:pt x="4007" y="9694"/>
                  </a:lnTo>
                  <a:lnTo>
                    <a:pt x="5070" y="8373"/>
                  </a:lnTo>
                  <a:lnTo>
                    <a:pt x="5130" y="9408"/>
                  </a:lnTo>
                  <a:lnTo>
                    <a:pt x="5701" y="8587"/>
                  </a:lnTo>
                  <a:lnTo>
                    <a:pt x="5924" y="9726"/>
                  </a:lnTo>
                  <a:lnTo>
                    <a:pt x="6498" y="8713"/>
                  </a:lnTo>
                  <a:lnTo>
                    <a:pt x="7098" y="10365"/>
                  </a:lnTo>
                  <a:lnTo>
                    <a:pt x="7646" y="8676"/>
                  </a:lnTo>
                  <a:lnTo>
                    <a:pt x="8214" y="9820"/>
                  </a:lnTo>
                  <a:lnTo>
                    <a:pt x="8477" y="8640"/>
                  </a:lnTo>
                  <a:lnTo>
                    <a:pt x="9528" y="10054"/>
                  </a:lnTo>
                  <a:lnTo>
                    <a:pt x="9469" y="8451"/>
                  </a:lnTo>
                  <a:lnTo>
                    <a:pt x="10444" y="9454"/>
                  </a:lnTo>
                  <a:lnTo>
                    <a:pt x="10278" y="8110"/>
                  </a:lnTo>
                  <a:lnTo>
                    <a:pt x="11772" y="9058"/>
                  </a:lnTo>
                  <a:lnTo>
                    <a:pt x="11236" y="7714"/>
                  </a:lnTo>
                  <a:lnTo>
                    <a:pt x="12100" y="8199"/>
                  </a:lnTo>
                  <a:lnTo>
                    <a:pt x="11808" y="7355"/>
                  </a:lnTo>
                  <a:lnTo>
                    <a:pt x="13423" y="7859"/>
                  </a:lnTo>
                  <a:lnTo>
                    <a:pt x="12434" y="6692"/>
                  </a:lnTo>
                  <a:lnTo>
                    <a:pt x="13550" y="6874"/>
                  </a:lnTo>
                  <a:lnTo>
                    <a:pt x="12890" y="6188"/>
                  </a:lnTo>
                  <a:lnTo>
                    <a:pt x="14369" y="5963"/>
                  </a:lnTo>
                  <a:lnTo>
                    <a:pt x="12971" y="5359"/>
                  </a:lnTo>
                  <a:lnTo>
                    <a:pt x="14403" y="4723"/>
                  </a:lnTo>
                  <a:lnTo>
                    <a:pt x="12915" y="4688"/>
                  </a:lnTo>
                  <a:lnTo>
                    <a:pt x="13687" y="4093"/>
                  </a:lnTo>
                  <a:lnTo>
                    <a:pt x="12572" y="4221"/>
                  </a:lnTo>
                  <a:lnTo>
                    <a:pt x="13824" y="2908"/>
                  </a:lnTo>
                  <a:lnTo>
                    <a:pt x="12024" y="3592"/>
                  </a:lnTo>
                  <a:lnTo>
                    <a:pt x="12434" y="2667"/>
                  </a:lnTo>
                  <a:lnTo>
                    <a:pt x="11393" y="3163"/>
                  </a:lnTo>
                  <a:lnTo>
                    <a:pt x="12074" y="1111"/>
                  </a:lnTo>
                  <a:lnTo>
                    <a:pt x="10322" y="2625"/>
                  </a:lnTo>
                  <a:lnTo>
                    <a:pt x="10458" y="1294"/>
                  </a:lnTo>
                  <a:lnTo>
                    <a:pt x="9663" y="2412"/>
                  </a:lnTo>
                  <a:lnTo>
                    <a:pt x="9700" y="301"/>
                  </a:lnTo>
                  <a:lnTo>
                    <a:pt x="8789" y="2140"/>
                  </a:lnTo>
                  <a:lnTo>
                    <a:pt x="8488" y="849"/>
                  </a:lnTo>
                  <a:lnTo>
                    <a:pt x="7951" y="2130"/>
                  </a:lnTo>
                  <a:close/>
                </a:path>
              </a:pathLst>
            </a:custGeom>
            <a:blipFill dpi="0" rotWithShape="0">
              <a:blip r:embed="rId6"/>
              <a:srcRect/>
              <a:tile tx="0" ty="0" sx="100000" sy="100000" flip="none" algn="tl"/>
            </a:blipFill>
            <a:ln w="0">
              <a:solidFill>
                <a:srgbClr val="000000"/>
              </a:solidFill>
              <a:round/>
              <a:headEnd/>
              <a:tailEnd/>
            </a:ln>
          </p:spPr>
          <p:txBody>
            <a:bodyPr/>
            <a:lstStyle/>
            <a:p>
              <a:endParaRPr lang="it-IT"/>
            </a:p>
          </p:txBody>
        </p:sp>
        <p:sp>
          <p:nvSpPr>
            <p:cNvPr id="27" name="Text Box 23">
              <a:extLst>
                <a:ext uri="{FF2B5EF4-FFF2-40B4-BE49-F238E27FC236}">
                  <a16:creationId xmlns:a16="http://schemas.microsoft.com/office/drawing/2014/main" id="{ADB1CFB9-C6C6-460A-807C-3FF3DADA8B72}"/>
                </a:ext>
              </a:extLst>
            </p:cNvPr>
            <p:cNvSpPr txBox="1">
              <a:spLocks noChangeArrowheads="1"/>
            </p:cNvSpPr>
            <p:nvPr/>
          </p:nvSpPr>
          <p:spPr bwMode="auto">
            <a:xfrm>
              <a:off x="432" y="1152"/>
              <a:ext cx="14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400">
                  <a:latin typeface="Arial" panose="020B0604020202020204" pitchFamily="34" charset="0"/>
                </a:rPr>
                <a:t>Benchmarking</a:t>
              </a:r>
            </a:p>
          </p:txBody>
        </p:sp>
      </p:grpSp>
      <p:grpSp>
        <p:nvGrpSpPr>
          <p:cNvPr id="28" name="Group 24">
            <a:extLst>
              <a:ext uri="{FF2B5EF4-FFF2-40B4-BE49-F238E27FC236}">
                <a16:creationId xmlns:a16="http://schemas.microsoft.com/office/drawing/2014/main" id="{955A6C41-8FE5-49E0-95F7-3C1537E78F5C}"/>
              </a:ext>
            </a:extLst>
          </p:cNvPr>
          <p:cNvGrpSpPr>
            <a:grpSpLocks/>
          </p:cNvGrpSpPr>
          <p:nvPr/>
        </p:nvGrpSpPr>
        <p:grpSpPr bwMode="auto">
          <a:xfrm>
            <a:off x="463964" y="2138636"/>
            <a:ext cx="2590800" cy="1828800"/>
            <a:chOff x="4092" y="3243"/>
            <a:chExt cx="1632" cy="1152"/>
          </a:xfrm>
        </p:grpSpPr>
        <p:sp>
          <p:nvSpPr>
            <p:cNvPr id="29" name="Freeform 25" descr="Bouquet">
              <a:extLst>
                <a:ext uri="{FF2B5EF4-FFF2-40B4-BE49-F238E27FC236}">
                  <a16:creationId xmlns:a16="http://schemas.microsoft.com/office/drawing/2014/main" id="{623DE47E-DDD6-4824-8264-5F274AD19FD2}"/>
                </a:ext>
              </a:extLst>
            </p:cNvPr>
            <p:cNvSpPr>
              <a:spLocks/>
            </p:cNvSpPr>
            <p:nvPr/>
          </p:nvSpPr>
          <p:spPr bwMode="auto">
            <a:xfrm>
              <a:off x="4092" y="3243"/>
              <a:ext cx="1632" cy="1152"/>
            </a:xfrm>
            <a:custGeom>
              <a:avLst/>
              <a:gdLst>
                <a:gd name="T0" fmla="*/ 0 w 14403"/>
                <a:gd name="T1" fmla="*/ 0 h 10365"/>
                <a:gd name="T2" fmla="*/ 0 w 14403"/>
                <a:gd name="T3" fmla="*/ 0 h 10365"/>
                <a:gd name="T4" fmla="*/ 0 w 14403"/>
                <a:gd name="T5" fmla="*/ 0 h 10365"/>
                <a:gd name="T6" fmla="*/ 0 w 14403"/>
                <a:gd name="T7" fmla="*/ 0 h 10365"/>
                <a:gd name="T8" fmla="*/ 0 w 14403"/>
                <a:gd name="T9" fmla="*/ 0 h 10365"/>
                <a:gd name="T10" fmla="*/ 0 w 14403"/>
                <a:gd name="T11" fmla="*/ 0 h 10365"/>
                <a:gd name="T12" fmla="*/ 0 w 14403"/>
                <a:gd name="T13" fmla="*/ 0 h 10365"/>
                <a:gd name="T14" fmla="*/ 0 w 14403"/>
                <a:gd name="T15" fmla="*/ 0 h 10365"/>
                <a:gd name="T16" fmla="*/ 0 w 14403"/>
                <a:gd name="T17" fmla="*/ 0 h 10365"/>
                <a:gd name="T18" fmla="*/ 0 w 14403"/>
                <a:gd name="T19" fmla="*/ 0 h 10365"/>
                <a:gd name="T20" fmla="*/ 0 w 14403"/>
                <a:gd name="T21" fmla="*/ 0 h 10365"/>
                <a:gd name="T22" fmla="*/ 0 w 14403"/>
                <a:gd name="T23" fmla="*/ 0 h 10365"/>
                <a:gd name="T24" fmla="*/ 0 w 14403"/>
                <a:gd name="T25" fmla="*/ 0 h 10365"/>
                <a:gd name="T26" fmla="*/ 0 w 14403"/>
                <a:gd name="T27" fmla="*/ 0 h 10365"/>
                <a:gd name="T28" fmla="*/ 0 w 14403"/>
                <a:gd name="T29" fmla="*/ 0 h 10365"/>
                <a:gd name="T30" fmla="*/ 0 w 14403"/>
                <a:gd name="T31" fmla="*/ 0 h 10365"/>
                <a:gd name="T32" fmla="*/ 0 w 14403"/>
                <a:gd name="T33" fmla="*/ 0 h 10365"/>
                <a:gd name="T34" fmla="*/ 0 w 14403"/>
                <a:gd name="T35" fmla="*/ 0 h 10365"/>
                <a:gd name="T36" fmla="*/ 0 w 14403"/>
                <a:gd name="T37" fmla="*/ 0 h 10365"/>
                <a:gd name="T38" fmla="*/ 0 w 14403"/>
                <a:gd name="T39" fmla="*/ 0 h 10365"/>
                <a:gd name="T40" fmla="*/ 0 w 14403"/>
                <a:gd name="T41" fmla="*/ 0 h 10365"/>
                <a:gd name="T42" fmla="*/ 0 w 14403"/>
                <a:gd name="T43" fmla="*/ 0 h 10365"/>
                <a:gd name="T44" fmla="*/ 0 w 14403"/>
                <a:gd name="T45" fmla="*/ 0 h 10365"/>
                <a:gd name="T46" fmla="*/ 0 w 14403"/>
                <a:gd name="T47" fmla="*/ 0 h 10365"/>
                <a:gd name="T48" fmla="*/ 0 w 14403"/>
                <a:gd name="T49" fmla="*/ 0 h 10365"/>
                <a:gd name="T50" fmla="*/ 0 w 14403"/>
                <a:gd name="T51" fmla="*/ 0 h 10365"/>
                <a:gd name="T52" fmla="*/ 0 w 14403"/>
                <a:gd name="T53" fmla="*/ 0 h 10365"/>
                <a:gd name="T54" fmla="*/ 0 w 14403"/>
                <a:gd name="T55" fmla="*/ 0 h 10365"/>
                <a:gd name="T56" fmla="*/ 0 w 14403"/>
                <a:gd name="T57" fmla="*/ 0 h 10365"/>
                <a:gd name="T58" fmla="*/ 0 w 14403"/>
                <a:gd name="T59" fmla="*/ 0 h 10365"/>
                <a:gd name="T60" fmla="*/ 0 w 14403"/>
                <a:gd name="T61" fmla="*/ 0 h 10365"/>
                <a:gd name="T62" fmla="*/ 0 w 14403"/>
                <a:gd name="T63" fmla="*/ 0 h 10365"/>
                <a:gd name="T64" fmla="*/ 0 w 14403"/>
                <a:gd name="T65" fmla="*/ 0 h 1036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403"/>
                <a:gd name="T100" fmla="*/ 0 h 10365"/>
                <a:gd name="T101" fmla="*/ 14403 w 14403"/>
                <a:gd name="T102" fmla="*/ 10365 h 1036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403" h="10365">
                  <a:moveTo>
                    <a:pt x="7951" y="2130"/>
                  </a:moveTo>
                  <a:lnTo>
                    <a:pt x="7357" y="0"/>
                  </a:lnTo>
                  <a:lnTo>
                    <a:pt x="6730" y="2063"/>
                  </a:lnTo>
                  <a:lnTo>
                    <a:pt x="6157" y="861"/>
                  </a:lnTo>
                  <a:lnTo>
                    <a:pt x="5849" y="2198"/>
                  </a:lnTo>
                  <a:lnTo>
                    <a:pt x="4275" y="1038"/>
                  </a:lnTo>
                  <a:lnTo>
                    <a:pt x="4804" y="2525"/>
                  </a:lnTo>
                  <a:lnTo>
                    <a:pt x="3821" y="2111"/>
                  </a:lnTo>
                  <a:lnTo>
                    <a:pt x="4011" y="2625"/>
                  </a:lnTo>
                  <a:lnTo>
                    <a:pt x="2321" y="1930"/>
                  </a:lnTo>
                  <a:lnTo>
                    <a:pt x="3054" y="3181"/>
                  </a:lnTo>
                  <a:lnTo>
                    <a:pt x="2303" y="2862"/>
                  </a:lnTo>
                  <a:lnTo>
                    <a:pt x="2652" y="3473"/>
                  </a:lnTo>
                  <a:lnTo>
                    <a:pt x="946" y="3251"/>
                  </a:lnTo>
                  <a:lnTo>
                    <a:pt x="2090" y="4084"/>
                  </a:lnTo>
                  <a:lnTo>
                    <a:pt x="1127" y="4228"/>
                  </a:lnTo>
                  <a:lnTo>
                    <a:pt x="1836" y="4552"/>
                  </a:lnTo>
                  <a:lnTo>
                    <a:pt x="0" y="5037"/>
                  </a:lnTo>
                  <a:lnTo>
                    <a:pt x="1776" y="5636"/>
                  </a:lnTo>
                  <a:lnTo>
                    <a:pt x="767" y="6229"/>
                  </a:lnTo>
                  <a:lnTo>
                    <a:pt x="2004" y="6359"/>
                  </a:lnTo>
                  <a:lnTo>
                    <a:pt x="1005" y="7481"/>
                  </a:lnTo>
                  <a:lnTo>
                    <a:pt x="2514" y="7043"/>
                  </a:lnTo>
                  <a:lnTo>
                    <a:pt x="1483" y="8728"/>
                  </a:lnTo>
                  <a:lnTo>
                    <a:pt x="3329" y="7680"/>
                  </a:lnTo>
                  <a:lnTo>
                    <a:pt x="2877" y="8855"/>
                  </a:lnTo>
                  <a:lnTo>
                    <a:pt x="4122" y="8051"/>
                  </a:lnTo>
                  <a:lnTo>
                    <a:pt x="4007" y="9694"/>
                  </a:lnTo>
                  <a:lnTo>
                    <a:pt x="5070" y="8373"/>
                  </a:lnTo>
                  <a:lnTo>
                    <a:pt x="5130" y="9408"/>
                  </a:lnTo>
                  <a:lnTo>
                    <a:pt x="5701" y="8587"/>
                  </a:lnTo>
                  <a:lnTo>
                    <a:pt x="5924" y="9726"/>
                  </a:lnTo>
                  <a:lnTo>
                    <a:pt x="6498" y="8713"/>
                  </a:lnTo>
                  <a:lnTo>
                    <a:pt x="7098" y="10365"/>
                  </a:lnTo>
                  <a:lnTo>
                    <a:pt x="7646" y="8676"/>
                  </a:lnTo>
                  <a:lnTo>
                    <a:pt x="8214" y="9820"/>
                  </a:lnTo>
                  <a:lnTo>
                    <a:pt x="8477" y="8640"/>
                  </a:lnTo>
                  <a:lnTo>
                    <a:pt x="9528" y="10054"/>
                  </a:lnTo>
                  <a:lnTo>
                    <a:pt x="9469" y="8451"/>
                  </a:lnTo>
                  <a:lnTo>
                    <a:pt x="10444" y="9454"/>
                  </a:lnTo>
                  <a:lnTo>
                    <a:pt x="10278" y="8110"/>
                  </a:lnTo>
                  <a:lnTo>
                    <a:pt x="11772" y="9058"/>
                  </a:lnTo>
                  <a:lnTo>
                    <a:pt x="11236" y="7714"/>
                  </a:lnTo>
                  <a:lnTo>
                    <a:pt x="12100" y="8199"/>
                  </a:lnTo>
                  <a:lnTo>
                    <a:pt x="11808" y="7355"/>
                  </a:lnTo>
                  <a:lnTo>
                    <a:pt x="13423" y="7859"/>
                  </a:lnTo>
                  <a:lnTo>
                    <a:pt x="12434" y="6692"/>
                  </a:lnTo>
                  <a:lnTo>
                    <a:pt x="13550" y="6874"/>
                  </a:lnTo>
                  <a:lnTo>
                    <a:pt x="12890" y="6188"/>
                  </a:lnTo>
                  <a:lnTo>
                    <a:pt x="14369" y="5963"/>
                  </a:lnTo>
                  <a:lnTo>
                    <a:pt x="12971" y="5359"/>
                  </a:lnTo>
                  <a:lnTo>
                    <a:pt x="14403" y="4723"/>
                  </a:lnTo>
                  <a:lnTo>
                    <a:pt x="12915" y="4688"/>
                  </a:lnTo>
                  <a:lnTo>
                    <a:pt x="13687" y="4093"/>
                  </a:lnTo>
                  <a:lnTo>
                    <a:pt x="12572" y="4221"/>
                  </a:lnTo>
                  <a:lnTo>
                    <a:pt x="13824" y="2908"/>
                  </a:lnTo>
                  <a:lnTo>
                    <a:pt x="12024" y="3592"/>
                  </a:lnTo>
                  <a:lnTo>
                    <a:pt x="12434" y="2667"/>
                  </a:lnTo>
                  <a:lnTo>
                    <a:pt x="11393" y="3163"/>
                  </a:lnTo>
                  <a:lnTo>
                    <a:pt x="12074" y="1111"/>
                  </a:lnTo>
                  <a:lnTo>
                    <a:pt x="10322" y="2625"/>
                  </a:lnTo>
                  <a:lnTo>
                    <a:pt x="10458" y="1294"/>
                  </a:lnTo>
                  <a:lnTo>
                    <a:pt x="9663" y="2412"/>
                  </a:lnTo>
                  <a:lnTo>
                    <a:pt x="9700" y="301"/>
                  </a:lnTo>
                  <a:lnTo>
                    <a:pt x="8789" y="2140"/>
                  </a:lnTo>
                  <a:lnTo>
                    <a:pt x="8488" y="849"/>
                  </a:lnTo>
                  <a:lnTo>
                    <a:pt x="7951" y="2130"/>
                  </a:lnTo>
                  <a:close/>
                </a:path>
              </a:pathLst>
            </a:custGeom>
            <a:blipFill dpi="0" rotWithShape="0">
              <a:blip r:embed="rId6"/>
              <a:srcRect/>
              <a:tile tx="0" ty="0" sx="100000" sy="100000" flip="none" algn="tl"/>
            </a:blipFill>
            <a:ln w="0">
              <a:solidFill>
                <a:srgbClr val="000000"/>
              </a:solidFill>
              <a:round/>
              <a:headEnd/>
              <a:tailEnd/>
            </a:ln>
          </p:spPr>
          <p:txBody>
            <a:bodyPr/>
            <a:lstStyle/>
            <a:p>
              <a:endParaRPr lang="it-IT"/>
            </a:p>
          </p:txBody>
        </p:sp>
        <p:sp>
          <p:nvSpPr>
            <p:cNvPr id="30" name="Text Box 26">
              <a:extLst>
                <a:ext uri="{FF2B5EF4-FFF2-40B4-BE49-F238E27FC236}">
                  <a16:creationId xmlns:a16="http://schemas.microsoft.com/office/drawing/2014/main" id="{ED4A89DB-1547-40AC-BA34-B3B4C2CF7826}"/>
                </a:ext>
              </a:extLst>
            </p:cNvPr>
            <p:cNvSpPr txBox="1">
              <a:spLocks noChangeArrowheads="1"/>
            </p:cNvSpPr>
            <p:nvPr/>
          </p:nvSpPr>
          <p:spPr bwMode="auto">
            <a:xfrm>
              <a:off x="4165" y="3566"/>
              <a:ext cx="148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2400" dirty="0">
                  <a:latin typeface="Arial" panose="020B0604020202020204" pitchFamily="34" charset="0"/>
                </a:rPr>
                <a:t>Continuous</a:t>
              </a:r>
              <a:br>
                <a:rPr lang="en-US" altLang="en-US" sz="2400" dirty="0">
                  <a:latin typeface="Arial" panose="020B0604020202020204" pitchFamily="34" charset="0"/>
                </a:rPr>
              </a:br>
              <a:r>
                <a:rPr lang="en-US" altLang="en-US" sz="2400" dirty="0">
                  <a:latin typeface="Arial" panose="020B0604020202020204" pitchFamily="34" charset="0"/>
                </a:rPr>
                <a:t>Improvement</a:t>
              </a:r>
            </a:p>
          </p:txBody>
        </p:sp>
      </p:grpSp>
      <p:sp>
        <p:nvSpPr>
          <p:cNvPr id="31" name="Text Box 28">
            <a:extLst>
              <a:ext uri="{FF2B5EF4-FFF2-40B4-BE49-F238E27FC236}">
                <a16:creationId xmlns:a16="http://schemas.microsoft.com/office/drawing/2014/main" id="{401BA8E1-3FC3-4FB3-A60B-A960FCB27BFD}"/>
              </a:ext>
            </a:extLst>
          </p:cNvPr>
          <p:cNvSpPr txBox="1">
            <a:spLocks noChangeArrowheads="1"/>
          </p:cNvSpPr>
          <p:nvPr/>
        </p:nvSpPr>
        <p:spPr bwMode="auto">
          <a:xfrm>
            <a:off x="468727" y="6261373"/>
            <a:ext cx="12573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000" b="1">
                <a:latin typeface="Arial" panose="020B0604020202020204" pitchFamily="34" charset="0"/>
              </a:rPr>
              <a:t>Blocher et al 2005</a:t>
            </a:r>
            <a:endParaRPr lang="en-GB" altLang="en-US" b="1">
              <a:latin typeface="Arial" panose="020B0604020202020204" pitchFamily="34" charset="0"/>
            </a:endParaRPr>
          </a:p>
        </p:txBody>
      </p:sp>
      <p:sp>
        <p:nvSpPr>
          <p:cNvPr id="2" name="Slide Number Placeholder 1">
            <a:extLst>
              <a:ext uri="{FF2B5EF4-FFF2-40B4-BE49-F238E27FC236}">
                <a16:creationId xmlns:a16="http://schemas.microsoft.com/office/drawing/2014/main" id="{F0EE931E-A343-553A-4E6A-32B0F298C4A4}"/>
              </a:ext>
            </a:extLst>
          </p:cNvPr>
          <p:cNvSpPr>
            <a:spLocks noGrp="1"/>
          </p:cNvSpPr>
          <p:nvPr>
            <p:ph type="sldNum" sz="quarter" idx="12"/>
          </p:nvPr>
        </p:nvSpPr>
        <p:spPr/>
        <p:txBody>
          <a:bodyPr/>
          <a:lstStyle/>
          <a:p>
            <a:pPr>
              <a:defRPr/>
            </a:pPr>
            <a:fld id="{F6488275-EB79-4A50-B678-EDC2E59452C6}" type="slidenum">
              <a:rPr lang="en-GB" altLang="en-US" smtClean="0"/>
              <a:pPr>
                <a:defRPr/>
              </a:pPr>
              <a:t>28</a:t>
            </a:fld>
            <a:endParaRPr lang="en-GB" altLang="en-US"/>
          </a:p>
        </p:txBody>
      </p:sp>
    </p:spTree>
    <p:extLst>
      <p:ext uri="{BB962C8B-B14F-4D97-AF65-F5344CB8AC3E}">
        <p14:creationId xmlns:p14="http://schemas.microsoft.com/office/powerpoint/2010/main" val="34005174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64809A25-735D-45B9-A36C-F658B7CD1F2D}"/>
              </a:ext>
            </a:extLst>
          </p:cNvPr>
          <p:cNvSpPr>
            <a:spLocks noGrp="1"/>
          </p:cNvSpPr>
          <p:nvPr>
            <p:ph type="title"/>
          </p:nvPr>
        </p:nvSpPr>
        <p:spPr>
          <a:xfrm>
            <a:off x="3574230" y="701824"/>
            <a:ext cx="4978898" cy="1143000"/>
          </a:xfrm>
        </p:spPr>
        <p:txBody>
          <a:bodyPr>
            <a:normAutofit/>
          </a:bodyPr>
          <a:lstStyle/>
          <a:p>
            <a:pPr algn="l" fontAlgn="base">
              <a:spcBef>
                <a:spcPct val="20000"/>
              </a:spcBef>
              <a:spcAft>
                <a:spcPct val="0"/>
              </a:spcAft>
              <a:defRPr/>
            </a:pPr>
            <a:r>
              <a:rPr lang="en-GB" altLang="en-US" sz="3200" b="1" dirty="0"/>
              <a:t>Total quality management</a:t>
            </a:r>
          </a:p>
        </p:txBody>
      </p:sp>
      <p:sp>
        <p:nvSpPr>
          <p:cNvPr id="32" name="Content Placeholder 5">
            <a:extLst>
              <a:ext uri="{FF2B5EF4-FFF2-40B4-BE49-F238E27FC236}">
                <a16:creationId xmlns:a16="http://schemas.microsoft.com/office/drawing/2014/main" id="{BD332B98-6F5A-46DB-8D06-96998424E40D}"/>
              </a:ext>
            </a:extLst>
          </p:cNvPr>
          <p:cNvSpPr>
            <a:spLocks noGrp="1"/>
          </p:cNvSpPr>
          <p:nvPr>
            <p:ph idx="1"/>
          </p:nvPr>
        </p:nvSpPr>
        <p:spPr>
          <a:xfrm>
            <a:off x="323528" y="1844824"/>
            <a:ext cx="8229600" cy="1143000"/>
          </a:xfrm>
        </p:spPr>
        <p:txBody>
          <a:bodyPr>
            <a:normAutofit/>
          </a:bodyPr>
          <a:lstStyle/>
          <a:p>
            <a:pPr marL="109728" indent="0">
              <a:buNone/>
            </a:pPr>
            <a:r>
              <a:rPr lang="en-GB" sz="2200" dirty="0"/>
              <a:t>By increasing the appraisal and prevention costs (cost of good quality), companies can reduce the internal and external failure costs (cost of poor quality).</a:t>
            </a:r>
          </a:p>
        </p:txBody>
      </p:sp>
      <p:pic>
        <p:nvPicPr>
          <p:cNvPr id="33" name="Picture 2" descr="http://www.isixsigma.com/wp-content/uploads/images/stories/migrated/graphics/767a.gif?d932b4">
            <a:extLst>
              <a:ext uri="{FF2B5EF4-FFF2-40B4-BE49-F238E27FC236}">
                <a16:creationId xmlns:a16="http://schemas.microsoft.com/office/drawing/2014/main" id="{DCC28FC4-A575-4FBB-81CC-A2487B7B4B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502" y="2987824"/>
            <a:ext cx="8904992" cy="3816425"/>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EC91D9D8-F5EB-9FEB-1EBE-FB407B25212E}"/>
              </a:ext>
            </a:extLst>
          </p:cNvPr>
          <p:cNvSpPr>
            <a:spLocks noGrp="1"/>
          </p:cNvSpPr>
          <p:nvPr>
            <p:ph type="sldNum" sz="quarter" idx="12"/>
          </p:nvPr>
        </p:nvSpPr>
        <p:spPr/>
        <p:txBody>
          <a:bodyPr/>
          <a:lstStyle/>
          <a:p>
            <a:pPr>
              <a:defRPr/>
            </a:pPr>
            <a:fld id="{F6488275-EB79-4A50-B678-EDC2E59452C6}" type="slidenum">
              <a:rPr lang="en-GB" altLang="en-US" smtClean="0"/>
              <a:pPr>
                <a:defRPr/>
              </a:pPr>
              <a:t>29</a:t>
            </a:fld>
            <a:endParaRPr lang="en-GB" altLang="en-US"/>
          </a:p>
        </p:txBody>
      </p:sp>
    </p:spTree>
    <p:extLst>
      <p:ext uri="{BB962C8B-B14F-4D97-AF65-F5344CB8AC3E}">
        <p14:creationId xmlns:p14="http://schemas.microsoft.com/office/powerpoint/2010/main" val="1041295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sellaDiTesto 6">
            <a:extLst>
              <a:ext uri="{FF2B5EF4-FFF2-40B4-BE49-F238E27FC236}">
                <a16:creationId xmlns:a16="http://schemas.microsoft.com/office/drawing/2014/main" id="{94AD0480-AA93-45E2-BA5E-4789A753F15B}"/>
              </a:ext>
            </a:extLst>
          </p:cNvPr>
          <p:cNvSpPr txBox="1"/>
          <p:nvPr/>
        </p:nvSpPr>
        <p:spPr>
          <a:xfrm>
            <a:off x="347867" y="2060848"/>
            <a:ext cx="8448261" cy="4524315"/>
          </a:xfrm>
          <a:prstGeom prst="rect">
            <a:avLst/>
          </a:prstGeom>
          <a:noFill/>
        </p:spPr>
        <p:txBody>
          <a:bodyPr wrap="square" rtlCol="0">
            <a:spAutoFit/>
          </a:bodyPr>
          <a:lstStyle/>
          <a:p>
            <a:pPr marL="342900" indent="-342900">
              <a:buFont typeface="Arial" panose="020B0604020202020204" pitchFamily="34" charset="0"/>
              <a:buChar char="•"/>
            </a:pPr>
            <a:r>
              <a:rPr lang="it-IT" sz="2400" dirty="0">
                <a:latin typeface="+mn-lt"/>
              </a:rPr>
              <a:t>The </a:t>
            </a:r>
            <a:r>
              <a:rPr lang="it-IT" sz="2400" b="1" dirty="0">
                <a:latin typeface="+mn-lt"/>
              </a:rPr>
              <a:t>profit </a:t>
            </a:r>
            <a:r>
              <a:rPr lang="it-IT" sz="2400" b="1" dirty="0" err="1">
                <a:latin typeface="+mn-lt"/>
              </a:rPr>
              <a:t>maximisation</a:t>
            </a:r>
            <a:r>
              <a:rPr lang="it-IT" sz="2400" b="1" dirty="0">
                <a:latin typeface="+mn-lt"/>
              </a:rPr>
              <a:t> </a:t>
            </a:r>
            <a:r>
              <a:rPr lang="it-IT" sz="2400" dirty="0" err="1">
                <a:latin typeface="+mn-lt"/>
              </a:rPr>
              <a:t>objective</a:t>
            </a:r>
            <a:r>
              <a:rPr lang="it-IT" sz="2400" dirty="0">
                <a:latin typeface="+mn-lt"/>
              </a:rPr>
              <a:t> </a:t>
            </a:r>
            <a:r>
              <a:rPr lang="it-IT" sz="2400" dirty="0" err="1">
                <a:latin typeface="+mn-lt"/>
              </a:rPr>
              <a:t>should</a:t>
            </a:r>
            <a:r>
              <a:rPr lang="it-IT" sz="2400" dirty="0">
                <a:latin typeface="+mn-lt"/>
              </a:rPr>
              <a:t> be </a:t>
            </a:r>
            <a:r>
              <a:rPr lang="it-IT" sz="2400" dirty="0" err="1">
                <a:latin typeface="+mn-lt"/>
              </a:rPr>
              <a:t>constrained</a:t>
            </a:r>
            <a:r>
              <a:rPr lang="it-IT" sz="2400" dirty="0">
                <a:latin typeface="+mn-lt"/>
              </a:rPr>
              <a:t> by the </a:t>
            </a:r>
            <a:r>
              <a:rPr lang="it-IT" sz="2400" dirty="0" err="1">
                <a:latin typeface="+mn-lt"/>
              </a:rPr>
              <a:t>need</a:t>
            </a:r>
            <a:r>
              <a:rPr lang="it-IT" sz="2400" dirty="0">
                <a:latin typeface="+mn-lt"/>
              </a:rPr>
              <a:t> for </a:t>
            </a:r>
            <a:r>
              <a:rPr lang="it-IT" sz="2400" dirty="0" err="1">
                <a:latin typeface="+mn-lt"/>
              </a:rPr>
              <a:t>firms</a:t>
            </a:r>
            <a:r>
              <a:rPr lang="it-IT" sz="2400" dirty="0">
                <a:latin typeface="+mn-lt"/>
              </a:rPr>
              <a:t> </a:t>
            </a:r>
            <a:r>
              <a:rPr lang="it-IT" sz="2400" dirty="0" err="1">
                <a:latin typeface="+mn-lt"/>
              </a:rPr>
              <a:t>also</a:t>
            </a:r>
            <a:r>
              <a:rPr lang="it-IT" sz="2400" dirty="0">
                <a:latin typeface="+mn-lt"/>
              </a:rPr>
              <a:t> to </a:t>
            </a:r>
            <a:r>
              <a:rPr lang="it-IT" sz="2400" dirty="0" err="1">
                <a:latin typeface="+mn-lt"/>
              </a:rPr>
              <a:t>give</a:t>
            </a:r>
            <a:r>
              <a:rPr lang="it-IT" sz="2400" dirty="0">
                <a:latin typeface="+mn-lt"/>
              </a:rPr>
              <a:t> high </a:t>
            </a:r>
            <a:r>
              <a:rPr lang="it-IT" sz="2400" dirty="0" err="1">
                <a:latin typeface="+mn-lt"/>
              </a:rPr>
              <a:t>priority</a:t>
            </a:r>
            <a:r>
              <a:rPr lang="it-IT" sz="2400" dirty="0">
                <a:latin typeface="+mn-lt"/>
              </a:rPr>
              <a:t> to </a:t>
            </a:r>
            <a:r>
              <a:rPr lang="it-IT" sz="2400" dirty="0" err="1">
                <a:latin typeface="+mn-lt"/>
              </a:rPr>
              <a:t>their</a:t>
            </a:r>
            <a:r>
              <a:rPr lang="it-IT" sz="2400" dirty="0">
                <a:latin typeface="+mn-lt"/>
              </a:rPr>
              <a:t> </a:t>
            </a:r>
            <a:r>
              <a:rPr lang="it-IT" sz="2400" b="1" dirty="0">
                <a:latin typeface="+mn-lt"/>
              </a:rPr>
              <a:t>social </a:t>
            </a:r>
            <a:r>
              <a:rPr lang="it-IT" sz="2400" b="1" dirty="0" err="1">
                <a:latin typeface="+mn-lt"/>
              </a:rPr>
              <a:t>responsibilities</a:t>
            </a:r>
            <a:r>
              <a:rPr lang="it-IT" sz="2400" b="1" dirty="0">
                <a:latin typeface="+mn-lt"/>
              </a:rPr>
              <a:t> </a:t>
            </a:r>
            <a:r>
              <a:rPr lang="it-IT" sz="2400" dirty="0">
                <a:latin typeface="+mn-lt"/>
              </a:rPr>
              <a:t>and </a:t>
            </a:r>
            <a:r>
              <a:rPr lang="it-IT" sz="2400" dirty="0" err="1">
                <a:latin typeface="+mn-lt"/>
              </a:rPr>
              <a:t>ensure</a:t>
            </a:r>
            <a:r>
              <a:rPr lang="it-IT" sz="2400" dirty="0">
                <a:latin typeface="+mn-lt"/>
              </a:rPr>
              <a:t> </a:t>
            </a:r>
            <a:r>
              <a:rPr lang="it-IT" sz="2400" dirty="0" err="1">
                <a:latin typeface="+mn-lt"/>
              </a:rPr>
              <a:t>that</a:t>
            </a:r>
            <a:r>
              <a:rPr lang="it-IT" sz="2400" dirty="0">
                <a:latin typeface="+mn-lt"/>
              </a:rPr>
              <a:t> </a:t>
            </a:r>
            <a:r>
              <a:rPr lang="it-IT" sz="2400" dirty="0" err="1">
                <a:latin typeface="+mn-lt"/>
              </a:rPr>
              <a:t>their</a:t>
            </a:r>
            <a:r>
              <a:rPr lang="it-IT" sz="2400" dirty="0">
                <a:latin typeface="+mn-lt"/>
              </a:rPr>
              <a:t> </a:t>
            </a:r>
            <a:r>
              <a:rPr lang="it-IT" sz="2400" dirty="0" err="1">
                <a:latin typeface="+mn-lt"/>
              </a:rPr>
              <a:t>employees</a:t>
            </a:r>
            <a:r>
              <a:rPr lang="it-IT" sz="2400" dirty="0">
                <a:latin typeface="+mn-lt"/>
              </a:rPr>
              <a:t> </a:t>
            </a:r>
            <a:r>
              <a:rPr lang="it-IT" sz="2400" dirty="0" err="1">
                <a:latin typeface="+mn-lt"/>
              </a:rPr>
              <a:t>adopt</a:t>
            </a:r>
            <a:r>
              <a:rPr lang="it-IT" sz="2400" dirty="0">
                <a:latin typeface="+mn-lt"/>
              </a:rPr>
              <a:t> </a:t>
            </a:r>
            <a:r>
              <a:rPr lang="it-IT" sz="2400" b="1" dirty="0">
                <a:latin typeface="+mn-lt"/>
              </a:rPr>
              <a:t>high standards of </a:t>
            </a:r>
            <a:r>
              <a:rPr lang="it-IT" sz="2400" b="1" dirty="0" err="1">
                <a:latin typeface="+mn-lt"/>
              </a:rPr>
              <a:t>ethical</a:t>
            </a:r>
            <a:r>
              <a:rPr lang="it-IT" sz="2400" b="1" dirty="0">
                <a:latin typeface="+mn-lt"/>
              </a:rPr>
              <a:t> </a:t>
            </a:r>
            <a:r>
              <a:rPr lang="it-IT" sz="2400" b="1" dirty="0" err="1">
                <a:latin typeface="+mn-lt"/>
              </a:rPr>
              <a:t>behaviour</a:t>
            </a:r>
            <a:r>
              <a:rPr lang="it-IT" sz="2400" dirty="0">
                <a:latin typeface="+mn-lt"/>
              </a:rPr>
              <a:t>.  </a:t>
            </a:r>
          </a:p>
          <a:p>
            <a:pPr marL="342900" indent="-342900">
              <a:buFont typeface="Arial" panose="020B0604020202020204" pitchFamily="34" charset="0"/>
              <a:buChar char="•"/>
            </a:pPr>
            <a:endParaRPr lang="it-IT" sz="2400" dirty="0">
              <a:latin typeface="+mn-lt"/>
            </a:endParaRPr>
          </a:p>
          <a:p>
            <a:pPr marL="342900" indent="-342900">
              <a:buFont typeface="Arial" panose="020B0604020202020204" pitchFamily="34" charset="0"/>
              <a:buChar char="•"/>
            </a:pPr>
            <a:r>
              <a:rPr lang="it-IT" sz="2400" dirty="0">
                <a:latin typeface="+mn-lt"/>
              </a:rPr>
              <a:t>Management accountants should ensure that any business practice is </a:t>
            </a:r>
            <a:r>
              <a:rPr lang="it-IT" sz="2400" b="1" dirty="0">
                <a:latin typeface="+mn-lt"/>
              </a:rPr>
              <a:t>legal</a:t>
            </a:r>
            <a:r>
              <a:rPr lang="it-IT" sz="2400" dirty="0">
                <a:latin typeface="+mn-lt"/>
              </a:rPr>
              <a:t> and conform with their organisation’s </a:t>
            </a:r>
            <a:r>
              <a:rPr lang="it-IT" sz="2400" b="1" dirty="0">
                <a:latin typeface="+mn-lt"/>
              </a:rPr>
              <a:t>Code of Ethics </a:t>
            </a:r>
            <a:r>
              <a:rPr lang="it-IT" sz="2400" dirty="0">
                <a:latin typeface="+mn-lt"/>
              </a:rPr>
              <a:t>and the </a:t>
            </a:r>
            <a:r>
              <a:rPr lang="it-IT" sz="2400" b="1" dirty="0">
                <a:latin typeface="+mn-lt"/>
              </a:rPr>
              <a:t>guidelines established by their professional accountancy body</a:t>
            </a:r>
            <a:r>
              <a:rPr lang="it-IT" sz="2400" dirty="0">
                <a:latin typeface="+mn-lt"/>
              </a:rPr>
              <a:t>.  </a:t>
            </a:r>
          </a:p>
          <a:p>
            <a:pPr marL="342900" indent="-342900">
              <a:buFont typeface="Arial" panose="020B0604020202020204" pitchFamily="34" charset="0"/>
              <a:buChar char="•"/>
            </a:pPr>
            <a:endParaRPr lang="it-IT" sz="2400" dirty="0">
              <a:latin typeface="+mn-lt"/>
            </a:endParaRPr>
          </a:p>
          <a:p>
            <a:pPr marL="342900" indent="-342900">
              <a:buFont typeface="Arial" panose="020B0604020202020204" pitchFamily="34" charset="0"/>
              <a:buChar char="•"/>
            </a:pPr>
            <a:r>
              <a:rPr lang="it-IT" sz="2400" dirty="0" err="1">
                <a:latin typeface="+mn-lt"/>
              </a:rPr>
              <a:t>Otherwise</a:t>
            </a:r>
            <a:r>
              <a:rPr lang="it-IT" sz="2400" dirty="0">
                <a:latin typeface="+mn-lt"/>
              </a:rPr>
              <a:t>, </a:t>
            </a:r>
            <a:r>
              <a:rPr lang="it-IT" sz="2400" dirty="0" err="1">
                <a:latin typeface="+mn-lt"/>
              </a:rPr>
              <a:t>they</a:t>
            </a:r>
            <a:r>
              <a:rPr lang="it-IT" sz="2400" dirty="0">
                <a:latin typeface="+mn-lt"/>
              </a:rPr>
              <a:t> </a:t>
            </a:r>
            <a:r>
              <a:rPr lang="it-IT" sz="2400" dirty="0" err="1">
                <a:latin typeface="+mn-lt"/>
              </a:rPr>
              <a:t>should</a:t>
            </a:r>
            <a:r>
              <a:rPr lang="it-IT" sz="2400" dirty="0">
                <a:latin typeface="+mn-lt"/>
              </a:rPr>
              <a:t> </a:t>
            </a:r>
            <a:r>
              <a:rPr lang="it-IT" sz="2400" dirty="0" err="1">
                <a:latin typeface="+mn-lt"/>
              </a:rPr>
              <a:t>present</a:t>
            </a:r>
            <a:r>
              <a:rPr lang="it-IT" sz="2400" dirty="0">
                <a:latin typeface="+mn-lt"/>
              </a:rPr>
              <a:t> </a:t>
            </a:r>
            <a:r>
              <a:rPr lang="it-IT" sz="2400" b="1" dirty="0" err="1">
                <a:latin typeface="+mn-lt"/>
              </a:rPr>
              <a:t>documentary</a:t>
            </a:r>
            <a:r>
              <a:rPr lang="it-IT" sz="2400" b="1" dirty="0">
                <a:latin typeface="+mn-lt"/>
              </a:rPr>
              <a:t> </a:t>
            </a:r>
            <a:r>
              <a:rPr lang="it-IT" sz="2400" b="1" dirty="0" err="1">
                <a:latin typeface="+mn-lt"/>
              </a:rPr>
              <a:t>evidence</a:t>
            </a:r>
            <a:r>
              <a:rPr lang="it-IT" sz="2400" b="1" dirty="0">
                <a:latin typeface="+mn-lt"/>
              </a:rPr>
              <a:t> </a:t>
            </a:r>
            <a:r>
              <a:rPr lang="it-IT" sz="2400" dirty="0" err="1">
                <a:latin typeface="+mn-lt"/>
              </a:rPr>
              <a:t>indicating</a:t>
            </a:r>
            <a:r>
              <a:rPr lang="it-IT" sz="2400" dirty="0">
                <a:latin typeface="+mn-lt"/>
              </a:rPr>
              <a:t> </a:t>
            </a:r>
            <a:r>
              <a:rPr lang="it-IT" sz="2400" dirty="0" err="1">
                <a:latin typeface="+mn-lt"/>
              </a:rPr>
              <a:t>that</a:t>
            </a:r>
            <a:r>
              <a:rPr lang="it-IT" sz="2400" dirty="0">
                <a:latin typeface="+mn-lt"/>
              </a:rPr>
              <a:t> </a:t>
            </a:r>
            <a:r>
              <a:rPr lang="it-IT" sz="2400" dirty="0" err="1">
                <a:latin typeface="+mn-lt"/>
              </a:rPr>
              <a:t>such</a:t>
            </a:r>
            <a:r>
              <a:rPr lang="it-IT" sz="2400" dirty="0">
                <a:latin typeface="+mn-lt"/>
              </a:rPr>
              <a:t> actions </a:t>
            </a:r>
            <a:r>
              <a:rPr lang="it-IT" sz="2400" dirty="0" err="1">
                <a:latin typeface="+mn-lt"/>
              </a:rPr>
              <a:t>should</a:t>
            </a:r>
            <a:r>
              <a:rPr lang="it-IT" sz="2400" dirty="0">
                <a:latin typeface="+mn-lt"/>
              </a:rPr>
              <a:t> </a:t>
            </a:r>
            <a:r>
              <a:rPr lang="it-IT" sz="2400" dirty="0" err="1">
                <a:latin typeface="+mn-lt"/>
              </a:rPr>
              <a:t>not</a:t>
            </a:r>
            <a:r>
              <a:rPr lang="it-IT" sz="2400" dirty="0">
                <a:latin typeface="+mn-lt"/>
              </a:rPr>
              <a:t> be </a:t>
            </a:r>
            <a:r>
              <a:rPr lang="it-IT" sz="2400" dirty="0" err="1">
                <a:latin typeface="+mn-lt"/>
              </a:rPr>
              <a:t>undertaken</a:t>
            </a:r>
            <a:r>
              <a:rPr lang="it-IT" sz="2400" dirty="0">
                <a:latin typeface="+mn-lt"/>
              </a:rPr>
              <a:t>.</a:t>
            </a:r>
          </a:p>
        </p:txBody>
      </p:sp>
      <p:sp>
        <p:nvSpPr>
          <p:cNvPr id="10" name="Title 2">
            <a:extLst>
              <a:ext uri="{FF2B5EF4-FFF2-40B4-BE49-F238E27FC236}">
                <a16:creationId xmlns:a16="http://schemas.microsoft.com/office/drawing/2014/main" id="{64809A25-735D-45B9-A36C-F658B7CD1F2D}"/>
              </a:ext>
            </a:extLst>
          </p:cNvPr>
          <p:cNvSpPr>
            <a:spLocks noGrp="1"/>
          </p:cNvSpPr>
          <p:nvPr>
            <p:ph type="title"/>
          </p:nvPr>
        </p:nvSpPr>
        <p:spPr>
          <a:xfrm>
            <a:off x="3635896" y="665317"/>
            <a:ext cx="4906890" cy="1143000"/>
          </a:xfrm>
        </p:spPr>
        <p:txBody>
          <a:bodyPr>
            <a:normAutofit/>
          </a:bodyPr>
          <a:lstStyle/>
          <a:p>
            <a:pPr algn="l"/>
            <a:r>
              <a:rPr lang="en-GB" altLang="en-US" sz="3200" b="1" dirty="0"/>
              <a:t>Business Ethics</a:t>
            </a:r>
            <a:endParaRPr lang="en-GB" sz="3200" b="1" dirty="0"/>
          </a:p>
        </p:txBody>
      </p:sp>
      <p:sp>
        <p:nvSpPr>
          <p:cNvPr id="2" name="Slide Number Placeholder 1">
            <a:extLst>
              <a:ext uri="{FF2B5EF4-FFF2-40B4-BE49-F238E27FC236}">
                <a16:creationId xmlns:a16="http://schemas.microsoft.com/office/drawing/2014/main" id="{BE950082-5FF0-B466-7853-C162C4682D16}"/>
              </a:ext>
            </a:extLst>
          </p:cNvPr>
          <p:cNvSpPr>
            <a:spLocks noGrp="1"/>
          </p:cNvSpPr>
          <p:nvPr>
            <p:ph type="sldNum" sz="quarter" idx="12"/>
          </p:nvPr>
        </p:nvSpPr>
        <p:spPr/>
        <p:txBody>
          <a:bodyPr/>
          <a:lstStyle/>
          <a:p>
            <a:pPr>
              <a:defRPr/>
            </a:pPr>
            <a:fld id="{F6488275-EB79-4A50-B678-EDC2E59452C6}" type="slidenum">
              <a:rPr lang="en-GB" altLang="en-US" smtClean="0"/>
              <a:pPr>
                <a:defRPr/>
              </a:pPr>
              <a:t>3</a:t>
            </a:fld>
            <a:endParaRPr lang="en-GB" altLang="en-US"/>
          </a:p>
        </p:txBody>
      </p:sp>
    </p:spTree>
    <p:extLst>
      <p:ext uri="{BB962C8B-B14F-4D97-AF65-F5344CB8AC3E}">
        <p14:creationId xmlns:p14="http://schemas.microsoft.com/office/powerpoint/2010/main" val="35944263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64809A25-735D-45B9-A36C-F658B7CD1F2D}"/>
              </a:ext>
            </a:extLst>
          </p:cNvPr>
          <p:cNvSpPr>
            <a:spLocks noGrp="1"/>
          </p:cNvSpPr>
          <p:nvPr>
            <p:ph type="title"/>
          </p:nvPr>
        </p:nvSpPr>
        <p:spPr>
          <a:xfrm>
            <a:off x="3574230" y="701824"/>
            <a:ext cx="4978898" cy="1143000"/>
          </a:xfrm>
        </p:spPr>
        <p:txBody>
          <a:bodyPr>
            <a:normAutofit/>
          </a:bodyPr>
          <a:lstStyle/>
          <a:p>
            <a:pPr algn="l" fontAlgn="base">
              <a:spcBef>
                <a:spcPct val="20000"/>
              </a:spcBef>
              <a:spcAft>
                <a:spcPct val="0"/>
              </a:spcAft>
              <a:defRPr/>
            </a:pPr>
            <a:r>
              <a:rPr lang="en-GB" altLang="en-US" sz="3200" b="1" dirty="0"/>
              <a:t>Study for MCQ test</a:t>
            </a:r>
          </a:p>
        </p:txBody>
      </p:sp>
      <p:sp>
        <p:nvSpPr>
          <p:cNvPr id="32" name="Content Placeholder 5">
            <a:extLst>
              <a:ext uri="{FF2B5EF4-FFF2-40B4-BE49-F238E27FC236}">
                <a16:creationId xmlns:a16="http://schemas.microsoft.com/office/drawing/2014/main" id="{BD332B98-6F5A-46DB-8D06-96998424E40D}"/>
              </a:ext>
            </a:extLst>
          </p:cNvPr>
          <p:cNvSpPr>
            <a:spLocks noGrp="1"/>
          </p:cNvSpPr>
          <p:nvPr>
            <p:ph idx="1"/>
          </p:nvPr>
        </p:nvSpPr>
        <p:spPr>
          <a:xfrm>
            <a:off x="323528" y="2286000"/>
            <a:ext cx="8229600" cy="1143000"/>
          </a:xfrm>
        </p:spPr>
        <p:txBody>
          <a:bodyPr>
            <a:noAutofit/>
          </a:bodyPr>
          <a:lstStyle/>
          <a:p>
            <a:pPr marL="452628"/>
            <a:r>
              <a:rPr lang="en-GB" sz="2200" dirty="0"/>
              <a:t>MCQ test detailed guidance provided in Blackboard (see ‘Examination’ on the left sidebar)</a:t>
            </a:r>
          </a:p>
          <a:p>
            <a:pPr marL="452628"/>
            <a:r>
              <a:rPr lang="en-GB" sz="2200" dirty="0"/>
              <a:t>Check the date, time and place in the </a:t>
            </a:r>
            <a:r>
              <a:rPr lang="en-GB" sz="2200" dirty="0" err="1"/>
              <a:t>UoS</a:t>
            </a:r>
            <a:r>
              <a:rPr lang="en-GB" sz="2200" dirty="0"/>
              <a:t> Central Timetable.</a:t>
            </a:r>
          </a:p>
          <a:p>
            <a:pPr marL="452628"/>
            <a:r>
              <a:rPr lang="en-GB" sz="2200" dirty="0"/>
              <a:t>Formative tests for Law and Finance are available in Blackboard.</a:t>
            </a:r>
          </a:p>
          <a:p>
            <a:pPr marL="452628"/>
            <a:r>
              <a:rPr lang="en-GB" sz="2200" dirty="0"/>
              <a:t>A mock exam for the Finance component will be available next week (not available for Law).</a:t>
            </a:r>
          </a:p>
          <a:p>
            <a:pPr marL="452628"/>
            <a:r>
              <a:rPr lang="en-GB" sz="2200" dirty="0"/>
              <a:t>Cover all topics (lectures, workshops, lecture notes and Q&amp;As). </a:t>
            </a:r>
          </a:p>
          <a:p>
            <a:pPr marL="452628"/>
            <a:r>
              <a:rPr lang="en-GB" sz="2200" dirty="0"/>
              <a:t>Ask questions in the Discussion Board and in the Q&amp;As session in Blackboard Collaborate w/c 8</a:t>
            </a:r>
            <a:r>
              <a:rPr lang="en-GB" sz="2200" baseline="30000" dirty="0"/>
              <a:t>th</a:t>
            </a:r>
            <a:r>
              <a:rPr lang="en-GB" sz="2200" dirty="0"/>
              <a:t> January (the precise date will be communicated asap). This additional session (optional) is offered by the Module Leader to support you in preparing for the exam. </a:t>
            </a:r>
          </a:p>
          <a:p>
            <a:pPr marL="452628"/>
            <a:endParaRPr lang="en-GB" sz="2200" dirty="0"/>
          </a:p>
          <a:p>
            <a:pPr marL="452628"/>
            <a:endParaRPr lang="en-GB" sz="2200" dirty="0"/>
          </a:p>
        </p:txBody>
      </p:sp>
      <p:sp>
        <p:nvSpPr>
          <p:cNvPr id="2" name="Slide Number Placeholder 1">
            <a:extLst>
              <a:ext uri="{FF2B5EF4-FFF2-40B4-BE49-F238E27FC236}">
                <a16:creationId xmlns:a16="http://schemas.microsoft.com/office/drawing/2014/main" id="{EC91D9D8-F5EB-9FEB-1EBE-FB407B25212E}"/>
              </a:ext>
            </a:extLst>
          </p:cNvPr>
          <p:cNvSpPr>
            <a:spLocks noGrp="1"/>
          </p:cNvSpPr>
          <p:nvPr>
            <p:ph type="sldNum" sz="quarter" idx="12"/>
          </p:nvPr>
        </p:nvSpPr>
        <p:spPr/>
        <p:txBody>
          <a:bodyPr/>
          <a:lstStyle/>
          <a:p>
            <a:pPr>
              <a:defRPr/>
            </a:pPr>
            <a:fld id="{F6488275-EB79-4A50-B678-EDC2E59452C6}" type="slidenum">
              <a:rPr lang="en-GB" altLang="en-US" smtClean="0"/>
              <a:pPr>
                <a:defRPr/>
              </a:pPr>
              <a:t>30</a:t>
            </a:fld>
            <a:endParaRPr lang="en-GB" altLang="en-US" dirty="0"/>
          </a:p>
        </p:txBody>
      </p:sp>
    </p:spTree>
    <p:extLst>
      <p:ext uri="{BB962C8B-B14F-4D97-AF65-F5344CB8AC3E}">
        <p14:creationId xmlns:p14="http://schemas.microsoft.com/office/powerpoint/2010/main" val="2379184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sellaDiTesto 6">
            <a:extLst>
              <a:ext uri="{FF2B5EF4-FFF2-40B4-BE49-F238E27FC236}">
                <a16:creationId xmlns:a16="http://schemas.microsoft.com/office/drawing/2014/main" id="{94AD0480-AA93-45E2-BA5E-4789A753F15B}"/>
              </a:ext>
            </a:extLst>
          </p:cNvPr>
          <p:cNvSpPr txBox="1"/>
          <p:nvPr/>
        </p:nvSpPr>
        <p:spPr>
          <a:xfrm>
            <a:off x="673376" y="2050970"/>
            <a:ext cx="7797248" cy="4370427"/>
          </a:xfrm>
          <a:prstGeom prst="rect">
            <a:avLst/>
          </a:prstGeom>
          <a:noFill/>
        </p:spPr>
        <p:txBody>
          <a:bodyPr wrap="square" rtlCol="0">
            <a:spAutoFit/>
          </a:bodyPr>
          <a:lstStyle/>
          <a:p>
            <a:pPr marL="257175" indent="-257175">
              <a:buFont typeface="Arial" panose="020B0604020202020204" pitchFamily="34" charset="0"/>
              <a:buChar char="•"/>
            </a:pPr>
            <a:r>
              <a:rPr lang="it-IT" sz="2000" b="1" dirty="0">
                <a:latin typeface="+mn-lt"/>
              </a:rPr>
              <a:t>Corporate social responsibility (CSR)</a:t>
            </a:r>
            <a:r>
              <a:rPr lang="it-IT" sz="2000" dirty="0">
                <a:latin typeface="+mn-lt"/>
              </a:rPr>
              <a:t> is the notion that a company has responsibility to society that go beyond its legal obligations and its duties to shareholders. </a:t>
            </a:r>
            <a:r>
              <a:rPr lang="en-US" sz="2000" b="1" i="0" dirty="0">
                <a:solidFill>
                  <a:srgbClr val="000000"/>
                </a:solidFill>
                <a:effectLst/>
                <a:latin typeface="+mn-lt"/>
              </a:rPr>
              <a:t>In the UK, CSR is a part of Corporate Governance</a:t>
            </a:r>
            <a:r>
              <a:rPr lang="en-US" sz="2000" b="0" i="0" dirty="0">
                <a:solidFill>
                  <a:srgbClr val="000000"/>
                </a:solidFill>
                <a:effectLst/>
                <a:latin typeface="+mn-lt"/>
              </a:rPr>
              <a:t> (Companies Act 2006).</a:t>
            </a:r>
            <a:endParaRPr lang="it-IT" sz="2000" dirty="0">
              <a:latin typeface="+mn-lt"/>
            </a:endParaRPr>
          </a:p>
          <a:p>
            <a:pPr marL="257175" indent="-257175">
              <a:buFont typeface="Arial" panose="020B0604020202020204" pitchFamily="34" charset="0"/>
              <a:buChar char="•"/>
            </a:pPr>
            <a:endParaRPr lang="it-IT" dirty="0"/>
          </a:p>
          <a:p>
            <a:pPr marL="257175" indent="-257175">
              <a:buFont typeface="Arial" panose="020B0604020202020204" pitchFamily="34" charset="0"/>
              <a:buChar char="•"/>
            </a:pPr>
            <a:r>
              <a:rPr lang="it-IT" dirty="0"/>
              <a:t>CSR </a:t>
            </a:r>
            <a:r>
              <a:rPr lang="it-IT" dirty="0" err="1"/>
              <a:t>includes</a:t>
            </a:r>
            <a:r>
              <a:rPr lang="it-IT" dirty="0"/>
              <a:t> the </a:t>
            </a:r>
            <a:r>
              <a:rPr lang="it-IT" dirty="0" err="1"/>
              <a:t>company’s</a:t>
            </a:r>
            <a:r>
              <a:rPr lang="it-IT" dirty="0"/>
              <a:t> </a:t>
            </a:r>
            <a:r>
              <a:rPr lang="it-IT" b="1" dirty="0"/>
              <a:t>impact on the </a:t>
            </a:r>
            <a:r>
              <a:rPr lang="it-IT" b="1" dirty="0" err="1"/>
              <a:t>environment</a:t>
            </a:r>
            <a:r>
              <a:rPr lang="it-IT" dirty="0"/>
              <a:t>, </a:t>
            </a:r>
            <a:r>
              <a:rPr lang="it-IT" dirty="0" err="1"/>
              <a:t>any</a:t>
            </a:r>
            <a:r>
              <a:rPr lang="it-IT" dirty="0"/>
              <a:t> </a:t>
            </a:r>
            <a:r>
              <a:rPr lang="it-IT" b="1" dirty="0" err="1"/>
              <a:t>ethical</a:t>
            </a:r>
            <a:r>
              <a:rPr lang="it-IT" b="1" dirty="0"/>
              <a:t> </a:t>
            </a:r>
            <a:r>
              <a:rPr lang="it-IT" b="1" dirty="0" err="1"/>
              <a:t>issues</a:t>
            </a:r>
            <a:r>
              <a:rPr lang="it-IT" b="1" dirty="0"/>
              <a:t> </a:t>
            </a:r>
            <a:r>
              <a:rPr lang="it-IT" dirty="0" err="1"/>
              <a:t>arising</a:t>
            </a:r>
            <a:r>
              <a:rPr lang="it-IT" dirty="0"/>
              <a:t> from </a:t>
            </a:r>
            <a:r>
              <a:rPr lang="it-IT" dirty="0" err="1"/>
              <a:t>its</a:t>
            </a:r>
            <a:r>
              <a:rPr lang="it-IT" dirty="0"/>
              <a:t> trading or investment </a:t>
            </a:r>
            <a:r>
              <a:rPr lang="it-IT" dirty="0" err="1"/>
              <a:t>practices</a:t>
            </a:r>
            <a:r>
              <a:rPr lang="it-IT" dirty="0"/>
              <a:t>, and </a:t>
            </a:r>
            <a:r>
              <a:rPr lang="it-IT" b="1" dirty="0"/>
              <a:t>the policies of the company </a:t>
            </a:r>
            <a:r>
              <a:rPr lang="it-IT" b="1" dirty="0" err="1"/>
              <a:t>internally</a:t>
            </a:r>
            <a:r>
              <a:rPr lang="it-IT" b="1" dirty="0"/>
              <a:t> </a:t>
            </a:r>
            <a:r>
              <a:rPr lang="it-IT" dirty="0"/>
              <a:t>(e.g. </a:t>
            </a:r>
            <a:r>
              <a:rPr lang="it-IT" dirty="0" err="1"/>
              <a:t>transparency</a:t>
            </a:r>
            <a:r>
              <a:rPr lang="it-IT" dirty="0"/>
              <a:t>, fair and </a:t>
            </a:r>
            <a:r>
              <a:rPr lang="it-IT" dirty="0" err="1"/>
              <a:t>equal</a:t>
            </a:r>
            <a:r>
              <a:rPr lang="it-IT" dirty="0"/>
              <a:t> treatment of </a:t>
            </a:r>
            <a:r>
              <a:rPr lang="it-IT" dirty="0" err="1"/>
              <a:t>employees</a:t>
            </a:r>
            <a:r>
              <a:rPr lang="it-IT" dirty="0"/>
              <a:t>).</a:t>
            </a:r>
          </a:p>
          <a:p>
            <a:endParaRPr lang="it-IT" dirty="0"/>
          </a:p>
          <a:p>
            <a:pPr marL="257175" indent="-257175">
              <a:buFont typeface="Arial" panose="020B0604020202020204" pitchFamily="34" charset="0"/>
              <a:buChar char="•"/>
            </a:pPr>
            <a:r>
              <a:rPr lang="it-IT" b="1" dirty="0"/>
              <a:t>Triple bottom-line accounting (TBL): </a:t>
            </a:r>
            <a:r>
              <a:rPr lang="it-IT" dirty="0"/>
              <a:t>a </a:t>
            </a:r>
            <a:r>
              <a:rPr lang="it-IT" dirty="0" err="1"/>
              <a:t>method</a:t>
            </a:r>
            <a:r>
              <a:rPr lang="it-IT" dirty="0"/>
              <a:t> of </a:t>
            </a:r>
            <a:r>
              <a:rPr lang="it-IT" dirty="0" err="1"/>
              <a:t>measuring</a:t>
            </a:r>
            <a:r>
              <a:rPr lang="it-IT" dirty="0"/>
              <a:t> a </a:t>
            </a:r>
            <a:r>
              <a:rPr lang="it-IT" dirty="0" err="1"/>
              <a:t>company’s</a:t>
            </a:r>
            <a:r>
              <a:rPr lang="it-IT" dirty="0"/>
              <a:t> social and </a:t>
            </a:r>
            <a:r>
              <a:rPr lang="it-IT" dirty="0" err="1"/>
              <a:t>environmental</a:t>
            </a:r>
            <a:r>
              <a:rPr lang="it-IT" dirty="0"/>
              <a:t> impact in </a:t>
            </a:r>
            <a:r>
              <a:rPr lang="it-IT" dirty="0" err="1"/>
              <a:t>addition</a:t>
            </a:r>
            <a:r>
              <a:rPr lang="it-IT" dirty="0"/>
              <a:t> to </a:t>
            </a:r>
            <a:r>
              <a:rPr lang="it-IT" dirty="0" err="1"/>
              <a:t>its</a:t>
            </a:r>
            <a:r>
              <a:rPr lang="it-IT" dirty="0"/>
              <a:t> </a:t>
            </a:r>
            <a:r>
              <a:rPr lang="it-IT" dirty="0" err="1"/>
              <a:t>economic</a:t>
            </a:r>
            <a:r>
              <a:rPr lang="it-IT" dirty="0"/>
              <a:t> </a:t>
            </a:r>
            <a:r>
              <a:rPr lang="it-IT" dirty="0" err="1"/>
              <a:t>value</a:t>
            </a:r>
            <a:r>
              <a:rPr lang="it-IT" dirty="0"/>
              <a:t> (since1994). </a:t>
            </a:r>
            <a:r>
              <a:rPr lang="it-IT" dirty="0" err="1"/>
              <a:t>It</a:t>
            </a:r>
            <a:r>
              <a:rPr lang="it-IT" dirty="0"/>
              <a:t> </a:t>
            </a:r>
            <a:r>
              <a:rPr lang="it-IT" dirty="0" err="1"/>
              <a:t>seeks</a:t>
            </a:r>
            <a:r>
              <a:rPr lang="it-IT" dirty="0"/>
              <a:t> to </a:t>
            </a:r>
            <a:r>
              <a:rPr lang="it-IT" dirty="0" err="1"/>
              <a:t>appraise</a:t>
            </a:r>
            <a:r>
              <a:rPr lang="it-IT" dirty="0"/>
              <a:t> </a:t>
            </a:r>
            <a:r>
              <a:rPr lang="it-IT" dirty="0" err="1"/>
              <a:t>not</a:t>
            </a:r>
            <a:r>
              <a:rPr lang="it-IT" dirty="0"/>
              <a:t> </a:t>
            </a:r>
            <a:r>
              <a:rPr lang="it-IT" dirty="0" err="1"/>
              <a:t>only</a:t>
            </a:r>
            <a:r>
              <a:rPr lang="it-IT" dirty="0"/>
              <a:t> the </a:t>
            </a:r>
            <a:r>
              <a:rPr lang="it-IT" dirty="0" err="1"/>
              <a:t>conventional</a:t>
            </a:r>
            <a:r>
              <a:rPr lang="it-IT" dirty="0"/>
              <a:t> ‘bottom line’ of </a:t>
            </a:r>
            <a:r>
              <a:rPr lang="it-IT" dirty="0" err="1"/>
              <a:t>economic</a:t>
            </a:r>
            <a:r>
              <a:rPr lang="it-IT" dirty="0"/>
              <a:t> profit and </a:t>
            </a:r>
            <a:r>
              <a:rPr lang="it-IT" dirty="0" err="1"/>
              <a:t>loss</a:t>
            </a:r>
            <a:r>
              <a:rPr lang="it-IT" dirty="0"/>
              <a:t>, </a:t>
            </a:r>
            <a:r>
              <a:rPr lang="it-IT" dirty="0" err="1"/>
              <a:t>but</a:t>
            </a:r>
            <a:r>
              <a:rPr lang="it-IT" dirty="0"/>
              <a:t> </a:t>
            </a:r>
            <a:r>
              <a:rPr lang="it-IT" dirty="0" err="1"/>
              <a:t>also</a:t>
            </a:r>
            <a:r>
              <a:rPr lang="it-IT" dirty="0"/>
              <a:t> a </a:t>
            </a:r>
            <a:r>
              <a:rPr lang="it-IT" dirty="0" err="1"/>
              <a:t>company’s</a:t>
            </a:r>
            <a:r>
              <a:rPr lang="it-IT" dirty="0"/>
              <a:t> ‘people account’ and </a:t>
            </a:r>
            <a:r>
              <a:rPr lang="it-IT" dirty="0" err="1"/>
              <a:t>its</a:t>
            </a:r>
            <a:r>
              <a:rPr lang="it-IT" dirty="0"/>
              <a:t> ‘</a:t>
            </a:r>
            <a:r>
              <a:rPr lang="it-IT" dirty="0" err="1"/>
              <a:t>planet</a:t>
            </a:r>
            <a:r>
              <a:rPr lang="it-IT" dirty="0"/>
              <a:t> account’.</a:t>
            </a:r>
          </a:p>
        </p:txBody>
      </p:sp>
      <p:sp>
        <p:nvSpPr>
          <p:cNvPr id="8" name="Title 2">
            <a:extLst>
              <a:ext uri="{FF2B5EF4-FFF2-40B4-BE49-F238E27FC236}">
                <a16:creationId xmlns:a16="http://schemas.microsoft.com/office/drawing/2014/main" id="{4DAC9527-A932-4CB0-A3E4-7BBE99CE77E6}"/>
              </a:ext>
            </a:extLst>
          </p:cNvPr>
          <p:cNvSpPr>
            <a:spLocks noGrp="1"/>
          </p:cNvSpPr>
          <p:nvPr>
            <p:ph type="title"/>
          </p:nvPr>
        </p:nvSpPr>
        <p:spPr>
          <a:xfrm>
            <a:off x="3635896" y="836712"/>
            <a:ext cx="5508104" cy="857250"/>
          </a:xfrm>
        </p:spPr>
        <p:txBody>
          <a:bodyPr>
            <a:noAutofit/>
          </a:bodyPr>
          <a:lstStyle/>
          <a:p>
            <a:pPr algn="l"/>
            <a:r>
              <a:rPr lang="en-GB" altLang="en-US" sz="3200" b="1" dirty="0"/>
              <a:t>Corporate Social Responsibility</a:t>
            </a:r>
            <a:br>
              <a:rPr lang="en-GB" altLang="en-US" sz="3200" b="1" dirty="0"/>
            </a:br>
            <a:r>
              <a:rPr lang="en-GB" altLang="en-US" sz="3200" b="1" dirty="0"/>
              <a:t>(CSR)</a:t>
            </a:r>
            <a:endParaRPr lang="en-GB" sz="3200" b="1" dirty="0"/>
          </a:p>
        </p:txBody>
      </p:sp>
      <p:sp>
        <p:nvSpPr>
          <p:cNvPr id="3" name="Segnaposto numero diapositiva 2">
            <a:extLst>
              <a:ext uri="{FF2B5EF4-FFF2-40B4-BE49-F238E27FC236}">
                <a16:creationId xmlns:a16="http://schemas.microsoft.com/office/drawing/2014/main" id="{D2758825-750C-45AC-8FFD-003BE4EEE718}"/>
              </a:ext>
            </a:extLst>
          </p:cNvPr>
          <p:cNvSpPr>
            <a:spLocks noGrp="1"/>
          </p:cNvSpPr>
          <p:nvPr>
            <p:ph type="sldNum" sz="quarter" idx="12"/>
          </p:nvPr>
        </p:nvSpPr>
        <p:spPr/>
        <p:txBody>
          <a:bodyPr/>
          <a:lstStyle/>
          <a:p>
            <a:fld id="{49BDFD56-71CD-4FE5-84DE-FC245064A22C}" type="slidenum">
              <a:rPr lang="it-IT" smtClean="0"/>
              <a:t>4</a:t>
            </a:fld>
            <a:endParaRPr lang="it-IT"/>
          </a:p>
        </p:txBody>
      </p:sp>
    </p:spTree>
    <p:extLst>
      <p:ext uri="{BB962C8B-B14F-4D97-AF65-F5344CB8AC3E}">
        <p14:creationId xmlns:p14="http://schemas.microsoft.com/office/powerpoint/2010/main" val="3291334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sellaDiTesto 6">
            <a:extLst>
              <a:ext uri="{FF2B5EF4-FFF2-40B4-BE49-F238E27FC236}">
                <a16:creationId xmlns:a16="http://schemas.microsoft.com/office/drawing/2014/main" id="{94AD0480-AA93-45E2-BA5E-4789A753F15B}"/>
              </a:ext>
            </a:extLst>
          </p:cNvPr>
          <p:cNvSpPr txBox="1"/>
          <p:nvPr/>
        </p:nvSpPr>
        <p:spPr>
          <a:xfrm>
            <a:off x="753351" y="2052658"/>
            <a:ext cx="7637297" cy="4247317"/>
          </a:xfrm>
          <a:prstGeom prst="rect">
            <a:avLst/>
          </a:prstGeom>
          <a:noFill/>
        </p:spPr>
        <p:txBody>
          <a:bodyPr wrap="square" rtlCol="0">
            <a:spAutoFit/>
          </a:bodyPr>
          <a:lstStyle/>
          <a:p>
            <a:pPr marL="257175" indent="-257175">
              <a:buFont typeface="Arial" panose="020B0604020202020204" pitchFamily="34" charset="0"/>
              <a:buChar char="•"/>
            </a:pPr>
            <a:r>
              <a:rPr lang="it-IT" b="1" dirty="0"/>
              <a:t>Social </a:t>
            </a:r>
            <a:r>
              <a:rPr lang="it-IT" b="1" dirty="0" err="1"/>
              <a:t>responsibility</a:t>
            </a:r>
            <a:r>
              <a:rPr lang="it-IT" b="1" dirty="0"/>
              <a:t> reporting (corporate social reporting or social reporting): </a:t>
            </a:r>
            <a:r>
              <a:rPr lang="it-IT" dirty="0"/>
              <a:t>the reporting of social accounting </a:t>
            </a:r>
            <a:r>
              <a:rPr lang="it-IT" dirty="0" err="1"/>
              <a:t>issues</a:t>
            </a:r>
            <a:r>
              <a:rPr lang="it-IT" dirty="0"/>
              <a:t> by a business. </a:t>
            </a:r>
          </a:p>
          <a:p>
            <a:pPr marL="257175" indent="-257175">
              <a:buFont typeface="Arial" panose="020B0604020202020204" pitchFamily="34" charset="0"/>
              <a:buChar char="•"/>
            </a:pPr>
            <a:endParaRPr lang="it-IT" dirty="0"/>
          </a:p>
          <a:p>
            <a:pPr marL="257175" indent="-257175">
              <a:buFont typeface="Arial" panose="020B0604020202020204" pitchFamily="34" charset="0"/>
              <a:buChar char="•"/>
            </a:pPr>
            <a:r>
              <a:rPr lang="it-IT" dirty="0" err="1"/>
              <a:t>This</a:t>
            </a:r>
            <a:r>
              <a:rPr lang="it-IT" dirty="0"/>
              <a:t> </a:t>
            </a:r>
            <a:r>
              <a:rPr lang="it-IT" dirty="0" err="1"/>
              <a:t>may</a:t>
            </a:r>
            <a:r>
              <a:rPr lang="it-IT" dirty="0"/>
              <a:t> be </a:t>
            </a:r>
            <a:r>
              <a:rPr lang="it-IT" dirty="0" err="1"/>
              <a:t>discussed</a:t>
            </a:r>
            <a:r>
              <a:rPr lang="it-IT" dirty="0"/>
              <a:t> </a:t>
            </a:r>
            <a:r>
              <a:rPr lang="it-IT" b="1" dirty="0"/>
              <a:t>in the </a:t>
            </a:r>
            <a:r>
              <a:rPr lang="it-IT" b="1" dirty="0" err="1"/>
              <a:t>annual</a:t>
            </a:r>
            <a:r>
              <a:rPr lang="it-IT" b="1" dirty="0"/>
              <a:t> accounts and report </a:t>
            </a:r>
            <a:r>
              <a:rPr lang="it-IT" dirty="0"/>
              <a:t>or </a:t>
            </a:r>
            <a:r>
              <a:rPr lang="it-IT" dirty="0" err="1"/>
              <a:t>form</a:t>
            </a:r>
            <a:r>
              <a:rPr lang="it-IT" dirty="0"/>
              <a:t> the </a:t>
            </a:r>
            <a:r>
              <a:rPr lang="it-IT" dirty="0" err="1"/>
              <a:t>basis</a:t>
            </a:r>
            <a:r>
              <a:rPr lang="it-IT" dirty="0"/>
              <a:t> of </a:t>
            </a:r>
            <a:r>
              <a:rPr lang="it-IT" b="1" dirty="0"/>
              <a:t>a separate report</a:t>
            </a:r>
            <a:r>
              <a:rPr lang="it-IT" dirty="0"/>
              <a:t>. The </a:t>
            </a:r>
            <a:r>
              <a:rPr lang="it-IT" dirty="0" err="1"/>
              <a:t>monetary</a:t>
            </a:r>
            <a:r>
              <a:rPr lang="it-IT" dirty="0"/>
              <a:t> </a:t>
            </a:r>
            <a:r>
              <a:rPr lang="it-IT" dirty="0" err="1"/>
              <a:t>quantification</a:t>
            </a:r>
            <a:r>
              <a:rPr lang="it-IT" dirty="0"/>
              <a:t> of social benefits </a:t>
            </a:r>
            <a:r>
              <a:rPr lang="it-IT" dirty="0" err="1"/>
              <a:t>is</a:t>
            </a:r>
            <a:r>
              <a:rPr lang="it-IT" dirty="0"/>
              <a:t> </a:t>
            </a:r>
            <a:r>
              <a:rPr lang="it-IT" dirty="0" err="1"/>
              <a:t>much</a:t>
            </a:r>
            <a:r>
              <a:rPr lang="it-IT" dirty="0"/>
              <a:t> </a:t>
            </a:r>
            <a:r>
              <a:rPr lang="it-IT" b="1" dirty="0" err="1"/>
              <a:t>harder</a:t>
            </a:r>
            <a:r>
              <a:rPr lang="it-IT" b="1" dirty="0"/>
              <a:t> to </a:t>
            </a:r>
            <a:r>
              <a:rPr lang="it-IT" b="1" dirty="0" err="1"/>
              <a:t>measure</a:t>
            </a:r>
            <a:r>
              <a:rPr lang="it-IT" b="1" dirty="0"/>
              <a:t> </a:t>
            </a:r>
            <a:r>
              <a:rPr lang="it-IT" dirty="0"/>
              <a:t>and </a:t>
            </a:r>
            <a:r>
              <a:rPr lang="it-IT" dirty="0" err="1"/>
              <a:t>necessarily</a:t>
            </a:r>
            <a:r>
              <a:rPr lang="it-IT" dirty="0"/>
              <a:t> </a:t>
            </a:r>
            <a:r>
              <a:rPr lang="it-IT" b="1" dirty="0" err="1"/>
              <a:t>subjective</a:t>
            </a:r>
            <a:r>
              <a:rPr lang="it-IT" dirty="0"/>
              <a:t>.</a:t>
            </a:r>
          </a:p>
          <a:p>
            <a:pPr marL="257175" indent="-257175">
              <a:buFont typeface="Arial" panose="020B0604020202020204" pitchFamily="34" charset="0"/>
              <a:buChar char="•"/>
            </a:pPr>
            <a:endParaRPr lang="it-IT" dirty="0"/>
          </a:p>
          <a:p>
            <a:pPr marL="257175" indent="-257175">
              <a:buFont typeface="Arial" panose="020B0604020202020204" pitchFamily="34" charset="0"/>
              <a:buChar char="•"/>
            </a:pPr>
            <a:r>
              <a:rPr lang="it-IT" b="1" dirty="0"/>
              <a:t>Social </a:t>
            </a:r>
            <a:r>
              <a:rPr lang="it-IT" b="1" dirty="0" err="1"/>
              <a:t>responsibility</a:t>
            </a:r>
            <a:r>
              <a:rPr lang="it-IT" b="1" dirty="0"/>
              <a:t> costs </a:t>
            </a:r>
            <a:r>
              <a:rPr lang="it-IT" dirty="0"/>
              <a:t>e.g. </a:t>
            </a:r>
            <a:r>
              <a:rPr lang="it-IT" dirty="0" err="1"/>
              <a:t>charitable</a:t>
            </a:r>
            <a:r>
              <a:rPr lang="it-IT" dirty="0"/>
              <a:t> </a:t>
            </a:r>
            <a:r>
              <a:rPr lang="it-IT" dirty="0" err="1"/>
              <a:t>donations</a:t>
            </a:r>
            <a:r>
              <a:rPr lang="it-IT" dirty="0"/>
              <a:t> of </a:t>
            </a:r>
            <a:r>
              <a:rPr lang="it-IT" dirty="0" err="1"/>
              <a:t>equipment</a:t>
            </a:r>
            <a:r>
              <a:rPr lang="it-IT" dirty="0"/>
              <a:t> and time, </a:t>
            </a:r>
            <a:r>
              <a:rPr lang="it-IT" dirty="0" err="1"/>
              <a:t>education</a:t>
            </a:r>
            <a:r>
              <a:rPr lang="it-IT" dirty="0"/>
              <a:t> </a:t>
            </a:r>
            <a:r>
              <a:rPr lang="it-IT" dirty="0" err="1"/>
              <a:t>inititives</a:t>
            </a:r>
            <a:r>
              <a:rPr lang="it-IT" dirty="0"/>
              <a:t> (</a:t>
            </a:r>
            <a:r>
              <a:rPr lang="it-IT" dirty="0" err="1"/>
              <a:t>such</a:t>
            </a:r>
            <a:r>
              <a:rPr lang="it-IT" dirty="0"/>
              <a:t> </a:t>
            </a:r>
            <a:r>
              <a:rPr lang="it-IT" dirty="0" err="1"/>
              <a:t>as</a:t>
            </a:r>
            <a:r>
              <a:rPr lang="it-IT" dirty="0"/>
              <a:t> sponsorships and </a:t>
            </a:r>
            <a:r>
              <a:rPr lang="it-IT" dirty="0" err="1"/>
              <a:t>research</a:t>
            </a:r>
            <a:r>
              <a:rPr lang="it-IT" dirty="0"/>
              <a:t> funding), product </a:t>
            </a:r>
            <a:r>
              <a:rPr lang="it-IT" dirty="0" err="1"/>
              <a:t>safety</a:t>
            </a:r>
            <a:r>
              <a:rPr lang="it-IT" dirty="0"/>
              <a:t>, community </a:t>
            </a:r>
            <a:r>
              <a:rPr lang="it-IT" dirty="0" err="1"/>
              <a:t>involvement</a:t>
            </a:r>
            <a:r>
              <a:rPr lang="it-IT" dirty="0"/>
              <a:t>, </a:t>
            </a:r>
            <a:r>
              <a:rPr lang="it-IT" dirty="0" err="1"/>
              <a:t>employment</a:t>
            </a:r>
            <a:r>
              <a:rPr lang="it-IT" dirty="0"/>
              <a:t> of </a:t>
            </a:r>
            <a:r>
              <a:rPr lang="it-IT" dirty="0" err="1"/>
              <a:t>disadvantaged</a:t>
            </a:r>
            <a:r>
              <a:rPr lang="it-IT" dirty="0"/>
              <a:t> groups, </a:t>
            </a:r>
            <a:r>
              <a:rPr lang="it-IT" dirty="0" err="1"/>
              <a:t>provision</a:t>
            </a:r>
            <a:r>
              <a:rPr lang="it-IT" dirty="0"/>
              <a:t> of </a:t>
            </a:r>
            <a:r>
              <a:rPr lang="it-IT" dirty="0" err="1"/>
              <a:t>sports</a:t>
            </a:r>
            <a:r>
              <a:rPr lang="it-IT" dirty="0"/>
              <a:t> </a:t>
            </a:r>
            <a:r>
              <a:rPr lang="it-IT" dirty="0" err="1"/>
              <a:t>equipment</a:t>
            </a:r>
            <a:r>
              <a:rPr lang="it-IT" dirty="0"/>
              <a:t> or sponsorship. </a:t>
            </a:r>
          </a:p>
          <a:p>
            <a:pPr marL="257175" indent="-257175">
              <a:buFont typeface="Arial" panose="020B0604020202020204" pitchFamily="34" charset="0"/>
              <a:buChar char="•"/>
            </a:pPr>
            <a:endParaRPr lang="it-IT" dirty="0"/>
          </a:p>
          <a:p>
            <a:pPr marL="257175" indent="-257175">
              <a:buFont typeface="Arial" panose="020B0604020202020204" pitchFamily="34" charset="0"/>
              <a:buChar char="•"/>
            </a:pPr>
            <a:r>
              <a:rPr lang="it-IT" b="1" dirty="0"/>
              <a:t>Social audit: </a:t>
            </a:r>
            <a:r>
              <a:rPr lang="it-IT" dirty="0"/>
              <a:t>an audit of the impact of an </a:t>
            </a:r>
            <a:r>
              <a:rPr lang="it-IT" dirty="0" err="1"/>
              <a:t>organisation</a:t>
            </a:r>
            <a:r>
              <a:rPr lang="it-IT" dirty="0"/>
              <a:t> on society (audit can be </a:t>
            </a:r>
            <a:r>
              <a:rPr lang="it-IT" dirty="0" err="1"/>
              <a:t>conducted</a:t>
            </a:r>
            <a:r>
              <a:rPr lang="it-IT" dirty="0"/>
              <a:t> </a:t>
            </a:r>
            <a:r>
              <a:rPr lang="it-IT" dirty="0" err="1"/>
              <a:t>internally</a:t>
            </a:r>
            <a:r>
              <a:rPr lang="it-IT" dirty="0"/>
              <a:t> or </a:t>
            </a:r>
            <a:r>
              <a:rPr lang="it-IT" dirty="0" err="1"/>
              <a:t>externally</a:t>
            </a:r>
            <a:r>
              <a:rPr lang="it-IT" dirty="0"/>
              <a:t> by social </a:t>
            </a:r>
            <a:r>
              <a:rPr lang="it-IT" dirty="0" err="1"/>
              <a:t>consultants</a:t>
            </a:r>
            <a:r>
              <a:rPr lang="it-IT" dirty="0"/>
              <a:t>).</a:t>
            </a:r>
          </a:p>
        </p:txBody>
      </p:sp>
      <p:sp>
        <p:nvSpPr>
          <p:cNvPr id="9" name="Title 2">
            <a:extLst>
              <a:ext uri="{FF2B5EF4-FFF2-40B4-BE49-F238E27FC236}">
                <a16:creationId xmlns:a16="http://schemas.microsoft.com/office/drawing/2014/main" id="{4154B681-0452-4558-88AB-7C39540048C8}"/>
              </a:ext>
            </a:extLst>
          </p:cNvPr>
          <p:cNvSpPr>
            <a:spLocks noGrp="1"/>
          </p:cNvSpPr>
          <p:nvPr>
            <p:ph type="title"/>
          </p:nvPr>
        </p:nvSpPr>
        <p:spPr>
          <a:xfrm>
            <a:off x="3563888" y="764704"/>
            <a:ext cx="3816424" cy="857250"/>
          </a:xfrm>
        </p:spPr>
        <p:txBody>
          <a:bodyPr>
            <a:noAutofit/>
          </a:bodyPr>
          <a:lstStyle/>
          <a:p>
            <a:pPr algn="l"/>
            <a:r>
              <a:rPr lang="en-GB" altLang="en-US" sz="3200" b="1" dirty="0"/>
              <a:t>Social reporting</a:t>
            </a:r>
            <a:endParaRPr lang="en-GB" sz="3200" b="1" dirty="0"/>
          </a:p>
        </p:txBody>
      </p:sp>
      <p:sp>
        <p:nvSpPr>
          <p:cNvPr id="3" name="Segnaposto numero diapositiva 2">
            <a:extLst>
              <a:ext uri="{FF2B5EF4-FFF2-40B4-BE49-F238E27FC236}">
                <a16:creationId xmlns:a16="http://schemas.microsoft.com/office/drawing/2014/main" id="{CD65871F-32D2-4A38-8285-51954BD7B7AE}"/>
              </a:ext>
            </a:extLst>
          </p:cNvPr>
          <p:cNvSpPr>
            <a:spLocks noGrp="1"/>
          </p:cNvSpPr>
          <p:nvPr>
            <p:ph type="sldNum" sz="quarter" idx="12"/>
          </p:nvPr>
        </p:nvSpPr>
        <p:spPr/>
        <p:txBody>
          <a:bodyPr/>
          <a:lstStyle/>
          <a:p>
            <a:fld id="{49BDFD56-71CD-4FE5-84DE-FC245064A22C}" type="slidenum">
              <a:rPr lang="it-IT" smtClean="0"/>
              <a:t>5</a:t>
            </a:fld>
            <a:endParaRPr lang="it-IT"/>
          </a:p>
        </p:txBody>
      </p:sp>
    </p:spTree>
    <p:extLst>
      <p:ext uri="{BB962C8B-B14F-4D97-AF65-F5344CB8AC3E}">
        <p14:creationId xmlns:p14="http://schemas.microsoft.com/office/powerpoint/2010/main" val="2883412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sellaDiTesto 6">
            <a:extLst>
              <a:ext uri="{FF2B5EF4-FFF2-40B4-BE49-F238E27FC236}">
                <a16:creationId xmlns:a16="http://schemas.microsoft.com/office/drawing/2014/main" id="{94AD0480-AA93-45E2-BA5E-4789A753F15B}"/>
              </a:ext>
            </a:extLst>
          </p:cNvPr>
          <p:cNvSpPr txBox="1"/>
          <p:nvPr/>
        </p:nvSpPr>
        <p:spPr>
          <a:xfrm>
            <a:off x="458425" y="2188921"/>
            <a:ext cx="7961244" cy="3693319"/>
          </a:xfrm>
          <a:prstGeom prst="rect">
            <a:avLst/>
          </a:prstGeom>
          <a:noFill/>
        </p:spPr>
        <p:txBody>
          <a:bodyPr wrap="square" rtlCol="0">
            <a:spAutoFit/>
          </a:bodyPr>
          <a:lstStyle/>
          <a:p>
            <a:pPr marL="257175" indent="-257175">
              <a:buFont typeface="Arial" panose="020B0604020202020204" pitchFamily="34" charset="0"/>
              <a:buChar char="•"/>
            </a:pPr>
            <a:r>
              <a:rPr lang="it-IT" b="1" dirty="0"/>
              <a:t>Green reporting (</a:t>
            </a:r>
            <a:r>
              <a:rPr lang="it-IT" b="1" dirty="0" err="1"/>
              <a:t>environmental</a:t>
            </a:r>
            <a:r>
              <a:rPr lang="it-IT" b="1" dirty="0"/>
              <a:t> reporting or accounting): </a:t>
            </a:r>
            <a:r>
              <a:rPr lang="it-IT" dirty="0"/>
              <a:t>a report by the directors of a company </a:t>
            </a:r>
            <a:r>
              <a:rPr lang="it-IT" dirty="0" err="1"/>
              <a:t>that</a:t>
            </a:r>
            <a:r>
              <a:rPr lang="it-IT" dirty="0"/>
              <a:t> </a:t>
            </a:r>
            <a:r>
              <a:rPr lang="it-IT" dirty="0" err="1"/>
              <a:t>attempts</a:t>
            </a:r>
            <a:r>
              <a:rPr lang="it-IT" dirty="0"/>
              <a:t> to </a:t>
            </a:r>
            <a:r>
              <a:rPr lang="it-IT" dirty="0" err="1"/>
              <a:t>quantify</a:t>
            </a:r>
            <a:r>
              <a:rPr lang="it-IT" dirty="0"/>
              <a:t> the costs and benefits of </a:t>
            </a:r>
            <a:r>
              <a:rPr lang="it-IT" dirty="0" err="1"/>
              <a:t>that</a:t>
            </a:r>
            <a:r>
              <a:rPr lang="it-IT" dirty="0"/>
              <a:t> </a:t>
            </a:r>
            <a:r>
              <a:rPr lang="it-IT" dirty="0" err="1"/>
              <a:t>company’s</a:t>
            </a:r>
            <a:r>
              <a:rPr lang="it-IT" dirty="0"/>
              <a:t> </a:t>
            </a:r>
            <a:r>
              <a:rPr lang="it-IT" dirty="0" err="1"/>
              <a:t>operations</a:t>
            </a:r>
            <a:r>
              <a:rPr lang="it-IT" dirty="0"/>
              <a:t> in relation to the </a:t>
            </a:r>
            <a:r>
              <a:rPr lang="it-IT" dirty="0" err="1"/>
              <a:t>environment</a:t>
            </a:r>
            <a:r>
              <a:rPr lang="it-IT" dirty="0"/>
              <a:t>. </a:t>
            </a:r>
          </a:p>
          <a:p>
            <a:pPr marL="257175" indent="-257175">
              <a:buFont typeface="Arial" panose="020B0604020202020204" pitchFamily="34" charset="0"/>
              <a:buChar char="•"/>
            </a:pPr>
            <a:endParaRPr lang="it-IT" dirty="0"/>
          </a:p>
          <a:p>
            <a:pPr marL="257175" indent="-257175">
              <a:buFont typeface="Arial" panose="020B0604020202020204" pitchFamily="34" charset="0"/>
              <a:buChar char="•"/>
            </a:pPr>
            <a:r>
              <a:rPr lang="it-IT" dirty="0" err="1"/>
              <a:t>This</a:t>
            </a:r>
            <a:r>
              <a:rPr lang="it-IT" dirty="0"/>
              <a:t> </a:t>
            </a:r>
            <a:r>
              <a:rPr lang="it-IT" dirty="0" err="1"/>
              <a:t>may</a:t>
            </a:r>
            <a:r>
              <a:rPr lang="it-IT" dirty="0"/>
              <a:t> be </a:t>
            </a:r>
            <a:r>
              <a:rPr lang="it-IT" dirty="0" err="1"/>
              <a:t>discussed</a:t>
            </a:r>
            <a:r>
              <a:rPr lang="it-IT" dirty="0"/>
              <a:t> </a:t>
            </a:r>
            <a:r>
              <a:rPr lang="it-IT" b="1" dirty="0"/>
              <a:t>in the </a:t>
            </a:r>
            <a:r>
              <a:rPr lang="it-IT" b="1" dirty="0" err="1"/>
              <a:t>annual</a:t>
            </a:r>
            <a:r>
              <a:rPr lang="it-IT" b="1" dirty="0"/>
              <a:t> accounts and report </a:t>
            </a:r>
            <a:r>
              <a:rPr lang="it-IT" dirty="0"/>
              <a:t>or </a:t>
            </a:r>
            <a:r>
              <a:rPr lang="it-IT" dirty="0" err="1"/>
              <a:t>form</a:t>
            </a:r>
            <a:r>
              <a:rPr lang="it-IT" dirty="0"/>
              <a:t> the </a:t>
            </a:r>
            <a:r>
              <a:rPr lang="it-IT" dirty="0" err="1"/>
              <a:t>basis</a:t>
            </a:r>
            <a:r>
              <a:rPr lang="it-IT" dirty="0"/>
              <a:t> of </a:t>
            </a:r>
            <a:r>
              <a:rPr lang="it-IT" b="1" dirty="0"/>
              <a:t>a separate report</a:t>
            </a:r>
            <a:r>
              <a:rPr lang="it-IT" dirty="0"/>
              <a:t>. </a:t>
            </a:r>
          </a:p>
          <a:p>
            <a:pPr marL="257175" indent="-257175">
              <a:buFont typeface="Arial" panose="020B0604020202020204" pitchFamily="34" charset="0"/>
              <a:buChar char="•"/>
            </a:pPr>
            <a:endParaRPr lang="it-IT" b="1" dirty="0"/>
          </a:p>
          <a:p>
            <a:pPr marL="257175" indent="-257175">
              <a:buFont typeface="Arial" panose="020B0604020202020204" pitchFamily="34" charset="0"/>
              <a:buChar char="•"/>
            </a:pPr>
            <a:r>
              <a:rPr lang="it-IT" b="1" dirty="0" err="1"/>
              <a:t>Environmental</a:t>
            </a:r>
            <a:r>
              <a:rPr lang="it-IT" b="1" dirty="0"/>
              <a:t> audit: </a:t>
            </a:r>
            <a:r>
              <a:rPr lang="it-IT" dirty="0"/>
              <a:t>an audit of the impact of an </a:t>
            </a:r>
            <a:r>
              <a:rPr lang="it-IT" dirty="0" err="1"/>
              <a:t>organisation</a:t>
            </a:r>
            <a:r>
              <a:rPr lang="it-IT" dirty="0"/>
              <a:t> on the </a:t>
            </a:r>
            <a:r>
              <a:rPr lang="it-IT" dirty="0" err="1"/>
              <a:t>environment</a:t>
            </a:r>
            <a:r>
              <a:rPr lang="it-IT" dirty="0"/>
              <a:t>. </a:t>
            </a:r>
            <a:r>
              <a:rPr lang="it-IT" dirty="0" err="1"/>
              <a:t>Its</a:t>
            </a:r>
            <a:r>
              <a:rPr lang="it-IT" dirty="0"/>
              <a:t> </a:t>
            </a:r>
            <a:r>
              <a:rPr lang="it-IT" dirty="0" err="1"/>
              <a:t>purpose</a:t>
            </a:r>
            <a:r>
              <a:rPr lang="it-IT" dirty="0"/>
              <a:t> </a:t>
            </a:r>
            <a:r>
              <a:rPr lang="it-IT" dirty="0" err="1"/>
              <a:t>is</a:t>
            </a:r>
            <a:r>
              <a:rPr lang="it-IT" dirty="0"/>
              <a:t> </a:t>
            </a:r>
            <a:r>
              <a:rPr lang="it-IT" dirty="0" err="1"/>
              <a:t>usually</a:t>
            </a:r>
            <a:r>
              <a:rPr lang="it-IT" dirty="0"/>
              <a:t> to </a:t>
            </a:r>
            <a:r>
              <a:rPr lang="it-IT" dirty="0" err="1"/>
              <a:t>ensure</a:t>
            </a:r>
            <a:r>
              <a:rPr lang="it-IT" dirty="0"/>
              <a:t> </a:t>
            </a:r>
            <a:r>
              <a:rPr lang="it-IT" dirty="0" err="1"/>
              <a:t>that</a:t>
            </a:r>
            <a:r>
              <a:rPr lang="it-IT" dirty="0"/>
              <a:t> the </a:t>
            </a:r>
            <a:r>
              <a:rPr lang="it-IT" dirty="0" err="1"/>
              <a:t>organisation</a:t>
            </a:r>
            <a:r>
              <a:rPr lang="it-IT" dirty="0"/>
              <a:t> </a:t>
            </a:r>
            <a:r>
              <a:rPr lang="it-IT" dirty="0" err="1"/>
              <a:t>has</a:t>
            </a:r>
            <a:r>
              <a:rPr lang="it-IT" dirty="0"/>
              <a:t> clear </a:t>
            </a:r>
            <a:r>
              <a:rPr lang="it-IT" dirty="0" err="1"/>
              <a:t>environmental</a:t>
            </a:r>
            <a:r>
              <a:rPr lang="it-IT" dirty="0"/>
              <a:t> policies, </a:t>
            </a:r>
            <a:r>
              <a:rPr lang="it-IT" dirty="0" err="1"/>
              <a:t>that</a:t>
            </a:r>
            <a:r>
              <a:rPr lang="it-IT" dirty="0"/>
              <a:t> </a:t>
            </a:r>
            <a:r>
              <a:rPr lang="it-IT" dirty="0" err="1"/>
              <a:t>its</a:t>
            </a:r>
            <a:r>
              <a:rPr lang="it-IT" dirty="0"/>
              <a:t> </a:t>
            </a:r>
            <a:r>
              <a:rPr lang="it-IT" dirty="0" err="1"/>
              <a:t>operations</a:t>
            </a:r>
            <a:r>
              <a:rPr lang="it-IT" dirty="0"/>
              <a:t> </a:t>
            </a:r>
            <a:r>
              <a:rPr lang="it-IT" dirty="0" err="1"/>
              <a:t>comply</a:t>
            </a:r>
            <a:r>
              <a:rPr lang="it-IT" dirty="0"/>
              <a:t> with the </a:t>
            </a:r>
            <a:r>
              <a:rPr lang="it-IT" dirty="0" err="1"/>
              <a:t>stated</a:t>
            </a:r>
            <a:r>
              <a:rPr lang="it-IT" dirty="0"/>
              <a:t> </a:t>
            </a:r>
            <a:r>
              <a:rPr lang="it-IT" dirty="0" err="1"/>
              <a:t>environmental</a:t>
            </a:r>
            <a:r>
              <a:rPr lang="it-IT" dirty="0"/>
              <a:t> policies, and </a:t>
            </a:r>
            <a:r>
              <a:rPr lang="it-IT" dirty="0" err="1"/>
              <a:t>that</a:t>
            </a:r>
            <a:r>
              <a:rPr lang="it-IT" dirty="0"/>
              <a:t> </a:t>
            </a:r>
            <a:r>
              <a:rPr lang="it-IT" dirty="0" err="1"/>
              <a:t>its</a:t>
            </a:r>
            <a:r>
              <a:rPr lang="it-IT" dirty="0"/>
              <a:t> policies are </a:t>
            </a:r>
            <a:r>
              <a:rPr lang="it-IT" dirty="0" err="1"/>
              <a:t>subject</a:t>
            </a:r>
            <a:r>
              <a:rPr lang="it-IT" dirty="0"/>
              <a:t> to regular review (audit can be </a:t>
            </a:r>
            <a:r>
              <a:rPr lang="it-IT" dirty="0" err="1"/>
              <a:t>conducted</a:t>
            </a:r>
            <a:r>
              <a:rPr lang="it-IT" dirty="0"/>
              <a:t> </a:t>
            </a:r>
            <a:r>
              <a:rPr lang="it-IT" dirty="0" err="1"/>
              <a:t>internally</a:t>
            </a:r>
            <a:r>
              <a:rPr lang="it-IT" dirty="0"/>
              <a:t> or </a:t>
            </a:r>
            <a:r>
              <a:rPr lang="it-IT" dirty="0" err="1"/>
              <a:t>externally</a:t>
            </a:r>
            <a:r>
              <a:rPr lang="it-IT" dirty="0"/>
              <a:t> by </a:t>
            </a:r>
            <a:r>
              <a:rPr lang="it-IT" dirty="0" err="1"/>
              <a:t>environmental</a:t>
            </a:r>
            <a:r>
              <a:rPr lang="it-IT" dirty="0"/>
              <a:t> </a:t>
            </a:r>
            <a:r>
              <a:rPr lang="it-IT" dirty="0" err="1"/>
              <a:t>consultants</a:t>
            </a:r>
            <a:r>
              <a:rPr lang="it-IT" dirty="0"/>
              <a:t>). </a:t>
            </a:r>
          </a:p>
        </p:txBody>
      </p:sp>
      <p:sp>
        <p:nvSpPr>
          <p:cNvPr id="6" name="Title 2">
            <a:extLst>
              <a:ext uri="{FF2B5EF4-FFF2-40B4-BE49-F238E27FC236}">
                <a16:creationId xmlns:a16="http://schemas.microsoft.com/office/drawing/2014/main" id="{66BF2185-E235-4909-8A0C-25AC5A5BCA06}"/>
              </a:ext>
            </a:extLst>
          </p:cNvPr>
          <p:cNvSpPr>
            <a:spLocks noGrp="1"/>
          </p:cNvSpPr>
          <p:nvPr>
            <p:ph type="title"/>
          </p:nvPr>
        </p:nvSpPr>
        <p:spPr>
          <a:xfrm>
            <a:off x="3635896" y="857561"/>
            <a:ext cx="4608512" cy="857250"/>
          </a:xfrm>
        </p:spPr>
        <p:txBody>
          <a:bodyPr>
            <a:noAutofit/>
          </a:bodyPr>
          <a:lstStyle/>
          <a:p>
            <a:pPr algn="l"/>
            <a:r>
              <a:rPr lang="en-GB" altLang="en-US" sz="3200" b="1" dirty="0"/>
              <a:t>Environmental reporting</a:t>
            </a:r>
            <a:endParaRPr lang="en-GB" sz="3200" b="1" dirty="0"/>
          </a:p>
        </p:txBody>
      </p:sp>
      <p:sp>
        <p:nvSpPr>
          <p:cNvPr id="3" name="Segnaposto numero diapositiva 2">
            <a:extLst>
              <a:ext uri="{FF2B5EF4-FFF2-40B4-BE49-F238E27FC236}">
                <a16:creationId xmlns:a16="http://schemas.microsoft.com/office/drawing/2014/main" id="{BAEE5F59-9D8D-4F48-A665-8E294B701B07}"/>
              </a:ext>
            </a:extLst>
          </p:cNvPr>
          <p:cNvSpPr>
            <a:spLocks noGrp="1"/>
          </p:cNvSpPr>
          <p:nvPr>
            <p:ph type="sldNum" sz="quarter" idx="12"/>
          </p:nvPr>
        </p:nvSpPr>
        <p:spPr/>
        <p:txBody>
          <a:bodyPr/>
          <a:lstStyle/>
          <a:p>
            <a:fld id="{49BDFD56-71CD-4FE5-84DE-FC245064A22C}" type="slidenum">
              <a:rPr lang="it-IT" smtClean="0"/>
              <a:t>6</a:t>
            </a:fld>
            <a:endParaRPr lang="it-IT"/>
          </a:p>
        </p:txBody>
      </p:sp>
    </p:spTree>
    <p:extLst>
      <p:ext uri="{BB962C8B-B14F-4D97-AF65-F5344CB8AC3E}">
        <p14:creationId xmlns:p14="http://schemas.microsoft.com/office/powerpoint/2010/main" val="3636920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sellaDiTesto 6">
            <a:extLst>
              <a:ext uri="{FF2B5EF4-FFF2-40B4-BE49-F238E27FC236}">
                <a16:creationId xmlns:a16="http://schemas.microsoft.com/office/drawing/2014/main" id="{94AD0480-AA93-45E2-BA5E-4789A753F15B}"/>
              </a:ext>
            </a:extLst>
          </p:cNvPr>
          <p:cNvSpPr txBox="1"/>
          <p:nvPr/>
        </p:nvSpPr>
        <p:spPr>
          <a:xfrm>
            <a:off x="347869" y="2060848"/>
            <a:ext cx="8448261" cy="4493538"/>
          </a:xfrm>
          <a:prstGeom prst="rect">
            <a:avLst/>
          </a:prstGeom>
          <a:noFill/>
        </p:spPr>
        <p:txBody>
          <a:bodyPr wrap="square" rtlCol="0">
            <a:spAutoFit/>
          </a:bodyPr>
          <a:lstStyle/>
          <a:p>
            <a:pPr marL="342900" indent="-342900">
              <a:buFont typeface="Arial" panose="020B0604020202020204" pitchFamily="34" charset="0"/>
              <a:buChar char="•"/>
            </a:pPr>
            <a:r>
              <a:rPr lang="it-IT" sz="2200" b="1" dirty="0" err="1">
                <a:latin typeface="+mn-lt"/>
              </a:rPr>
              <a:t>Environmental</a:t>
            </a:r>
            <a:r>
              <a:rPr lang="it-IT" sz="2200" b="1" dirty="0">
                <a:latin typeface="+mn-lt"/>
              </a:rPr>
              <a:t> management accounting </a:t>
            </a:r>
            <a:r>
              <a:rPr lang="it-IT" sz="2200" dirty="0" err="1">
                <a:latin typeface="+mn-lt"/>
              </a:rPr>
              <a:t>focuses</a:t>
            </a:r>
            <a:r>
              <a:rPr lang="it-IT" sz="2200" dirty="0">
                <a:latin typeface="+mn-lt"/>
              </a:rPr>
              <a:t> on </a:t>
            </a:r>
            <a:r>
              <a:rPr lang="it-IT" sz="2200" dirty="0" err="1">
                <a:latin typeface="+mn-lt"/>
              </a:rPr>
              <a:t>managing</a:t>
            </a:r>
            <a:r>
              <a:rPr lang="it-IT" sz="2200" dirty="0">
                <a:latin typeface="+mn-lt"/>
              </a:rPr>
              <a:t> </a:t>
            </a:r>
            <a:r>
              <a:rPr lang="it-IT" sz="2200" dirty="0" err="1">
                <a:latin typeface="+mn-lt"/>
              </a:rPr>
              <a:t>excalating</a:t>
            </a:r>
            <a:r>
              <a:rPr lang="it-IT" sz="2200" dirty="0">
                <a:latin typeface="+mn-lt"/>
              </a:rPr>
              <a:t> </a:t>
            </a:r>
            <a:r>
              <a:rPr lang="it-IT" sz="2200" dirty="0" err="1">
                <a:latin typeface="+mn-lt"/>
              </a:rPr>
              <a:t>environmental</a:t>
            </a:r>
            <a:r>
              <a:rPr lang="it-IT" sz="2200" dirty="0">
                <a:latin typeface="+mn-lt"/>
              </a:rPr>
              <a:t> costs </a:t>
            </a:r>
            <a:r>
              <a:rPr lang="it-IT" sz="2200" dirty="0" err="1">
                <a:latin typeface="+mn-lt"/>
              </a:rPr>
              <a:t>arising</a:t>
            </a:r>
            <a:r>
              <a:rPr lang="it-IT" sz="2200" dirty="0">
                <a:latin typeface="+mn-lt"/>
              </a:rPr>
              <a:t> from meeting </a:t>
            </a:r>
            <a:r>
              <a:rPr lang="it-IT" sz="2200" dirty="0" err="1">
                <a:latin typeface="+mn-lt"/>
              </a:rPr>
              <a:t>regulatory</a:t>
            </a:r>
            <a:r>
              <a:rPr lang="it-IT" sz="2200" dirty="0">
                <a:latin typeface="+mn-lt"/>
              </a:rPr>
              <a:t> </a:t>
            </a:r>
            <a:r>
              <a:rPr lang="it-IT" sz="2200" dirty="0" err="1">
                <a:latin typeface="+mn-lt"/>
              </a:rPr>
              <a:t>requirements</a:t>
            </a:r>
            <a:r>
              <a:rPr lang="it-IT" sz="2200" dirty="0">
                <a:latin typeface="+mn-lt"/>
              </a:rPr>
              <a:t> and </a:t>
            </a:r>
            <a:r>
              <a:rPr lang="it-IT" sz="2200" dirty="0" err="1">
                <a:latin typeface="+mn-lt"/>
              </a:rPr>
              <a:t>seeking</a:t>
            </a:r>
            <a:r>
              <a:rPr lang="it-IT" sz="2200" dirty="0">
                <a:latin typeface="+mn-lt"/>
              </a:rPr>
              <a:t> to </a:t>
            </a:r>
            <a:r>
              <a:rPr lang="it-IT" sz="2200" dirty="0" err="1">
                <a:latin typeface="+mn-lt"/>
              </a:rPr>
              <a:t>avoid</a:t>
            </a:r>
            <a:r>
              <a:rPr lang="it-IT" sz="2200" dirty="0">
                <a:latin typeface="+mn-lt"/>
              </a:rPr>
              <a:t> </a:t>
            </a:r>
            <a:r>
              <a:rPr lang="it-IT" sz="2200" dirty="0" err="1">
                <a:latin typeface="+mn-lt"/>
              </a:rPr>
              <a:t>litigation</a:t>
            </a:r>
            <a:r>
              <a:rPr lang="it-IT" sz="2200" dirty="0">
                <a:latin typeface="+mn-lt"/>
              </a:rPr>
              <a:t> and </a:t>
            </a:r>
            <a:r>
              <a:rPr lang="it-IT" sz="2200" dirty="0" err="1">
                <a:latin typeface="+mn-lt"/>
              </a:rPr>
              <a:t>fines</a:t>
            </a:r>
            <a:r>
              <a:rPr lang="it-IT" sz="2200" dirty="0">
                <a:latin typeface="+mn-lt"/>
              </a:rPr>
              <a:t>. </a:t>
            </a:r>
          </a:p>
          <a:p>
            <a:pPr marL="342900" indent="-342900">
              <a:buFont typeface="Arial" panose="020B0604020202020204" pitchFamily="34" charset="0"/>
              <a:buChar char="•"/>
            </a:pPr>
            <a:endParaRPr lang="it-IT" sz="2200" dirty="0">
              <a:latin typeface="+mn-lt"/>
            </a:endParaRPr>
          </a:p>
          <a:p>
            <a:pPr marL="342900" indent="-342900">
              <a:buFont typeface="Arial" panose="020B0604020202020204" pitchFamily="34" charset="0"/>
              <a:buChar char="•"/>
            </a:pPr>
            <a:r>
              <a:rPr lang="it-IT" sz="2200" dirty="0" err="1">
                <a:latin typeface="+mn-lt"/>
              </a:rPr>
              <a:t>It</a:t>
            </a:r>
            <a:r>
              <a:rPr lang="it-IT" sz="2200" dirty="0">
                <a:latin typeface="+mn-lt"/>
              </a:rPr>
              <a:t> </a:t>
            </a:r>
            <a:r>
              <a:rPr lang="it-IT" sz="2200" dirty="0" err="1">
                <a:latin typeface="+mn-lt"/>
              </a:rPr>
              <a:t>includes</a:t>
            </a:r>
            <a:r>
              <a:rPr lang="it-IT" sz="2200" dirty="0">
                <a:latin typeface="+mn-lt"/>
              </a:rPr>
              <a:t> </a:t>
            </a:r>
            <a:r>
              <a:rPr lang="it-IT" sz="2200" b="1" dirty="0">
                <a:latin typeface="+mn-lt"/>
              </a:rPr>
              <a:t>the tracking and reporting of </a:t>
            </a:r>
            <a:r>
              <a:rPr lang="it-IT" sz="2200" b="1" dirty="0" err="1">
                <a:latin typeface="+mn-lt"/>
              </a:rPr>
              <a:t>environmental</a:t>
            </a:r>
            <a:r>
              <a:rPr lang="it-IT" sz="2200" b="1" dirty="0">
                <a:latin typeface="+mn-lt"/>
              </a:rPr>
              <a:t> costs</a:t>
            </a:r>
            <a:r>
              <a:rPr lang="it-IT" sz="2200" dirty="0">
                <a:latin typeface="+mn-lt"/>
              </a:rPr>
              <a:t>, input-output </a:t>
            </a:r>
            <a:r>
              <a:rPr lang="it-IT" sz="2200" dirty="0" err="1">
                <a:latin typeface="+mn-lt"/>
              </a:rPr>
              <a:t>analysis</a:t>
            </a:r>
            <a:r>
              <a:rPr lang="it-IT" sz="2200" dirty="0">
                <a:latin typeface="+mn-lt"/>
              </a:rPr>
              <a:t> and </a:t>
            </a:r>
            <a:r>
              <a:rPr lang="it-IT" sz="2200" dirty="0" err="1">
                <a:latin typeface="+mn-lt"/>
              </a:rPr>
              <a:t>periodically</a:t>
            </a:r>
            <a:r>
              <a:rPr lang="it-IT" sz="2200" dirty="0">
                <a:latin typeface="+mn-lt"/>
              </a:rPr>
              <a:t> </a:t>
            </a:r>
            <a:r>
              <a:rPr lang="it-IT" sz="2200" dirty="0" err="1">
                <a:latin typeface="+mn-lt"/>
              </a:rPr>
              <a:t>producing</a:t>
            </a:r>
            <a:r>
              <a:rPr lang="it-IT" sz="2200" dirty="0">
                <a:latin typeface="+mn-lt"/>
              </a:rPr>
              <a:t> an </a:t>
            </a:r>
            <a:r>
              <a:rPr lang="it-IT" sz="2200" b="1" dirty="0" err="1">
                <a:latin typeface="+mn-lt"/>
              </a:rPr>
              <a:t>environmental</a:t>
            </a:r>
            <a:r>
              <a:rPr lang="it-IT" sz="2200" b="1" dirty="0">
                <a:latin typeface="+mn-lt"/>
              </a:rPr>
              <a:t> cost report. </a:t>
            </a:r>
          </a:p>
          <a:p>
            <a:pPr marL="342900" indent="-342900">
              <a:buFont typeface="Arial" panose="020B0604020202020204" pitchFamily="34" charset="0"/>
              <a:buChar char="•"/>
            </a:pPr>
            <a:endParaRPr lang="it-IT" sz="2200" b="1" dirty="0">
              <a:latin typeface="+mn-lt"/>
            </a:endParaRPr>
          </a:p>
          <a:p>
            <a:pPr marL="342900" indent="-342900">
              <a:buFont typeface="Arial" panose="020B0604020202020204" pitchFamily="34" charset="0"/>
              <a:buChar char="•"/>
            </a:pPr>
            <a:r>
              <a:rPr lang="it-IT" sz="2200" b="1" dirty="0" err="1">
                <a:latin typeface="+mn-lt"/>
              </a:rPr>
              <a:t>Environmental</a:t>
            </a:r>
            <a:r>
              <a:rPr lang="it-IT" sz="2200" b="1" dirty="0">
                <a:latin typeface="+mn-lt"/>
              </a:rPr>
              <a:t> costs: </a:t>
            </a:r>
            <a:r>
              <a:rPr lang="it-IT" sz="2200" dirty="0">
                <a:latin typeface="+mn-lt"/>
              </a:rPr>
              <a:t>the costs of making sure </a:t>
            </a:r>
            <a:r>
              <a:rPr lang="it-IT" sz="2200" dirty="0" err="1">
                <a:latin typeface="+mn-lt"/>
              </a:rPr>
              <a:t>that</a:t>
            </a:r>
            <a:r>
              <a:rPr lang="it-IT" sz="2200" dirty="0">
                <a:latin typeface="+mn-lt"/>
              </a:rPr>
              <a:t> a </a:t>
            </a:r>
            <a:r>
              <a:rPr lang="it-IT" sz="2200" dirty="0" err="1">
                <a:latin typeface="+mn-lt"/>
              </a:rPr>
              <a:t>company’s</a:t>
            </a:r>
            <a:r>
              <a:rPr lang="it-IT" sz="2200" dirty="0">
                <a:latin typeface="+mn-lt"/>
              </a:rPr>
              <a:t> activities do </a:t>
            </a:r>
            <a:r>
              <a:rPr lang="it-IT" sz="2200" dirty="0" err="1">
                <a:latin typeface="+mn-lt"/>
              </a:rPr>
              <a:t>not</a:t>
            </a:r>
            <a:r>
              <a:rPr lang="it-IT" sz="2200" dirty="0">
                <a:latin typeface="+mn-lt"/>
              </a:rPr>
              <a:t> </a:t>
            </a:r>
            <a:r>
              <a:rPr lang="it-IT" sz="2200" dirty="0" err="1">
                <a:latin typeface="+mn-lt"/>
              </a:rPr>
              <a:t>damage</a:t>
            </a:r>
            <a:r>
              <a:rPr lang="it-IT" sz="2200" dirty="0">
                <a:latin typeface="+mn-lt"/>
              </a:rPr>
              <a:t> the </a:t>
            </a:r>
            <a:r>
              <a:rPr lang="it-IT" sz="2200" dirty="0" err="1">
                <a:latin typeface="+mn-lt"/>
              </a:rPr>
              <a:t>environment</a:t>
            </a:r>
            <a:r>
              <a:rPr lang="it-IT" sz="2200" dirty="0">
                <a:latin typeface="+mn-lt"/>
              </a:rPr>
              <a:t> or </a:t>
            </a:r>
            <a:r>
              <a:rPr lang="it-IT" sz="2200" dirty="0" err="1">
                <a:latin typeface="+mn-lt"/>
              </a:rPr>
              <a:t>that</a:t>
            </a:r>
            <a:r>
              <a:rPr lang="it-IT" sz="2200" dirty="0">
                <a:latin typeface="+mn-lt"/>
              </a:rPr>
              <a:t> </a:t>
            </a:r>
            <a:r>
              <a:rPr lang="it-IT" sz="2200" dirty="0" err="1">
                <a:latin typeface="+mn-lt"/>
              </a:rPr>
              <a:t>any</a:t>
            </a:r>
            <a:r>
              <a:rPr lang="it-IT" sz="2200" dirty="0">
                <a:latin typeface="+mn-lt"/>
              </a:rPr>
              <a:t> </a:t>
            </a:r>
            <a:r>
              <a:rPr lang="it-IT" sz="2200" dirty="0" err="1">
                <a:latin typeface="+mn-lt"/>
              </a:rPr>
              <a:t>such</a:t>
            </a:r>
            <a:r>
              <a:rPr lang="it-IT" sz="2200" dirty="0">
                <a:latin typeface="+mn-lt"/>
              </a:rPr>
              <a:t> </a:t>
            </a:r>
            <a:r>
              <a:rPr lang="it-IT" sz="2200" dirty="0" err="1">
                <a:latin typeface="+mn-lt"/>
              </a:rPr>
              <a:t>damage</a:t>
            </a:r>
            <a:r>
              <a:rPr lang="it-IT" sz="2200" dirty="0">
                <a:latin typeface="+mn-lt"/>
              </a:rPr>
              <a:t> </a:t>
            </a:r>
            <a:r>
              <a:rPr lang="it-IT" sz="2200" dirty="0" err="1">
                <a:latin typeface="+mn-lt"/>
              </a:rPr>
              <a:t>is</a:t>
            </a:r>
            <a:r>
              <a:rPr lang="it-IT" sz="2200" dirty="0">
                <a:latin typeface="+mn-lt"/>
              </a:rPr>
              <a:t> put </a:t>
            </a:r>
            <a:r>
              <a:rPr lang="it-IT" sz="2200" dirty="0" err="1">
                <a:latin typeface="+mn-lt"/>
              </a:rPr>
              <a:t>right</a:t>
            </a:r>
            <a:r>
              <a:rPr lang="it-IT" sz="2200" dirty="0">
                <a:latin typeface="+mn-lt"/>
              </a:rPr>
              <a:t>. </a:t>
            </a:r>
            <a:r>
              <a:rPr lang="it-IT" sz="2200" dirty="0" err="1">
                <a:latin typeface="+mn-lt"/>
              </a:rPr>
              <a:t>They</a:t>
            </a:r>
            <a:r>
              <a:rPr lang="it-IT" sz="2200" dirty="0">
                <a:latin typeface="+mn-lt"/>
              </a:rPr>
              <a:t> are </a:t>
            </a:r>
            <a:r>
              <a:rPr lang="it-IT" sz="2200" dirty="0" err="1">
                <a:latin typeface="+mn-lt"/>
              </a:rPr>
              <a:t>frequently</a:t>
            </a:r>
            <a:r>
              <a:rPr lang="it-IT" sz="2200" dirty="0">
                <a:latin typeface="+mn-lt"/>
              </a:rPr>
              <a:t> </a:t>
            </a:r>
            <a:r>
              <a:rPr lang="it-IT" sz="2200" dirty="0" err="1">
                <a:latin typeface="+mn-lt"/>
              </a:rPr>
              <a:t>hidden</a:t>
            </a:r>
            <a:r>
              <a:rPr lang="it-IT" sz="2200" dirty="0">
                <a:latin typeface="+mn-lt"/>
              </a:rPr>
              <a:t> on overheads. National </a:t>
            </a:r>
            <a:r>
              <a:rPr lang="it-IT" sz="2200" dirty="0" err="1">
                <a:latin typeface="+mn-lt"/>
              </a:rPr>
              <a:t>regulations</a:t>
            </a:r>
            <a:r>
              <a:rPr lang="it-IT" sz="2200" dirty="0">
                <a:latin typeface="+mn-lt"/>
              </a:rPr>
              <a:t> </a:t>
            </a:r>
            <a:r>
              <a:rPr lang="it-IT" sz="2200" dirty="0" err="1">
                <a:latin typeface="+mn-lt"/>
              </a:rPr>
              <a:t>become</a:t>
            </a:r>
            <a:r>
              <a:rPr lang="it-IT" sz="2200" dirty="0">
                <a:latin typeface="+mn-lt"/>
              </a:rPr>
              <a:t> more </a:t>
            </a:r>
            <a:r>
              <a:rPr lang="it-IT" sz="2200" dirty="0" err="1">
                <a:latin typeface="+mn-lt"/>
              </a:rPr>
              <a:t>stringent</a:t>
            </a:r>
            <a:r>
              <a:rPr lang="it-IT" sz="2200" dirty="0">
                <a:latin typeface="+mn-lt"/>
              </a:rPr>
              <a:t> and penalties or </a:t>
            </a:r>
            <a:r>
              <a:rPr lang="it-IT" sz="2200" dirty="0" err="1">
                <a:latin typeface="+mn-lt"/>
              </a:rPr>
              <a:t>fines</a:t>
            </a:r>
            <a:r>
              <a:rPr lang="it-IT" sz="2200" dirty="0">
                <a:latin typeface="+mn-lt"/>
              </a:rPr>
              <a:t> more severe. </a:t>
            </a:r>
            <a:endParaRPr lang="it-IT" sz="2200" b="1" dirty="0">
              <a:latin typeface="+mn-lt"/>
            </a:endParaRPr>
          </a:p>
        </p:txBody>
      </p:sp>
      <p:sp>
        <p:nvSpPr>
          <p:cNvPr id="3" name="Title 2">
            <a:extLst>
              <a:ext uri="{FF2B5EF4-FFF2-40B4-BE49-F238E27FC236}">
                <a16:creationId xmlns:a16="http://schemas.microsoft.com/office/drawing/2014/main" id="{B25AC922-AEF4-EB7F-F662-0553AE3512C9}"/>
              </a:ext>
            </a:extLst>
          </p:cNvPr>
          <p:cNvSpPr>
            <a:spLocks noGrp="1"/>
          </p:cNvSpPr>
          <p:nvPr>
            <p:ph type="title"/>
          </p:nvPr>
        </p:nvSpPr>
        <p:spPr>
          <a:xfrm>
            <a:off x="3635896" y="857561"/>
            <a:ext cx="4608512" cy="857250"/>
          </a:xfrm>
        </p:spPr>
        <p:txBody>
          <a:bodyPr>
            <a:noAutofit/>
          </a:bodyPr>
          <a:lstStyle/>
          <a:p>
            <a:pPr algn="l"/>
            <a:r>
              <a:rPr lang="en-GB" altLang="en-US" sz="3200" b="1" dirty="0"/>
              <a:t>Environmental costs</a:t>
            </a:r>
            <a:endParaRPr lang="en-GB" sz="3200" b="1" dirty="0"/>
          </a:p>
        </p:txBody>
      </p:sp>
    </p:spTree>
    <p:extLst>
      <p:ext uri="{BB962C8B-B14F-4D97-AF65-F5344CB8AC3E}">
        <p14:creationId xmlns:p14="http://schemas.microsoft.com/office/powerpoint/2010/main" val="989363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sellaDiTesto 6">
            <a:extLst>
              <a:ext uri="{FF2B5EF4-FFF2-40B4-BE49-F238E27FC236}">
                <a16:creationId xmlns:a16="http://schemas.microsoft.com/office/drawing/2014/main" id="{94AD0480-AA93-45E2-BA5E-4789A753F15B}"/>
              </a:ext>
            </a:extLst>
          </p:cNvPr>
          <p:cNvSpPr txBox="1"/>
          <p:nvPr/>
        </p:nvSpPr>
        <p:spPr>
          <a:xfrm>
            <a:off x="347869" y="2276872"/>
            <a:ext cx="8448261" cy="3477875"/>
          </a:xfrm>
          <a:prstGeom prst="rect">
            <a:avLst/>
          </a:prstGeom>
          <a:noFill/>
        </p:spPr>
        <p:txBody>
          <a:bodyPr wrap="square" rtlCol="0">
            <a:spAutoFit/>
          </a:bodyPr>
          <a:lstStyle/>
          <a:p>
            <a:r>
              <a:rPr lang="it-IT" sz="2200" dirty="0" err="1">
                <a:latin typeface="+mn-lt"/>
              </a:rPr>
              <a:t>It</a:t>
            </a:r>
            <a:r>
              <a:rPr lang="it-IT" sz="2200" dirty="0">
                <a:latin typeface="+mn-lt"/>
              </a:rPr>
              <a:t> </a:t>
            </a:r>
            <a:r>
              <a:rPr lang="it-IT" sz="2200" dirty="0" err="1">
                <a:latin typeface="+mn-lt"/>
              </a:rPr>
              <a:t>is</a:t>
            </a:r>
            <a:r>
              <a:rPr lang="it-IT" sz="2200" dirty="0">
                <a:latin typeface="+mn-lt"/>
              </a:rPr>
              <a:t> </a:t>
            </a:r>
            <a:r>
              <a:rPr lang="it-IT" sz="2200" dirty="0" err="1">
                <a:latin typeface="+mn-lt"/>
              </a:rPr>
              <a:t>useful</a:t>
            </a:r>
            <a:r>
              <a:rPr lang="it-IT" sz="2200" dirty="0">
                <a:latin typeface="+mn-lt"/>
              </a:rPr>
              <a:t> to </a:t>
            </a:r>
            <a:r>
              <a:rPr lang="it-IT" sz="2200" dirty="0" err="1">
                <a:latin typeface="+mn-lt"/>
              </a:rPr>
              <a:t>classify</a:t>
            </a:r>
            <a:r>
              <a:rPr lang="it-IT" sz="2200" dirty="0">
                <a:latin typeface="+mn-lt"/>
              </a:rPr>
              <a:t> </a:t>
            </a:r>
            <a:r>
              <a:rPr lang="it-IT" sz="2200" dirty="0" err="1">
                <a:latin typeface="+mn-lt"/>
              </a:rPr>
              <a:t>environmental</a:t>
            </a:r>
            <a:r>
              <a:rPr lang="it-IT" sz="2200" dirty="0">
                <a:latin typeface="+mn-lt"/>
              </a:rPr>
              <a:t> costs </a:t>
            </a:r>
            <a:r>
              <a:rPr lang="it-IT" sz="2200" dirty="0" err="1">
                <a:latin typeface="+mn-lt"/>
              </a:rPr>
              <a:t>into</a:t>
            </a:r>
            <a:r>
              <a:rPr lang="it-IT" sz="2200" dirty="0">
                <a:latin typeface="+mn-lt"/>
              </a:rPr>
              <a:t> </a:t>
            </a:r>
            <a:r>
              <a:rPr lang="it-IT" sz="2200" b="1" dirty="0" err="1">
                <a:latin typeface="+mn-lt"/>
              </a:rPr>
              <a:t>four</a:t>
            </a:r>
            <a:r>
              <a:rPr lang="it-IT" sz="2200" b="1" dirty="0">
                <a:latin typeface="+mn-lt"/>
              </a:rPr>
              <a:t> </a:t>
            </a:r>
            <a:r>
              <a:rPr lang="it-IT" sz="2200" b="1" dirty="0" err="1">
                <a:latin typeface="+mn-lt"/>
              </a:rPr>
              <a:t>categories</a:t>
            </a:r>
            <a:r>
              <a:rPr lang="it-IT" sz="2200" b="1" dirty="0">
                <a:latin typeface="+mn-lt"/>
              </a:rPr>
              <a:t>:</a:t>
            </a:r>
          </a:p>
          <a:p>
            <a:pPr marL="342900" indent="-342900">
              <a:buFont typeface="Arial" panose="020B0604020202020204" pitchFamily="34" charset="0"/>
              <a:buChar char="•"/>
            </a:pPr>
            <a:endParaRPr lang="it-IT" sz="2200" b="1" dirty="0">
              <a:latin typeface="+mn-lt"/>
            </a:endParaRPr>
          </a:p>
          <a:p>
            <a:pPr marL="342900" indent="-342900">
              <a:buFont typeface="Arial" panose="020B0604020202020204" pitchFamily="34" charset="0"/>
              <a:buChar char="•"/>
            </a:pPr>
            <a:r>
              <a:rPr lang="it-IT" sz="2200" b="1" dirty="0" err="1">
                <a:latin typeface="+mn-lt"/>
              </a:rPr>
              <a:t>Environmental</a:t>
            </a:r>
            <a:r>
              <a:rPr lang="it-IT" sz="2200" b="1" dirty="0">
                <a:latin typeface="+mn-lt"/>
              </a:rPr>
              <a:t> </a:t>
            </a:r>
            <a:r>
              <a:rPr lang="it-IT" sz="2200" b="1" dirty="0" err="1">
                <a:latin typeface="+mn-lt"/>
              </a:rPr>
              <a:t>appraisal</a:t>
            </a:r>
            <a:r>
              <a:rPr lang="it-IT" sz="2200" b="1" dirty="0">
                <a:latin typeface="+mn-lt"/>
              </a:rPr>
              <a:t> (</a:t>
            </a:r>
            <a:r>
              <a:rPr lang="it-IT" sz="2200" b="1" dirty="0" err="1">
                <a:latin typeface="+mn-lt"/>
              </a:rPr>
              <a:t>detection</a:t>
            </a:r>
            <a:r>
              <a:rPr lang="it-IT" sz="2200" b="1" dirty="0">
                <a:latin typeface="+mn-lt"/>
              </a:rPr>
              <a:t>) costs: </a:t>
            </a:r>
            <a:r>
              <a:rPr lang="it-IT" sz="2200" dirty="0">
                <a:latin typeface="+mn-lt"/>
              </a:rPr>
              <a:t>to monitor </a:t>
            </a:r>
            <a:r>
              <a:rPr lang="it-IT" sz="2200" dirty="0" err="1">
                <a:latin typeface="+mn-lt"/>
              </a:rPr>
              <a:t>environmental</a:t>
            </a:r>
            <a:r>
              <a:rPr lang="it-IT" sz="2200" dirty="0">
                <a:latin typeface="+mn-lt"/>
              </a:rPr>
              <a:t> </a:t>
            </a:r>
            <a:r>
              <a:rPr lang="it-IT" sz="2200" dirty="0" err="1">
                <a:latin typeface="+mn-lt"/>
              </a:rPr>
              <a:t>effects</a:t>
            </a:r>
            <a:r>
              <a:rPr lang="it-IT" sz="2200" dirty="0">
                <a:latin typeface="+mn-lt"/>
              </a:rPr>
              <a:t> </a:t>
            </a:r>
            <a:r>
              <a:rPr lang="it-IT" sz="2200" dirty="0" err="1">
                <a:latin typeface="+mn-lt"/>
              </a:rPr>
              <a:t>that</a:t>
            </a:r>
            <a:r>
              <a:rPr lang="it-IT" sz="2200" dirty="0">
                <a:latin typeface="+mn-lt"/>
              </a:rPr>
              <a:t> a </a:t>
            </a:r>
            <a:r>
              <a:rPr lang="it-IT" sz="2200" dirty="0" err="1">
                <a:latin typeface="+mn-lt"/>
              </a:rPr>
              <a:t>firm</a:t>
            </a:r>
            <a:r>
              <a:rPr lang="it-IT" sz="2200" dirty="0">
                <a:latin typeface="+mn-lt"/>
              </a:rPr>
              <a:t> </a:t>
            </a:r>
            <a:r>
              <a:rPr lang="it-IT" sz="2200" dirty="0" err="1">
                <a:latin typeface="+mn-lt"/>
              </a:rPr>
              <a:t>is</a:t>
            </a:r>
            <a:r>
              <a:rPr lang="it-IT" sz="2200" dirty="0">
                <a:latin typeface="+mn-lt"/>
              </a:rPr>
              <a:t> </a:t>
            </a:r>
            <a:r>
              <a:rPr lang="it-IT" sz="2200" dirty="0" err="1">
                <a:latin typeface="+mn-lt"/>
              </a:rPr>
              <a:t>responsible</a:t>
            </a:r>
            <a:r>
              <a:rPr lang="it-IT" sz="2200" dirty="0">
                <a:latin typeface="+mn-lt"/>
              </a:rPr>
              <a:t> for. E.g. </a:t>
            </a:r>
            <a:r>
              <a:rPr lang="it-IT" sz="2200" dirty="0" err="1">
                <a:latin typeface="+mn-lt"/>
              </a:rPr>
              <a:t>inspection</a:t>
            </a:r>
            <a:r>
              <a:rPr lang="it-IT" sz="2200" dirty="0">
                <a:latin typeface="+mn-lt"/>
              </a:rPr>
              <a:t> of products and </a:t>
            </a:r>
            <a:r>
              <a:rPr lang="it-IT" sz="2200" dirty="0" err="1">
                <a:latin typeface="+mn-lt"/>
              </a:rPr>
              <a:t>contamination</a:t>
            </a:r>
            <a:r>
              <a:rPr lang="it-IT" sz="2200" dirty="0">
                <a:latin typeface="+mn-lt"/>
              </a:rPr>
              <a:t> testing.</a:t>
            </a:r>
            <a:endParaRPr lang="it-IT" sz="2200" b="1" dirty="0">
              <a:latin typeface="+mn-lt"/>
            </a:endParaRPr>
          </a:p>
          <a:p>
            <a:pPr marL="342900" indent="-342900">
              <a:buFont typeface="Arial" panose="020B0604020202020204" pitchFamily="34" charset="0"/>
              <a:buChar char="•"/>
            </a:pPr>
            <a:endParaRPr lang="it-IT" sz="2200" b="1" dirty="0">
              <a:latin typeface="+mn-lt"/>
            </a:endParaRPr>
          </a:p>
          <a:p>
            <a:pPr marL="342900" indent="-342900">
              <a:buFont typeface="Arial" panose="020B0604020202020204" pitchFamily="34" charset="0"/>
              <a:buChar char="•"/>
            </a:pPr>
            <a:r>
              <a:rPr lang="it-IT" sz="2200" b="1" dirty="0" err="1">
                <a:latin typeface="+mn-lt"/>
              </a:rPr>
              <a:t>Environmental</a:t>
            </a:r>
            <a:r>
              <a:rPr lang="it-IT" sz="2200" b="1" dirty="0">
                <a:latin typeface="+mn-lt"/>
              </a:rPr>
              <a:t> </a:t>
            </a:r>
            <a:r>
              <a:rPr lang="it-IT" sz="2200" b="1" dirty="0" err="1">
                <a:latin typeface="+mn-lt"/>
              </a:rPr>
              <a:t>prevention</a:t>
            </a:r>
            <a:r>
              <a:rPr lang="it-IT" sz="2200" b="1" dirty="0">
                <a:latin typeface="+mn-lt"/>
              </a:rPr>
              <a:t> costs: </a:t>
            </a:r>
            <a:r>
              <a:rPr lang="it-IT" sz="2200" dirty="0">
                <a:latin typeface="+mn-lt"/>
              </a:rPr>
              <a:t>to </a:t>
            </a:r>
            <a:r>
              <a:rPr lang="it-IT" sz="2200" dirty="0" err="1">
                <a:latin typeface="+mn-lt"/>
              </a:rPr>
              <a:t>prevent</a:t>
            </a:r>
            <a:r>
              <a:rPr lang="it-IT" sz="2200" dirty="0">
                <a:latin typeface="+mn-lt"/>
              </a:rPr>
              <a:t> the production of </a:t>
            </a:r>
            <a:r>
              <a:rPr lang="it-IT" sz="2200" dirty="0" err="1">
                <a:latin typeface="+mn-lt"/>
              </a:rPr>
              <a:t>waste</a:t>
            </a:r>
            <a:r>
              <a:rPr lang="it-IT" sz="2200" dirty="0">
                <a:latin typeface="+mn-lt"/>
              </a:rPr>
              <a:t> </a:t>
            </a:r>
            <a:r>
              <a:rPr lang="it-IT" sz="2200" dirty="0" err="1">
                <a:latin typeface="+mn-lt"/>
              </a:rPr>
              <a:t>that</a:t>
            </a:r>
            <a:r>
              <a:rPr lang="it-IT" sz="2200" dirty="0">
                <a:latin typeface="+mn-lt"/>
              </a:rPr>
              <a:t> </a:t>
            </a:r>
            <a:r>
              <a:rPr lang="it-IT" sz="2200" dirty="0" err="1">
                <a:latin typeface="+mn-lt"/>
              </a:rPr>
              <a:t>could</a:t>
            </a:r>
            <a:r>
              <a:rPr lang="it-IT" sz="2200" dirty="0">
                <a:latin typeface="+mn-lt"/>
              </a:rPr>
              <a:t> cause </a:t>
            </a:r>
            <a:r>
              <a:rPr lang="it-IT" sz="2200" dirty="0" err="1">
                <a:latin typeface="+mn-lt"/>
              </a:rPr>
              <a:t>damage</a:t>
            </a:r>
            <a:r>
              <a:rPr lang="it-IT" sz="2200" dirty="0">
                <a:latin typeface="+mn-lt"/>
              </a:rPr>
              <a:t> to the </a:t>
            </a:r>
            <a:r>
              <a:rPr lang="it-IT" sz="2200" dirty="0" err="1">
                <a:latin typeface="+mn-lt"/>
              </a:rPr>
              <a:t>environment</a:t>
            </a:r>
            <a:r>
              <a:rPr lang="it-IT" sz="2200" dirty="0">
                <a:latin typeface="+mn-lt"/>
              </a:rPr>
              <a:t>. E.g. </a:t>
            </a:r>
            <a:r>
              <a:rPr lang="it-IT" sz="2200" dirty="0" err="1">
                <a:latin typeface="+mn-lt"/>
              </a:rPr>
              <a:t>recycling</a:t>
            </a:r>
            <a:r>
              <a:rPr lang="it-IT" sz="2200" dirty="0">
                <a:latin typeface="+mn-lt"/>
              </a:rPr>
              <a:t> products, training staff, </a:t>
            </a:r>
            <a:r>
              <a:rPr lang="it-IT" sz="2200" dirty="0" err="1">
                <a:latin typeface="+mn-lt"/>
              </a:rPr>
              <a:t>carrying</a:t>
            </a:r>
            <a:r>
              <a:rPr lang="it-IT" sz="2200" dirty="0">
                <a:latin typeface="+mn-lt"/>
              </a:rPr>
              <a:t> </a:t>
            </a:r>
            <a:r>
              <a:rPr lang="it-IT" sz="2200" dirty="0" err="1">
                <a:latin typeface="+mn-lt"/>
              </a:rPr>
              <a:t>our</a:t>
            </a:r>
            <a:r>
              <a:rPr lang="it-IT" sz="2200" dirty="0">
                <a:latin typeface="+mn-lt"/>
              </a:rPr>
              <a:t> </a:t>
            </a:r>
            <a:r>
              <a:rPr lang="it-IT" sz="2200" dirty="0" err="1">
                <a:latin typeface="+mn-lt"/>
              </a:rPr>
              <a:t>environmental</a:t>
            </a:r>
            <a:r>
              <a:rPr lang="it-IT" sz="2200" dirty="0">
                <a:latin typeface="+mn-lt"/>
              </a:rPr>
              <a:t> studies. </a:t>
            </a:r>
          </a:p>
          <a:p>
            <a:pPr marL="342900" indent="-342900">
              <a:buFont typeface="Arial" panose="020B0604020202020204" pitchFamily="34" charset="0"/>
              <a:buChar char="•"/>
            </a:pPr>
            <a:endParaRPr lang="it-IT" sz="2200" dirty="0">
              <a:latin typeface="+mn-lt"/>
            </a:endParaRPr>
          </a:p>
        </p:txBody>
      </p:sp>
      <p:sp>
        <p:nvSpPr>
          <p:cNvPr id="3" name="Title 2">
            <a:extLst>
              <a:ext uri="{FF2B5EF4-FFF2-40B4-BE49-F238E27FC236}">
                <a16:creationId xmlns:a16="http://schemas.microsoft.com/office/drawing/2014/main" id="{A45C2FF5-A897-6501-23A5-589049F558E9}"/>
              </a:ext>
            </a:extLst>
          </p:cNvPr>
          <p:cNvSpPr>
            <a:spLocks noGrp="1"/>
          </p:cNvSpPr>
          <p:nvPr>
            <p:ph type="title"/>
          </p:nvPr>
        </p:nvSpPr>
        <p:spPr>
          <a:xfrm>
            <a:off x="3635896" y="857561"/>
            <a:ext cx="4608512" cy="857250"/>
          </a:xfrm>
        </p:spPr>
        <p:txBody>
          <a:bodyPr>
            <a:noAutofit/>
          </a:bodyPr>
          <a:lstStyle/>
          <a:p>
            <a:pPr algn="l"/>
            <a:r>
              <a:rPr lang="en-GB" altLang="en-US" sz="3200" b="1" dirty="0"/>
              <a:t>Environmental costs</a:t>
            </a:r>
            <a:endParaRPr lang="en-GB" sz="3200" b="1" dirty="0"/>
          </a:p>
        </p:txBody>
      </p:sp>
    </p:spTree>
    <p:extLst>
      <p:ext uri="{BB962C8B-B14F-4D97-AF65-F5344CB8AC3E}">
        <p14:creationId xmlns:p14="http://schemas.microsoft.com/office/powerpoint/2010/main" val="2517090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sellaDiTesto 6">
            <a:extLst>
              <a:ext uri="{FF2B5EF4-FFF2-40B4-BE49-F238E27FC236}">
                <a16:creationId xmlns:a16="http://schemas.microsoft.com/office/drawing/2014/main" id="{94AD0480-AA93-45E2-BA5E-4789A753F15B}"/>
              </a:ext>
            </a:extLst>
          </p:cNvPr>
          <p:cNvSpPr txBox="1"/>
          <p:nvPr/>
        </p:nvSpPr>
        <p:spPr>
          <a:xfrm>
            <a:off x="347869" y="2276872"/>
            <a:ext cx="8448261" cy="3816429"/>
          </a:xfrm>
          <a:prstGeom prst="rect">
            <a:avLst/>
          </a:prstGeom>
          <a:noFill/>
        </p:spPr>
        <p:txBody>
          <a:bodyPr wrap="square" rtlCol="0">
            <a:spAutoFit/>
          </a:bodyPr>
          <a:lstStyle/>
          <a:p>
            <a:r>
              <a:rPr lang="it-IT" sz="2200" dirty="0" err="1">
                <a:latin typeface="+mn-lt"/>
              </a:rPr>
              <a:t>It</a:t>
            </a:r>
            <a:r>
              <a:rPr lang="it-IT" sz="2200" dirty="0">
                <a:latin typeface="+mn-lt"/>
              </a:rPr>
              <a:t> </a:t>
            </a:r>
            <a:r>
              <a:rPr lang="it-IT" sz="2200" dirty="0" err="1">
                <a:latin typeface="+mn-lt"/>
              </a:rPr>
              <a:t>is</a:t>
            </a:r>
            <a:r>
              <a:rPr lang="it-IT" sz="2200" dirty="0">
                <a:latin typeface="+mn-lt"/>
              </a:rPr>
              <a:t> </a:t>
            </a:r>
            <a:r>
              <a:rPr lang="it-IT" sz="2200" dirty="0" err="1">
                <a:latin typeface="+mn-lt"/>
              </a:rPr>
              <a:t>useful</a:t>
            </a:r>
            <a:r>
              <a:rPr lang="it-IT" sz="2200" dirty="0">
                <a:latin typeface="+mn-lt"/>
              </a:rPr>
              <a:t> to </a:t>
            </a:r>
            <a:r>
              <a:rPr lang="it-IT" sz="2200" dirty="0" err="1">
                <a:latin typeface="+mn-lt"/>
              </a:rPr>
              <a:t>classify</a:t>
            </a:r>
            <a:r>
              <a:rPr lang="it-IT" sz="2200" dirty="0">
                <a:latin typeface="+mn-lt"/>
              </a:rPr>
              <a:t> </a:t>
            </a:r>
            <a:r>
              <a:rPr lang="it-IT" sz="2200" dirty="0" err="1">
                <a:latin typeface="+mn-lt"/>
              </a:rPr>
              <a:t>environmental</a:t>
            </a:r>
            <a:r>
              <a:rPr lang="it-IT" sz="2200" dirty="0">
                <a:latin typeface="+mn-lt"/>
              </a:rPr>
              <a:t> costs </a:t>
            </a:r>
            <a:r>
              <a:rPr lang="it-IT" sz="2200" dirty="0" err="1">
                <a:latin typeface="+mn-lt"/>
              </a:rPr>
              <a:t>into</a:t>
            </a:r>
            <a:r>
              <a:rPr lang="it-IT" sz="2200" dirty="0">
                <a:latin typeface="+mn-lt"/>
              </a:rPr>
              <a:t> </a:t>
            </a:r>
            <a:r>
              <a:rPr lang="it-IT" sz="2200" b="1" dirty="0" err="1">
                <a:latin typeface="+mn-lt"/>
              </a:rPr>
              <a:t>four</a:t>
            </a:r>
            <a:r>
              <a:rPr lang="it-IT" sz="2200" b="1" dirty="0">
                <a:latin typeface="+mn-lt"/>
              </a:rPr>
              <a:t> </a:t>
            </a:r>
            <a:r>
              <a:rPr lang="it-IT" sz="2200" b="1" dirty="0" err="1">
                <a:latin typeface="+mn-lt"/>
              </a:rPr>
              <a:t>categories</a:t>
            </a:r>
            <a:r>
              <a:rPr lang="it-IT" sz="2200" b="1" dirty="0">
                <a:latin typeface="+mn-lt"/>
              </a:rPr>
              <a:t>:</a:t>
            </a:r>
          </a:p>
          <a:p>
            <a:endParaRPr lang="it-IT" sz="2200" dirty="0">
              <a:latin typeface="+mn-lt"/>
            </a:endParaRPr>
          </a:p>
          <a:p>
            <a:pPr marL="342900" indent="-342900">
              <a:buFont typeface="Arial" panose="020B0604020202020204" pitchFamily="34" charset="0"/>
              <a:buChar char="•"/>
            </a:pPr>
            <a:r>
              <a:rPr lang="it-IT" sz="2200" b="1" dirty="0" err="1">
                <a:latin typeface="+mn-lt"/>
              </a:rPr>
              <a:t>Environmental</a:t>
            </a:r>
            <a:r>
              <a:rPr lang="it-IT" sz="2200" b="1" dirty="0">
                <a:latin typeface="+mn-lt"/>
              </a:rPr>
              <a:t> </a:t>
            </a:r>
            <a:r>
              <a:rPr lang="it-IT" sz="2200" b="1" dirty="0" err="1">
                <a:latin typeface="+mn-lt"/>
              </a:rPr>
              <a:t>internal</a:t>
            </a:r>
            <a:r>
              <a:rPr lang="it-IT" sz="2200" b="1" dirty="0">
                <a:latin typeface="+mn-lt"/>
              </a:rPr>
              <a:t> </a:t>
            </a:r>
            <a:r>
              <a:rPr lang="it-IT" sz="2200" b="1" dirty="0" err="1">
                <a:latin typeface="+mn-lt"/>
              </a:rPr>
              <a:t>failure</a:t>
            </a:r>
            <a:r>
              <a:rPr lang="it-IT" sz="2200" b="1" dirty="0">
                <a:latin typeface="+mn-lt"/>
              </a:rPr>
              <a:t> costs: </a:t>
            </a:r>
            <a:r>
              <a:rPr lang="it-IT" sz="2200" dirty="0">
                <a:latin typeface="+mn-lt"/>
              </a:rPr>
              <a:t>costs of the activities to be </a:t>
            </a:r>
            <a:r>
              <a:rPr lang="it-IT" sz="2200" dirty="0" err="1">
                <a:latin typeface="+mn-lt"/>
              </a:rPr>
              <a:t>performed</a:t>
            </a:r>
            <a:r>
              <a:rPr lang="it-IT" sz="2200" dirty="0">
                <a:latin typeface="+mn-lt"/>
              </a:rPr>
              <a:t> </a:t>
            </a:r>
            <a:r>
              <a:rPr lang="it-IT" sz="2200" dirty="0" err="1">
                <a:latin typeface="+mn-lt"/>
              </a:rPr>
              <a:t>when</a:t>
            </a:r>
            <a:r>
              <a:rPr lang="it-IT" sz="2200" dirty="0">
                <a:latin typeface="+mn-lt"/>
              </a:rPr>
              <a:t> </a:t>
            </a:r>
            <a:r>
              <a:rPr lang="it-IT" sz="2200" dirty="0" err="1">
                <a:latin typeface="+mn-lt"/>
              </a:rPr>
              <a:t>contaminants</a:t>
            </a:r>
            <a:r>
              <a:rPr lang="it-IT" sz="2200" dirty="0">
                <a:latin typeface="+mn-lt"/>
              </a:rPr>
              <a:t> and </a:t>
            </a:r>
            <a:r>
              <a:rPr lang="it-IT" sz="2200" dirty="0" err="1">
                <a:latin typeface="+mn-lt"/>
              </a:rPr>
              <a:t>waste</a:t>
            </a:r>
            <a:r>
              <a:rPr lang="it-IT" sz="2200" dirty="0">
                <a:latin typeface="+mn-lt"/>
              </a:rPr>
              <a:t> </a:t>
            </a:r>
            <a:r>
              <a:rPr lang="it-IT" sz="2200" dirty="0" err="1">
                <a:latin typeface="+mn-lt"/>
              </a:rPr>
              <a:t>have</a:t>
            </a:r>
            <a:r>
              <a:rPr lang="it-IT" sz="2200" dirty="0">
                <a:latin typeface="+mn-lt"/>
              </a:rPr>
              <a:t> </a:t>
            </a:r>
            <a:r>
              <a:rPr lang="it-IT" sz="2200" dirty="0" err="1">
                <a:latin typeface="+mn-lt"/>
              </a:rPr>
              <a:t>been</a:t>
            </a:r>
            <a:r>
              <a:rPr lang="it-IT" sz="2200" dirty="0">
                <a:latin typeface="+mn-lt"/>
              </a:rPr>
              <a:t> </a:t>
            </a:r>
            <a:r>
              <a:rPr lang="it-IT" sz="2200" dirty="0" err="1">
                <a:latin typeface="+mn-lt"/>
              </a:rPr>
              <a:t>produced</a:t>
            </a:r>
            <a:r>
              <a:rPr lang="it-IT" sz="2200" dirty="0">
                <a:latin typeface="+mn-lt"/>
              </a:rPr>
              <a:t> by a company </a:t>
            </a:r>
            <a:r>
              <a:rPr lang="it-IT" sz="2200" dirty="0" err="1">
                <a:latin typeface="+mn-lt"/>
              </a:rPr>
              <a:t>but</a:t>
            </a:r>
            <a:r>
              <a:rPr lang="it-IT" sz="2200" dirty="0">
                <a:latin typeface="+mn-lt"/>
              </a:rPr>
              <a:t> </a:t>
            </a:r>
            <a:r>
              <a:rPr lang="it-IT" sz="2200" dirty="0" err="1">
                <a:latin typeface="+mn-lt"/>
              </a:rPr>
              <a:t>not</a:t>
            </a:r>
            <a:r>
              <a:rPr lang="it-IT" sz="2200" dirty="0">
                <a:latin typeface="+mn-lt"/>
              </a:rPr>
              <a:t> </a:t>
            </a:r>
            <a:r>
              <a:rPr lang="it-IT" sz="2200" dirty="0" err="1">
                <a:latin typeface="+mn-lt"/>
              </a:rPr>
              <a:t>discharged</a:t>
            </a:r>
            <a:r>
              <a:rPr lang="it-IT" sz="2200" dirty="0">
                <a:latin typeface="+mn-lt"/>
              </a:rPr>
              <a:t> </a:t>
            </a:r>
            <a:r>
              <a:rPr lang="it-IT" sz="2200" dirty="0" err="1">
                <a:latin typeface="+mn-lt"/>
              </a:rPr>
              <a:t>into</a:t>
            </a:r>
            <a:r>
              <a:rPr lang="it-IT" sz="2200" dirty="0">
                <a:latin typeface="+mn-lt"/>
              </a:rPr>
              <a:t> the </a:t>
            </a:r>
            <a:r>
              <a:rPr lang="it-IT" sz="2200" dirty="0" err="1">
                <a:latin typeface="+mn-lt"/>
              </a:rPr>
              <a:t>environment</a:t>
            </a:r>
            <a:r>
              <a:rPr lang="it-IT" sz="2200" dirty="0">
                <a:latin typeface="+mn-lt"/>
              </a:rPr>
              <a:t>. E.g. </a:t>
            </a:r>
            <a:r>
              <a:rPr lang="it-IT" sz="2200" dirty="0" err="1">
                <a:latin typeface="+mn-lt"/>
              </a:rPr>
              <a:t>Treating</a:t>
            </a:r>
            <a:r>
              <a:rPr lang="it-IT" sz="2200" dirty="0">
                <a:latin typeface="+mn-lt"/>
              </a:rPr>
              <a:t> </a:t>
            </a:r>
            <a:r>
              <a:rPr lang="it-IT" sz="2200" dirty="0" err="1">
                <a:latin typeface="+mn-lt"/>
              </a:rPr>
              <a:t>toxic</a:t>
            </a:r>
            <a:r>
              <a:rPr lang="it-IT" sz="2200" dirty="0">
                <a:latin typeface="+mn-lt"/>
              </a:rPr>
              <a:t> </a:t>
            </a:r>
            <a:r>
              <a:rPr lang="it-IT" sz="2200" dirty="0" err="1">
                <a:latin typeface="+mn-lt"/>
              </a:rPr>
              <a:t>waste</a:t>
            </a:r>
            <a:r>
              <a:rPr lang="it-IT" sz="2200" dirty="0">
                <a:latin typeface="+mn-lt"/>
              </a:rPr>
              <a:t> and </a:t>
            </a:r>
            <a:r>
              <a:rPr lang="it-IT" sz="2200" dirty="0" err="1">
                <a:latin typeface="+mn-lt"/>
              </a:rPr>
              <a:t>maintaining</a:t>
            </a:r>
            <a:r>
              <a:rPr lang="it-IT" sz="2200" dirty="0">
                <a:latin typeface="+mn-lt"/>
              </a:rPr>
              <a:t> </a:t>
            </a:r>
            <a:r>
              <a:rPr lang="it-IT" sz="2200" dirty="0" err="1">
                <a:latin typeface="+mn-lt"/>
              </a:rPr>
              <a:t>pollution</a:t>
            </a:r>
            <a:r>
              <a:rPr lang="it-IT" sz="2200" dirty="0">
                <a:latin typeface="+mn-lt"/>
              </a:rPr>
              <a:t> </a:t>
            </a:r>
            <a:r>
              <a:rPr lang="it-IT" sz="2200" dirty="0" err="1">
                <a:latin typeface="+mn-lt"/>
              </a:rPr>
              <a:t>equipment</a:t>
            </a:r>
            <a:r>
              <a:rPr lang="it-IT" sz="2200" dirty="0">
                <a:latin typeface="+mn-lt"/>
              </a:rPr>
              <a:t>.</a:t>
            </a:r>
            <a:endParaRPr lang="it-IT" sz="2200" b="1" dirty="0">
              <a:latin typeface="+mn-lt"/>
            </a:endParaRPr>
          </a:p>
          <a:p>
            <a:pPr marL="342900" indent="-342900">
              <a:buFont typeface="Arial" panose="020B0604020202020204" pitchFamily="34" charset="0"/>
              <a:buChar char="•"/>
            </a:pPr>
            <a:endParaRPr lang="it-IT" sz="2200" b="1" dirty="0">
              <a:latin typeface="+mn-lt"/>
            </a:endParaRPr>
          </a:p>
          <a:p>
            <a:pPr marL="342900" indent="-342900">
              <a:buFont typeface="Arial" panose="020B0604020202020204" pitchFamily="34" charset="0"/>
              <a:buChar char="•"/>
            </a:pPr>
            <a:r>
              <a:rPr lang="it-IT" sz="2200" b="1" dirty="0" err="1">
                <a:latin typeface="+mn-lt"/>
              </a:rPr>
              <a:t>Environmental</a:t>
            </a:r>
            <a:r>
              <a:rPr lang="it-IT" sz="2200" b="1" dirty="0">
                <a:latin typeface="+mn-lt"/>
              </a:rPr>
              <a:t> </a:t>
            </a:r>
            <a:r>
              <a:rPr lang="it-IT" sz="2200" b="1" dirty="0" err="1">
                <a:latin typeface="+mn-lt"/>
              </a:rPr>
              <a:t>external</a:t>
            </a:r>
            <a:r>
              <a:rPr lang="it-IT" sz="2200" b="1" dirty="0">
                <a:latin typeface="+mn-lt"/>
              </a:rPr>
              <a:t> </a:t>
            </a:r>
            <a:r>
              <a:rPr lang="it-IT" sz="2200" b="1" dirty="0" err="1">
                <a:latin typeface="+mn-lt"/>
              </a:rPr>
              <a:t>failure</a:t>
            </a:r>
            <a:r>
              <a:rPr lang="it-IT" sz="2200" b="1" dirty="0">
                <a:latin typeface="+mn-lt"/>
              </a:rPr>
              <a:t> costs: </a:t>
            </a:r>
            <a:r>
              <a:rPr lang="it-IT" sz="2200" dirty="0">
                <a:latin typeface="+mn-lt"/>
              </a:rPr>
              <a:t>costs </a:t>
            </a:r>
            <a:r>
              <a:rPr lang="it-IT" sz="2200" dirty="0" err="1">
                <a:latin typeface="+mn-lt"/>
              </a:rPr>
              <a:t>incurred</a:t>
            </a:r>
            <a:r>
              <a:rPr lang="it-IT" sz="2200" dirty="0">
                <a:latin typeface="+mn-lt"/>
              </a:rPr>
              <a:t> by a company </a:t>
            </a:r>
            <a:r>
              <a:rPr lang="it-IT" sz="2200" dirty="0" err="1">
                <a:latin typeface="+mn-lt"/>
              </a:rPr>
              <a:t>if</a:t>
            </a:r>
            <a:r>
              <a:rPr lang="it-IT" sz="2200" dirty="0">
                <a:latin typeface="+mn-lt"/>
              </a:rPr>
              <a:t> </a:t>
            </a:r>
            <a:r>
              <a:rPr lang="it-IT" sz="2200" dirty="0" err="1">
                <a:latin typeface="+mn-lt"/>
              </a:rPr>
              <a:t>it</a:t>
            </a:r>
            <a:r>
              <a:rPr lang="it-IT" sz="2200" dirty="0">
                <a:latin typeface="+mn-lt"/>
              </a:rPr>
              <a:t> </a:t>
            </a:r>
            <a:r>
              <a:rPr lang="it-IT" sz="2200" dirty="0" err="1">
                <a:latin typeface="+mn-lt"/>
              </a:rPr>
              <a:t>discharges</a:t>
            </a:r>
            <a:r>
              <a:rPr lang="it-IT" sz="2200" dirty="0">
                <a:latin typeface="+mn-lt"/>
              </a:rPr>
              <a:t> </a:t>
            </a:r>
            <a:r>
              <a:rPr lang="it-IT" sz="2200" dirty="0" err="1">
                <a:latin typeface="+mn-lt"/>
              </a:rPr>
              <a:t>waste</a:t>
            </a:r>
            <a:r>
              <a:rPr lang="it-IT" sz="2200" dirty="0">
                <a:latin typeface="+mn-lt"/>
              </a:rPr>
              <a:t> </a:t>
            </a:r>
            <a:r>
              <a:rPr lang="it-IT" sz="2200" dirty="0" err="1">
                <a:latin typeface="+mn-lt"/>
              </a:rPr>
              <a:t>into</a:t>
            </a:r>
            <a:r>
              <a:rPr lang="it-IT" sz="2200" dirty="0">
                <a:latin typeface="+mn-lt"/>
              </a:rPr>
              <a:t> the </a:t>
            </a:r>
            <a:r>
              <a:rPr lang="it-IT" sz="2200" dirty="0" err="1">
                <a:latin typeface="+mn-lt"/>
              </a:rPr>
              <a:t>environment</a:t>
            </a:r>
            <a:r>
              <a:rPr lang="it-IT" sz="2200" dirty="0">
                <a:latin typeface="+mn-lt"/>
              </a:rPr>
              <a:t>. E.g. </a:t>
            </a:r>
            <a:r>
              <a:rPr lang="it-IT" sz="2200" dirty="0" err="1">
                <a:latin typeface="+mn-lt"/>
              </a:rPr>
              <a:t>Cleaning</a:t>
            </a:r>
            <a:r>
              <a:rPr lang="it-IT" sz="2200" dirty="0">
                <a:latin typeface="+mn-lt"/>
              </a:rPr>
              <a:t> up oil </a:t>
            </a:r>
            <a:r>
              <a:rPr lang="it-IT" sz="2200" dirty="0" err="1">
                <a:latin typeface="+mn-lt"/>
              </a:rPr>
              <a:t>spills</a:t>
            </a:r>
            <a:r>
              <a:rPr lang="it-IT" sz="2200" dirty="0">
                <a:latin typeface="+mn-lt"/>
              </a:rPr>
              <a:t> or </a:t>
            </a:r>
            <a:r>
              <a:rPr lang="it-IT" sz="2200" dirty="0" err="1">
                <a:latin typeface="+mn-lt"/>
              </a:rPr>
              <a:t>polluted</a:t>
            </a:r>
            <a:r>
              <a:rPr lang="it-IT" sz="2200" dirty="0">
                <a:latin typeface="+mn-lt"/>
              </a:rPr>
              <a:t> </a:t>
            </a:r>
            <a:r>
              <a:rPr lang="it-IT" sz="2200" dirty="0" err="1">
                <a:latin typeface="+mn-lt"/>
              </a:rPr>
              <a:t>river</a:t>
            </a:r>
            <a:r>
              <a:rPr lang="it-IT" sz="2200" dirty="0">
                <a:latin typeface="+mn-lt"/>
              </a:rPr>
              <a:t>. </a:t>
            </a:r>
            <a:r>
              <a:rPr lang="it-IT" sz="2200" dirty="0" err="1">
                <a:latin typeface="+mn-lt"/>
              </a:rPr>
              <a:t>Also</a:t>
            </a:r>
            <a:r>
              <a:rPr lang="it-IT" sz="2200" dirty="0">
                <a:latin typeface="+mn-lt"/>
              </a:rPr>
              <a:t>, </a:t>
            </a:r>
            <a:r>
              <a:rPr lang="it-IT" sz="2200" dirty="0" err="1">
                <a:latin typeface="+mn-lt"/>
              </a:rPr>
              <a:t>fines</a:t>
            </a:r>
            <a:r>
              <a:rPr lang="it-IT" sz="2200" dirty="0">
                <a:latin typeface="+mn-lt"/>
              </a:rPr>
              <a:t> or </a:t>
            </a:r>
            <a:r>
              <a:rPr lang="it-IT" sz="2200" dirty="0" err="1">
                <a:latin typeface="+mn-lt"/>
              </a:rPr>
              <a:t>other</a:t>
            </a:r>
            <a:r>
              <a:rPr lang="it-IT" sz="2200" dirty="0">
                <a:latin typeface="+mn-lt"/>
              </a:rPr>
              <a:t> penalties or </a:t>
            </a:r>
            <a:r>
              <a:rPr lang="it-IT" sz="2200" dirty="0" err="1">
                <a:latin typeface="+mn-lt"/>
              </a:rPr>
              <a:t>loss</a:t>
            </a:r>
            <a:r>
              <a:rPr lang="it-IT" sz="2200" dirty="0">
                <a:latin typeface="+mn-lt"/>
              </a:rPr>
              <a:t> of sales due to a </a:t>
            </a:r>
            <a:r>
              <a:rPr lang="it-IT" sz="2200" dirty="0" err="1">
                <a:latin typeface="+mn-lt"/>
              </a:rPr>
              <a:t>poor</a:t>
            </a:r>
            <a:r>
              <a:rPr lang="it-IT" sz="2200" dirty="0">
                <a:latin typeface="+mn-lt"/>
              </a:rPr>
              <a:t> </a:t>
            </a:r>
            <a:r>
              <a:rPr lang="it-IT" sz="2200" dirty="0" err="1">
                <a:latin typeface="+mn-lt"/>
              </a:rPr>
              <a:t>environmental</a:t>
            </a:r>
            <a:r>
              <a:rPr lang="it-IT" sz="2200" dirty="0">
                <a:latin typeface="+mn-lt"/>
              </a:rPr>
              <a:t> </a:t>
            </a:r>
            <a:r>
              <a:rPr lang="it-IT" sz="2200" dirty="0" err="1">
                <a:latin typeface="+mn-lt"/>
              </a:rPr>
              <a:t>reputation</a:t>
            </a:r>
            <a:r>
              <a:rPr lang="it-IT" sz="2200" dirty="0">
                <a:latin typeface="+mn-lt"/>
              </a:rPr>
              <a:t>.</a:t>
            </a:r>
          </a:p>
        </p:txBody>
      </p:sp>
      <p:sp>
        <p:nvSpPr>
          <p:cNvPr id="3" name="Title 2">
            <a:extLst>
              <a:ext uri="{FF2B5EF4-FFF2-40B4-BE49-F238E27FC236}">
                <a16:creationId xmlns:a16="http://schemas.microsoft.com/office/drawing/2014/main" id="{A2ED93E7-FE24-7EAF-797C-3F4A5F611461}"/>
              </a:ext>
            </a:extLst>
          </p:cNvPr>
          <p:cNvSpPr>
            <a:spLocks noGrp="1"/>
          </p:cNvSpPr>
          <p:nvPr>
            <p:ph type="title"/>
          </p:nvPr>
        </p:nvSpPr>
        <p:spPr>
          <a:xfrm>
            <a:off x="3635896" y="857561"/>
            <a:ext cx="4608512" cy="857250"/>
          </a:xfrm>
        </p:spPr>
        <p:txBody>
          <a:bodyPr>
            <a:noAutofit/>
          </a:bodyPr>
          <a:lstStyle/>
          <a:p>
            <a:pPr algn="l"/>
            <a:r>
              <a:rPr lang="en-GB" altLang="en-US" sz="3200" b="1" dirty="0"/>
              <a:t>Environmental costs</a:t>
            </a:r>
            <a:endParaRPr lang="en-GB" sz="3200" b="1" dirty="0"/>
          </a:p>
        </p:txBody>
      </p:sp>
    </p:spTree>
    <p:extLst>
      <p:ext uri="{BB962C8B-B14F-4D97-AF65-F5344CB8AC3E}">
        <p14:creationId xmlns:p14="http://schemas.microsoft.com/office/powerpoint/2010/main" val="345976020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256&quot;/&gt;&lt;/object&gt;&lt;object type=&quot;3&quot; unique_id=&quot;10005&quot;&gt;&lt;property id=&quot;20148&quot; value=&quot;5&quot;/&gt;&lt;property id=&quot;20300&quot; value=&quot;Slide 2 - &amp;quot;Nature of Management Accounting&amp;#x0D;&amp;#x0A; Definition of management accounting:&amp;quot;&quot;/&gt;&lt;property id=&quot;20307&quot; value=&quot;257&quot;/&gt;&lt;/object&gt;&lt;object type=&quot;3&quot; unique_id=&quot;10288&quot;&gt;&lt;property id=&quot;20148&quot; value=&quot;5&quot;/&gt;&lt;property id=&quot;20300&quot; value=&quot;Slide 5 - &amp;quot;The Distinction between financial and management accounting&amp;quot;&quot;/&gt;&lt;property id=&quot;20307&quot; value=&quot;266&quot;/&gt;&lt;/object&gt;&lt;object type=&quot;3&quot; unique_id=&quot;11049&quot;&gt;&lt;property id=&quot;20148&quot; value=&quot;5&quot;/&gt;&lt;property id=&quot;20300&quot; value=&quot;Slide 3 - &amp;quot;Accounting: Definition and main users&amp;quot;&quot;/&gt;&lt;property id=&quot;20307&quot; value=&quot;279&quot;/&gt;&lt;/object&gt;&lt;object type=&quot;3&quot; unique_id=&quot;11050&quot;&gt;&lt;property id=&quot;20148&quot; value=&quot;5&quot;/&gt;&lt;property id=&quot;20300&quot; value=&quot;Slide 4 - &amp;quot;Major Purposes of Accounting Systems&amp;quot;&quot;/&gt;&lt;property id=&quot;20307&quot; value=&quot;280&quot;/&gt;&lt;/object&gt;&lt;object type=&quot;3&quot; unique_id=&quot;11051&quot;&gt;&lt;property id=&quot;20148&quot; value=&quot;5&quot;/&gt;&lt;property id=&quot;20300&quot; value=&quot;Slide 6 - &amp;quot;Cost Accounting Vs. Cost Management&amp;quot;&quot;/&gt;&lt;property id=&quot;20307&quot; value=&quot;301&quot;/&gt;&lt;/object&gt;&lt;object type=&quot;3&quot; unique_id=&quot;11052&quot;&gt;&lt;property id=&quot;20148&quot; value=&quot;5&quot;/&gt;&lt;property id=&quot;20300&quot; value=&quot;Slide 7&quot;/&gt;&lt;property id=&quot;20307&quot; value=&quot;302&quot;/&gt;&lt;/object&gt;&lt;object type=&quot;3&quot; unique_id=&quot;11053&quot;&gt;&lt;property id=&quot;20148&quot; value=&quot;5&quot;/&gt;&lt;property id=&quot;20300&quot; value=&quot;Slide 8&quot;/&gt;&lt;property id=&quot;20307&quot; value=&quot;281&quot;/&gt;&lt;/object&gt;&lt;object type=&quot;3&quot; unique_id=&quot;11054&quot;&gt;&lt;property id=&quot;20148&quot; value=&quot;5&quot;/&gt;&lt;property id=&quot;20300&quot; value=&quot;Slide 9 - &amp;quot;Performance Report&amp;quot;&quot;/&gt;&lt;property id=&quot;20307&quot; value=&quot;282&quot;/&gt;&lt;/object&gt;&lt;object type=&quot;3&quot; unique_id=&quot;11055&quot;&gt;&lt;property id=&quot;20148&quot; value=&quot;5&quot;/&gt;&lt;property id=&quot;20300&quot; value=&quot;Slide 10 - &amp;quot;Performance Report&amp;quot;&quot;/&gt;&lt;property id=&quot;20307&quot; value=&quot;283&quot;/&gt;&lt;/object&gt;&lt;object type=&quot;3&quot; unique_id=&quot;11056&quot;&gt;&lt;property id=&quot;20148&quot; value=&quot;5&quot;/&gt;&lt;property id=&quot;20300&quot; value=&quot;Slide 11 - &amp;quot;Performance Report&amp;quot;&quot;/&gt;&lt;property id=&quot;20307&quot; value=&quot;284&quot;/&gt;&lt;/object&gt;&lt;object type=&quot;3&quot; unique_id=&quot;11057&quot;&gt;&lt;property id=&quot;20148&quot; value=&quot;5&quot;/&gt;&lt;property id=&quot;20300&quot; value=&quot;Slide 12 - &amp;quot;Contemporary Business Environment&amp;quot;&quot;/&gt;&lt;property id=&quot;20307&quot; value=&quot;285&quot;/&gt;&lt;/object&gt;&lt;object type=&quot;3&quot; unique_id=&quot;11058&quot;&gt;&lt;property id=&quot;20148&quot; value=&quot;5&quot;/&gt;&lt;property id=&quot;20300&quot; value=&quot;Slide 13&quot;/&gt;&lt;property id=&quot;20307&quot; value=&quot;286&quot;/&gt;&lt;/object&gt;&lt;object type=&quot;3&quot; unique_id=&quot;11059&quot;&gt;&lt;property id=&quot;20148&quot; value=&quot;5&quot;/&gt;&lt;property id=&quot;20300&quot; value=&quot;Slide 17&quot;/&gt;&lt;property id=&quot;20307&quot; value=&quot;287&quot;/&gt;&lt;/object&gt;&lt;object type=&quot;3&quot; unique_id=&quot;11060&quot;&gt;&lt;property id=&quot;20148&quot; value=&quot;5&quot;/&gt;&lt;property id=&quot;20300&quot; value=&quot;Slide 19&quot;/&gt;&lt;property id=&quot;20307&quot; value=&quot;288&quot;/&gt;&lt;/object&gt;&lt;object type=&quot;3&quot; unique_id=&quot;11064&quot;&gt;&lt;property id=&quot;20148&quot; value=&quot;5&quot;/&gt;&lt;property id=&quot;20300&quot; value=&quot;Slide 21&quot;/&gt;&lt;property id=&quot;20307&quot; value=&quot;292&quot;/&gt;&lt;/object&gt;&lt;object type=&quot;3&quot; unique_id=&quot;11065&quot;&gt;&lt;property id=&quot;20148&quot; value=&quot;5&quot;/&gt;&lt;property id=&quot;20300&quot; value=&quot;Slide 22&quot;/&gt;&lt;property id=&quot;20307&quot; value=&quot;293&quot;/&gt;&lt;/object&gt;&lt;object type=&quot;3&quot; unique_id=&quot;11066&quot;&gt;&lt;property id=&quot;20148&quot; value=&quot;5&quot;/&gt;&lt;property id=&quot;20300&quot; value=&quot;Slide 23 - &amp;quot;The Balanced Scorecard&amp;quot;&quot;/&gt;&lt;property id=&quot;20307&quot; value=&quot;294&quot;/&gt;&lt;/object&gt;&lt;object type=&quot;3&quot; unique_id=&quot;11067&quot;&gt;&lt;property id=&quot;20148&quot; value=&quot;5&quot;/&gt;&lt;property id=&quot;20300&quot; value=&quot;Slide 18 - &amp;quot;Benchmarking&amp;quot;&quot;/&gt;&lt;property id=&quot;20307&quot; value=&quot;295&quot;/&gt;&lt;/object&gt;&lt;object type=&quot;3&quot; unique_id=&quot;11068&quot;&gt;&lt;property id=&quot;20148&quot; value=&quot;5&quot;/&gt;&lt;property id=&quot;20300&quot; value=&quot;Slide 16 - &amp;quot;Total Quality Management&amp;quot;&quot;/&gt;&lt;property id=&quot;20307&quot; value=&quot;296&quot;/&gt;&lt;/object&gt;&lt;object type=&quot;3&quot; unique_id=&quot;11069&quot;&gt;&lt;property id=&quot;20148&quot; value=&quot;5&quot;/&gt;&lt;property id=&quot;20300&quot; value=&quot;Slide 14 - &amp;quot;Activity-Based Costing&amp;#x0D;&amp;#x0A;and Management&amp;quot;&quot;/&gt;&lt;property id=&quot;20307&quot; value=&quot;297&quot;/&gt;&lt;/object&gt;&lt;object type=&quot;3&quot; unique_id=&quot;11396&quot;&gt;&lt;property id=&quot;20148&quot; value=&quot;5&quot;/&gt;&lt;property id=&quot;20300&quot; value=&quot;Slide 24 - &amp;quot;MGT 102&amp;#x0D;&amp;#x0A;Lectures 3&amp;#x0D;&amp;#x0A;&amp;quot;&quot;/&gt;&lt;property id=&quot;20307&quot; value=&quot;304&quot;/&gt;&lt;/object&gt;&lt;object type=&quot;3&quot; unique_id=&quot;11397&quot;&gt;&lt;property id=&quot;20148&quot; value=&quot;5&quot;/&gt;&lt;property id=&quot;20300&quot; value=&quot;Slide 15 - &amp;quot;Life-Cycle Costing&amp;quot;&quot;/&gt;&lt;property id=&quot;20307&quot; value=&quot;308&quot;/&gt;&lt;/object&gt;&lt;object type=&quot;3&quot; unique_id=&quot;11398&quot;&gt;&lt;property id=&quot;20148&quot; value=&quot;5&quot;/&gt;&lt;property id=&quot;20300&quot; value=&quot;Slide 20 - &amp;quot;Target Costing&amp;quot;&quot;/&gt;&lt;property id=&quot;20307&quot; value=&quot;309&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513</TotalTime>
  <Words>2392</Words>
  <Application>Microsoft Office PowerPoint</Application>
  <PresentationFormat>On-screen Show (4:3)</PresentationFormat>
  <Paragraphs>249</Paragraphs>
  <Slides>30</Slides>
  <Notes>5</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6" baseType="lpstr">
      <vt:lpstr>Arial</vt:lpstr>
      <vt:lpstr>Calibri</vt:lpstr>
      <vt:lpstr>Lucida Sans Unicode</vt:lpstr>
      <vt:lpstr>Wingdings 3</vt:lpstr>
      <vt:lpstr>Office Theme</vt:lpstr>
      <vt:lpstr>WordArt 2.0</vt:lpstr>
      <vt:lpstr>PowerPoint Presentation</vt:lpstr>
      <vt:lpstr>What is accountability?</vt:lpstr>
      <vt:lpstr>Business Ethics</vt:lpstr>
      <vt:lpstr>Corporate Social Responsibility (CSR)</vt:lpstr>
      <vt:lpstr>Social reporting</vt:lpstr>
      <vt:lpstr>Environmental reporting</vt:lpstr>
      <vt:lpstr>Environmental costs</vt:lpstr>
      <vt:lpstr>Environmental costs</vt:lpstr>
      <vt:lpstr>Environmental costs</vt:lpstr>
      <vt:lpstr>What is sustainable development?</vt:lpstr>
      <vt:lpstr>What has sustainability got to do with accounting?</vt:lpstr>
      <vt:lpstr>Sustainability reporting</vt:lpstr>
      <vt:lpstr>Sustainability reporting trend: 1992-2010</vt:lpstr>
      <vt:lpstr>What are companies doing?</vt:lpstr>
      <vt:lpstr>2030 Agenda for SD</vt:lpstr>
      <vt:lpstr>17 Sustainable Development Goals (SDGs)</vt:lpstr>
      <vt:lpstr>MDGs vs SDGs</vt:lpstr>
      <vt:lpstr>What is accounting today? </vt:lpstr>
      <vt:lpstr>Taxonomy of Sustainable accounting standards</vt:lpstr>
      <vt:lpstr>Global Reporting Initiative (GRI)</vt:lpstr>
      <vt:lpstr>SASB Standards</vt:lpstr>
      <vt:lpstr>IFRS Foundation and ISSB</vt:lpstr>
      <vt:lpstr>Example for corporate practice</vt:lpstr>
      <vt:lpstr>Critique of current standardisation initiatives  </vt:lpstr>
      <vt:lpstr>Accounting Information Security</vt:lpstr>
      <vt:lpstr>Accounting Information Security</vt:lpstr>
      <vt:lpstr>Accounting Information Security</vt:lpstr>
      <vt:lpstr>Total quality management</vt:lpstr>
      <vt:lpstr>Total quality management</vt:lpstr>
      <vt:lpstr>Study for MCQ test</vt:lpstr>
    </vt:vector>
  </TitlesOfParts>
  <Company>The University of Sheffield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Neng Jiang</dc:creator>
  <cp:lastModifiedBy>Maria-Teresa Speziale</cp:lastModifiedBy>
  <cp:revision>226</cp:revision>
  <cp:lastPrinted>2022-11-06T22:35:41Z</cp:lastPrinted>
  <dcterms:created xsi:type="dcterms:W3CDTF">2010-07-12T12:27:37Z</dcterms:created>
  <dcterms:modified xsi:type="dcterms:W3CDTF">2023-12-04T20:43:14Z</dcterms:modified>
</cp:coreProperties>
</file>