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60" r:id="rId8"/>
    <p:sldId id="274" r:id="rId9"/>
    <p:sldId id="261" r:id="rId10"/>
    <p:sldId id="263" r:id="rId11"/>
    <p:sldId id="264" r:id="rId12"/>
    <p:sldId id="272" r:id="rId13"/>
    <p:sldId id="265" r:id="rId14"/>
    <p:sldId id="275" r:id="rId15"/>
    <p:sldId id="266" r:id="rId16"/>
    <p:sldId id="276"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p:scale>
          <a:sx n="88" d="100"/>
          <a:sy n="88" d="100"/>
        </p:scale>
        <p:origin x="320" y="8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9BA3C66-E90D-42C6-A009-DF9E1DD7143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46501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9BA3C66-E90D-42C6-A009-DF9E1DD7143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410952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9BA3C66-E90D-42C6-A009-DF9E1DD7143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393479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9BA3C66-E90D-42C6-A009-DF9E1DD7143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416367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A3C66-E90D-42C6-A009-DF9E1DD7143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102335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BA3C66-E90D-42C6-A009-DF9E1DD7143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100409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9BA3C66-E90D-42C6-A009-DF9E1DD7143A}"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91108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9BA3C66-E90D-42C6-A009-DF9E1DD7143A}"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220858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A3C66-E90D-42C6-A009-DF9E1DD7143A}"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304757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BA3C66-E90D-42C6-A009-DF9E1DD7143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342398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BA3C66-E90D-42C6-A009-DF9E1DD7143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EBAB3-8CB1-45DA-AAB9-19F1401C64B2}" type="slidenum">
              <a:rPr lang="en-GB" smtClean="0"/>
              <a:t>‹#›</a:t>
            </a:fld>
            <a:endParaRPr lang="en-GB"/>
          </a:p>
        </p:txBody>
      </p:sp>
    </p:spTree>
    <p:extLst>
      <p:ext uri="{BB962C8B-B14F-4D97-AF65-F5344CB8AC3E}">
        <p14:creationId xmlns:p14="http://schemas.microsoft.com/office/powerpoint/2010/main" val="138943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A3C66-E90D-42C6-A009-DF9E1DD7143A}" type="datetimeFigureOut">
              <a:rPr lang="en-GB" smtClean="0"/>
              <a:t>08/01/2024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EBAB3-8CB1-45DA-AAB9-19F1401C64B2}" type="slidenum">
              <a:rPr lang="en-GB" smtClean="0"/>
              <a:t>‹#›</a:t>
            </a:fld>
            <a:endParaRPr lang="en-GB"/>
          </a:p>
        </p:txBody>
      </p:sp>
    </p:spTree>
    <p:extLst>
      <p:ext uri="{BB962C8B-B14F-4D97-AF65-F5344CB8AC3E}">
        <p14:creationId xmlns:p14="http://schemas.microsoft.com/office/powerpoint/2010/main" val="196420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google.com/search?sca_esv=596620277&amp;sxsrf=ACQVn08IlTMjpXin-JRswQ_KbwnHufjitA:1704742081666&amp;q=remedy&amp;si=AKbGX_qMqBjhUm3ZRWjCp4_5aZjJah91k1HxCEtewKLg2KKCCz0yz4CLh8hruBFhM330c8CVIZVYN8R0QCSAVdb7JNRAGMEhYQ%3D%3D&amp;expnd=1"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Environmental Law &amp; Regulation</a:t>
            </a:r>
          </a:p>
        </p:txBody>
      </p:sp>
      <p:sp>
        <p:nvSpPr>
          <p:cNvPr id="3" name="Subtitle 2"/>
          <p:cNvSpPr>
            <a:spLocks noGrp="1"/>
          </p:cNvSpPr>
          <p:nvPr>
            <p:ph type="subTitle" idx="1"/>
          </p:nvPr>
        </p:nvSpPr>
        <p:spPr/>
        <p:txBody>
          <a:bodyPr/>
          <a:lstStyle/>
          <a:p>
            <a:r>
              <a:rPr lang="en-GB" dirty="0" err="1"/>
              <a:t>Env</a:t>
            </a:r>
            <a:r>
              <a:rPr lang="en-GB" dirty="0"/>
              <a:t>. Law Lecture 2</a:t>
            </a:r>
          </a:p>
          <a:p>
            <a:r>
              <a:rPr lang="en-GB" dirty="0"/>
              <a:t>MGT 388 Lecture 10</a:t>
            </a:r>
          </a:p>
          <a:p>
            <a:r>
              <a:rPr lang="en-GB" dirty="0"/>
              <a:t>NOTE: REMEMBER TO ATTEND YOUR IP </a:t>
            </a:r>
            <a:r>
              <a:rPr lang="en-GB"/>
              <a:t>LAW WORKSHOP</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Tree>
    <p:extLst>
      <p:ext uri="{BB962C8B-B14F-4D97-AF65-F5344CB8AC3E}">
        <p14:creationId xmlns:p14="http://schemas.microsoft.com/office/powerpoint/2010/main" val="171380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Types of liability for environmental harm</a:t>
            </a:r>
            <a:br>
              <a:rPr lang="en-GB" dirty="0">
                <a:latin typeface="+mn-lt"/>
              </a:rPr>
            </a:br>
            <a:r>
              <a:rPr lang="ja-JP" altLang="en-US" sz="2800" b="0" i="0" u="none" strike="noStrike">
                <a:solidFill>
                  <a:srgbClr val="000000"/>
                </a:solidFill>
                <a:effectLst/>
                <a:latin typeface="Microsoft Yahei" panose="020B0503020204020204" pitchFamily="34" charset="-122"/>
                <a:ea typeface="Microsoft Yahei" panose="020B0503020204020204" pitchFamily="34" charset="-122"/>
              </a:rPr>
              <a:t>环境损害责任的种类</a:t>
            </a:r>
            <a:endParaRPr lang="en-GB" dirty="0">
              <a:latin typeface="+mn-lt"/>
            </a:endParaRPr>
          </a:p>
        </p:txBody>
      </p:sp>
      <p:sp>
        <p:nvSpPr>
          <p:cNvPr id="3" name="Content Placeholder 2"/>
          <p:cNvSpPr>
            <a:spLocks noGrp="1"/>
          </p:cNvSpPr>
          <p:nvPr>
            <p:ph idx="1"/>
          </p:nvPr>
        </p:nvSpPr>
        <p:spPr/>
        <p:txBody>
          <a:bodyPr>
            <a:normAutofit fontScale="55000" lnSpcReduction="20000"/>
          </a:bodyPr>
          <a:lstStyle/>
          <a:p>
            <a:r>
              <a:rPr lang="en-GB" dirty="0"/>
              <a:t>(</a:t>
            </a:r>
            <a:r>
              <a:rPr lang="en-GB" dirty="0" err="1"/>
              <a:t>i</a:t>
            </a:r>
            <a:r>
              <a:rPr lang="en-GB" dirty="0"/>
              <a:t>) Regulatory liability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监管责任</a:t>
            </a:r>
            <a:endPar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endParaRPr>
          </a:p>
          <a:p>
            <a:r>
              <a:rPr lang="ja-JP" altLang="en-US" sz="1600" b="0" i="0">
                <a:solidFill>
                  <a:srgbClr val="374151"/>
                </a:solidFill>
                <a:effectLst/>
                <a:latin typeface="Microsoft YaHei" panose="020B0503020204020204" pitchFamily="34" charset="-122"/>
                <a:ea typeface="Microsoft YaHei" panose="020B0503020204020204" pitchFamily="34" charset="-122"/>
              </a:rPr>
              <a:t>这涉及到当某个实体违反了环境法规中的某项要求时，可能会承担的责任。例如，如果一个企业未能遵守特定的环境许可证要求，或者违反了法定的公害规定，那么该企业可能会面临政府的监管行动。</a:t>
            </a:r>
            <a:endParaRPr lang="en-GB" sz="1600" dirty="0">
              <a:latin typeface="Microsoft YaHei" panose="020B0503020204020204" pitchFamily="34" charset="-122"/>
              <a:ea typeface="Microsoft YaHei" panose="020B0503020204020204" pitchFamily="34" charset="-122"/>
            </a:endParaRPr>
          </a:p>
          <a:p>
            <a:pPr lvl="1"/>
            <a:r>
              <a:rPr lang="en-GB" dirty="0"/>
              <a:t>Breach of permit</a:t>
            </a:r>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违反许可</a:t>
            </a:r>
            <a:endParaRPr lang="en-GB" sz="1900" dirty="0"/>
          </a:p>
          <a:p>
            <a:pPr lvl="1"/>
            <a:r>
              <a:rPr lang="en-GB" dirty="0"/>
              <a:t>Statutory nuisance</a:t>
            </a:r>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随时随地</a:t>
            </a:r>
            <a:endParaRPr lang="en-GB" sz="1900" dirty="0"/>
          </a:p>
          <a:p>
            <a:pPr lvl="1"/>
            <a:endParaRPr lang="en-GB" dirty="0"/>
          </a:p>
          <a:p>
            <a:r>
              <a:rPr lang="en-GB" dirty="0"/>
              <a:t>(ii) Criminal liability</a:t>
            </a:r>
            <a:r>
              <a:rPr lang="ja-JP" altLang="en-US" sz="2100" b="1" i="0">
                <a:effectLst/>
                <a:latin typeface="Söhne"/>
              </a:rPr>
              <a:t>刑事责任</a:t>
            </a:r>
            <a:endParaRPr lang="en-US" altLang="ja-JP" sz="2100" b="1" i="0" dirty="0">
              <a:effectLst/>
              <a:latin typeface="Söhne"/>
            </a:endParaRPr>
          </a:p>
          <a:p>
            <a:r>
              <a:rPr lang="ja-JP" altLang="en-US" sz="2300" b="0" i="0">
                <a:solidFill>
                  <a:srgbClr val="374151"/>
                </a:solidFill>
                <a:effectLst/>
                <a:latin typeface="Microsoft YaHei" panose="020B0503020204020204" pitchFamily="34" charset="-122"/>
                <a:ea typeface="Microsoft YaHei" panose="020B0503020204020204" pitchFamily="34" charset="-122"/>
              </a:rPr>
              <a:t>当个人或企业违反了环境保护法律，如</a:t>
            </a:r>
            <a:r>
              <a:rPr lang="en-US" altLang="ja-JP" sz="2300" b="0" i="0" dirty="0">
                <a:solidFill>
                  <a:srgbClr val="374151"/>
                </a:solidFill>
                <a:effectLst/>
                <a:latin typeface="Microsoft YaHei" panose="020B0503020204020204" pitchFamily="34" charset="-122"/>
                <a:ea typeface="Microsoft YaHei" panose="020B0503020204020204" pitchFamily="34" charset="-122"/>
              </a:rPr>
              <a:t>1990</a:t>
            </a:r>
            <a:r>
              <a:rPr lang="ja-JP" altLang="en-US" sz="2300" b="0" i="0">
                <a:solidFill>
                  <a:srgbClr val="374151"/>
                </a:solidFill>
                <a:effectLst/>
                <a:latin typeface="Microsoft YaHei" panose="020B0503020204020204" pitchFamily="34" charset="-122"/>
                <a:ea typeface="Microsoft YaHei" panose="020B0503020204020204" pitchFamily="34" charset="-122"/>
              </a:rPr>
              <a:t>年的</a:t>
            </a:r>
            <a:r>
              <a:rPr lang="en-US" altLang="ja-JP" sz="2300" b="0" i="0" dirty="0">
                <a:solidFill>
                  <a:srgbClr val="374151"/>
                </a:solidFill>
                <a:effectLst/>
                <a:latin typeface="Microsoft YaHei" panose="020B0503020204020204" pitchFamily="34" charset="-122"/>
                <a:ea typeface="Microsoft YaHei" panose="020B0503020204020204" pitchFamily="34" charset="-122"/>
              </a:rPr>
              <a:t>《</a:t>
            </a:r>
            <a:r>
              <a:rPr lang="ja-JP" altLang="en-US" sz="2300" b="0" i="0">
                <a:solidFill>
                  <a:srgbClr val="374151"/>
                </a:solidFill>
                <a:effectLst/>
                <a:latin typeface="Microsoft YaHei" panose="020B0503020204020204" pitchFamily="34" charset="-122"/>
                <a:ea typeface="Microsoft YaHei" panose="020B0503020204020204" pitchFamily="34" charset="-122"/>
              </a:rPr>
              <a:t>环境保护法</a:t>
            </a:r>
            <a:r>
              <a:rPr lang="en-US" altLang="ja-JP" sz="2300" b="0" i="0" dirty="0">
                <a:solidFill>
                  <a:srgbClr val="374151"/>
                </a:solidFill>
                <a:effectLst/>
                <a:latin typeface="Microsoft YaHei" panose="020B0503020204020204" pitchFamily="34" charset="-122"/>
                <a:ea typeface="Microsoft YaHei" panose="020B0503020204020204" pitchFamily="34" charset="-122"/>
              </a:rPr>
              <a:t>》</a:t>
            </a:r>
            <a:r>
              <a:rPr lang="ja-JP" altLang="en-US" sz="2300" b="0" i="0">
                <a:solidFill>
                  <a:srgbClr val="374151"/>
                </a:solidFill>
                <a:effectLst/>
                <a:latin typeface="Microsoft YaHei" panose="020B0503020204020204" pitchFamily="34" charset="-122"/>
                <a:ea typeface="Microsoft YaHei" panose="020B0503020204020204" pitchFamily="34" charset="-122"/>
              </a:rPr>
              <a:t>（</a:t>
            </a:r>
            <a:r>
              <a:rPr lang="en-US" sz="2300" b="0" i="0" dirty="0">
                <a:solidFill>
                  <a:srgbClr val="374151"/>
                </a:solidFill>
                <a:effectLst/>
                <a:latin typeface="Microsoft YaHei" panose="020B0503020204020204" pitchFamily="34" charset="-122"/>
                <a:ea typeface="Microsoft YaHei" panose="020B0503020204020204" pitchFamily="34" charset="-122"/>
              </a:rPr>
              <a:t>EPA）</a:t>
            </a:r>
            <a:r>
              <a:rPr lang="ja-JP" altLang="en-US" sz="2300" b="0" i="0">
                <a:solidFill>
                  <a:srgbClr val="374151"/>
                </a:solidFill>
                <a:effectLst/>
                <a:latin typeface="Microsoft YaHei" panose="020B0503020204020204" pitchFamily="34" charset="-122"/>
                <a:ea typeface="Microsoft YaHei" panose="020B0503020204020204" pitchFamily="34" charset="-122"/>
              </a:rPr>
              <a:t>或</a:t>
            </a:r>
            <a:r>
              <a:rPr lang="en-US" altLang="ja-JP" sz="2300" b="0" i="0" dirty="0">
                <a:solidFill>
                  <a:srgbClr val="374151"/>
                </a:solidFill>
                <a:effectLst/>
                <a:latin typeface="Microsoft YaHei" panose="020B0503020204020204" pitchFamily="34" charset="-122"/>
                <a:ea typeface="Microsoft YaHei" panose="020B0503020204020204" pitchFamily="34" charset="-122"/>
              </a:rPr>
              <a:t>2016</a:t>
            </a:r>
            <a:r>
              <a:rPr lang="ja-JP" altLang="en-US" sz="2300" b="0" i="0">
                <a:solidFill>
                  <a:srgbClr val="374151"/>
                </a:solidFill>
                <a:effectLst/>
                <a:latin typeface="Microsoft YaHei" panose="020B0503020204020204" pitchFamily="34" charset="-122"/>
                <a:ea typeface="Microsoft YaHei" panose="020B0503020204020204" pitchFamily="34" charset="-122"/>
              </a:rPr>
              <a:t>年的</a:t>
            </a:r>
            <a:r>
              <a:rPr lang="en-US" altLang="ja-JP" sz="2300" b="0" i="0" dirty="0">
                <a:solidFill>
                  <a:srgbClr val="374151"/>
                </a:solidFill>
                <a:effectLst/>
                <a:latin typeface="Microsoft YaHei" panose="020B0503020204020204" pitchFamily="34" charset="-122"/>
                <a:ea typeface="Microsoft YaHei" panose="020B0503020204020204" pitchFamily="34" charset="-122"/>
              </a:rPr>
              <a:t>《</a:t>
            </a:r>
            <a:r>
              <a:rPr lang="ja-JP" altLang="en-US" sz="2300" b="0" i="0">
                <a:solidFill>
                  <a:srgbClr val="374151"/>
                </a:solidFill>
                <a:effectLst/>
                <a:latin typeface="Microsoft YaHei" panose="020B0503020204020204" pitchFamily="34" charset="-122"/>
                <a:ea typeface="Microsoft YaHei" panose="020B0503020204020204" pitchFamily="34" charset="-122"/>
              </a:rPr>
              <a:t>环境许可法规</a:t>
            </a:r>
            <a:r>
              <a:rPr lang="en-US" altLang="ja-JP" sz="2300" b="0" i="0" dirty="0">
                <a:solidFill>
                  <a:srgbClr val="374151"/>
                </a:solidFill>
                <a:effectLst/>
                <a:latin typeface="Microsoft YaHei" panose="020B0503020204020204" pitchFamily="34" charset="-122"/>
                <a:ea typeface="Microsoft YaHei" panose="020B0503020204020204" pitchFamily="34" charset="-122"/>
              </a:rPr>
              <a:t>》</a:t>
            </a:r>
            <a:r>
              <a:rPr lang="ja-JP" altLang="en-US" sz="2300" b="0" i="0">
                <a:solidFill>
                  <a:srgbClr val="374151"/>
                </a:solidFill>
                <a:effectLst/>
                <a:latin typeface="Microsoft YaHei" panose="020B0503020204020204" pitchFamily="34" charset="-122"/>
                <a:ea typeface="Microsoft YaHei" panose="020B0503020204020204" pitchFamily="34" charset="-122"/>
              </a:rPr>
              <a:t>（</a:t>
            </a:r>
            <a:r>
              <a:rPr lang="en-US" sz="2300" b="0" i="0" dirty="0">
                <a:solidFill>
                  <a:srgbClr val="374151"/>
                </a:solidFill>
                <a:effectLst/>
                <a:latin typeface="Microsoft YaHei" panose="020B0503020204020204" pitchFamily="34" charset="-122"/>
                <a:ea typeface="Microsoft YaHei" panose="020B0503020204020204" pitchFamily="34" charset="-122"/>
              </a:rPr>
              <a:t>EPR），</a:t>
            </a:r>
            <a:r>
              <a:rPr lang="ja-JP" altLang="en-US" sz="2300" b="0" i="0">
                <a:solidFill>
                  <a:srgbClr val="374151"/>
                </a:solidFill>
                <a:effectLst/>
                <a:latin typeface="Microsoft YaHei" panose="020B0503020204020204" pitchFamily="34" charset="-122"/>
                <a:ea typeface="Microsoft YaHei" panose="020B0503020204020204" pitchFamily="34" charset="-122"/>
              </a:rPr>
              <a:t>可能构成犯罪行为，将面临刑事责任。这通常意味着可能会被判罚款或其他刑事处罚</a:t>
            </a:r>
            <a:r>
              <a:rPr lang="ja-JP" altLang="en-US" b="0" i="0">
                <a:solidFill>
                  <a:srgbClr val="374151"/>
                </a:solidFill>
                <a:effectLst/>
                <a:latin typeface="Söhne"/>
              </a:rPr>
              <a:t>。</a:t>
            </a:r>
            <a:endParaRPr lang="en-GB" dirty="0"/>
          </a:p>
          <a:p>
            <a:pPr lvl="1"/>
            <a:r>
              <a:rPr lang="en-GB" dirty="0"/>
              <a:t>Environmental Protection Act 1990 (EPA) </a:t>
            </a:r>
          </a:p>
          <a:p>
            <a:pPr lvl="1"/>
            <a:r>
              <a:rPr lang="en-GB" dirty="0"/>
              <a:t>Environmental Permitting Regulations 2016 (EPR) </a:t>
            </a:r>
            <a:br>
              <a:rPr lang="en-GB" dirty="0"/>
            </a:br>
            <a:endParaRPr lang="en-GB" dirty="0"/>
          </a:p>
          <a:p>
            <a:r>
              <a:rPr lang="en-GB" dirty="0"/>
              <a:t>(iii) Civil liability</a:t>
            </a:r>
            <a:r>
              <a:rPr lang="ja-JP" altLang="en-US" sz="2100" b="1" i="0">
                <a:effectLst/>
                <a:latin typeface="Söhne"/>
              </a:rPr>
              <a:t>民事责任</a:t>
            </a:r>
            <a:endParaRPr lang="en-US" altLang="ja-JP" sz="2100" b="1" i="0" dirty="0">
              <a:effectLst/>
              <a:latin typeface="Söhne"/>
            </a:endParaRPr>
          </a:p>
          <a:p>
            <a:r>
              <a:rPr lang="ja-JP" altLang="en-US" sz="2200" b="0" i="0">
                <a:solidFill>
                  <a:srgbClr val="374151"/>
                </a:solidFill>
                <a:effectLst/>
                <a:latin typeface="Microsoft YaHei" panose="020B0503020204020204" pitchFamily="34" charset="-122"/>
                <a:ea typeface="Microsoft YaHei" panose="020B0503020204020204" pitchFamily="34" charset="-122"/>
              </a:rPr>
              <a:t>这通常涉及因疏忽、公害、侵入等行为造成的环境损害，受害方可能会向造成损害的方提起民事诉讼。此外，还有对废物处理不当造成的损害的法定民事责任。</a:t>
            </a:r>
            <a:endParaRPr lang="en-GB" sz="2200" dirty="0">
              <a:latin typeface="Microsoft YaHei" panose="020B0503020204020204" pitchFamily="34" charset="-122"/>
              <a:ea typeface="Microsoft YaHei" panose="020B0503020204020204" pitchFamily="34" charset="-122"/>
            </a:endParaRPr>
          </a:p>
          <a:p>
            <a:pPr lvl="1"/>
            <a:r>
              <a:rPr lang="en-GB" dirty="0"/>
              <a:t>Negligence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疏忽</a:t>
            </a:r>
            <a:endParaRPr lang="en-GB" dirty="0"/>
          </a:p>
          <a:p>
            <a:pPr lvl="1"/>
            <a:r>
              <a:rPr lang="en-GB" dirty="0"/>
              <a:t>Nuisance</a:t>
            </a:r>
            <a:r>
              <a:rPr lang="zh-CN" altLang="en-US" dirty="0"/>
              <a:t>干扰 </a:t>
            </a:r>
            <a:r>
              <a:rPr lang="en-US" b="0" i="0" dirty="0">
                <a:solidFill>
                  <a:srgbClr val="202124"/>
                </a:solidFill>
                <a:effectLst/>
                <a:latin typeface="arial" panose="020B0604020202020204" pitchFamily="34" charset="0"/>
              </a:rPr>
              <a:t>an act which is harmful or offensive to the public or a member of it and for which there is a legal </a:t>
            </a:r>
            <a:r>
              <a:rPr lang="en-US" b="0" i="0" u="none" strike="noStrike" dirty="0">
                <a:solidFill>
                  <a:srgbClr val="202124"/>
                </a:solidFill>
                <a:effectLst/>
                <a:latin typeface="arial" panose="020B0604020202020204" pitchFamily="34" charset="0"/>
                <a:hlinkClick r:id="rId2"/>
              </a:rPr>
              <a:t>remedy</a:t>
            </a:r>
            <a:r>
              <a:rPr lang="zh-CN" altLang="en-US" b="0" i="0" u="none" strike="noStrike" dirty="0">
                <a:solidFill>
                  <a:srgbClr val="202124"/>
                </a:solidFill>
                <a:effectLst/>
                <a:latin typeface="arial" panose="020B0604020202020204" pitchFamily="34" charset="0"/>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补救</a:t>
            </a:r>
            <a:r>
              <a:rPr lang="en-US" b="0" i="0" dirty="0">
                <a:solidFill>
                  <a:srgbClr val="202124"/>
                </a:solidFill>
                <a:effectLst/>
                <a:latin typeface="arial" panose="020B0604020202020204" pitchFamily="34" charset="0"/>
              </a:rPr>
              <a:t>.</a:t>
            </a:r>
            <a:endParaRPr lang="en-GB" dirty="0"/>
          </a:p>
          <a:p>
            <a:pPr lvl="1"/>
            <a:r>
              <a:rPr lang="en-GB" dirty="0"/>
              <a:t>Trespass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侵入</a:t>
            </a:r>
            <a:endParaRPr lang="en-GB" dirty="0"/>
          </a:p>
          <a:p>
            <a:pPr lvl="1"/>
            <a:r>
              <a:rPr lang="en-GB" dirty="0"/>
              <a:t>Statutory civil liability for breach of waste duty of care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违反废物注意义务的法定民事责任</a:t>
            </a:r>
            <a:endParaRPr lang="en-GB" dirty="0"/>
          </a:p>
          <a:p>
            <a:endParaRPr lang="en-GB" dirty="0"/>
          </a:p>
        </p:txBody>
      </p:sp>
      <p:pic>
        <p:nvPicPr>
          <p:cNvPr id="4" name="Picture 3"/>
          <p:cNvPicPr>
            <a:picLocks noChangeAspect="1"/>
          </p:cNvPicPr>
          <p:nvPr/>
        </p:nvPicPr>
        <p:blipFill>
          <a:blip r:embed="rId3"/>
          <a:stretch>
            <a:fillRect/>
          </a:stretch>
        </p:blipFill>
        <p:spPr>
          <a:xfrm>
            <a:off x="10402181" y="0"/>
            <a:ext cx="1789819" cy="76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9541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mn-lt"/>
              </a:rPr>
              <a:t>(</a:t>
            </a:r>
            <a:r>
              <a:rPr lang="en-GB" dirty="0" err="1">
                <a:latin typeface="+mn-lt"/>
              </a:rPr>
              <a:t>i</a:t>
            </a:r>
            <a:r>
              <a:rPr lang="en-GB" dirty="0">
                <a:latin typeface="+mn-lt"/>
              </a:rPr>
              <a:t>) Regulatory liability: Breach of Permit</a:t>
            </a:r>
            <a:br>
              <a:rPr lang="en-GB" dirty="0">
                <a:latin typeface="+mn-lt"/>
              </a:rPr>
            </a:br>
            <a:r>
              <a:rPr lang="ja-JP" altLang="en-US" sz="3100" b="0" i="0" u="none" strike="noStrike">
                <a:solidFill>
                  <a:srgbClr val="000000"/>
                </a:solidFill>
                <a:effectLst/>
                <a:latin typeface="Microsoft Yahei" panose="020B0503020204020204" pitchFamily="34" charset="-122"/>
                <a:ea typeface="Microsoft Yahei" panose="020B0503020204020204" pitchFamily="34" charset="-122"/>
              </a:rPr>
              <a:t>监管责任：违反许可</a:t>
            </a:r>
            <a:br>
              <a:rPr lang="en-GB" dirty="0"/>
            </a:br>
            <a:endParaRPr lang="en-GB" dirty="0"/>
          </a:p>
        </p:txBody>
      </p:sp>
      <p:sp>
        <p:nvSpPr>
          <p:cNvPr id="3" name="Content Placeholder 2"/>
          <p:cNvSpPr>
            <a:spLocks noGrp="1"/>
          </p:cNvSpPr>
          <p:nvPr>
            <p:ph idx="1"/>
          </p:nvPr>
        </p:nvSpPr>
        <p:spPr>
          <a:xfrm>
            <a:off x="312821" y="1690688"/>
            <a:ext cx="11566358" cy="5138403"/>
          </a:xfrm>
        </p:spPr>
        <p:txBody>
          <a:bodyPr>
            <a:normAutofit fontScale="70000" lnSpcReduction="20000"/>
          </a:bodyPr>
          <a:lstStyle/>
          <a:p>
            <a:r>
              <a:rPr lang="en-GB" dirty="0"/>
              <a:t>Under the EPR 2016 the regulator (EA or LA) may:</a:t>
            </a:r>
          </a:p>
          <a:p>
            <a:pPr lvl="1"/>
            <a:r>
              <a:rPr lang="en-GB" dirty="0"/>
              <a:t>Serve enforcement notice i.e. to enforce the conditions of the permit.</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送达执行通知，即执行许可证的条件。</a:t>
            </a:r>
            <a:endParaRPr lang="en-GB" dirty="0"/>
          </a:p>
          <a:p>
            <a:pPr lvl="2"/>
            <a:r>
              <a:rPr lang="en-GB" dirty="0"/>
              <a:t>Where operator is in breach or will likely breach a condition</a:t>
            </a:r>
          </a:p>
          <a:p>
            <a:pPr lvl="2"/>
            <a:r>
              <a:rPr lang="en-GB" dirty="0"/>
              <a:t>May require the operator to take steps to: comply with the condition and to remedy the effects of pollution caused by the contravention</a:t>
            </a: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运营商违反或可能违反条件时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可能要求经营者采取措施：遵守条件并补救违规造成的污染影响</a:t>
            </a:r>
            <a:endParaRPr lang="en-GB" dirty="0"/>
          </a:p>
          <a:p>
            <a:pPr marL="914400" lvl="2" indent="0">
              <a:buNone/>
            </a:pPr>
            <a:endParaRPr lang="en-GB" dirty="0"/>
          </a:p>
          <a:p>
            <a:pPr lvl="1"/>
            <a:r>
              <a:rPr lang="en-GB" dirty="0"/>
              <a:t>Serve suspension notice i.e. to suspend activities/operations</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发出暂停通知，即暂停活动</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运营</a:t>
            </a:r>
            <a:endParaRPr lang="en-GB" dirty="0"/>
          </a:p>
          <a:p>
            <a:pPr lvl="2"/>
            <a:r>
              <a:rPr lang="en-GB" dirty="0"/>
              <a:t>Where regulator believes a risk of serious pollution</a:t>
            </a:r>
          </a:p>
          <a:p>
            <a:pPr lvl="2"/>
            <a:r>
              <a:rPr lang="en-GB" dirty="0"/>
              <a:t>Must specify the risk of serious pollution and the necessary steps to remedy situation </a:t>
            </a: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监管机构认为存在严重污染风险的地方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必须具体说明严重污染的风险和补救情况的必要步骤</a:t>
            </a:r>
            <a:br>
              <a:rPr lang="en-GB" dirty="0"/>
            </a:br>
            <a:endParaRPr lang="en-GB" dirty="0"/>
          </a:p>
          <a:p>
            <a:pPr lvl="1"/>
            <a:r>
              <a:rPr lang="en-GB" dirty="0"/>
              <a:t>Take remedial action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采取补救措施</a:t>
            </a:r>
            <a:endParaRPr lang="en-GB" dirty="0"/>
          </a:p>
          <a:p>
            <a:pPr lvl="2"/>
            <a:r>
              <a:rPr lang="en-GB" dirty="0"/>
              <a:t>Where regulator believes a risk of serious pollution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监管机构认为存在严重污染风险的地方</a:t>
            </a:r>
            <a:endParaRPr lang="en-GB" dirty="0"/>
          </a:p>
          <a:p>
            <a:pPr lvl="2"/>
            <a:r>
              <a:rPr lang="en-GB" dirty="0"/>
              <a:t>Regulator may arrange for steps to be taken to remove that risk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监管机构可以安排采取措施消除这种风险</a:t>
            </a:r>
            <a:endParaRPr lang="en-GB" dirty="0"/>
          </a:p>
          <a:p>
            <a:pPr lvl="2"/>
            <a:r>
              <a:rPr lang="en-GB" dirty="0"/>
              <a:t>Must give operator 5 days notice prior to implementing remedial action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必须在实施补救措施前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5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天通知运营商</a:t>
            </a:r>
            <a:endParaRPr lang="en-GB" dirty="0"/>
          </a:p>
          <a:p>
            <a:pPr lvl="2"/>
            <a:r>
              <a:rPr lang="en-GB" dirty="0"/>
              <a:t>The regulator may recover the cost of taking all necessary action from the operator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监管机构可以向运营商收回采取一切必要行动的成本</a:t>
            </a:r>
            <a:br>
              <a:rPr lang="en-GB" dirty="0"/>
            </a:br>
            <a:endParaRPr lang="en-GB" dirty="0"/>
          </a:p>
          <a:p>
            <a:pPr lvl="1"/>
            <a:endParaRPr lang="en-GB" dirty="0"/>
          </a:p>
          <a:p>
            <a:endParaRPr lang="en-GB" dirty="0"/>
          </a:p>
          <a:p>
            <a:pPr lvl="1"/>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16070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latin typeface="+mn-lt"/>
              </a:rPr>
              <a:t>(</a:t>
            </a:r>
            <a:r>
              <a:rPr lang="en-GB" dirty="0" err="1">
                <a:latin typeface="+mn-lt"/>
              </a:rPr>
              <a:t>i</a:t>
            </a:r>
            <a:r>
              <a:rPr lang="en-GB" dirty="0">
                <a:latin typeface="+mn-lt"/>
              </a:rPr>
              <a:t>) Regulatory liability: Statutory Nuisance</a:t>
            </a:r>
            <a:br>
              <a:rPr lang="en-GB" dirty="0">
                <a:latin typeface="+mn-lt"/>
              </a:rPr>
            </a:b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监管责任</a:t>
            </a:r>
            <a:r>
              <a:rPr lang="zh-CN" altLang="en-US"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法定滋扰</a:t>
            </a:r>
            <a:r>
              <a:rPr lang="en-US" altLang="zh-CN"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zh-CN" altLang="en-US" sz="2200" b="0" i="0" u="none" strike="noStrike" dirty="0">
                <a:solidFill>
                  <a:srgbClr val="000000"/>
                </a:solidFill>
                <a:effectLst/>
                <a:latin typeface="Microsoft Yahei" panose="020B0503020204020204" pitchFamily="34" charset="-122"/>
                <a:ea typeface="Microsoft Yahei" panose="020B0503020204020204" pitchFamily="34" charset="-122"/>
              </a:rPr>
              <a:t>干扰</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r>
              <a:rPr lang="en-GB" dirty="0"/>
              <a:t>(a) Statutory nuisance defined in section 79(1) EPA 1990 as:</a:t>
            </a:r>
          </a:p>
          <a:p>
            <a:pPr lvl="1"/>
            <a:r>
              <a:rPr lang="en-GB" dirty="0"/>
              <a:t>smoke emitted from premises so as to be prejudicial to health or a nuisance</a:t>
            </a:r>
          </a:p>
          <a:p>
            <a:pPr lvl="1"/>
            <a:r>
              <a:rPr lang="en-GB" dirty="0"/>
              <a:t>fumes or gases emitted from premises so as to be prejudicial to health or a nuisance</a:t>
            </a:r>
          </a:p>
          <a:p>
            <a:pPr lvl="1"/>
            <a:r>
              <a:rPr lang="en-GB" dirty="0"/>
              <a:t>dust, steam, smell or other effluvia arising on industrial, trade or business premises, and</a:t>
            </a:r>
            <a:br>
              <a:rPr lang="en-GB" dirty="0"/>
            </a:br>
            <a:r>
              <a:rPr lang="en-GB" dirty="0"/>
              <a:t>being prejudicial to health or a nuisance</a:t>
            </a:r>
          </a:p>
          <a:p>
            <a:pPr lvl="1"/>
            <a:r>
              <a:rPr lang="en-GB" dirty="0"/>
              <a:t>any accumulation or deposit which is prejudicial to health or a nuisance</a:t>
            </a:r>
          </a:p>
          <a:p>
            <a:pPr lvl="1"/>
            <a:r>
              <a:rPr lang="en-GB" dirty="0"/>
              <a:t>noise emitted from premises so as to be prejudicial to health or a nuisance</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处所冒出的烟雾，以致损害健康或滋扰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处所排放的烟雾或气体，以致损害健康或滋扰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工业、贸易或商业场所产生的灰尘、蒸汽、气味或其他排放物，以及损害健康或滋扰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任何有损健康或滋扰的堆积或沉积物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处所发出的噪音，以致损害健康或滋扰</a:t>
            </a:r>
            <a:endParaRPr lang="en-GB" dirty="0"/>
          </a:p>
          <a:p>
            <a:pPr marL="457200" lvl="1" indent="0">
              <a:buNone/>
            </a:pPr>
            <a:endParaRPr lang="en-GB" dirty="0"/>
          </a:p>
          <a:p>
            <a:r>
              <a:rPr lang="en-GB" dirty="0"/>
              <a:t>(b) Where the local authority is satisfied that a nuisance exists, or is likely to occur, or to</a:t>
            </a:r>
            <a:br>
              <a:rPr lang="en-GB" dirty="0"/>
            </a:br>
            <a:r>
              <a:rPr lang="en-GB" dirty="0"/>
              <a:t>recur, the authority must serve an abatement notice (s80 EPA 1990) which may require:</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如果地方当局信纳滋扰存在或可能发生，或再次发生，当局必须送达减排通知（</a:t>
            </a:r>
            <a:r>
              <a:rPr lang="en-US" b="0" i="0" u="none" strike="noStrike" dirty="0">
                <a:solidFill>
                  <a:srgbClr val="000000"/>
                </a:solidFill>
                <a:effectLst/>
                <a:latin typeface="Microsoft Yahei" panose="020B0503020204020204" pitchFamily="34" charset="-122"/>
                <a:ea typeface="Microsoft Yahei" panose="020B0503020204020204" pitchFamily="34" charset="-122"/>
              </a:rPr>
              <a:t>s80 EPA 1990），</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其中可能要求：</a:t>
            </a:r>
            <a:endParaRPr lang="en-GB" dirty="0"/>
          </a:p>
          <a:p>
            <a:pPr lvl="1"/>
            <a:r>
              <a:rPr lang="en-GB" dirty="0"/>
              <a:t>the abatement of the nuisance or prohibiting or restricting its occurrence or</a:t>
            </a:r>
            <a:r>
              <a:rPr lang="zh-CN" altLang="en-US" dirty="0"/>
              <a:t> </a:t>
            </a:r>
            <a:r>
              <a:rPr lang="en-GB" dirty="0"/>
              <a:t>recurrence</a:t>
            </a:r>
          </a:p>
          <a:p>
            <a:pPr lvl="1"/>
            <a:r>
              <a:rPr lang="en-GB" dirty="0"/>
              <a:t>the execution of such work or taking of steps necessary to achieve this </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减少滋扰或禁止或限制滋扰的发生或再次发生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执行此类工作或采取必要步骤以实现这一目标</a:t>
            </a:r>
            <a:br>
              <a:rPr lang="en-GB" dirty="0"/>
            </a:br>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30334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mn-lt"/>
              </a:rPr>
              <a:t>(ii) Criminal liability</a:t>
            </a:r>
            <a:br>
              <a:rPr lang="en-GB" dirty="0"/>
            </a:br>
            <a:endParaRPr lang="en-GB" dirty="0"/>
          </a:p>
        </p:txBody>
      </p:sp>
      <p:sp>
        <p:nvSpPr>
          <p:cNvPr id="3" name="Content Placeholder 2"/>
          <p:cNvSpPr>
            <a:spLocks noGrp="1"/>
          </p:cNvSpPr>
          <p:nvPr>
            <p:ph idx="1"/>
          </p:nvPr>
        </p:nvSpPr>
        <p:spPr>
          <a:xfrm>
            <a:off x="527537" y="1228202"/>
            <a:ext cx="10635267" cy="4780711"/>
          </a:xfrm>
        </p:spPr>
        <p:txBody>
          <a:bodyPr>
            <a:normAutofit fontScale="85000" lnSpcReduction="10000"/>
          </a:bodyPr>
          <a:lstStyle/>
          <a:p>
            <a:r>
              <a:rPr lang="en-GB" dirty="0"/>
              <a:t>Regulatory offences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违规规例</a:t>
            </a:r>
            <a:endParaRPr lang="en-GB" dirty="0"/>
          </a:p>
          <a:p>
            <a:pPr lvl="1"/>
            <a:r>
              <a:rPr lang="en-GB" dirty="0"/>
              <a:t>to fail to obtain a permit (Reg 38 EPR 2016)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未能获得许可证</a:t>
            </a:r>
            <a:endParaRPr lang="en-GB" dirty="0"/>
          </a:p>
          <a:p>
            <a:pPr lvl="1"/>
            <a:r>
              <a:rPr lang="en-GB" dirty="0"/>
              <a:t>to fail to comply with a permit condition (Reg 38 EPR 2016)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未能遵守许可条件</a:t>
            </a:r>
            <a:endParaRPr lang="en-GB" dirty="0"/>
          </a:p>
          <a:p>
            <a:pPr lvl="1"/>
            <a:r>
              <a:rPr lang="en-GB" dirty="0"/>
              <a:t>to fail to comply with the requirements of an enforcement notice or suspension notice (Reg 38 EPR 2016)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未能遵守执行通知或暂停通知的要求</a:t>
            </a:r>
            <a:endParaRPr lang="en-GB" dirty="0"/>
          </a:p>
          <a:p>
            <a:pPr lvl="1"/>
            <a:r>
              <a:rPr lang="en-GB" dirty="0"/>
              <a:t>to obstruct a regulator in the course of their work or to give false evidence to the regulator (Reg 38 EPR 2016)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妨碍监管机构的工作或向监管机构提供虚假证据</a:t>
            </a:r>
            <a:endParaRPr lang="en-GB" dirty="0"/>
          </a:p>
          <a:p>
            <a:pPr lvl="1"/>
            <a:r>
              <a:rPr lang="en-GB" dirty="0"/>
              <a:t>to fail to comply with the abatement notice (s80 EPA 1990)</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不遵守减排通知</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buNone/>
            </a:pPr>
            <a:endParaRPr lang="en-GB" dirty="0"/>
          </a:p>
          <a:p>
            <a:r>
              <a:rPr lang="en-GB" dirty="0"/>
              <a:t>Environmental offences (EPA 1990) include: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环境犯罪</a:t>
            </a:r>
            <a:endParaRPr lang="en-GB" dirty="0"/>
          </a:p>
          <a:p>
            <a:pPr lvl="1"/>
            <a:r>
              <a:rPr lang="en-GB" dirty="0"/>
              <a:t>breaching the waste duty of care (s34 EPA 1990) </a:t>
            </a:r>
            <a:r>
              <a:rPr lang="ja-JP" altLang="en-US" sz="2100" b="0" i="0" u="none" strike="noStrike">
                <a:solidFill>
                  <a:srgbClr val="000000"/>
                </a:solidFill>
                <a:effectLst/>
                <a:latin typeface="Microsoft Yahei" panose="020B0503020204020204" pitchFamily="34" charset="-122"/>
                <a:ea typeface="Microsoft Yahei" panose="020B0503020204020204" pitchFamily="34" charset="-122"/>
              </a:rPr>
              <a:t>违反废物注意义务</a:t>
            </a:r>
            <a:endParaRPr lang="en-GB" dirty="0"/>
          </a:p>
          <a:p>
            <a:pPr lvl="1"/>
            <a:r>
              <a:rPr lang="en-GB" dirty="0"/>
              <a:t>causing or knowingly permit poisonous noxious or polluting matter to enter surface or underground waters (EPR 2016)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100" b="0" i="0" u="none" strike="noStrike">
                <a:solidFill>
                  <a:srgbClr val="000000"/>
                </a:solidFill>
                <a:effectLst/>
                <a:latin typeface="Microsoft Yahei" panose="020B0503020204020204" pitchFamily="34" charset="-122"/>
                <a:ea typeface="Microsoft Yahei" panose="020B0503020204020204" pitchFamily="34" charset="-122"/>
              </a:rPr>
              <a:t>导致或故意允许有毒、有毒或污染物质进入地表水或地下水</a:t>
            </a:r>
            <a:endParaRPr lang="en-GB" dirty="0"/>
          </a:p>
          <a:p>
            <a:pPr lvl="1"/>
            <a:r>
              <a:rPr lang="en-GB" dirty="0"/>
              <a:t>causing the deposit of waste in a manner which is likely to damage the environment or harm</a:t>
            </a:r>
            <a:r>
              <a:rPr lang="zh-CN" altLang="en-US" dirty="0"/>
              <a:t> </a:t>
            </a:r>
            <a:r>
              <a:rPr lang="en-GB" dirty="0"/>
              <a:t>human health (S33 EPA 1990) </a:t>
            </a:r>
            <a:r>
              <a:rPr lang="ja-JP" altLang="en-US" sz="2100" b="0" i="0" u="none" strike="noStrike">
                <a:solidFill>
                  <a:srgbClr val="000000"/>
                </a:solidFill>
                <a:effectLst/>
                <a:latin typeface="Microsoft Yahei" panose="020B0503020204020204" pitchFamily="34" charset="-122"/>
                <a:ea typeface="Microsoft Yahei" panose="020B0503020204020204" pitchFamily="34" charset="-122"/>
              </a:rPr>
              <a:t>以可能破坏环境或危害人类健康的方式导致废物沉积</a:t>
            </a:r>
            <a:endParaRPr lang="en-GB" sz="2100" dirty="0"/>
          </a:p>
          <a:p>
            <a:pPr lvl="1"/>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401227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(ii) Criminal liability (cont.)</a:t>
            </a:r>
          </a:p>
        </p:txBody>
      </p:sp>
      <p:sp>
        <p:nvSpPr>
          <p:cNvPr id="3" name="Content Placeholder 2"/>
          <p:cNvSpPr>
            <a:spLocks noGrp="1"/>
          </p:cNvSpPr>
          <p:nvPr>
            <p:ph idx="1"/>
          </p:nvPr>
        </p:nvSpPr>
        <p:spPr>
          <a:xfrm>
            <a:off x="196932" y="1690688"/>
            <a:ext cx="10515600" cy="4351338"/>
          </a:xfrm>
        </p:spPr>
        <p:txBody>
          <a:bodyPr>
            <a:normAutofit fontScale="62500" lnSpcReduction="20000"/>
          </a:bodyPr>
          <a:lstStyle/>
          <a:p>
            <a:r>
              <a:rPr lang="en-GB" dirty="0"/>
              <a:t>Meaning of </a:t>
            </a:r>
            <a:r>
              <a:rPr lang="en-GB" dirty="0" err="1"/>
              <a:t>‘cause</a:t>
            </a:r>
            <a:r>
              <a:rPr lang="en-GB" dirty="0"/>
              <a:t> = carrying out an active operation which results in that pollution unless some extraordinary event </a:t>
            </a:r>
            <a:r>
              <a:rPr lang="en-GB" dirty="0" err="1"/>
              <a:t>interven干预</a:t>
            </a:r>
            <a:r>
              <a:rPr lang="en-GB" dirty="0"/>
              <a:t> (</a:t>
            </a:r>
            <a:r>
              <a:rPr lang="en-GB" i="1" dirty="0" err="1"/>
              <a:t>Alphacell</a:t>
            </a:r>
            <a:r>
              <a:rPr lang="en-GB" i="1" dirty="0"/>
              <a:t> v Woodward </a:t>
            </a:r>
            <a:r>
              <a:rPr lang="en-GB" dirty="0"/>
              <a:t>[1972]; </a:t>
            </a:r>
            <a:r>
              <a:rPr lang="nl-NL" i="1" dirty="0"/>
              <a:t>CPC (UK) Ltd v NRA </a:t>
            </a:r>
            <a:r>
              <a:rPr lang="nl-NL" dirty="0"/>
              <a:t>[1995]; </a:t>
            </a:r>
            <a:r>
              <a:rPr lang="en-GB" dirty="0"/>
              <a:t>Empress Car Company v NRA [1988])</a:t>
            </a:r>
            <a:br>
              <a:rPr lang="en-GB" dirty="0"/>
            </a:br>
            <a:endParaRPr lang="en-GB" dirty="0"/>
          </a:p>
          <a:p>
            <a:r>
              <a:rPr lang="en-GB" dirty="0"/>
              <a:t>Who can be held criminally liable?</a:t>
            </a:r>
          </a:p>
          <a:p>
            <a:pPr lvl="1"/>
            <a:r>
              <a:rPr lang="en-GB" dirty="0"/>
              <a:t>(a) The individual who committed the offence</a:t>
            </a:r>
          </a:p>
          <a:p>
            <a:pPr lvl="1"/>
            <a:r>
              <a:rPr lang="en-GB" dirty="0"/>
              <a:t>(b) The company which employed an individual who committed an offence in the course of his employment</a:t>
            </a:r>
          </a:p>
          <a:p>
            <a:pPr lvl="1"/>
            <a:r>
              <a:rPr lang="en-GB" dirty="0"/>
              <a:t>(c) Personal liability may be imposed on directors and senior managers who have consented to, or connived at an offence, or where the offence is due to their negligence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董事及高级管理人员如同意或纵容某项罪行，或该罪行是由于他们的疏忽而作出的，则可施加个人责任</a:t>
            </a:r>
            <a:endParaRPr lang="en-GB" dirty="0"/>
          </a:p>
          <a:p>
            <a:pPr lvl="1"/>
            <a:endParaRPr lang="en-GB" dirty="0"/>
          </a:p>
          <a:p>
            <a:r>
              <a:rPr lang="en-GB" dirty="0"/>
              <a:t>Sentencing</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量刑</a:t>
            </a:r>
            <a:endParaRPr lang="en-GB" dirty="0"/>
          </a:p>
          <a:p>
            <a:pPr lvl="1"/>
            <a:r>
              <a:rPr lang="en-GB" dirty="0"/>
              <a:t>Magistrates court – fine up to £20,000 (or up to £50,000 for fly tipping); imprisonment up to 6m.</a:t>
            </a:r>
          </a:p>
          <a:p>
            <a:pPr lvl="1"/>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地方法院 </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罚款最高 </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20,000 </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英镑（或苍蝇小费最高 </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50,000 </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英镑）</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监禁高达</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6</a:t>
            </a:r>
            <a:r>
              <a:rPr lang="en-US" sz="2300" b="0" i="0" u="none" strike="noStrike" dirty="0">
                <a:solidFill>
                  <a:srgbClr val="000000"/>
                </a:solidFill>
                <a:effectLst/>
                <a:latin typeface="Microsoft Yahei" panose="020B0503020204020204" pitchFamily="34" charset="-122"/>
                <a:ea typeface="Microsoft Yahei" panose="020B0503020204020204" pitchFamily="34" charset="-122"/>
              </a:rPr>
              <a:t>m。</a:t>
            </a:r>
            <a:r>
              <a:rPr lang="en-GB" dirty="0"/>
              <a:t>  </a:t>
            </a:r>
          </a:p>
          <a:p>
            <a:pPr lvl="1"/>
            <a:r>
              <a:rPr lang="en-GB" dirty="0"/>
              <a:t>Crown court (serious offences) – unlimited fine; imprisonment up to 2 years</a:t>
            </a:r>
          </a:p>
          <a:p>
            <a:pPr lvl="1"/>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皇家法院（严重犯罪）</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无限制罚款</a:t>
            </a:r>
            <a:r>
              <a:rPr lang="en-US" altLang="ja-JP" sz="2300" b="0" i="0" u="none" strike="noStrike" dirty="0">
                <a:solidFill>
                  <a:srgbClr val="000000"/>
                </a:solidFill>
                <a:effectLst/>
                <a:latin typeface="Microsoft Yahei" panose="020B0503020204020204" pitchFamily="34" charset="-122"/>
                <a:ea typeface="Microsoft Yahei" panose="020B0503020204020204" pitchFamily="34" charset="-122"/>
              </a:rPr>
              <a:t>;2</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年以下有期徒刑</a:t>
            </a:r>
            <a:endParaRPr lang="en-GB" sz="2300" dirty="0"/>
          </a:p>
          <a:p>
            <a:pPr lvl="1"/>
            <a:r>
              <a:rPr lang="en-GB" dirty="0"/>
              <a:t>Court may also serve notice requiring remedial works to be undertaken at the offender‘s expense</a:t>
            </a:r>
          </a:p>
          <a:p>
            <a:pPr lvl="1"/>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法院也可以发出通知，要求由罪犯承担费用进行补救工作</a:t>
            </a:r>
            <a:endParaRPr lang="en-GB" sz="2200"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402490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mn-lt"/>
              </a:rPr>
              <a:t>(iii) Civil liability</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u="sng" dirty="0"/>
              <a:t>At common law</a:t>
            </a:r>
          </a:p>
          <a:p>
            <a:r>
              <a:rPr lang="en-GB" dirty="0"/>
              <a:t>Tort of Negligence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过失侵权</a:t>
            </a:r>
            <a:endParaRPr lang="en-GB" dirty="0"/>
          </a:p>
          <a:p>
            <a:r>
              <a:rPr lang="en-GB" dirty="0"/>
              <a:t>Tort of Nuisance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妨害侵权行为</a:t>
            </a:r>
            <a:endParaRPr lang="en-GB" dirty="0"/>
          </a:p>
          <a:p>
            <a:pPr lvl="1"/>
            <a:r>
              <a:rPr lang="en-GB" dirty="0"/>
              <a:t>Private Nuisance - interference with a person's enjoyment and use of their land</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私人滋扰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干扰某人享用和使用其土地</a:t>
            </a:r>
            <a:endParaRPr lang="en-GB" dirty="0"/>
          </a:p>
          <a:p>
            <a:pPr lvl="1"/>
            <a:r>
              <a:rPr lang="en-GB" dirty="0"/>
              <a:t>(See also public nuisance; rule in </a:t>
            </a:r>
            <a:r>
              <a:rPr lang="en-GB" dirty="0" err="1"/>
              <a:t>Rylands</a:t>
            </a:r>
            <a:r>
              <a:rPr lang="en-GB" dirty="0"/>
              <a:t> v Fletcher)</a:t>
            </a:r>
          </a:p>
          <a:p>
            <a:pPr marL="457200" lvl="1" indent="0">
              <a:buNone/>
            </a:pPr>
            <a:r>
              <a:rPr lang="en-GB" dirty="0"/>
              <a:t> Tort of Trespass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非法侵入侵权行为</a:t>
            </a:r>
            <a:endParaRPr lang="en-GB" dirty="0"/>
          </a:p>
          <a:p>
            <a:r>
              <a:rPr lang="en-GB" dirty="0"/>
              <a:t>Tort of Trespass</a:t>
            </a:r>
          </a:p>
          <a:p>
            <a:endParaRPr lang="en-GB" dirty="0"/>
          </a:p>
          <a:p>
            <a:pPr marL="0" indent="0">
              <a:buNone/>
            </a:pPr>
            <a:r>
              <a:rPr lang="en-GB" u="sng" dirty="0"/>
              <a:t>At statute</a:t>
            </a:r>
            <a:endParaRPr lang="en-GB" dirty="0"/>
          </a:p>
          <a:p>
            <a:r>
              <a:rPr lang="en-GB" dirty="0"/>
              <a:t>Statutory civil liability for breach of waste duty of care (s76(3) EPA 1990)</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违反废物注意义务的法定民事责任</a:t>
            </a: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49567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Case study: The </a:t>
            </a:r>
            <a:r>
              <a:rPr lang="en-GB" b="1" dirty="0" err="1"/>
              <a:t>Buncefield</a:t>
            </a:r>
            <a:r>
              <a:rPr lang="en-GB" b="1" dirty="0"/>
              <a:t> Fire (Recap)</a:t>
            </a:r>
          </a:p>
        </p:txBody>
      </p:sp>
      <p:sp>
        <p:nvSpPr>
          <p:cNvPr id="3" name="Content Placeholder 2"/>
          <p:cNvSpPr>
            <a:spLocks noGrp="1"/>
          </p:cNvSpPr>
          <p:nvPr>
            <p:ph idx="1"/>
          </p:nvPr>
        </p:nvSpPr>
        <p:spPr/>
        <p:txBody>
          <a:bodyPr>
            <a:normAutofit fontScale="92500" lnSpcReduction="10000"/>
          </a:bodyPr>
          <a:lstStyle/>
          <a:p>
            <a:pPr marL="0" indent="0">
              <a:buNone/>
            </a:pPr>
            <a:endParaRPr lang="en-GB" dirty="0"/>
          </a:p>
          <a:p>
            <a:r>
              <a:rPr lang="en-GB" dirty="0"/>
              <a:t>Effects: Air pollution; contamination of ground water; contamination of soil; total loss of depot and jobs; damage to neighbouring property and businesses; health impacts </a:t>
            </a:r>
          </a:p>
          <a:p>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影响：空气污染</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地下水污染</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土壤污染</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仓库和工作岗位的完全损失</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对邻近财产和企业的损害</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健康影响</a:t>
            </a:r>
            <a:endParaRPr lang="en-GB" sz="2200" dirty="0"/>
          </a:p>
          <a:p>
            <a:endParaRPr lang="en-GB" dirty="0"/>
          </a:p>
          <a:p>
            <a:r>
              <a:rPr lang="en-GB" dirty="0"/>
              <a:t>Parties involved: operators of the oil depot; other occupiers of premises on the site; land users and businesses in the vicinity; local residents; emergency services; pollution control agencies </a:t>
            </a:r>
          </a:p>
          <a:p>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有关各方：油库经营者</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该地盘内处所的其他占用人</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附近的土地使用者和企业</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当地居民</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紧急服务</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污染控制机构</a:t>
            </a:r>
            <a:endParaRPr lang="en-GB" sz="2000" dirty="0"/>
          </a:p>
          <a:p>
            <a:endParaRPr lang="en-GB" dirty="0"/>
          </a:p>
        </p:txBody>
      </p:sp>
    </p:spTree>
    <p:extLst>
      <p:ext uri="{BB962C8B-B14F-4D97-AF65-F5344CB8AC3E}">
        <p14:creationId xmlns:p14="http://schemas.microsoft.com/office/powerpoint/2010/main" val="322365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The </a:t>
            </a:r>
            <a:r>
              <a:rPr lang="en-GB" dirty="0" err="1">
                <a:latin typeface="+mn-lt"/>
              </a:rPr>
              <a:t>Buncefield</a:t>
            </a:r>
            <a:r>
              <a:rPr lang="en-GB" dirty="0">
                <a:latin typeface="+mn-lt"/>
              </a:rPr>
              <a:t> fire – legal liability</a:t>
            </a:r>
          </a:p>
        </p:txBody>
      </p:sp>
      <p:sp>
        <p:nvSpPr>
          <p:cNvPr id="3" name="Content Placeholder 2"/>
          <p:cNvSpPr>
            <a:spLocks noGrp="1"/>
          </p:cNvSpPr>
          <p:nvPr>
            <p:ph idx="1"/>
          </p:nvPr>
        </p:nvSpPr>
        <p:spPr/>
        <p:txBody>
          <a:bodyPr>
            <a:normAutofit fontScale="92500" lnSpcReduction="20000"/>
          </a:bodyPr>
          <a:lstStyle/>
          <a:p>
            <a:r>
              <a:rPr lang="en-GB" dirty="0"/>
              <a:t>Regulatory/Criminal liability</a:t>
            </a:r>
          </a:p>
          <a:p>
            <a:pPr lvl="1"/>
            <a:r>
              <a:rPr lang="en-GB" dirty="0"/>
              <a:t>Criminal charges brought under Control of Major Accidents and Hazards Regulations by regulator (joint initiative between EA &amp; HSE) against:</a:t>
            </a:r>
          </a:p>
          <a:p>
            <a:pPr lvl="2"/>
            <a:r>
              <a:rPr lang="en-GB" dirty="0"/>
              <a:t>Total UK Ltd - fined £3.6m plus £2.6m in costs</a:t>
            </a:r>
          </a:p>
          <a:p>
            <a:pPr lvl="2"/>
            <a:r>
              <a:rPr lang="en-GB" dirty="0"/>
              <a:t>Hertfordshire Oil Storage Ltd (operated by Total) - £1.45m plus £1m in costs</a:t>
            </a:r>
          </a:p>
          <a:p>
            <a:pPr lvl="2"/>
            <a:r>
              <a:rPr lang="en-GB" dirty="0"/>
              <a:t>British Pipeline Agency Ltd (BP/Shell) – fined £300k plus £480k costs</a:t>
            </a:r>
          </a:p>
          <a:p>
            <a:pPr lvl="2"/>
            <a:r>
              <a:rPr lang="en-GB" dirty="0"/>
              <a:t>TAV Engineering Ltd – fined £1k</a:t>
            </a:r>
          </a:p>
          <a:p>
            <a:pPr lvl="2"/>
            <a:r>
              <a:rPr lang="en-GB" dirty="0"/>
              <a:t>Motherwell Control Systems – fined £1k</a:t>
            </a:r>
          </a:p>
          <a:p>
            <a:pPr marL="914400" lvl="2" indent="0">
              <a:buNone/>
            </a:pPr>
            <a:endParaRPr lang="en-GB" dirty="0"/>
          </a:p>
          <a:p>
            <a:r>
              <a:rPr lang="en-GB" dirty="0"/>
              <a:t>Civil Liability</a:t>
            </a:r>
          </a:p>
          <a:p>
            <a:pPr lvl="1"/>
            <a:r>
              <a:rPr lang="en-GB" dirty="0"/>
              <a:t>2,700 claims were filed by residents, businesses and insurers for damage to property personal injury &amp; consequential economic loss</a:t>
            </a:r>
          </a:p>
          <a:p>
            <a:pPr lvl="2"/>
            <a:r>
              <a:rPr lang="en-GB" dirty="0"/>
              <a:t>Total UK Ltd found to be liable in torts of negligence and nuisance (private, public and </a:t>
            </a:r>
            <a:r>
              <a:rPr lang="en-GB" i="1" dirty="0" err="1"/>
              <a:t>Rylands</a:t>
            </a:r>
            <a:r>
              <a:rPr lang="en-GB" i="1" dirty="0"/>
              <a:t> v Fletcher</a:t>
            </a:r>
            <a:r>
              <a:rPr lang="en-GB" dirty="0"/>
              <a:t>)</a:t>
            </a:r>
          </a:p>
          <a:p>
            <a:pPr lvl="2"/>
            <a:r>
              <a:rPr lang="en-GB" dirty="0"/>
              <a:t>Total UK ordered to pay £700 million in damages</a:t>
            </a:r>
          </a:p>
          <a:p>
            <a:pPr lvl="2"/>
            <a:endParaRPr lang="en-GB" dirty="0"/>
          </a:p>
          <a:p>
            <a:pPr lvl="1"/>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Liability</a:t>
            </a:r>
          </a:p>
        </p:txBody>
      </p:sp>
    </p:spTree>
    <p:extLst>
      <p:ext uri="{BB962C8B-B14F-4D97-AF65-F5344CB8AC3E}">
        <p14:creationId xmlns:p14="http://schemas.microsoft.com/office/powerpoint/2010/main" val="98214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Reminder: final assessment (law component)</a:t>
            </a:r>
          </a:p>
        </p:txBody>
      </p:sp>
      <p:sp>
        <p:nvSpPr>
          <p:cNvPr id="3" name="Content Placeholder 2"/>
          <p:cNvSpPr>
            <a:spLocks noGrp="1"/>
          </p:cNvSpPr>
          <p:nvPr>
            <p:ph idx="1"/>
          </p:nvPr>
        </p:nvSpPr>
        <p:spPr>
          <a:xfrm>
            <a:off x="838200" y="1436914"/>
            <a:ext cx="10515600" cy="4740049"/>
          </a:xfrm>
        </p:spPr>
        <p:txBody>
          <a:bodyPr>
            <a:normAutofit fontScale="92500" lnSpcReduction="10000"/>
          </a:bodyPr>
          <a:lstStyle/>
          <a:p>
            <a:endParaRPr lang="en-GB" dirty="0"/>
          </a:p>
          <a:p>
            <a:r>
              <a:rPr lang="en-GB" dirty="0"/>
              <a:t>Multiple Choice Questions (25 questions) </a:t>
            </a:r>
          </a:p>
          <a:p>
            <a:pPr lvl="1"/>
            <a:r>
              <a:rPr lang="en-GB" dirty="0"/>
              <a:t>Follows scenario-based question format with multiple choice options</a:t>
            </a:r>
          </a:p>
          <a:p>
            <a:pPr lvl="1"/>
            <a:r>
              <a:rPr lang="en-GB" dirty="0"/>
              <a:t>2 marks are awarded for each correct answer</a:t>
            </a:r>
          </a:p>
          <a:p>
            <a:pPr lvl="1"/>
            <a:endParaRPr lang="en-GB" dirty="0"/>
          </a:p>
          <a:p>
            <a:r>
              <a:rPr lang="en-GB" dirty="0"/>
              <a:t>Exam will be based on all four areas of law</a:t>
            </a:r>
          </a:p>
          <a:p>
            <a:pPr lvl="1"/>
            <a:r>
              <a:rPr lang="en-GB" dirty="0"/>
              <a:t>8 questions on contract law </a:t>
            </a:r>
          </a:p>
          <a:p>
            <a:pPr lvl="1"/>
            <a:r>
              <a:rPr lang="en-GB" dirty="0"/>
              <a:t>8 questions on IP law</a:t>
            </a:r>
          </a:p>
          <a:p>
            <a:pPr lvl="1"/>
            <a:r>
              <a:rPr lang="en-GB" dirty="0"/>
              <a:t>5 questions on tort law</a:t>
            </a:r>
          </a:p>
          <a:p>
            <a:pPr lvl="1"/>
            <a:r>
              <a:rPr lang="en-GB" dirty="0"/>
              <a:t>4 questions on Environmental law</a:t>
            </a:r>
          </a:p>
          <a:p>
            <a:pPr lvl="1"/>
            <a:endParaRPr lang="en-GB" dirty="0"/>
          </a:p>
          <a:p>
            <a:r>
              <a:rPr lang="en-GB" dirty="0"/>
              <a:t>For further information – please see module guide on Blackboard</a:t>
            </a:r>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MGT388 Final Exam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2088" y="5571392"/>
            <a:ext cx="1929912" cy="1286608"/>
          </a:xfrm>
          <a:prstGeom prst="rect">
            <a:avLst/>
          </a:prstGeom>
        </p:spPr>
      </p:pic>
    </p:spTree>
    <p:extLst>
      <p:ext uri="{BB962C8B-B14F-4D97-AF65-F5344CB8AC3E}">
        <p14:creationId xmlns:p14="http://schemas.microsoft.com/office/powerpoint/2010/main" val="180856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Environmental Law &amp; Regulation: Overview</a:t>
            </a:r>
          </a:p>
        </p:txBody>
      </p:sp>
      <p:sp>
        <p:nvSpPr>
          <p:cNvPr id="3" name="Content Placeholder 2"/>
          <p:cNvSpPr>
            <a:spLocks noGrp="1"/>
          </p:cNvSpPr>
          <p:nvPr>
            <p:ph idx="1"/>
          </p:nvPr>
        </p:nvSpPr>
        <p:spPr/>
        <p:txBody>
          <a:bodyPr/>
          <a:lstStyle/>
          <a:p>
            <a:r>
              <a:rPr lang="en-GB" dirty="0"/>
              <a:t>Lecture 1</a:t>
            </a:r>
          </a:p>
          <a:p>
            <a:pPr lvl="1"/>
            <a:r>
              <a:rPr lang="en-GB" dirty="0"/>
              <a:t>What is environmental law?</a:t>
            </a:r>
          </a:p>
          <a:p>
            <a:pPr lvl="2"/>
            <a:r>
              <a:rPr lang="en-GB" dirty="0"/>
              <a:t>Complexity; development; principles; sources</a:t>
            </a:r>
          </a:p>
          <a:p>
            <a:pPr lvl="1"/>
            <a:r>
              <a:rPr lang="en-GB" dirty="0"/>
              <a:t>Types of environmental regulatory control</a:t>
            </a:r>
          </a:p>
          <a:p>
            <a:pPr marL="457200" lvl="1" indent="0">
              <a:buNone/>
            </a:pPr>
            <a:endParaRPr lang="en-GB" dirty="0"/>
          </a:p>
          <a:p>
            <a:r>
              <a:rPr lang="en-GB" dirty="0"/>
              <a:t>Lecture 2</a:t>
            </a:r>
          </a:p>
          <a:p>
            <a:pPr lvl="1"/>
            <a:r>
              <a:rPr lang="en-GB" dirty="0"/>
              <a:t>Environmental permits </a:t>
            </a:r>
          </a:p>
          <a:p>
            <a:pPr lvl="1"/>
            <a:r>
              <a:rPr lang="en-GB" dirty="0"/>
              <a:t>Additional requirements for waste management</a:t>
            </a:r>
          </a:p>
          <a:p>
            <a:pPr lvl="1"/>
            <a:r>
              <a:rPr lang="en-GB" dirty="0"/>
              <a:t>Regulatory liability</a:t>
            </a:r>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spTree>
    <p:extLst>
      <p:ext uri="{BB962C8B-B14F-4D97-AF65-F5344CB8AC3E}">
        <p14:creationId xmlns:p14="http://schemas.microsoft.com/office/powerpoint/2010/main" val="308628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Environmental permits (EP)</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环境许可证</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a:t>Governed by Environmental Permitting Regulations 2016 (EPR)</a:t>
            </a:r>
          </a:p>
          <a:p>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受环境许可法规管辖</a:t>
            </a:r>
            <a:endParaRPr lang="en-GB" sz="2400" dirty="0"/>
          </a:p>
          <a:p>
            <a:r>
              <a:rPr lang="en-GB" sz="2400" dirty="0"/>
              <a:t>Person must obtain an environmental permit (EP) to operate a ‘regulated facility’ (Reg. 12) which includes:</a:t>
            </a:r>
          </a:p>
          <a:p>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个人必须获得环境许可证 （</a:t>
            </a:r>
            <a:r>
              <a:rPr lang="en-US" sz="2400" b="0" i="0" u="none" strike="noStrike" dirty="0">
                <a:solidFill>
                  <a:srgbClr val="000000"/>
                </a:solidFill>
                <a:effectLst/>
                <a:latin typeface="Microsoft Yahei" panose="020B0503020204020204" pitchFamily="34" charset="-122"/>
                <a:ea typeface="Microsoft Yahei" panose="020B0503020204020204" pitchFamily="34" charset="-122"/>
              </a:rPr>
              <a:t>EP） </a:t>
            </a:r>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才能经营“受监管的设施”（第 </a:t>
            </a:r>
            <a:r>
              <a:rPr lang="en-US" altLang="ja-JP" sz="2400" b="0" i="0" u="none" strike="noStrike" dirty="0">
                <a:solidFill>
                  <a:srgbClr val="000000"/>
                </a:solidFill>
                <a:effectLst/>
                <a:latin typeface="Microsoft Yahei" panose="020B0503020204020204" pitchFamily="34" charset="-122"/>
                <a:ea typeface="Microsoft Yahei" panose="020B0503020204020204" pitchFamily="34" charset="-122"/>
              </a:rPr>
              <a:t>12 </a:t>
            </a:r>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条）</a:t>
            </a:r>
            <a:endParaRPr lang="en-GB" sz="2400" dirty="0"/>
          </a:p>
          <a:p>
            <a:pPr lvl="1"/>
            <a:r>
              <a:rPr lang="en-GB" dirty="0"/>
              <a:t>Installations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装置 </a:t>
            </a:r>
            <a:r>
              <a:rPr lang="en-GB" dirty="0"/>
              <a:t>(covers e.g. energy, metals, minerals, chemical industries), mobile plant, waste operations, radioactive substance activity, water discharge and groundwater activities (Reg. 8)</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移动工厂、废物处理、放射性物质活动、水排放和地下水活动</a:t>
            </a:r>
            <a:endParaRPr lang="en-GB" dirty="0"/>
          </a:p>
          <a:p>
            <a:pPr lvl="1"/>
            <a:r>
              <a:rPr lang="en-GB" dirty="0"/>
              <a:t>Certain waste &amp; recycling operations are exempt from requirement</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某些废物和回收业务不受要求</a:t>
            </a:r>
            <a:endParaRPr lang="en-GB" dirty="0"/>
          </a:p>
          <a:p>
            <a:pPr lvl="1"/>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Permits</a:t>
            </a:r>
          </a:p>
        </p:txBody>
      </p:sp>
    </p:spTree>
    <p:extLst>
      <p:ext uri="{BB962C8B-B14F-4D97-AF65-F5344CB8AC3E}">
        <p14:creationId xmlns:p14="http://schemas.microsoft.com/office/powerpoint/2010/main" val="264393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Application for environmental permit</a:t>
            </a:r>
          </a:p>
        </p:txBody>
      </p:sp>
      <p:sp>
        <p:nvSpPr>
          <p:cNvPr id="3" name="Content Placeholder 2"/>
          <p:cNvSpPr>
            <a:spLocks noGrp="1"/>
          </p:cNvSpPr>
          <p:nvPr>
            <p:ph idx="1"/>
          </p:nvPr>
        </p:nvSpPr>
        <p:spPr/>
        <p:txBody>
          <a:bodyPr>
            <a:normAutofit fontScale="85000" lnSpcReduction="20000"/>
          </a:bodyPr>
          <a:lstStyle/>
          <a:p>
            <a:r>
              <a:rPr lang="en-GB" dirty="0"/>
              <a:t>Body granting permit depends on classification of facility:</a:t>
            </a:r>
          </a:p>
          <a:p>
            <a:pPr lvl="1"/>
            <a:r>
              <a:rPr lang="en-GB" dirty="0"/>
              <a:t>Part A(1) facilities - by Environment Agency (EA)</a:t>
            </a:r>
          </a:p>
          <a:p>
            <a:pPr lvl="1"/>
            <a:r>
              <a:rPr lang="en-GB" dirty="0"/>
              <a:t>Part A(2) facilities - by Local Authority (LA)</a:t>
            </a:r>
          </a:p>
          <a:p>
            <a:pPr lvl="1"/>
            <a:r>
              <a:rPr lang="en-GB" dirty="0"/>
              <a:t>Part B facilities - by Local Authority (LA)</a:t>
            </a:r>
          </a:p>
          <a:p>
            <a:pPr lvl="1"/>
            <a:endParaRPr lang="en-GB" dirty="0"/>
          </a:p>
          <a:p>
            <a:r>
              <a:rPr lang="en-GB" dirty="0"/>
              <a:t>Determining the application – regulator will consider whether:</a:t>
            </a:r>
          </a:p>
          <a:p>
            <a:pPr lvl="1"/>
            <a:r>
              <a:rPr lang="en-GB" dirty="0"/>
              <a:t>(</a:t>
            </a:r>
            <a:r>
              <a:rPr lang="en-GB" dirty="0" err="1"/>
              <a:t>i</a:t>
            </a:r>
            <a:r>
              <a:rPr lang="en-GB" dirty="0"/>
              <a:t>) Will meet required level of </a:t>
            </a:r>
            <a:r>
              <a:rPr lang="en-GB" dirty="0" err="1"/>
              <a:t>env</a:t>
            </a:r>
            <a:r>
              <a:rPr lang="en-GB" dirty="0"/>
              <a:t> protection (as per the relevant EU Directive)</a:t>
            </a:r>
          </a:p>
          <a:p>
            <a:pPr lvl="1"/>
            <a:r>
              <a:rPr lang="en-GB" dirty="0"/>
              <a:t>(ii) Operator is competent to manage such a facility (</a:t>
            </a:r>
            <a:r>
              <a:rPr lang="en-GB" dirty="0" err="1"/>
              <a:t>mgt</a:t>
            </a:r>
            <a:r>
              <a:rPr lang="en-GB" dirty="0"/>
              <a:t> systems, technical competence, history of compliance, sufficient funds)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100" b="0" i="0" u="none" strike="noStrike">
                <a:solidFill>
                  <a:srgbClr val="000000"/>
                </a:solidFill>
                <a:effectLst/>
                <a:latin typeface="Microsoft Yahei" panose="020B0503020204020204" pitchFamily="34" charset="-122"/>
                <a:ea typeface="Microsoft Yahei" panose="020B0503020204020204" pitchFamily="34" charset="-122"/>
              </a:rPr>
              <a:t>运营商有能力管理此类设施（管理系统、技术能力、合规历史、充足资金）</a:t>
            </a:r>
            <a:endParaRPr lang="en-GB" dirty="0"/>
          </a:p>
          <a:p>
            <a:pPr lvl="1"/>
            <a:r>
              <a:rPr lang="en-GB" dirty="0"/>
              <a:t>Note: requires expert judgment of technical nature - difficult to challenge (</a:t>
            </a:r>
            <a:r>
              <a:rPr lang="en-GB" i="1" dirty="0"/>
              <a:t>Levy v EA</a:t>
            </a:r>
            <a:r>
              <a:rPr lang="en-GB" dirty="0"/>
              <a:t>)</a:t>
            </a:r>
          </a:p>
          <a:p>
            <a:endParaRPr lang="en-GB" dirty="0"/>
          </a:p>
          <a:p>
            <a:r>
              <a:rPr lang="en-GB" dirty="0"/>
              <a:t>Public participation/consultation</a:t>
            </a:r>
          </a:p>
          <a:p>
            <a:pPr lvl="1"/>
            <a:r>
              <a:rPr lang="en-GB" dirty="0"/>
              <a:t>Required for new application or ‘substantial change’ of activity (not ‘variation’)</a:t>
            </a:r>
          </a:p>
          <a:p>
            <a:pPr marL="457200" lvl="1" indent="0">
              <a:buNone/>
            </a:pPr>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Permits</a:t>
            </a:r>
          </a:p>
        </p:txBody>
      </p:sp>
    </p:spTree>
    <p:extLst>
      <p:ext uri="{BB962C8B-B14F-4D97-AF65-F5344CB8AC3E}">
        <p14:creationId xmlns:p14="http://schemas.microsoft.com/office/powerpoint/2010/main" val="45469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Types of environmental permits (EP)</a:t>
            </a:r>
          </a:p>
        </p:txBody>
      </p:sp>
      <p:sp>
        <p:nvSpPr>
          <p:cNvPr id="3" name="Content Placeholder 2"/>
          <p:cNvSpPr>
            <a:spLocks noGrp="1"/>
          </p:cNvSpPr>
          <p:nvPr>
            <p:ph idx="1"/>
          </p:nvPr>
        </p:nvSpPr>
        <p:spPr>
          <a:xfrm>
            <a:off x="838200" y="1825625"/>
            <a:ext cx="11273444" cy="4351338"/>
          </a:xfrm>
        </p:spPr>
        <p:txBody>
          <a:bodyPr>
            <a:normAutofit fontScale="62500" lnSpcReduction="20000"/>
          </a:bodyPr>
          <a:lstStyle/>
          <a:p>
            <a:r>
              <a:rPr lang="en-GB" dirty="0"/>
              <a:t>(a) Bespoke permits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定制许可证</a:t>
            </a:r>
            <a:endParaRPr lang="en-GB" dirty="0"/>
          </a:p>
          <a:p>
            <a:pPr lvl="1"/>
            <a:r>
              <a:rPr lang="en-GB" dirty="0"/>
              <a:t>apply to the more seriously polluting activities and to complex installations where a</a:t>
            </a:r>
            <a:br>
              <a:rPr lang="en-GB" dirty="0"/>
            </a:br>
            <a:r>
              <a:rPr lang="en-GB" dirty="0"/>
              <a:t>number of different activities are being carried out together on the same set of premises –</a:t>
            </a:r>
            <a:br>
              <a:rPr lang="en-GB" dirty="0"/>
            </a:br>
            <a:r>
              <a:rPr lang="en-GB" dirty="0"/>
              <a:t>e.g. power stations, chemical works, landfill sites and waste incinerators.</a:t>
            </a:r>
          </a:p>
          <a:p>
            <a:pPr marL="457200" lvl="1" indent="0">
              <a:buNone/>
            </a:pP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适用于污染较严重的活动和复杂的设施，其中在同一组场所同时进行多项不同的活动</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例如发电站、化工厂、垃圾填埋场和垃圾焚烧炉。</a:t>
            </a:r>
            <a:endParaRPr lang="en-GB" sz="2200" dirty="0"/>
          </a:p>
          <a:p>
            <a:r>
              <a:rPr lang="en-GB" dirty="0"/>
              <a:t>(b) Standard permits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标准许可证</a:t>
            </a:r>
            <a:endParaRPr lang="en-GB" dirty="0"/>
          </a:p>
          <a:p>
            <a:pPr lvl="1"/>
            <a:r>
              <a:rPr lang="en-GB" dirty="0"/>
              <a:t>EA or LA may make standard rules which will apply to all operators of a some types of facility.</a:t>
            </a:r>
          </a:p>
          <a:p>
            <a:pPr lvl="1"/>
            <a:r>
              <a:rPr lang="en-US" sz="1900" b="0" i="0" u="none" strike="noStrike" dirty="0">
                <a:solidFill>
                  <a:srgbClr val="000000"/>
                </a:solidFill>
                <a:effectLst/>
                <a:latin typeface="Microsoft Yahei" panose="020B0503020204020204" pitchFamily="34" charset="-122"/>
                <a:ea typeface="Microsoft Yahei" panose="020B0503020204020204" pitchFamily="34" charset="-122"/>
              </a:rPr>
              <a:t>EA </a:t>
            </a:r>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或 </a:t>
            </a:r>
            <a:r>
              <a:rPr lang="en-US" sz="1900" b="0" i="0" u="none" strike="noStrike" dirty="0">
                <a:solidFill>
                  <a:srgbClr val="000000"/>
                </a:solidFill>
                <a:effectLst/>
                <a:latin typeface="Microsoft Yahei" panose="020B0503020204020204" pitchFamily="34" charset="-122"/>
                <a:ea typeface="Microsoft Yahei" panose="020B0503020204020204" pitchFamily="34" charset="-122"/>
              </a:rPr>
              <a:t>LA </a:t>
            </a:r>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可能会制定适用于某些类型设施的所有运营商的标准规则</a:t>
            </a:r>
            <a:endParaRPr lang="en-GB" sz="1900" dirty="0"/>
          </a:p>
          <a:p>
            <a:pPr lvl="1"/>
            <a:r>
              <a:rPr lang="en-GB" dirty="0"/>
              <a:t>Applicant must accept ALL the standard conditions and has no right to appeal against</a:t>
            </a:r>
            <a:br>
              <a:rPr lang="en-GB" dirty="0"/>
            </a:br>
            <a:r>
              <a:rPr lang="en-GB" dirty="0"/>
              <a:t>them </a:t>
            </a:r>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申请人必须接受所有标准条件，无权上诉他们</a:t>
            </a:r>
            <a:endParaRPr lang="en-GB" sz="1900" dirty="0"/>
          </a:p>
          <a:p>
            <a:pPr lvl="1"/>
            <a:r>
              <a:rPr lang="en-GB" dirty="0"/>
              <a:t>Currently standard permits are available for a range of waste management activities. For</a:t>
            </a:r>
            <a:br>
              <a:rPr lang="en-GB" dirty="0"/>
            </a:br>
            <a:r>
              <a:rPr lang="en-GB" dirty="0"/>
              <a:t>each of these activities the standard rules provide</a:t>
            </a:r>
          </a:p>
          <a:p>
            <a:pPr lvl="1"/>
            <a:r>
              <a:rPr lang="ja-JP" altLang="en-US" sz="1900" b="0" i="0" u="none" strike="noStrike">
                <a:solidFill>
                  <a:srgbClr val="000000"/>
                </a:solidFill>
                <a:effectLst/>
                <a:latin typeface="Microsoft Yahei" panose="020B0503020204020204" pitchFamily="34" charset="-122"/>
                <a:ea typeface="Microsoft Yahei" panose="020B0503020204020204" pitchFamily="34" charset="-122"/>
              </a:rPr>
              <a:t>目前，标准许可证可用于一系列废物管理活动。为标准规则提供的这些活动中的每一项</a:t>
            </a:r>
            <a:endParaRPr lang="en-GB" sz="1900" dirty="0"/>
          </a:p>
          <a:p>
            <a:pPr lvl="2"/>
            <a:r>
              <a:rPr lang="en-GB" dirty="0"/>
              <a:t>Quantities and types of waste which may be held</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可存放的废物的数量和类型</a:t>
            </a:r>
            <a:endParaRPr lang="en-GB" dirty="0"/>
          </a:p>
          <a:p>
            <a:pPr lvl="2"/>
            <a:r>
              <a:rPr lang="en-GB" dirty="0"/>
              <a:t>How the waste is to be stored and treated</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废物如何储存和处理</a:t>
            </a:r>
            <a:endParaRPr lang="en-GB" dirty="0"/>
          </a:p>
          <a:p>
            <a:pPr lvl="2"/>
            <a:r>
              <a:rPr lang="en-GB" dirty="0"/>
              <a:t>How far the site must be from other sensitive sites like housing or sites of special scientific interest</a:t>
            </a: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该地点必须与其他敏感地点（如住房或具有特殊科学价值的地点）相距多远</a:t>
            </a:r>
            <a:endParaRPr lang="en-GB" dirty="0"/>
          </a:p>
          <a:p>
            <a:pPr lvl="2"/>
            <a:r>
              <a:rPr lang="en-GB" dirty="0"/>
              <a:t>Applicant must accept ALL the standard conditions and has no right to appeal against them </a:t>
            </a: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申请人必须接受所有标准条件，无权对其提出上诉</a:t>
            </a:r>
            <a:br>
              <a:rPr lang="en-GB" dirty="0"/>
            </a:br>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Permits</a:t>
            </a:r>
          </a:p>
        </p:txBody>
      </p:sp>
    </p:spTree>
    <p:extLst>
      <p:ext uri="{BB962C8B-B14F-4D97-AF65-F5344CB8AC3E}">
        <p14:creationId xmlns:p14="http://schemas.microsoft.com/office/powerpoint/2010/main" val="412907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215" y="-180975"/>
            <a:ext cx="10515600" cy="1325563"/>
          </a:xfrm>
        </p:spPr>
        <p:txBody>
          <a:bodyPr>
            <a:normAutofit/>
          </a:bodyPr>
          <a:lstStyle/>
          <a:p>
            <a:pPr algn="ctr"/>
            <a:r>
              <a:rPr lang="en-GB" sz="3600" dirty="0">
                <a:latin typeface="+mn-lt"/>
              </a:rPr>
              <a:t>Cease of operations &amp; decommissioning</a:t>
            </a:r>
            <a:br>
              <a:rPr lang="en-GB" sz="3600" dirty="0">
                <a:latin typeface="+mn-lt"/>
              </a:rPr>
            </a:br>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停止运营和退役</a:t>
            </a:r>
            <a:endParaRPr lang="en-GB" sz="3600" dirty="0">
              <a:latin typeface="+mn-lt"/>
            </a:endParaRPr>
          </a:p>
        </p:txBody>
      </p:sp>
      <p:sp>
        <p:nvSpPr>
          <p:cNvPr id="3" name="Content Placeholder 2"/>
          <p:cNvSpPr>
            <a:spLocks noGrp="1"/>
          </p:cNvSpPr>
          <p:nvPr>
            <p:ph idx="1"/>
          </p:nvPr>
        </p:nvSpPr>
        <p:spPr>
          <a:xfrm>
            <a:off x="201386" y="1059900"/>
            <a:ext cx="11990614" cy="5031826"/>
          </a:xfrm>
        </p:spPr>
        <p:txBody>
          <a:bodyPr>
            <a:normAutofit fontScale="92500" lnSpcReduction="10000"/>
          </a:bodyPr>
          <a:lstStyle/>
          <a:p>
            <a:pPr marL="0" indent="0">
              <a:buNone/>
            </a:pPr>
            <a:r>
              <a:rPr lang="en-GB" dirty="0"/>
              <a:t>Where an operator is ceases to undertake a particular activity its obligations depend on class of facility:</a:t>
            </a:r>
          </a:p>
          <a:p>
            <a:pPr marL="0" indent="0">
              <a:buNone/>
            </a:pP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如果经营者停止从事某项特定活动，其义务取决于设施的类别：</a:t>
            </a:r>
            <a:endParaRPr lang="en-GB" sz="2200" dirty="0"/>
          </a:p>
          <a:p>
            <a:r>
              <a:rPr lang="en-GB" dirty="0"/>
              <a:t>Part A2 and Part B facilities - give regulator (LA) 20 days notice of his intention to cease the activities </a:t>
            </a:r>
          </a:p>
          <a:p>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A2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部分和 </a:t>
            </a:r>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B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部分设施 </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向监管机构 （</a:t>
            </a:r>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LA）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发出 </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20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天通知他打算停止活动</a:t>
            </a:r>
            <a:endParaRPr lang="en-GB" sz="2200" dirty="0"/>
          </a:p>
          <a:p>
            <a:r>
              <a:rPr lang="en-GB" dirty="0"/>
              <a:t>Part A1 facilities – regulator (EA) must be satisfied that the necessary measures have been taken—</a:t>
            </a:r>
          </a:p>
          <a:p>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A1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部分设施 </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监管机构 （</a:t>
            </a:r>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EA）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必须确信已采取必要措施</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endParaRPr lang="en-GB" sz="2200" dirty="0"/>
          </a:p>
          <a:p>
            <a:pPr lvl="1"/>
            <a:r>
              <a:rPr lang="en-GB" dirty="0"/>
              <a:t>to avoid a pollution risk resulting from the operation of the regulated facility; and</a:t>
            </a:r>
          </a:p>
          <a:p>
            <a:pPr lvl="1"/>
            <a:r>
              <a:rPr lang="en-GB" dirty="0"/>
              <a:t>to return the site of the regulated facility to a satisfactory state, having regard to the state of the site before the facility was put into operation.</a:t>
            </a:r>
          </a:p>
          <a:p>
            <a:pPr lvl="1"/>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避免受规管设施的运行造成污染风险</a:t>
            </a:r>
            <a:r>
              <a:rPr lang="en-US" altLang="ja-JP" sz="22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和 </a:t>
            </a:r>
            <a:endParaRPr lang="en-GB" altLang="ja-JP" sz="2200"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在顾及该设施投入运作前的场地状况后，将受规管设施的场地恢复为令人满意的状态。</a:t>
            </a:r>
            <a:endParaRPr lang="en-GB" sz="2200"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Permits</a:t>
            </a:r>
          </a:p>
        </p:txBody>
      </p:sp>
    </p:spTree>
    <p:extLst>
      <p:ext uri="{BB962C8B-B14F-4D97-AF65-F5344CB8AC3E}">
        <p14:creationId xmlns:p14="http://schemas.microsoft.com/office/powerpoint/2010/main" val="41076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What about the management of waste?</a:t>
            </a:r>
          </a:p>
        </p:txBody>
      </p:sp>
      <p:sp>
        <p:nvSpPr>
          <p:cNvPr id="3" name="Content Placeholder 2"/>
          <p:cNvSpPr>
            <a:spLocks noGrp="1"/>
          </p:cNvSpPr>
          <p:nvPr>
            <p:ph idx="1"/>
          </p:nvPr>
        </p:nvSpPr>
        <p:spPr/>
        <p:txBody>
          <a:bodyPr>
            <a:normAutofit/>
          </a:bodyPr>
          <a:lstStyle/>
          <a:p>
            <a:r>
              <a:rPr lang="en-GB" dirty="0"/>
              <a:t>What is waste?</a:t>
            </a:r>
          </a:p>
          <a:p>
            <a:pPr lvl="1"/>
            <a:r>
              <a:rPr lang="en-GB" dirty="0"/>
              <a:t>Key question is has the substance been ‘discarded’?</a:t>
            </a:r>
          </a:p>
          <a:p>
            <a:pPr lvl="1"/>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关键问题是该物质是否被“丢弃”？</a:t>
            </a:r>
            <a:endParaRPr lang="en-GB" sz="1800" dirty="0"/>
          </a:p>
          <a:p>
            <a:r>
              <a:rPr lang="en-GB" dirty="0"/>
              <a:t>Waste as ‘production residue’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生产残留物”</a:t>
            </a:r>
            <a:endParaRPr lang="en-GB" sz="2000" dirty="0"/>
          </a:p>
          <a:p>
            <a:pPr lvl="1"/>
            <a:r>
              <a:rPr lang="en-GB" dirty="0"/>
              <a:t>Case C-9/00 Palin Granite (2002)</a:t>
            </a:r>
          </a:p>
          <a:p>
            <a:r>
              <a:rPr lang="en-GB" dirty="0"/>
              <a:t>Covers accidental releases of contaminants into soil/groundwater</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涵盖污染物意外释放到土壤</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地下水中</a:t>
            </a:r>
            <a:endParaRPr lang="en-GB" dirty="0"/>
          </a:p>
          <a:p>
            <a:pPr lvl="1"/>
            <a:r>
              <a:rPr lang="en-GB" dirty="0"/>
              <a:t>Case C-1/03 Van de </a:t>
            </a:r>
            <a:r>
              <a:rPr lang="en-GB" dirty="0" err="1"/>
              <a:t>Walle</a:t>
            </a:r>
            <a:r>
              <a:rPr lang="en-GB" dirty="0"/>
              <a:t> (2005)</a:t>
            </a:r>
          </a:p>
          <a:p>
            <a:r>
              <a:rPr lang="en-GB" dirty="0"/>
              <a:t>When does waste cease to be waste?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废物何时不再是废物？</a:t>
            </a:r>
            <a:endParaRPr lang="en-GB" sz="2000" dirty="0"/>
          </a:p>
          <a:p>
            <a:pPr lvl="1"/>
            <a:r>
              <a:rPr lang="en-GB" dirty="0"/>
              <a:t>OSS Group v Environment Agency (2008)</a:t>
            </a:r>
          </a:p>
          <a:p>
            <a:pPr lvl="1"/>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Waste Management</a:t>
            </a:r>
          </a:p>
        </p:txBody>
      </p:sp>
    </p:spTree>
    <p:extLst>
      <p:ext uri="{BB962C8B-B14F-4D97-AF65-F5344CB8AC3E}">
        <p14:creationId xmlns:p14="http://schemas.microsoft.com/office/powerpoint/2010/main" val="224865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Waste management regulatory regime</a:t>
            </a:r>
            <a:br>
              <a:rPr lang="en-GB" dirty="0">
                <a:latin typeface="+mn-lt"/>
              </a:rPr>
            </a:br>
            <a:r>
              <a:rPr lang="ja-JP" altLang="en-US" sz="3200" b="0" i="0" u="none" strike="noStrike">
                <a:solidFill>
                  <a:srgbClr val="000000"/>
                </a:solidFill>
                <a:effectLst/>
                <a:latin typeface="Microsoft Yahei" panose="020B0503020204020204" pitchFamily="34" charset="-122"/>
                <a:ea typeface="Microsoft Yahei" panose="020B0503020204020204" pitchFamily="34" charset="-122"/>
              </a:rPr>
              <a:t>废物管理规管制度</a:t>
            </a:r>
            <a:endParaRPr lang="en-GB" dirty="0">
              <a:latin typeface="+mn-lt"/>
            </a:endParaRPr>
          </a:p>
        </p:txBody>
      </p:sp>
      <p:sp>
        <p:nvSpPr>
          <p:cNvPr id="3" name="Content Placeholder 2"/>
          <p:cNvSpPr>
            <a:spLocks noGrp="1"/>
          </p:cNvSpPr>
          <p:nvPr>
            <p:ph idx="1"/>
          </p:nvPr>
        </p:nvSpPr>
        <p:spPr/>
        <p:txBody>
          <a:bodyPr>
            <a:normAutofit lnSpcReduction="10000"/>
          </a:bodyPr>
          <a:lstStyle/>
          <a:p>
            <a:r>
              <a:rPr lang="en-GB" dirty="0"/>
              <a:t>Waste management = the deposit, treating, keeping or disposing of controlled waste</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废物管理 </a:t>
            </a:r>
            <a:r>
              <a:rPr lang="en-US" altLang="ja-JP" sz="20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受控废物的存放、处理、保存或处置</a:t>
            </a:r>
            <a:endParaRPr lang="en-GB" dirty="0"/>
          </a:p>
          <a:p>
            <a:endParaRPr lang="en-GB" dirty="0"/>
          </a:p>
          <a:p>
            <a:r>
              <a:rPr lang="en-GB" dirty="0"/>
              <a:t>Regulated by Environment Agency as part of environmental permitting system (discussed earlier)</a:t>
            </a:r>
          </a:p>
          <a:p>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由环境厅监管，作为环境许可制度的一部分（如前所述）</a:t>
            </a:r>
            <a:endParaRPr lang="en-GB" sz="2000" dirty="0"/>
          </a:p>
          <a:p>
            <a:endParaRPr lang="en-GB" dirty="0"/>
          </a:p>
          <a:p>
            <a:r>
              <a:rPr lang="en-GB" dirty="0"/>
              <a:t>Additional considerations</a:t>
            </a:r>
          </a:p>
          <a:p>
            <a:pPr lvl="1"/>
            <a:r>
              <a:rPr lang="en-GB" dirty="0"/>
              <a:t>The waste duty of care</a:t>
            </a:r>
          </a:p>
          <a:p>
            <a:pPr lvl="1"/>
            <a:r>
              <a:rPr lang="en-GB" dirty="0"/>
              <a:t>Criminal offences relating to waste (See criminal liability later)</a:t>
            </a:r>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Waste Management</a:t>
            </a:r>
          </a:p>
        </p:txBody>
      </p:sp>
    </p:spTree>
    <p:extLst>
      <p:ext uri="{BB962C8B-B14F-4D97-AF65-F5344CB8AC3E}">
        <p14:creationId xmlns:p14="http://schemas.microsoft.com/office/powerpoint/2010/main" val="381134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14" y="99218"/>
            <a:ext cx="10515600" cy="1325563"/>
          </a:xfrm>
        </p:spPr>
        <p:txBody>
          <a:bodyPr/>
          <a:lstStyle/>
          <a:p>
            <a:r>
              <a:rPr lang="en-GB" dirty="0">
                <a:latin typeface="+mn-lt"/>
              </a:rPr>
              <a:t>The waste duty of care (s34 EPA 1990)</a:t>
            </a:r>
          </a:p>
        </p:txBody>
      </p:sp>
      <p:sp>
        <p:nvSpPr>
          <p:cNvPr id="3" name="Content Placeholder 2"/>
          <p:cNvSpPr>
            <a:spLocks noGrp="1"/>
          </p:cNvSpPr>
          <p:nvPr>
            <p:ph idx="1"/>
          </p:nvPr>
        </p:nvSpPr>
        <p:spPr>
          <a:xfrm>
            <a:off x="332014" y="1251194"/>
            <a:ext cx="11353800" cy="5032375"/>
          </a:xfrm>
        </p:spPr>
        <p:txBody>
          <a:bodyPr>
            <a:normAutofit fontScale="77500" lnSpcReduction="20000"/>
          </a:bodyPr>
          <a:lstStyle/>
          <a:p>
            <a:r>
              <a:rPr lang="en-GB" dirty="0"/>
              <a:t>Duty to take all those measures which are applicable to that person in his capacity in relation to the waste, and reasonable in the circumstances to achieve the statutory objectives of the duty of care. </a:t>
            </a:r>
          </a:p>
          <a:p>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有义务采取一切适用于该人就废物而采取的措施，并在当时的情况下采取合理的措施，以达到谨慎责任的法定目标。</a:t>
            </a:r>
            <a:endParaRPr lang="en-GB" sz="2300" dirty="0"/>
          </a:p>
          <a:p>
            <a:r>
              <a:rPr lang="en-GB" dirty="0"/>
              <a:t>Statutory objectives:</a:t>
            </a:r>
            <a:r>
              <a:rPr lang="ja-JP" altLang="en-US" sz="2100" b="0" i="0" u="none" strike="noStrike">
                <a:solidFill>
                  <a:srgbClr val="000000"/>
                </a:solidFill>
                <a:effectLst/>
                <a:latin typeface="Microsoft Yahei" panose="020B0503020204020204" pitchFamily="34" charset="-122"/>
                <a:ea typeface="Microsoft Yahei" panose="020B0503020204020204" pitchFamily="34" charset="-122"/>
              </a:rPr>
              <a:t>法定目标：</a:t>
            </a:r>
            <a:endParaRPr lang="en-GB" dirty="0"/>
          </a:p>
          <a:p>
            <a:pPr lvl="1"/>
            <a:r>
              <a:rPr lang="en-GB" dirty="0"/>
              <a:t>to prevent waste management offences being committed by any person over whom the holder has control</a:t>
            </a:r>
          </a:p>
          <a:p>
            <a:pPr lvl="1"/>
            <a:r>
              <a:rPr lang="en-GB" dirty="0"/>
              <a:t>to prevent the escape of waste from the control of the holder or any other person over whom the holder has control</a:t>
            </a:r>
          </a:p>
          <a:p>
            <a:pPr lvl="1"/>
            <a:r>
              <a:rPr lang="en-GB" dirty="0"/>
              <a:t>on the transfer of waste to ensure that waste is transferred only to an authorised person, and that sufficient written description of the waste is given</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防止持有人控制的任何人犯下废物管理罪行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防止废物从持有人或持有人控制的任何其他人的控制下逃逸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关于废物的转移，以确保废物仅转移给授权人员，并对废物提供充分的书面说明</a:t>
            </a:r>
            <a:endParaRPr lang="en-GB" dirty="0"/>
          </a:p>
          <a:p>
            <a:endParaRPr lang="en-GB" dirty="0"/>
          </a:p>
          <a:p>
            <a:r>
              <a:rPr lang="en-GB" dirty="0"/>
              <a:t>Code of Practice issued by the Secretary of State under s34 </a:t>
            </a:r>
          </a:p>
          <a:p>
            <a:pPr lvl="1"/>
            <a:r>
              <a:rPr lang="en-GB" dirty="0"/>
              <a:t>Will be taken into account if a holder is prosecuted for failure to meet waste duty    of care. </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如果持有人因未能履行废物注意义务而被起诉，则将被考虑在内。</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Waste Management</a:t>
            </a:r>
          </a:p>
        </p:txBody>
      </p:sp>
    </p:spTree>
    <p:extLst>
      <p:ext uri="{BB962C8B-B14F-4D97-AF65-F5344CB8AC3E}">
        <p14:creationId xmlns:p14="http://schemas.microsoft.com/office/powerpoint/2010/main" val="33783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TotalTime>
  <Words>2513</Words>
  <Application>Microsoft Macintosh PowerPoint</Application>
  <PresentationFormat>Widescreen</PresentationFormat>
  <Paragraphs>243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Microsoft YaHei</vt:lpstr>
      <vt:lpstr>Microsoft YaHei</vt:lpstr>
      <vt:lpstr>Söhne</vt:lpstr>
      <vt:lpstr>Arial</vt:lpstr>
      <vt:lpstr>Arial</vt:lpstr>
      <vt:lpstr>Calibri</vt:lpstr>
      <vt:lpstr>Calibri Light</vt:lpstr>
      <vt:lpstr>Office Theme</vt:lpstr>
      <vt:lpstr>Environmental Law &amp; Regulation</vt:lpstr>
      <vt:lpstr>Environmental Law &amp; Regulation: Overview</vt:lpstr>
      <vt:lpstr>Environmental permits (EP) 环境许可证</vt:lpstr>
      <vt:lpstr>Application for environmental permit</vt:lpstr>
      <vt:lpstr>Types of environmental permits (EP)</vt:lpstr>
      <vt:lpstr>Cease of operations &amp; decommissioning 停止运营和退役</vt:lpstr>
      <vt:lpstr>What about the management of waste?</vt:lpstr>
      <vt:lpstr>Waste management regulatory regime 废物管理规管制度</vt:lpstr>
      <vt:lpstr>The waste duty of care (s34 EPA 1990)</vt:lpstr>
      <vt:lpstr>Types of liability for environmental harm 环境损害责任的种类</vt:lpstr>
      <vt:lpstr>(i) Regulatory liability: Breach of Permit 监管责任：违反许可 </vt:lpstr>
      <vt:lpstr>(i) Regulatory liability: Statutory Nuisance 监管责任：法定滋扰/干扰 </vt:lpstr>
      <vt:lpstr>(ii) Criminal liability </vt:lpstr>
      <vt:lpstr>(ii) Criminal liability (cont.)</vt:lpstr>
      <vt:lpstr>(iii) Civil liability </vt:lpstr>
      <vt:lpstr>Case study: The Buncefield Fire (Recap)</vt:lpstr>
      <vt:lpstr>The Buncefield fire – legal liability</vt:lpstr>
      <vt:lpstr>Reminder: final assessment (law component)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Law &amp; Regulation</dc:title>
  <dc:creator>Luke Samuel Blindell</dc:creator>
  <cp:lastModifiedBy>Yi Li</cp:lastModifiedBy>
  <cp:revision>73</cp:revision>
  <dcterms:created xsi:type="dcterms:W3CDTF">2017-11-15T14:07:53Z</dcterms:created>
  <dcterms:modified xsi:type="dcterms:W3CDTF">2024-01-10T11:53:46Z</dcterms:modified>
</cp:coreProperties>
</file>