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0" r:id="rId3"/>
    <p:sldId id="328" r:id="rId4"/>
    <p:sldId id="311" r:id="rId5"/>
    <p:sldId id="329" r:id="rId6"/>
    <p:sldId id="330" r:id="rId7"/>
    <p:sldId id="331" r:id="rId8"/>
    <p:sldId id="332" r:id="rId9"/>
    <p:sldId id="333" r:id="rId10"/>
    <p:sldId id="336" r:id="rId11"/>
    <p:sldId id="339" r:id="rId12"/>
    <p:sldId id="340" r:id="rId13"/>
    <p:sldId id="341" r:id="rId14"/>
    <p:sldId id="342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27" r:id="rId28"/>
  </p:sldIdLst>
  <p:sldSz cx="9144000" cy="6858000" type="screen4x3"/>
  <p:notesSz cx="6888163" cy="10018713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674"/>
  </p:normalViewPr>
  <p:slideViewPr>
    <p:cSldViewPr>
      <p:cViewPr varScale="1">
        <p:scale>
          <a:sx n="59" d="100"/>
          <a:sy n="59" d="100"/>
        </p:scale>
        <p:origin x="13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279052-1D5C-414C-B2F6-8004ACF8E7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D8056-2E65-4C97-A4FD-3AFE492CF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DF2DE85-47DF-421D-B9A4-95A4880ADE83}" type="datetimeFigureOut">
              <a:rPr lang="en-US" altLang="en-US"/>
              <a:pPr>
                <a:defRPr/>
              </a:pPr>
              <a:t>10/16/2023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921FD-E793-44D5-8B19-6174FD2DB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3F85F-ECB4-4996-BF3C-E6384280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B419061-051C-4B07-B20D-4E5729603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3742C8-07D2-4373-B7D5-270C690E46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C1AAC-98EA-4E6C-9A34-6CEC4A3E0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413426-A8DE-4374-97A6-ACFB6587AB50}" type="datetimeFigureOut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9F06BE-1FE6-4B4E-A02B-BDDAF7B4F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AEC5AD6-6E30-4141-A16A-FA3AA414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6" y="4759325"/>
            <a:ext cx="5510213" cy="450850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DF4B8-DEF0-497F-A1B9-61E1EA8EB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D128-2B37-40D7-8AEB-E364356D9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E63CF95-A0FC-4E1D-BFC1-D577AC32F1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92FC-AD1A-4D6C-A783-9A6C3CDB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1D81-4FEB-463A-8B0D-86A07A729519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47E4-E9F3-45BE-A907-9C555D12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68E2-0291-4CAF-B575-2FE44FC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FE35-B203-48A5-8901-16C111752C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92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0371-CEB5-49F9-B6C9-277671D4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9A455-010E-4846-B804-68D455BB3A11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A17B-D70E-4EF9-84F4-58345F8D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D2BD-4963-493D-A065-6E09352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3125-74CB-420B-A0C8-ECE0807E10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42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2D60-1A28-4642-B3F0-E6C7B60E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6DED4-EAE9-4541-A1AB-8F3BCB941002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28D4-0D94-44EF-A164-E0751A5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A30A-20F9-40D2-8954-2F54240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D7116-3D2A-4DD8-A72E-67B74B185F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7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85A5-DDC6-411D-B2F3-5FE2D509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FF06B-0BD1-40C8-8A7E-A1608494D929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2AD6-A47A-4753-8346-FFFFBA6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744D-E550-4CDD-91A7-8454A01B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88275-EB79-4A50-B678-EDC2E59452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0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A30A-B1E7-4EDF-9839-9A9FF06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FEB60-B4F2-4221-8932-5136518CE6FB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E8E7-B4D3-4CC8-B56A-3A8531E1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DF46-2702-437C-848B-569C639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BDDC5-300B-4EAF-92AB-7CB1A0D8141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68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470DE3-8945-4C22-BE8C-6293544E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56414-FE8A-4141-A674-935EB1F5EFC8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77F6D2-5C37-4A22-832C-B56D74D0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6347D2-E637-439F-93E3-AA88AD9C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9FF59-F855-4F84-89FB-768D9BC39D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10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24B656-CCFF-4D35-A421-C5618EA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4F03-BC61-4776-84F2-15FC4B9FAA3A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26FA01-DCD4-45EB-9BEA-36F7BFAC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F17F76-BD5A-4F71-871E-ECCD35E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ACF7-95F6-4170-A60C-AD01928F8F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0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C56A3A4-0FDD-4DCC-9B31-8E015AAC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DD7B-2F0F-4639-B685-130C5257648B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8A936D-5FC5-4164-A508-2F9763C3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D4385E-4C9B-4DB4-909D-1BF8A5CF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89251-E37C-4847-A7DD-5E139AC47D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8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E7CEBC5-55B4-41C6-870D-CCE7DCE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D3717-C25D-4C15-B33F-BD0B48EDE1C3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563927-FD6F-4751-82D2-A583CC9B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650DF7-81F0-4850-824E-73547C3E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E7B6-3CC4-42E2-B753-D2B0AB1404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5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961B89-8F56-4AE0-8543-60BB0473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53B3-B6DE-43D0-BA0C-9F0EF926FA78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4097C5-51A4-4937-8E24-7CD7456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45A0CC-A1F9-44E5-9534-57E5B9E2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01768-D1C0-447E-B7E9-921D600FB7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27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45BBB7-9E65-4C25-8C33-293DB87D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A057F-F46A-4D44-8787-FECABD02217C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995E26-92CD-49AB-8C2F-8E41A54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788DA0-CC39-4F03-B737-CBCC832A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A0D1-EE0D-460B-8221-627D3A2B25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81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FC0288-FB04-4AFA-B884-61010A9CE8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AB35B55-91E7-42F2-BAA5-08A70E393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3F1F-5F4D-4BAD-9C76-AA1948FA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469B4F-19A1-4551-8C06-37E4DB57B90A}" type="datetime1">
              <a:rPr lang="en-GB" altLang="en-US"/>
              <a:pPr>
                <a:defRPr/>
              </a:pPr>
              <a:t>16/10/2023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F7A3-5FB0-44F5-8304-EA46C8DB0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ADC2-EFF0-4003-8E3F-059927D27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28C98B-C20A-4617-98CF-90A0EFCD16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2" name="Picture 6" descr="The University of Sheffield logo with Sheffield University Management School written next to it in black." title="Sheffield University Management School logo">
            <a:extLst>
              <a:ext uri="{FF2B5EF4-FFF2-40B4-BE49-F238E27FC236}">
                <a16:creationId xmlns:a16="http://schemas.microsoft.com/office/drawing/2014/main" id="{32C1237D-E268-4DCA-90CF-59E8CE852C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200" y="730250"/>
            <a:ext cx="2743200" cy="1108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AB79A103-DD12-4DC6-9748-E5D62FBE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8F94F-E73F-4CF2-83BF-E5D9839CB8BE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828E9B-005E-41FC-85A5-94D06B3FBFF9}"/>
              </a:ext>
            </a:extLst>
          </p:cNvPr>
          <p:cNvSpPr txBox="1">
            <a:spLocks/>
          </p:cNvSpPr>
          <p:nvPr/>
        </p:nvSpPr>
        <p:spPr>
          <a:xfrm>
            <a:off x="685800" y="1752600"/>
            <a:ext cx="7772400" cy="18303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800" b="1" i="0" u="none" strike="noStrike" kern="1200" cap="none" spc="0" baseline="0">
                <a:solidFill>
                  <a:srgbClr val="464646"/>
                </a:solidFill>
                <a:effectLst>
                  <a:outerShdw dist="25402" dir="5400000">
                    <a:srgbClr val="000000"/>
                  </a:outerShdw>
                </a:effectLst>
                <a:uFillTx/>
                <a:latin typeface="Lucida Sans Unicode"/>
              </a:defRPr>
            </a:lvl1pPr>
          </a:lstStyle>
          <a:p>
            <a:pPr eaLnBrk="1">
              <a:defRPr/>
            </a:pPr>
            <a:endParaRPr lang="en-GB" dirty="0"/>
          </a:p>
        </p:txBody>
      </p:sp>
      <p:sp>
        <p:nvSpPr>
          <p:cNvPr id="5124" name="Subtitle 2">
            <a:extLst>
              <a:ext uri="{FF2B5EF4-FFF2-40B4-BE49-F238E27FC236}">
                <a16:creationId xmlns:a16="http://schemas.microsoft.com/office/drawing/2014/main" id="{AB99C602-3A1F-4E16-997E-0BD7CF5D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1563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071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8838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None/>
            </a:pPr>
            <a:endParaRPr lang="en-GB" altLang="it-IT" sz="2700" dirty="0">
              <a:solidFill>
                <a:srgbClr val="464646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896F02-4235-48BE-AA74-1424AC655EA2}"/>
              </a:ext>
            </a:extLst>
          </p:cNvPr>
          <p:cNvSpPr txBox="1">
            <a:spLocks/>
          </p:cNvSpPr>
          <p:nvPr/>
        </p:nvSpPr>
        <p:spPr>
          <a:xfrm>
            <a:off x="685800" y="1752601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MGT388</a:t>
            </a:r>
            <a:b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</a:b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Finance for Engineers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99CEA4-CEEB-4E76-8368-58D826651198}"/>
              </a:ext>
            </a:extLst>
          </p:cNvPr>
          <p:cNvSpPr txBox="1">
            <a:spLocks/>
          </p:cNvSpPr>
          <p:nvPr/>
        </p:nvSpPr>
        <p:spPr>
          <a:xfrm>
            <a:off x="899592" y="3611607"/>
            <a:ext cx="7558608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Lecture 4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Costing: 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lang="en-GB" sz="2400" dirty="0">
                <a:solidFill>
                  <a:srgbClr val="464646"/>
                </a:solidFill>
                <a:latin typeface="Lucida Sans Unicode"/>
              </a:rPr>
              <a:t>Definition, classification and absorption costing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1C66CF-185A-412C-9F23-ACB8904C08C8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Absorption costing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421BD5-6931-44D9-9BBF-9BEAE2BCB7C7}"/>
              </a:ext>
            </a:extLst>
          </p:cNvPr>
          <p:cNvSpPr txBox="1"/>
          <p:nvPr/>
        </p:nvSpPr>
        <p:spPr>
          <a:xfrm>
            <a:off x="467544" y="2708920"/>
            <a:ext cx="85689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u="sng" dirty="0"/>
              <a:t>Absorption costing</a:t>
            </a:r>
            <a:r>
              <a:rPr lang="en-GB" sz="2800" dirty="0"/>
              <a:t> is the method used to obtain the full cost of a product or a service.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This cost is then used for the </a:t>
            </a:r>
            <a:r>
              <a:rPr lang="en-GB" sz="2800" u="sng" dirty="0"/>
              <a:t>inventory valuation</a:t>
            </a:r>
            <a:r>
              <a:rPr lang="en-GB" sz="2800" dirty="0"/>
              <a:t> in the Annual Report and can be used as a basis for determining the </a:t>
            </a:r>
            <a:r>
              <a:rPr lang="en-GB" sz="2800" u="sng" dirty="0"/>
              <a:t>price</a:t>
            </a:r>
            <a:r>
              <a:rPr lang="en-GB" sz="2800" dirty="0"/>
              <a:t> for the product. </a:t>
            </a:r>
          </a:p>
        </p:txBody>
      </p:sp>
    </p:spTree>
    <p:extLst>
      <p:ext uri="{BB962C8B-B14F-4D97-AF65-F5344CB8AC3E}">
        <p14:creationId xmlns:p14="http://schemas.microsoft.com/office/powerpoint/2010/main" val="2744394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1C66CF-185A-412C-9F23-ACB8904C08C8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pic>
        <p:nvPicPr>
          <p:cNvPr id="3" name="Immagine 2" descr="Example with sponge cake and chocolate cake.">
            <a:extLst>
              <a:ext uri="{FF2B5EF4-FFF2-40B4-BE49-F238E27FC236}">
                <a16:creationId xmlns:a16="http://schemas.microsoft.com/office/drawing/2014/main" id="{3D0B0D5F-1E04-451B-941C-DF7FE9DE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78299"/>
            <a:ext cx="7353216" cy="49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588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EC4EE51-4426-4430-8F44-9B541FB7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24956"/>
            <a:ext cx="8004742" cy="45723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9A94B3-4101-4B71-BD6B-69816F066D11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</p:spTree>
    <p:extLst>
      <p:ext uri="{BB962C8B-B14F-4D97-AF65-F5344CB8AC3E}">
        <p14:creationId xmlns:p14="http://schemas.microsoft.com/office/powerpoint/2010/main" val="5910701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372D8F-0153-40C9-A705-2F08D366921B}"/>
              </a:ext>
            </a:extLst>
          </p:cNvPr>
          <p:cNvSpPr txBox="1"/>
          <p:nvPr/>
        </p:nvSpPr>
        <p:spPr>
          <a:xfrm>
            <a:off x="323528" y="2315367"/>
            <a:ext cx="84969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Having been able to </a:t>
            </a:r>
            <a:r>
              <a:rPr lang="en-GB" sz="2000" dirty="0">
                <a:solidFill>
                  <a:schemeClr val="tx1"/>
                </a:solidFill>
              </a:rPr>
              <a:t>allocate</a:t>
            </a:r>
            <a:r>
              <a:rPr lang="en-GB" sz="2000" dirty="0"/>
              <a:t> indirect ingredients to cost centres, the building costs must now be </a:t>
            </a:r>
            <a:r>
              <a:rPr lang="en-GB" sz="2000" b="1" u="sng" dirty="0">
                <a:solidFill>
                  <a:schemeClr val="tx1"/>
                </a:solidFill>
              </a:rPr>
              <a:t>apportioned</a:t>
            </a:r>
            <a:r>
              <a:rPr lang="en-GB" sz="2000" dirty="0"/>
              <a:t> to the 3 cost centres.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The management accountant will seek to </a:t>
            </a:r>
            <a:r>
              <a:rPr lang="en-GB" sz="2000" dirty="0">
                <a:solidFill>
                  <a:schemeClr val="tx1"/>
                </a:solidFill>
              </a:rPr>
              <a:t>apportion</a:t>
            </a:r>
            <a:r>
              <a:rPr lang="en-GB" sz="2000" dirty="0"/>
              <a:t> on the most realistic basis.</a:t>
            </a:r>
            <a:endParaRPr lang="it-IT" sz="2000" dirty="0"/>
          </a:p>
        </p:txBody>
      </p:sp>
      <p:graphicFrame>
        <p:nvGraphicFramePr>
          <p:cNvPr id="11" name="Content Placeholder 5" descr="Table of bases to apportion costs.">
            <a:extLst>
              <a:ext uri="{FF2B5EF4-FFF2-40B4-BE49-F238E27FC236}">
                <a16:creationId xmlns:a16="http://schemas.microsoft.com/office/drawing/2014/main" id="{002A5952-063A-450A-81E2-B505EE34B37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1193754"/>
              </p:ext>
            </p:extLst>
          </p:nvPr>
        </p:nvGraphicFramePr>
        <p:xfrm>
          <a:off x="467544" y="4311992"/>
          <a:ext cx="806489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 1</a:t>
                      </a:r>
                    </a:p>
                    <a:p>
                      <a:r>
                        <a:rPr lang="en-GB" dirty="0"/>
                        <a:t>Sponge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 2</a:t>
                      </a:r>
                    </a:p>
                    <a:p>
                      <a:r>
                        <a:rPr lang="en-GB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Service  Department</a:t>
                      </a:r>
                    </a:p>
                    <a:p>
                      <a:r>
                        <a:rPr lang="en-GB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Area (</a:t>
                      </a:r>
                      <a:r>
                        <a:rPr lang="en-GB" dirty="0" err="1"/>
                        <a:t>sq</a:t>
                      </a:r>
                      <a:r>
                        <a:rPr lang="en-GB" dirty="0"/>
                        <a:t> metres)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Value of plant £’000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3203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767B38-5976-4B0D-90C7-9280754541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558" y="2169368"/>
            <a:ext cx="7859216" cy="4572000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GB" dirty="0"/>
              <a:t>The most realistic way for building costs of to be </a:t>
            </a:r>
            <a:r>
              <a:rPr lang="en-GB" b="1" u="sng" dirty="0"/>
              <a:t>apportioned</a:t>
            </a:r>
            <a:r>
              <a:rPr lang="en-GB" dirty="0"/>
              <a:t> would be area.</a:t>
            </a:r>
          </a:p>
          <a:p>
            <a:pPr marL="0" indent="0" fontAlgn="t">
              <a:buNone/>
            </a:pPr>
            <a:endParaRPr lang="en-GB" dirty="0"/>
          </a:p>
          <a:p>
            <a:pPr marL="0" indent="0" fontAlgn="t">
              <a:buNone/>
            </a:pPr>
            <a:endParaRPr lang="en-GB" dirty="0"/>
          </a:p>
          <a:p>
            <a:pPr marL="0" indent="0" fontAlgn="t">
              <a:buNone/>
            </a:pPr>
            <a:endParaRPr lang="en-GB" dirty="0"/>
          </a:p>
          <a:p>
            <a:pPr marL="0" indent="0" fontAlgn="t">
              <a:buNone/>
            </a:pPr>
            <a:endParaRPr lang="en-GB" dirty="0"/>
          </a:p>
          <a:p>
            <a:pPr marL="0" indent="0" fontAlgn="t">
              <a:buNone/>
            </a:pPr>
            <a:r>
              <a:rPr lang="en-GB" dirty="0"/>
              <a:t>The indirect building costs were £30,000</a:t>
            </a:r>
          </a:p>
          <a:p>
            <a:pPr marL="0" indent="0" fontAlgn="t">
              <a:buNone/>
            </a:pPr>
            <a:endParaRPr lang="en-GB" dirty="0"/>
          </a:p>
          <a:p>
            <a:pPr marL="0" indent="0" fontAlgn="t">
              <a:buNone/>
            </a:pPr>
            <a:r>
              <a:rPr lang="en-GB" dirty="0"/>
              <a:t>£30,000/40,000sq metres = £0.75 per square metre</a:t>
            </a:r>
          </a:p>
          <a:p>
            <a:pPr marL="0" indent="0" fontAlgn="t">
              <a:buNone/>
            </a:pPr>
            <a:endParaRPr lang="en-GB" dirty="0"/>
          </a:p>
        </p:txBody>
      </p:sp>
      <p:graphicFrame>
        <p:nvGraphicFramePr>
          <p:cNvPr id="12" name="Table 2" descr="Table of bases to apportion costs.">
            <a:extLst>
              <a:ext uri="{FF2B5EF4-FFF2-40B4-BE49-F238E27FC236}">
                <a16:creationId xmlns:a16="http://schemas.microsoft.com/office/drawing/2014/main" id="{C7CE20F3-E28C-47F0-8F0C-CC20C985C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25987"/>
              </p:ext>
            </p:extLst>
          </p:nvPr>
        </p:nvGraphicFramePr>
        <p:xfrm>
          <a:off x="539552" y="3193076"/>
          <a:ext cx="777686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72">
                  <a:extLst>
                    <a:ext uri="{9D8B030D-6E8A-4147-A177-3AD203B41FA5}">
                      <a16:colId xmlns:a16="http://schemas.microsoft.com/office/drawing/2014/main" val="2366670127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463078903"/>
                    </a:ext>
                  </a:extLst>
                </a:gridCol>
                <a:gridCol w="1628447">
                  <a:extLst>
                    <a:ext uri="{9D8B030D-6E8A-4147-A177-3AD203B41FA5}">
                      <a16:colId xmlns:a16="http://schemas.microsoft.com/office/drawing/2014/main" val="4031287953"/>
                    </a:ext>
                  </a:extLst>
                </a:gridCol>
                <a:gridCol w="2093128">
                  <a:extLst>
                    <a:ext uri="{9D8B030D-6E8A-4147-A177-3AD203B41FA5}">
                      <a16:colId xmlns:a16="http://schemas.microsoft.com/office/drawing/2014/main" val="4119490334"/>
                    </a:ext>
                  </a:extLst>
                </a:gridCol>
                <a:gridCol w="1018830">
                  <a:extLst>
                    <a:ext uri="{9D8B030D-6E8A-4147-A177-3AD203B41FA5}">
                      <a16:colId xmlns:a16="http://schemas.microsoft.com/office/drawing/2014/main" val="2093419747"/>
                    </a:ext>
                  </a:extLst>
                </a:gridCol>
              </a:tblGrid>
              <a:tr h="81737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 1</a:t>
                      </a:r>
                    </a:p>
                    <a:p>
                      <a:r>
                        <a:rPr lang="en-GB" dirty="0"/>
                        <a:t>Sponge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 2</a:t>
                      </a:r>
                    </a:p>
                    <a:p>
                      <a:r>
                        <a:rPr lang="en-GB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Service  Department</a:t>
                      </a:r>
                    </a:p>
                    <a:p>
                      <a:r>
                        <a:rPr lang="en-GB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05473"/>
                  </a:ext>
                </a:extLst>
              </a:tr>
              <a:tr h="572164">
                <a:tc>
                  <a:txBody>
                    <a:bodyPr/>
                    <a:lstStyle/>
                    <a:p>
                      <a:r>
                        <a:rPr lang="en-GB" dirty="0"/>
                        <a:t>Area (</a:t>
                      </a:r>
                      <a:r>
                        <a:rPr lang="en-GB" dirty="0" err="1"/>
                        <a:t>sq</a:t>
                      </a:r>
                      <a:r>
                        <a:rPr lang="en-GB" dirty="0"/>
                        <a:t> metres)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22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416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pic>
        <p:nvPicPr>
          <p:cNvPr id="7" name="Immagine 6" descr="Example with sponge cake and chocolate cake.">
            <a:extLst>
              <a:ext uri="{FF2B5EF4-FFF2-40B4-BE49-F238E27FC236}">
                <a16:creationId xmlns:a16="http://schemas.microsoft.com/office/drawing/2014/main" id="{8B1AE7EF-E8CD-45FE-B0D3-84A4841E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5" y="1772816"/>
            <a:ext cx="8370533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483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FD699D-6A40-4AF2-9564-56457A8D04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560" y="2385392"/>
            <a:ext cx="7772400" cy="14756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indirect production costs/ overheads have now been allocated and apportioned to cost centres as follows:</a:t>
            </a:r>
          </a:p>
        </p:txBody>
      </p:sp>
      <p:graphicFrame>
        <p:nvGraphicFramePr>
          <p:cNvPr id="5" name="Table 5" descr="Table of calculation for apportionment of indirect costs.">
            <a:extLst>
              <a:ext uri="{FF2B5EF4-FFF2-40B4-BE49-F238E27FC236}">
                <a16:creationId xmlns:a16="http://schemas.microsoft.com/office/drawing/2014/main" id="{783C9916-AAD5-4CDF-8170-565E9A512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3258"/>
              </p:ext>
            </p:extLst>
          </p:nvPr>
        </p:nvGraphicFramePr>
        <p:xfrm>
          <a:off x="683567" y="4077072"/>
          <a:ext cx="7776865" cy="233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072">
                <a:tc>
                  <a:txBody>
                    <a:bodyPr/>
                    <a:lstStyle/>
                    <a:p>
                      <a:r>
                        <a:rPr lang="en-GB" dirty="0"/>
                        <a:t>Overheads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  <a:r>
                        <a:rPr lang="en-GB" baseline="0" dirty="0"/>
                        <a:t> 1 Sponge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 2</a:t>
                      </a:r>
                    </a:p>
                    <a:p>
                      <a:r>
                        <a:rPr lang="en-GB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78">
                <a:tc>
                  <a:txBody>
                    <a:bodyPr/>
                    <a:lstStyle/>
                    <a:p>
                      <a:r>
                        <a:rPr lang="en-GB" dirty="0"/>
                        <a:t>Indirect 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78">
                <a:tc>
                  <a:txBody>
                    <a:bodyPr/>
                    <a:lstStyle/>
                    <a:p>
                      <a:r>
                        <a:rPr lang="en-GB" dirty="0"/>
                        <a:t>Building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78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32419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D10273-A3F7-49BA-B9E7-2D7AA9BA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45" y="2204864"/>
            <a:ext cx="860632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654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7536E93-C005-4A61-9E55-E4B114C2FB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1953344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Maintenance has collected costs of £3,000 these are apportioned as follows: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£3,000/£1,250,000  = £0.0024 per £ of plant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2" descr="Table of bases to apportion costs.">
            <a:extLst>
              <a:ext uri="{FF2B5EF4-FFF2-40B4-BE49-F238E27FC236}">
                <a16:creationId xmlns:a16="http://schemas.microsoft.com/office/drawing/2014/main" id="{50FA569C-5B1C-4A42-8DA1-D091CB7A6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01484"/>
              </p:ext>
            </p:extLst>
          </p:nvPr>
        </p:nvGraphicFramePr>
        <p:xfrm>
          <a:off x="467544" y="2380064"/>
          <a:ext cx="8000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248">
                  <a:extLst>
                    <a:ext uri="{9D8B030D-6E8A-4147-A177-3AD203B41FA5}">
                      <a16:colId xmlns:a16="http://schemas.microsoft.com/office/drawing/2014/main" val="164695499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91339513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34040322"/>
                    </a:ext>
                  </a:extLst>
                </a:gridCol>
                <a:gridCol w="1986618">
                  <a:extLst>
                    <a:ext uri="{9D8B030D-6E8A-4147-A177-3AD203B41FA5}">
                      <a16:colId xmlns:a16="http://schemas.microsoft.com/office/drawing/2014/main" val="3044095044"/>
                    </a:ext>
                  </a:extLst>
                </a:gridCol>
                <a:gridCol w="821694">
                  <a:extLst>
                    <a:ext uri="{9D8B030D-6E8A-4147-A177-3AD203B41FA5}">
                      <a16:colId xmlns:a16="http://schemas.microsoft.com/office/drawing/2014/main" val="1231633191"/>
                    </a:ext>
                  </a:extLst>
                </a:gridCol>
              </a:tblGrid>
              <a:tr h="757350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 1</a:t>
                      </a:r>
                    </a:p>
                    <a:p>
                      <a:r>
                        <a:rPr lang="en-GB" dirty="0"/>
                        <a:t>Sponge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 2</a:t>
                      </a:r>
                    </a:p>
                    <a:p>
                      <a:r>
                        <a:rPr lang="en-GB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Service  Department</a:t>
                      </a:r>
                    </a:p>
                    <a:p>
                      <a:r>
                        <a:rPr lang="en-GB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61880"/>
                  </a:ext>
                </a:extLst>
              </a:tr>
              <a:tr h="503770">
                <a:tc>
                  <a:txBody>
                    <a:bodyPr/>
                    <a:lstStyle/>
                    <a:p>
                      <a:r>
                        <a:rPr lang="en-GB" dirty="0"/>
                        <a:t>Value of plant £’000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0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319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pic>
        <p:nvPicPr>
          <p:cNvPr id="7" name="Immagine 6" descr="Example with sponge cake and chocolate cake.">
            <a:extLst>
              <a:ext uri="{FF2B5EF4-FFF2-40B4-BE49-F238E27FC236}">
                <a16:creationId xmlns:a16="http://schemas.microsoft.com/office/drawing/2014/main" id="{908778A2-0E76-4BE4-9E27-78C285F4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8629059" cy="48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38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D115F44-6A0B-4A88-A343-3BBF2A2F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7A196-B040-4BF4-9755-9F90A9F9CDD3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CA2B9D-AB69-480F-A24C-85D855CEA6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2187769"/>
            <a:ext cx="8229600" cy="2825407"/>
          </a:xfrm>
        </p:spPr>
        <p:txBody>
          <a:bodyPr/>
          <a:lstStyle/>
          <a:p>
            <a:pPr lvl="0">
              <a:buFont typeface="Wingdings" pitchFamily="2"/>
              <a:buChar char="v"/>
            </a:pPr>
            <a:r>
              <a:rPr lang="en-GB" dirty="0"/>
              <a:t>The concept of cost</a:t>
            </a:r>
          </a:p>
          <a:p>
            <a:pPr lvl="0">
              <a:buFont typeface="Wingdings" pitchFamily="2"/>
              <a:buChar char="v"/>
            </a:pPr>
            <a:r>
              <a:rPr lang="en-GB" dirty="0"/>
              <a:t>Costing: definition and purposes</a:t>
            </a:r>
          </a:p>
          <a:p>
            <a:pPr lvl="0">
              <a:buFont typeface="Wingdings" pitchFamily="2"/>
              <a:buChar char="v"/>
            </a:pPr>
            <a:r>
              <a:rPr lang="en-GB" dirty="0"/>
              <a:t>Cost classification</a:t>
            </a:r>
          </a:p>
          <a:p>
            <a:pPr lvl="0">
              <a:buFont typeface="Wingdings" pitchFamily="2"/>
              <a:buChar char="v"/>
            </a:pPr>
            <a:r>
              <a:rPr lang="en-GB" dirty="0"/>
              <a:t>Absorption costing with one product made in a production department</a:t>
            </a:r>
          </a:p>
          <a:p>
            <a:pPr>
              <a:buFont typeface="Wingdings" pitchFamily="2"/>
              <a:buChar char="v"/>
            </a:pPr>
            <a:r>
              <a:rPr lang="en-GB" dirty="0"/>
              <a:t>Absorption costing where one product passes through more than one production department</a:t>
            </a:r>
            <a:endParaRPr lang="it-IT" dirty="0"/>
          </a:p>
          <a:p>
            <a:pPr lvl="0">
              <a:buFont typeface="Wingdings" pitchFamily="2"/>
              <a:buChar char="v"/>
            </a:pPr>
            <a:endParaRPr lang="en-GB" dirty="0"/>
          </a:p>
          <a:p>
            <a:pPr lvl="0">
              <a:buFont typeface="Wingdings" pitchFamily="2"/>
              <a:buChar char="v"/>
            </a:pPr>
            <a:endParaRPr lang="en-GB" dirty="0"/>
          </a:p>
          <a:p>
            <a:pPr lvl="0">
              <a:buFont typeface="Wingdings" pitchFamily="2"/>
              <a:buChar char="v"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Lecture Outline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DD42483-376D-4606-B053-050CC9A8E6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584" y="209736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indirect production costs/ overheads have now been allocated and apportioned to  Production cost centres as follows: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5" name="Table 5" descr="Table of production costs.">
            <a:extLst>
              <a:ext uri="{FF2B5EF4-FFF2-40B4-BE49-F238E27FC236}">
                <a16:creationId xmlns:a16="http://schemas.microsoft.com/office/drawing/2014/main" id="{398753E6-F7D5-4128-AC95-752E2D50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34759"/>
              </p:ext>
            </p:extLst>
          </p:nvPr>
        </p:nvGraphicFramePr>
        <p:xfrm>
          <a:off x="884784" y="3799304"/>
          <a:ext cx="7632849" cy="279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  <a:r>
                        <a:rPr lang="en-GB" baseline="0" dirty="0"/>
                        <a:t> 1</a:t>
                      </a:r>
                    </a:p>
                    <a:p>
                      <a:r>
                        <a:rPr lang="en-GB" baseline="0" dirty="0"/>
                        <a:t>Sponge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 2</a:t>
                      </a:r>
                    </a:p>
                    <a:p>
                      <a:r>
                        <a:rPr lang="en-GB" dirty="0"/>
                        <a:t>Chocolate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Indirect</a:t>
                      </a:r>
                      <a:r>
                        <a:rPr lang="en-GB" baseline="0" dirty="0"/>
                        <a:t> ingredients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r>
                        <a:rPr lang="en-GB" dirty="0"/>
                        <a:t>Building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Total indirect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Maintenance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  <a:r>
                        <a:rPr lang="en-GB" u="sng" dirty="0"/>
                        <a:t>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</a:t>
                      </a:r>
                      <a:r>
                        <a:rPr lang="en-GB" u="sng" dirty="0"/>
                        <a:t>1,800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/>
                        <a:t>31,200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/>
                        <a:t>26,800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653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pic>
        <p:nvPicPr>
          <p:cNvPr id="7" name="Immagine 6" descr="Example with sponge cake and chocolate cake.">
            <a:extLst>
              <a:ext uri="{FF2B5EF4-FFF2-40B4-BE49-F238E27FC236}">
                <a16:creationId xmlns:a16="http://schemas.microsoft.com/office/drawing/2014/main" id="{B1CD9DD7-BBBE-49E4-B5B0-A7ABC1D7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9" y="2089717"/>
            <a:ext cx="7864522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314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pic>
        <p:nvPicPr>
          <p:cNvPr id="4" name="Immagine 3" descr="Example with sponge cake and chocolate cake.">
            <a:extLst>
              <a:ext uri="{FF2B5EF4-FFF2-40B4-BE49-F238E27FC236}">
                <a16:creationId xmlns:a16="http://schemas.microsoft.com/office/drawing/2014/main" id="{D538D755-3ABD-4003-A623-E4CA83C5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4" y="2186111"/>
            <a:ext cx="7882811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303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Example: Sponge and Chocolate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0A2AC-41DC-4206-B7A0-09D88198C6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988847"/>
            <a:ext cx="7978080" cy="324035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annual report the inventory valuation for sponge cakes will be £38.12 and for chocolate cakes £45.35.</a:t>
            </a:r>
          </a:p>
          <a:p>
            <a:pPr marL="0" indent="0">
              <a:buNone/>
            </a:pPr>
            <a:r>
              <a:rPr lang="en-GB" dirty="0"/>
              <a:t>In terms of pricing the company will add an appropriate percentage on for non-production costs and a profit margin</a:t>
            </a:r>
          </a:p>
        </p:txBody>
      </p:sp>
      <p:sp>
        <p:nvSpPr>
          <p:cNvPr id="6" name="Flowchart: Alternate Process 5" descr="Pricing.">
            <a:extLst>
              <a:ext uri="{FF2B5EF4-FFF2-40B4-BE49-F238E27FC236}">
                <a16:creationId xmlns:a16="http://schemas.microsoft.com/office/drawing/2014/main" id="{4A78597C-A71D-4587-AC93-6E055DD9F417}"/>
              </a:ext>
            </a:extLst>
          </p:cNvPr>
          <p:cNvSpPr/>
          <p:nvPr/>
        </p:nvSpPr>
        <p:spPr>
          <a:xfrm>
            <a:off x="179512" y="5307118"/>
            <a:ext cx="1328654" cy="12902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85433289-69CB-455F-ABEF-0AE329C39ED0}"/>
              </a:ext>
            </a:extLst>
          </p:cNvPr>
          <p:cNvCxnSpPr/>
          <p:nvPr/>
        </p:nvCxnSpPr>
        <p:spPr>
          <a:xfrm>
            <a:off x="1997267" y="5621189"/>
            <a:ext cx="0" cy="6269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DEB7628D-2437-4AC3-ABF3-027A6631A44C}"/>
              </a:ext>
            </a:extLst>
          </p:cNvPr>
          <p:cNvCxnSpPr/>
          <p:nvPr/>
        </p:nvCxnSpPr>
        <p:spPr>
          <a:xfrm>
            <a:off x="1650404" y="5960147"/>
            <a:ext cx="7391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Alternate Process 10" descr="Pricing.">
            <a:extLst>
              <a:ext uri="{FF2B5EF4-FFF2-40B4-BE49-F238E27FC236}">
                <a16:creationId xmlns:a16="http://schemas.microsoft.com/office/drawing/2014/main" id="{3695C957-9730-42C4-98ED-0E1BDC47F9FB}"/>
              </a:ext>
            </a:extLst>
          </p:cNvPr>
          <p:cNvSpPr/>
          <p:nvPr/>
        </p:nvSpPr>
        <p:spPr>
          <a:xfrm>
            <a:off x="2520623" y="5263440"/>
            <a:ext cx="1667156" cy="13264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% for non-production cost</a:t>
            </a:r>
          </a:p>
        </p:txBody>
      </p:sp>
      <p:sp>
        <p:nvSpPr>
          <p:cNvPr id="10" name="Flowchart: Alternate Process 15" descr="Pricing.">
            <a:extLst>
              <a:ext uri="{FF2B5EF4-FFF2-40B4-BE49-F238E27FC236}">
                <a16:creationId xmlns:a16="http://schemas.microsoft.com/office/drawing/2014/main" id="{E4F8490E-07DD-4EE2-9293-9659A88859A3}"/>
              </a:ext>
            </a:extLst>
          </p:cNvPr>
          <p:cNvSpPr/>
          <p:nvPr/>
        </p:nvSpPr>
        <p:spPr>
          <a:xfrm>
            <a:off x="5054435" y="5358667"/>
            <a:ext cx="1392926" cy="11111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% for profit </a:t>
            </a:r>
          </a:p>
        </p:txBody>
      </p: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7D68157B-C9F6-45AF-95CF-3E26D86A12D3}"/>
              </a:ext>
            </a:extLst>
          </p:cNvPr>
          <p:cNvCxnSpPr/>
          <p:nvPr/>
        </p:nvCxnSpPr>
        <p:spPr>
          <a:xfrm>
            <a:off x="6762972" y="5816131"/>
            <a:ext cx="591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0F14C2B5-41EE-4955-AA71-93674E5EFA4D}"/>
              </a:ext>
            </a:extLst>
          </p:cNvPr>
          <p:cNvCxnSpPr/>
          <p:nvPr/>
        </p:nvCxnSpPr>
        <p:spPr>
          <a:xfrm>
            <a:off x="6762972" y="6248179"/>
            <a:ext cx="591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22" descr="Pricing.">
            <a:extLst>
              <a:ext uri="{FF2B5EF4-FFF2-40B4-BE49-F238E27FC236}">
                <a16:creationId xmlns:a16="http://schemas.microsoft.com/office/drawing/2014/main" id="{5597138D-58EA-426D-9452-73AF6B33295B}"/>
              </a:ext>
            </a:extLst>
          </p:cNvPr>
          <p:cNvSpPr/>
          <p:nvPr/>
        </p:nvSpPr>
        <p:spPr>
          <a:xfrm>
            <a:off x="7690557" y="5358667"/>
            <a:ext cx="1315370" cy="11111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Price</a:t>
            </a:r>
          </a:p>
        </p:txBody>
      </p: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651AC23C-9C38-47F4-B74F-35C03DFC1E22}"/>
              </a:ext>
            </a:extLst>
          </p:cNvPr>
          <p:cNvCxnSpPr/>
          <p:nvPr/>
        </p:nvCxnSpPr>
        <p:spPr>
          <a:xfrm>
            <a:off x="4566351" y="5639481"/>
            <a:ext cx="0" cy="6269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7EEB8389-C28C-4DD1-828F-180AC20F9060}"/>
              </a:ext>
            </a:extLst>
          </p:cNvPr>
          <p:cNvCxnSpPr/>
          <p:nvPr/>
        </p:nvCxnSpPr>
        <p:spPr>
          <a:xfrm>
            <a:off x="4219488" y="5978439"/>
            <a:ext cx="7391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363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3200" dirty="0"/>
              <a:t>One product passing through two production centres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FEEEF56-A908-4B9C-8533-0DA6B11824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988840"/>
            <a:ext cx="7920880" cy="2736304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In the previous example the overhead absorption rate was the number of units produced as each department made one product from beginning to end.</a:t>
            </a:r>
          </a:p>
          <a:p>
            <a:pPr marL="0" indent="0">
              <a:buNone/>
            </a:pPr>
            <a:r>
              <a:rPr lang="en-GB" sz="2400" dirty="0"/>
              <a:t>In many industries a product may go through more than one production centre. In this case the </a:t>
            </a:r>
            <a:r>
              <a:rPr lang="en-GB" sz="2400" b="1" u="sng" dirty="0"/>
              <a:t>overhead absorption rate </a:t>
            </a:r>
            <a:r>
              <a:rPr lang="en-GB" sz="2400" dirty="0"/>
              <a:t>may be </a:t>
            </a:r>
            <a:r>
              <a:rPr lang="en-GB" sz="2400" b="1" u="sng" dirty="0"/>
              <a:t>machine hours</a:t>
            </a:r>
            <a:r>
              <a:rPr lang="en-GB" sz="2400" b="1" dirty="0"/>
              <a:t> </a:t>
            </a:r>
            <a:r>
              <a:rPr lang="en-GB" sz="2400" dirty="0"/>
              <a:t>or </a:t>
            </a:r>
            <a:r>
              <a:rPr lang="en-GB" sz="2400" b="1" u="sng" dirty="0"/>
              <a:t>labour hours</a:t>
            </a:r>
            <a:r>
              <a:rPr lang="en-GB" sz="2400" dirty="0"/>
              <a:t> rather than units produced.</a:t>
            </a:r>
          </a:p>
        </p:txBody>
      </p:sp>
      <p:pic>
        <p:nvPicPr>
          <p:cNvPr id="17" name="Picture 2" descr="Decoration.">
            <a:extLst>
              <a:ext uri="{FF2B5EF4-FFF2-40B4-BE49-F238E27FC236}">
                <a16:creationId xmlns:a16="http://schemas.microsoft.com/office/drawing/2014/main" id="{104F2C9B-965E-4F8F-B8F7-7277184D00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869160"/>
            <a:ext cx="2488379" cy="1654324"/>
          </a:xfrm>
          <a:prstGeom prst="rect">
            <a:avLst/>
          </a:prstGeom>
        </p:spPr>
      </p:pic>
      <p:pic>
        <p:nvPicPr>
          <p:cNvPr id="18" name="Picture 6" descr="Decoration.">
            <a:extLst>
              <a:ext uri="{FF2B5EF4-FFF2-40B4-BE49-F238E27FC236}">
                <a16:creationId xmlns:a16="http://schemas.microsoft.com/office/drawing/2014/main" id="{8804577A-2602-4E15-B92A-4B37178F0F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78" y="4869160"/>
            <a:ext cx="2502625" cy="1654324"/>
          </a:xfrm>
          <a:prstGeom prst="rect">
            <a:avLst/>
          </a:prstGeom>
        </p:spPr>
      </p:pic>
      <p:sp>
        <p:nvSpPr>
          <p:cNvPr id="19" name="Right Arrow 7">
            <a:extLst>
              <a:ext uri="{FF2B5EF4-FFF2-40B4-BE49-F238E27FC236}">
                <a16:creationId xmlns:a16="http://schemas.microsoft.com/office/drawing/2014/main" id="{73C12873-BB22-4A2A-B828-5960F96F2BBC}"/>
              </a:ext>
            </a:extLst>
          </p:cNvPr>
          <p:cNvSpPr/>
          <p:nvPr/>
        </p:nvSpPr>
        <p:spPr>
          <a:xfrm>
            <a:off x="3665600" y="55653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3D398A37-0464-4E9B-9E6C-29036EFF2A9F}"/>
              </a:ext>
            </a:extLst>
          </p:cNvPr>
          <p:cNvSpPr/>
          <p:nvPr/>
        </p:nvSpPr>
        <p:spPr>
          <a:xfrm>
            <a:off x="7410016" y="55366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46434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3200" dirty="0"/>
              <a:t>One product passing through two production centres</a:t>
            </a:r>
          </a:p>
        </p:txBody>
      </p:sp>
      <p:pic>
        <p:nvPicPr>
          <p:cNvPr id="7" name="Immagine 6" descr="Example with decoration.">
            <a:extLst>
              <a:ext uri="{FF2B5EF4-FFF2-40B4-BE49-F238E27FC236}">
                <a16:creationId xmlns:a16="http://schemas.microsoft.com/office/drawing/2014/main" id="{F3400EC0-F8F7-49BE-A958-A7EF2FF1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" y="1955593"/>
            <a:ext cx="9108213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162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D18-7C44-4925-948C-7723BEBE8FBF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3200" dirty="0"/>
              <a:t>One product passing through two production centres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F69C0-3D6F-4E07-8D19-5D766D01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" y="2161725"/>
            <a:ext cx="8650974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45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2F1FD-A1C4-4FD3-9532-644AD775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GB" altLang="it-IT" sz="2400" dirty="0"/>
          </a:p>
          <a:p>
            <a:pPr>
              <a:buFont typeface="Arial" panose="020B0604020202020204" pitchFamily="34" charset="0"/>
              <a:buNone/>
            </a:pPr>
            <a:endParaRPr lang="en-GB" altLang="it-IT" sz="2400" dirty="0"/>
          </a:p>
          <a:p>
            <a:pPr>
              <a:buFont typeface="Arial" panose="020B0604020202020204" pitchFamily="34" charset="0"/>
              <a:buNone/>
            </a:pPr>
            <a:endParaRPr lang="en-GB" altLang="it-IT" sz="2400" u="sng" dirty="0"/>
          </a:p>
          <a:p>
            <a:pPr>
              <a:buNone/>
            </a:pPr>
            <a:r>
              <a:rPr lang="en-GB" altLang="it-IT" sz="2400" dirty="0" err="1"/>
              <a:t>Gowthorpe</a:t>
            </a:r>
            <a:r>
              <a:rPr lang="en-GB" altLang="it-IT" sz="2400" dirty="0"/>
              <a:t>:</a:t>
            </a:r>
            <a:r>
              <a:rPr lang="en-GB" sz="2400" dirty="0"/>
              <a:t> Chapters 11 and 12 (until page 237)</a:t>
            </a:r>
            <a:endParaRPr lang="it-IT" sz="2400" dirty="0"/>
          </a:p>
          <a:p>
            <a:pPr>
              <a:buFont typeface="Arial" panose="020B0604020202020204" pitchFamily="34" charset="0"/>
              <a:buNone/>
            </a:pPr>
            <a:endParaRPr lang="it-IT" altLang="it-IT" sz="2400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F51191-9FCF-4030-BE06-AF5800F6A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Reading (optional)</a:t>
            </a:r>
          </a:p>
        </p:txBody>
      </p:sp>
    </p:spTree>
    <p:extLst>
      <p:ext uri="{BB962C8B-B14F-4D97-AF65-F5344CB8AC3E}">
        <p14:creationId xmlns:p14="http://schemas.microsoft.com/office/powerpoint/2010/main" val="150446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The concept of cost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5FCADE9-38BE-4B31-9B0B-AB1D625B9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07764"/>
            <a:ext cx="8839200" cy="473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GB" sz="2800" b="1" dirty="0">
                <a:latin typeface="Times New Roman" pitchFamily="18" charset="0"/>
              </a:rPr>
              <a:t> Cost:  is a resource sacrificed or foregone to achieve a 	   specific objective.</a:t>
            </a:r>
          </a:p>
          <a:p>
            <a:pPr algn="l" eaLnBrk="0" hangingPunct="0">
              <a:buFontTx/>
              <a:buChar char="•"/>
            </a:pPr>
            <a:endParaRPr lang="en-GB" sz="2800" b="1" dirty="0">
              <a:latin typeface="Times New Roman" pitchFamily="18" charset="0"/>
            </a:endParaRPr>
          </a:p>
          <a:p>
            <a:pPr algn="l" eaLnBrk="0" hangingPunct="0">
              <a:buFontTx/>
              <a:buChar char="•"/>
            </a:pPr>
            <a:r>
              <a:rPr lang="en-GB" sz="2800" b="1" dirty="0">
                <a:latin typeface="Times New Roman" pitchFamily="18" charset="0"/>
              </a:rPr>
              <a:t> Cost = expenditure incurred</a:t>
            </a:r>
          </a:p>
          <a:p>
            <a:pPr algn="l" eaLnBrk="0" hangingPunct="0">
              <a:lnSpc>
                <a:spcPct val="70000"/>
              </a:lnSpc>
              <a:buFontTx/>
              <a:buChar char="•"/>
            </a:pPr>
            <a:endParaRPr lang="en-GB" sz="2800" b="1" dirty="0">
              <a:latin typeface="Times New Roman" pitchFamily="18" charset="0"/>
            </a:endParaRPr>
          </a:p>
          <a:p>
            <a:pPr algn="l" eaLnBrk="0" hangingPunct="0">
              <a:buFontTx/>
              <a:buChar char="•"/>
            </a:pPr>
            <a:r>
              <a:rPr lang="en-GB" sz="2800" b="1" dirty="0">
                <a:latin typeface="Times New Roman" pitchFamily="18" charset="0"/>
              </a:rPr>
              <a:t> but there is often more than one answer</a:t>
            </a:r>
          </a:p>
          <a:p>
            <a:pPr algn="l" eaLnBrk="0" hangingPunct="0">
              <a:lnSpc>
                <a:spcPct val="70000"/>
              </a:lnSpc>
            </a:pPr>
            <a:endParaRPr lang="en-GB" sz="2800" b="1" dirty="0">
              <a:latin typeface="Times New Roman" pitchFamily="18" charset="0"/>
            </a:endParaRPr>
          </a:p>
          <a:p>
            <a:pPr algn="l" eaLnBrk="0" hangingPunct="0">
              <a:lnSpc>
                <a:spcPct val="80000"/>
              </a:lnSpc>
            </a:pPr>
            <a:endParaRPr lang="en-GB" b="1" dirty="0">
              <a:latin typeface="Times New Roman" pitchFamily="18" charset="0"/>
            </a:endParaRPr>
          </a:p>
          <a:p>
            <a:pPr algn="l" eaLnBrk="0" hangingPunct="0"/>
            <a:r>
              <a:rPr lang="en-GB" b="1" dirty="0">
                <a:latin typeface="Times New Roman" pitchFamily="18" charset="0"/>
              </a:rPr>
              <a:t>	e.g.: 	historical cost 	versus       replacement cost; </a:t>
            </a:r>
          </a:p>
          <a:p>
            <a:pPr algn="l" eaLnBrk="0" hangingPunct="0"/>
            <a:r>
              <a:rPr lang="en-GB" b="1" dirty="0">
                <a:latin typeface="Times New Roman" pitchFamily="18" charset="0"/>
              </a:rPr>
              <a:t>		full cost 		versus       marginal cost; </a:t>
            </a:r>
          </a:p>
          <a:p>
            <a:pPr algn="l" eaLnBrk="0" hangingPunct="0"/>
            <a:r>
              <a:rPr lang="en-GB" b="1" dirty="0">
                <a:latin typeface="Times New Roman" pitchFamily="18" charset="0"/>
              </a:rPr>
              <a:t>		actual costs 	versus       budgeted costs.</a:t>
            </a:r>
          </a:p>
          <a:p>
            <a:pPr algn="l" eaLnBrk="0" hangingPunct="0"/>
            <a:endParaRPr lang="en-GB" b="1" dirty="0">
              <a:latin typeface="Times New Roman" pitchFamily="18" charset="0"/>
            </a:endParaRPr>
          </a:p>
          <a:p>
            <a:pPr algn="l" eaLnBrk="0" hangingPunct="0"/>
            <a:r>
              <a:rPr lang="en-GB" b="1" dirty="0">
                <a:latin typeface="Times New Roman" pitchFamily="18" charset="0"/>
              </a:rPr>
              <a:t>Which Costing method?</a:t>
            </a:r>
          </a:p>
          <a:p>
            <a:pPr algn="ctr" eaLnBrk="0" hangingPunct="0"/>
            <a:r>
              <a:rPr lang="en-GB" b="1" dirty="0">
                <a:latin typeface="Times New Roman" pitchFamily="18" charset="0"/>
              </a:rPr>
              <a:t> depends upon the decision you are trying to make</a:t>
            </a:r>
          </a:p>
        </p:txBody>
      </p:sp>
    </p:spTree>
    <p:extLst>
      <p:ext uri="{BB962C8B-B14F-4D97-AF65-F5344CB8AC3E}">
        <p14:creationId xmlns:p14="http://schemas.microsoft.com/office/powerpoint/2010/main" val="21580933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Costing: definition and purposes</a:t>
            </a:r>
          </a:p>
        </p:txBody>
      </p:sp>
      <p:pic>
        <p:nvPicPr>
          <p:cNvPr id="4" name="Immagine 3" descr="Purposes of costing with decoration.">
            <a:extLst>
              <a:ext uri="{FF2B5EF4-FFF2-40B4-BE49-F238E27FC236}">
                <a16:creationId xmlns:a16="http://schemas.microsoft.com/office/drawing/2014/main" id="{6A968BC2-FDFB-42F6-9E04-E115470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3" y="1772816"/>
            <a:ext cx="8340051" cy="50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50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Cost classification</a:t>
            </a:r>
          </a:p>
        </p:txBody>
      </p:sp>
      <p:pic>
        <p:nvPicPr>
          <p:cNvPr id="3" name="Immagine 2" descr="Cost classification.">
            <a:extLst>
              <a:ext uri="{FF2B5EF4-FFF2-40B4-BE49-F238E27FC236}">
                <a16:creationId xmlns:a16="http://schemas.microsoft.com/office/drawing/2014/main" id="{2E24B1CC-8DD9-4A03-A6CF-8F18421B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5112567" cy="46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75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Direct and indirect costs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493FDB3-0ED1-4458-A993-8D893F7CE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24486"/>
            <a:ext cx="8785225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0000"/>
              </a:lnSpc>
            </a:pPr>
            <a:endParaRPr lang="en-GB" sz="3600" dirty="0">
              <a:solidFill>
                <a:srgbClr val="FFFF00"/>
              </a:solidFill>
              <a:latin typeface="Times New Roman" pitchFamily="18" charset="0"/>
            </a:endParaRPr>
          </a:p>
          <a:p>
            <a:pPr algn="l" eaLnBrk="0" hangingPunct="0">
              <a:lnSpc>
                <a:spcPct val="70000"/>
              </a:lnSpc>
            </a:pPr>
            <a:r>
              <a:rPr lang="en-GB" sz="2800" b="1" dirty="0">
                <a:latin typeface="Times New Roman" pitchFamily="18" charset="0"/>
              </a:rPr>
              <a:t> </a:t>
            </a:r>
            <a:r>
              <a:rPr lang="en-GB" sz="2800" b="1" u="sng" dirty="0">
                <a:solidFill>
                  <a:srgbClr val="33CC33"/>
                </a:solidFill>
                <a:latin typeface="Times New Roman" pitchFamily="18" charset="0"/>
              </a:rPr>
              <a:t>Direct costs</a:t>
            </a:r>
            <a:r>
              <a:rPr lang="en-GB" sz="2800" b="1" dirty="0">
                <a:latin typeface="Times New Roman" pitchFamily="18" charset="0"/>
              </a:rPr>
              <a:t> </a:t>
            </a:r>
          </a:p>
          <a:p>
            <a:pPr algn="l" eaLnBrk="0" hangingPunct="0"/>
            <a:r>
              <a:rPr lang="en-GB" sz="2800" b="1" dirty="0">
                <a:latin typeface="Times New Roman" pitchFamily="18" charset="0"/>
              </a:rPr>
              <a:t>	of a cost object are those that are related to a 	given cost object (</a:t>
            </a:r>
            <a:r>
              <a:rPr lang="en-GB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product, department, etc.) 		</a:t>
            </a:r>
            <a:r>
              <a:rPr lang="en-GB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and that </a:t>
            </a:r>
            <a:r>
              <a:rPr lang="en-GB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can be traced</a:t>
            </a:r>
            <a:r>
              <a:rPr lang="en-GB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to it in an 				economically feasible way</a:t>
            </a:r>
            <a:r>
              <a:rPr lang="en-GB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</a:p>
          <a:p>
            <a:pPr algn="l" eaLnBrk="0" hangingPunct="0">
              <a:lnSpc>
                <a:spcPct val="20000"/>
              </a:lnSpc>
            </a:pPr>
            <a:endParaRPr lang="en-GB" dirty="0">
              <a:latin typeface="Times New Roman" pitchFamily="18" charset="0"/>
            </a:endParaRPr>
          </a:p>
          <a:p>
            <a:pPr algn="l" eaLnBrk="0" hangingPunct="0"/>
            <a:r>
              <a:rPr lang="en-GB" dirty="0">
                <a:latin typeface="Times New Roman" pitchFamily="18" charset="0"/>
              </a:rPr>
              <a:t> </a:t>
            </a:r>
          </a:p>
          <a:p>
            <a:pPr algn="l" eaLnBrk="0" hangingPunct="0"/>
            <a:r>
              <a:rPr lang="en-GB" sz="2800" b="1" u="sng" dirty="0">
                <a:solidFill>
                  <a:srgbClr val="33CC33"/>
                </a:solidFill>
                <a:latin typeface="Times New Roman" pitchFamily="18" charset="0"/>
              </a:rPr>
              <a:t>Indirect costs</a:t>
            </a:r>
            <a:r>
              <a:rPr lang="en-GB" sz="2800" b="1" dirty="0">
                <a:latin typeface="Times New Roman" pitchFamily="18" charset="0"/>
              </a:rPr>
              <a:t> </a:t>
            </a:r>
          </a:p>
          <a:p>
            <a:pPr algn="l" eaLnBrk="0" hangingPunct="0"/>
            <a:r>
              <a:rPr lang="en-GB" sz="2800" b="1" dirty="0">
                <a:latin typeface="Times New Roman" pitchFamily="18" charset="0"/>
              </a:rPr>
              <a:t>	</a:t>
            </a:r>
            <a:r>
              <a:rPr lang="en-GB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are related to the particular cost object but </a:t>
            </a:r>
            <a:r>
              <a:rPr lang="en-GB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cannot</a:t>
            </a:r>
            <a:r>
              <a:rPr lang="en-GB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	</a:t>
            </a:r>
            <a:r>
              <a:rPr lang="en-GB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be traced</a:t>
            </a:r>
            <a:r>
              <a:rPr lang="en-GB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to it in an economically feasible way</a:t>
            </a:r>
            <a:r>
              <a:rPr lang="en-GB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endParaRPr lang="en-GB" sz="2800" b="1" dirty="0">
              <a:latin typeface="Times New Roman" pitchFamily="18" charset="0"/>
            </a:endParaRPr>
          </a:p>
          <a:p>
            <a:pPr algn="l" eaLnBrk="0" hangingPunct="0"/>
            <a:endParaRPr lang="en-GB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7" name="Picture 8" descr="Decoration.">
            <a:extLst>
              <a:ext uri="{FF2B5EF4-FFF2-40B4-BE49-F238E27FC236}">
                <a16:creationId xmlns:a16="http://schemas.microsoft.com/office/drawing/2014/main" id="{9AFEEFA4-F2E0-45B9-B88D-C2077E795212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668527"/>
            <a:ext cx="1152128" cy="1340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44103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>
            <a:extLst>
              <a:ext uri="{FF2B5EF4-FFF2-40B4-BE49-F238E27FC236}">
                <a16:creationId xmlns:a16="http://schemas.microsoft.com/office/drawing/2014/main" id="{850B6CAE-D994-4C97-88C1-0D637BAA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87" y="1847721"/>
            <a:ext cx="8893175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Limited Ltd has:</a:t>
            </a:r>
          </a:p>
          <a:p>
            <a:pPr algn="l" eaLnBrk="0" hangingPunct="0"/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two production departments: </a:t>
            </a:r>
            <a:r>
              <a:rPr lang="en-GB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Assembly</a:t>
            </a:r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and </a:t>
            </a:r>
            <a:r>
              <a:rPr lang="en-GB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Finishing </a:t>
            </a:r>
          </a:p>
          <a:p>
            <a:pPr algn="l" eaLnBrk="0" hangingPunct="0"/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two service departments: </a:t>
            </a:r>
            <a:r>
              <a:rPr lang="en-GB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Maintenance</a:t>
            </a:r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and </a:t>
            </a:r>
            <a:r>
              <a:rPr lang="en-GB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Personnel</a:t>
            </a:r>
          </a:p>
          <a:p>
            <a:pPr algn="l" eaLnBrk="0" hangingPunct="0"/>
            <a:endParaRPr lang="en-GB" sz="2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r>
              <a:rPr lang="en-GB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Direct Costs:                               Indirect Costs:                                                        </a:t>
            </a:r>
          </a:p>
          <a:p>
            <a:pPr algn="l" eaLnBrk="0" hangingPunct="0"/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Assembly Dep.	  €70,000    Maintenance Dep.	  €40,000</a:t>
            </a:r>
          </a:p>
          <a:p>
            <a:pPr algn="l" eaLnBrk="0" hangingPunct="0"/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Finishing Dep.  	  €50,000    Personnel Dep.      	  €24,600</a:t>
            </a:r>
          </a:p>
          <a:p>
            <a:pPr algn="l" eaLnBrk="0" hangingPunct="0"/>
            <a:endParaRPr lang="en-GB" sz="26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l" eaLnBrk="0" hangingPunct="0"/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Assume that Maintenance Department costs are </a:t>
            </a:r>
            <a:r>
              <a:rPr lang="en-GB" sz="26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allocated equally among the production departments</a:t>
            </a:r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</a:p>
          <a:p>
            <a:pPr algn="l" eaLnBrk="0" hangingPunct="0"/>
            <a:r>
              <a:rPr lang="en-GB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How much is allocated to each department?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1C66CF-185A-412C-9F23-ACB8904C08C8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/>
              <a:t>Direct and indirect costs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624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1C66CF-185A-412C-9F23-ACB8904C08C8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/>
              <a:t>Direct and indirect costs</a:t>
            </a:r>
            <a:endParaRPr lang="en-GB" dirty="0"/>
          </a:p>
        </p:txBody>
      </p:sp>
      <p:pic>
        <p:nvPicPr>
          <p:cNvPr id="5" name="Immagine 4" descr="Cost allocation.">
            <a:extLst>
              <a:ext uri="{FF2B5EF4-FFF2-40B4-BE49-F238E27FC236}">
                <a16:creationId xmlns:a16="http://schemas.microsoft.com/office/drawing/2014/main" id="{FE8F3804-C688-4EF9-884F-D7910D5E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6588159" cy="46807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37469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1C66CF-185A-412C-9F23-ACB8904C08C8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/>
              <a:t>Direct and indirect costs</a:t>
            </a:r>
            <a:endParaRPr lang="en-GB" dirty="0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6C43E0B5-ACD3-4143-90DC-E93CFCCD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" y="2114103"/>
            <a:ext cx="9004572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81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Nature of Management Accounting&amp;#x0D;&amp;#x0A; Definition of management accounting:&amp;quot;&quot;/&gt;&lt;property id=&quot;20307&quot; value=&quot;257&quot;/&gt;&lt;/object&gt;&lt;object type=&quot;3&quot; unique_id=&quot;10288&quot;&gt;&lt;property id=&quot;20148&quot; value=&quot;5&quot;/&gt;&lt;property id=&quot;20300&quot; value=&quot;Slide 5 - &amp;quot;The Distinction between financial and management accounting&amp;quot;&quot;/&gt;&lt;property id=&quot;20307&quot; value=&quot;266&quot;/&gt;&lt;/object&gt;&lt;object type=&quot;3&quot; unique_id=&quot;11049&quot;&gt;&lt;property id=&quot;20148&quot; value=&quot;5&quot;/&gt;&lt;property id=&quot;20300&quot; value=&quot;Slide 3 - &amp;quot;Accounting: Definition and main users&amp;quot;&quot;/&gt;&lt;property id=&quot;20307&quot; value=&quot;279&quot;/&gt;&lt;/object&gt;&lt;object type=&quot;3&quot; unique_id=&quot;11050&quot;&gt;&lt;property id=&quot;20148&quot; value=&quot;5&quot;/&gt;&lt;property id=&quot;20300&quot; value=&quot;Slide 4 - &amp;quot;Major Purposes of Accounting Systems&amp;quot;&quot;/&gt;&lt;property id=&quot;20307&quot; value=&quot;280&quot;/&gt;&lt;/object&gt;&lt;object type=&quot;3&quot; unique_id=&quot;11051&quot;&gt;&lt;property id=&quot;20148&quot; value=&quot;5&quot;/&gt;&lt;property id=&quot;20300&quot; value=&quot;Slide 6 - &amp;quot;Cost Accounting Vs. Cost Management&amp;quot;&quot;/&gt;&lt;property id=&quot;20307&quot; value=&quot;301&quot;/&gt;&lt;/object&gt;&lt;object type=&quot;3&quot; unique_id=&quot;11052&quot;&gt;&lt;property id=&quot;20148&quot; value=&quot;5&quot;/&gt;&lt;property id=&quot;20300&quot; value=&quot;Slide 7&quot;/&gt;&lt;property id=&quot;20307&quot; value=&quot;302&quot;/&gt;&lt;/object&gt;&lt;object type=&quot;3&quot; unique_id=&quot;11053&quot;&gt;&lt;property id=&quot;20148&quot; value=&quot;5&quot;/&gt;&lt;property id=&quot;20300&quot; value=&quot;Slide 8&quot;/&gt;&lt;property id=&quot;20307&quot; value=&quot;281&quot;/&gt;&lt;/object&gt;&lt;object type=&quot;3&quot; unique_id=&quot;11054&quot;&gt;&lt;property id=&quot;20148&quot; value=&quot;5&quot;/&gt;&lt;property id=&quot;20300&quot; value=&quot;Slide 9 - &amp;quot;Performance Report&amp;quot;&quot;/&gt;&lt;property id=&quot;20307&quot; value=&quot;282&quot;/&gt;&lt;/object&gt;&lt;object type=&quot;3&quot; unique_id=&quot;11055&quot;&gt;&lt;property id=&quot;20148&quot; value=&quot;5&quot;/&gt;&lt;property id=&quot;20300&quot; value=&quot;Slide 10 - &amp;quot;Performance Report&amp;quot;&quot;/&gt;&lt;property id=&quot;20307&quot; value=&quot;283&quot;/&gt;&lt;/object&gt;&lt;object type=&quot;3&quot; unique_id=&quot;11056&quot;&gt;&lt;property id=&quot;20148&quot; value=&quot;5&quot;/&gt;&lt;property id=&quot;20300&quot; value=&quot;Slide 11 - &amp;quot;Performance Report&amp;quot;&quot;/&gt;&lt;property id=&quot;20307&quot; value=&quot;284&quot;/&gt;&lt;/object&gt;&lt;object type=&quot;3&quot; unique_id=&quot;11057&quot;&gt;&lt;property id=&quot;20148&quot; value=&quot;5&quot;/&gt;&lt;property id=&quot;20300&quot; value=&quot;Slide 12 - &amp;quot;Contemporary Business Environment&amp;quot;&quot;/&gt;&lt;property id=&quot;20307&quot; value=&quot;285&quot;/&gt;&lt;/object&gt;&lt;object type=&quot;3&quot; unique_id=&quot;11058&quot;&gt;&lt;property id=&quot;20148&quot; value=&quot;5&quot;/&gt;&lt;property id=&quot;20300&quot; value=&quot;Slide 13&quot;/&gt;&lt;property id=&quot;20307&quot; value=&quot;286&quot;/&gt;&lt;/object&gt;&lt;object type=&quot;3&quot; unique_id=&quot;11059&quot;&gt;&lt;property id=&quot;20148&quot; value=&quot;5&quot;/&gt;&lt;property id=&quot;20300&quot; value=&quot;Slide 17&quot;/&gt;&lt;property id=&quot;20307&quot; value=&quot;287&quot;/&gt;&lt;/object&gt;&lt;object type=&quot;3&quot; unique_id=&quot;11060&quot;&gt;&lt;property id=&quot;20148&quot; value=&quot;5&quot;/&gt;&lt;property id=&quot;20300&quot; value=&quot;Slide 19&quot;/&gt;&lt;property id=&quot;20307&quot; value=&quot;288&quot;/&gt;&lt;/object&gt;&lt;object type=&quot;3&quot; unique_id=&quot;11064&quot;&gt;&lt;property id=&quot;20148&quot; value=&quot;5&quot;/&gt;&lt;property id=&quot;20300&quot; value=&quot;Slide 21&quot;/&gt;&lt;property id=&quot;20307&quot; value=&quot;292&quot;/&gt;&lt;/object&gt;&lt;object type=&quot;3&quot; unique_id=&quot;11065&quot;&gt;&lt;property id=&quot;20148&quot; value=&quot;5&quot;/&gt;&lt;property id=&quot;20300&quot; value=&quot;Slide 22&quot;/&gt;&lt;property id=&quot;20307&quot; value=&quot;293&quot;/&gt;&lt;/object&gt;&lt;object type=&quot;3&quot; unique_id=&quot;11066&quot;&gt;&lt;property id=&quot;20148&quot; value=&quot;5&quot;/&gt;&lt;property id=&quot;20300&quot; value=&quot;Slide 23 - &amp;quot;The Balanced Scorecard&amp;quot;&quot;/&gt;&lt;property id=&quot;20307&quot; value=&quot;294&quot;/&gt;&lt;/object&gt;&lt;object type=&quot;3&quot; unique_id=&quot;11067&quot;&gt;&lt;property id=&quot;20148&quot; value=&quot;5&quot;/&gt;&lt;property id=&quot;20300&quot; value=&quot;Slide 18 - &amp;quot;Benchmarking&amp;quot;&quot;/&gt;&lt;property id=&quot;20307&quot; value=&quot;295&quot;/&gt;&lt;/object&gt;&lt;object type=&quot;3&quot; unique_id=&quot;11068&quot;&gt;&lt;property id=&quot;20148&quot; value=&quot;5&quot;/&gt;&lt;property id=&quot;20300&quot; value=&quot;Slide 16 - &amp;quot;Total Quality Management&amp;quot;&quot;/&gt;&lt;property id=&quot;20307&quot; value=&quot;296&quot;/&gt;&lt;/object&gt;&lt;object type=&quot;3&quot; unique_id=&quot;11069&quot;&gt;&lt;property id=&quot;20148&quot; value=&quot;5&quot;/&gt;&lt;property id=&quot;20300&quot; value=&quot;Slide 14 - &amp;quot;Activity-Based Costing&amp;#x0D;&amp;#x0A;and Management&amp;quot;&quot;/&gt;&lt;property id=&quot;20307&quot; value=&quot;297&quot;/&gt;&lt;/object&gt;&lt;object type=&quot;3&quot; unique_id=&quot;11396&quot;&gt;&lt;property id=&quot;20148&quot; value=&quot;5&quot;/&gt;&lt;property id=&quot;20300&quot; value=&quot;Slide 24 - &amp;quot;MGT 102&amp;#x0D;&amp;#x0A;Lectures 3&amp;#x0D;&amp;#x0A;&amp;quot;&quot;/&gt;&lt;property id=&quot;20307&quot; value=&quot;304&quot;/&gt;&lt;/object&gt;&lt;object type=&quot;3&quot; unique_id=&quot;11397&quot;&gt;&lt;property id=&quot;20148&quot; value=&quot;5&quot;/&gt;&lt;property id=&quot;20300&quot; value=&quot;Slide 15 - &amp;quot;Life-Cycle Costing&amp;quot;&quot;/&gt;&lt;property id=&quot;20307&quot; value=&quot;308&quot;/&gt;&lt;/object&gt;&lt;object type=&quot;3&quot; unique_id=&quot;11398&quot;&gt;&lt;property id=&quot;20148&quot; value=&quot;5&quot;/&gt;&lt;property id=&quot;20300&quot; value=&quot;Slide 20 - &amp;quot;Target Costing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807</Words>
  <Application>Microsoft Office PowerPoint</Application>
  <PresentationFormat>On-screen Show (4:3)</PresentationFormat>
  <Paragraphs>184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Lucida Sans Unicode</vt:lpstr>
      <vt:lpstr>Times New Roman</vt:lpstr>
      <vt:lpstr>Wingdings</vt:lpstr>
      <vt:lpstr>Wingdings 3</vt:lpstr>
      <vt:lpstr>Office Theme</vt:lpstr>
      <vt:lpstr>PowerPoint Presentation</vt:lpstr>
      <vt:lpstr>Lecture Outline</vt:lpstr>
      <vt:lpstr>The concept of cost</vt:lpstr>
      <vt:lpstr>Costing: definition and purposes</vt:lpstr>
      <vt:lpstr>Cost classification</vt:lpstr>
      <vt:lpstr>Direct and indirect costs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(optional)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Neng Jiang</dc:creator>
  <cp:lastModifiedBy>Maria-Teresa Speziale</cp:lastModifiedBy>
  <cp:revision>191</cp:revision>
  <cp:lastPrinted>2020-10-25T16:21:17Z</cp:lastPrinted>
  <dcterms:created xsi:type="dcterms:W3CDTF">2010-07-12T12:27:37Z</dcterms:created>
  <dcterms:modified xsi:type="dcterms:W3CDTF">2023-10-16T07:57:19Z</dcterms:modified>
</cp:coreProperties>
</file>