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59" r:id="rId7"/>
    <p:sldId id="262" r:id="rId8"/>
    <p:sldId id="261" r:id="rId9"/>
    <p:sldId id="263" r:id="rId10"/>
    <p:sldId id="264" r:id="rId11"/>
    <p:sldId id="265" r:id="rId12"/>
    <p:sldId id="266" r:id="rId13"/>
    <p:sldId id="267"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3"/>
  </p:normalViewPr>
  <p:slideViewPr>
    <p:cSldViewPr snapToGrid="0">
      <p:cViewPr varScale="1">
        <p:scale>
          <a:sx n="91" d="100"/>
          <a:sy n="91" d="100"/>
        </p:scale>
        <p:origin x="21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CE596F6-EFA6-4E1B-9EDB-F50EF98CFF58}"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160556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E596F6-EFA6-4E1B-9EDB-F50EF98CFF58}"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141424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E596F6-EFA6-4E1B-9EDB-F50EF98CFF58}"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202802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E596F6-EFA6-4E1B-9EDB-F50EF98CFF58}"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243570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E596F6-EFA6-4E1B-9EDB-F50EF98CFF58}"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216065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CE596F6-EFA6-4E1B-9EDB-F50EF98CFF58}"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62827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CE596F6-EFA6-4E1B-9EDB-F50EF98CFF58}" type="datetimeFigureOut">
              <a:rPr lang="en-GB" smtClean="0"/>
              <a:t>10/01/2024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211622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E596F6-EFA6-4E1B-9EDB-F50EF98CFF58}" type="datetimeFigureOut">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396439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596F6-EFA6-4E1B-9EDB-F50EF98CFF58}" type="datetimeFigureOut">
              <a:rPr lang="en-GB" smtClean="0"/>
              <a:t>10/01/2024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109645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E596F6-EFA6-4E1B-9EDB-F50EF98CFF58}"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375061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E596F6-EFA6-4E1B-9EDB-F50EF98CFF58}"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63778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596F6-EFA6-4E1B-9EDB-F50EF98CFF58}" type="datetimeFigureOut">
              <a:rPr lang="en-GB" smtClean="0"/>
              <a:t>10/01/2024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7B72E-B672-4E38-9264-BD9F1B541D3B}" type="slidenum">
              <a:rPr lang="en-GB" smtClean="0"/>
              <a:t>‹#›</a:t>
            </a:fld>
            <a:endParaRPr lang="en-GB"/>
          </a:p>
        </p:txBody>
      </p:sp>
    </p:spTree>
    <p:extLst>
      <p:ext uri="{BB962C8B-B14F-4D97-AF65-F5344CB8AC3E}">
        <p14:creationId xmlns:p14="http://schemas.microsoft.com/office/powerpoint/2010/main" val="349033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Intellectual Property (IP)</a:t>
            </a:r>
          </a:p>
        </p:txBody>
      </p:sp>
      <p:sp>
        <p:nvSpPr>
          <p:cNvPr id="3" name="Subtitle 2"/>
          <p:cNvSpPr>
            <a:spLocks noGrp="1"/>
          </p:cNvSpPr>
          <p:nvPr>
            <p:ph type="subTitle" idx="1"/>
          </p:nvPr>
        </p:nvSpPr>
        <p:spPr/>
        <p:txBody>
          <a:bodyPr/>
          <a:lstStyle/>
          <a:p>
            <a:r>
              <a:rPr lang="en-GB" dirty="0"/>
              <a:t>IP Lecture 1</a:t>
            </a:r>
          </a:p>
          <a:p>
            <a:r>
              <a:rPr lang="en-GB" dirty="0"/>
              <a:t>MGT 388 Lecture 4</a:t>
            </a:r>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99012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a:t>
            </a:r>
            <a:r>
              <a:rPr lang="en-GB" dirty="0" err="1"/>
              <a:t>Copyright定义</a:t>
            </a:r>
            <a:endParaRPr lang="en-GB" dirty="0"/>
          </a:p>
        </p:txBody>
      </p:sp>
      <p:sp>
        <p:nvSpPr>
          <p:cNvPr id="3" name="Content Placeholder 2"/>
          <p:cNvSpPr>
            <a:spLocks noGrp="1"/>
          </p:cNvSpPr>
          <p:nvPr>
            <p:ph idx="1"/>
          </p:nvPr>
        </p:nvSpPr>
        <p:spPr/>
        <p:txBody>
          <a:bodyPr>
            <a:normAutofit fontScale="85000" lnSpcReduction="20000"/>
          </a:bodyPr>
          <a:lstStyle/>
          <a:p>
            <a:r>
              <a:rPr lang="en-GB" dirty="0"/>
              <a:t>Seeks to protect the tangible expression of an idea NOT the idea itself</a:t>
            </a:r>
          </a:p>
          <a:p>
            <a:endParaRPr lang="en-GB" dirty="0"/>
          </a:p>
          <a:p>
            <a:r>
              <a:rPr lang="en-GB" dirty="0"/>
              <a:t>Serves to protect ‘works’ of authorship (e.g. art, music, performance, literature, software, coding, films, radio and television broadcasts)</a:t>
            </a:r>
          </a:p>
          <a:p>
            <a:pPr marL="0" indent="0">
              <a:buNone/>
            </a:pPr>
            <a:endParaRPr lang="en-GB" dirty="0"/>
          </a:p>
          <a:p>
            <a:r>
              <a:rPr lang="en-GB" dirty="0"/>
              <a:t>Life plus 70 years (Copyright, Designs, and Patents Act 1988 (CDPA))</a:t>
            </a:r>
          </a:p>
          <a:p>
            <a:pPr marL="0" indent="0">
              <a:buNone/>
            </a:pPr>
            <a:endParaRPr lang="en-GB" dirty="0"/>
          </a:p>
          <a:p>
            <a:r>
              <a:rPr lang="en-GB" dirty="0"/>
              <a:t>Joint-authorship (s10) vs Co-authorship (s173)</a:t>
            </a:r>
          </a:p>
          <a:p>
            <a:pPr marL="0" indent="0">
              <a:buNone/>
            </a:pPr>
            <a:r>
              <a:rPr lang="en-GB" sz="1500" dirty="0"/>
              <a:t>Joint-authorship</a:t>
            </a:r>
            <a:r>
              <a:rPr lang="zh-CN" altLang="en-US" sz="1500" dirty="0"/>
              <a:t>：</a:t>
            </a:r>
            <a:r>
              <a:rPr lang="ja-JP" altLang="en-US" sz="1500" b="0" i="0" u="none" strike="noStrike">
                <a:solidFill>
                  <a:srgbClr val="374151"/>
                </a:solidFill>
                <a:effectLst/>
                <a:latin typeface="Söhne"/>
              </a:rPr>
              <a:t>当两个或多个作者共同合作，共有创意贡献，且他们的贡献不能单独分开时，形成合著作品。</a:t>
            </a:r>
          </a:p>
          <a:p>
            <a:pPr marL="0" indent="0">
              <a:buNone/>
            </a:pPr>
            <a:r>
              <a:rPr lang="en-GB" sz="1500" dirty="0"/>
              <a:t>Co-authorship</a:t>
            </a:r>
            <a:r>
              <a:rPr lang="zh-CN" altLang="en-US" sz="1500" dirty="0"/>
              <a:t>：</a:t>
            </a:r>
            <a:r>
              <a:rPr lang="ja-JP" altLang="en-US" sz="1500" b="0" i="0" u="none" strike="noStrike">
                <a:solidFill>
                  <a:srgbClr val="374151"/>
                </a:solidFill>
                <a:effectLst/>
                <a:latin typeface="Söhne"/>
              </a:rPr>
              <a:t> 共著通常指的是两个或多个作者各自创作作品的不同部分，但这些部分被编排在一起形成一个整体。</a:t>
            </a:r>
            <a:endParaRPr lang="en-GB" sz="1500" dirty="0"/>
          </a:p>
          <a:p>
            <a:pPr lvl="0"/>
            <a:r>
              <a:rPr lang="en-GB" dirty="0"/>
              <a:t>Justifications – (</a:t>
            </a:r>
            <a:r>
              <a:rPr lang="en-GB" dirty="0" err="1"/>
              <a:t>i</a:t>
            </a:r>
            <a:r>
              <a:rPr lang="en-GB" dirty="0"/>
              <a:t>) Utilitarian, (ii) Labour (natural law), (iii) Hegelian</a:t>
            </a:r>
          </a:p>
          <a:p>
            <a:pPr marL="0" indent="0">
              <a:buNone/>
            </a:pPr>
            <a:r>
              <a:rPr lang="zh-CN" altLang="en-US" sz="1400" b="1" i="0" u="none" strike="noStrike" dirty="0">
                <a:solidFill>
                  <a:srgbClr val="374151"/>
                </a:solidFill>
                <a:effectLst/>
                <a:latin typeface="Söhne"/>
              </a:rPr>
              <a:t>                </a:t>
            </a:r>
            <a:r>
              <a:rPr lang="ja-JP" altLang="en-US" sz="1400" b="1" i="0" u="none" strike="noStrike">
                <a:solidFill>
                  <a:srgbClr val="374151"/>
                </a:solidFill>
                <a:effectLst/>
                <a:latin typeface="Söhne"/>
              </a:rPr>
              <a:t>正当性理由</a:t>
            </a:r>
            <a:r>
              <a:rPr lang="ja-JP" altLang="en-US" sz="1400" b="0" i="0" u="none" strike="noStrike">
                <a:solidFill>
                  <a:srgbClr val="374151"/>
                </a:solidFill>
                <a:effectLst/>
                <a:latin typeface="Söhne"/>
              </a:rPr>
              <a:t>：（</a:t>
            </a:r>
            <a:r>
              <a:rPr lang="en-US" sz="1400" b="0" i="0" u="none" strike="noStrike" dirty="0" err="1">
                <a:solidFill>
                  <a:srgbClr val="374151"/>
                </a:solidFill>
                <a:effectLst/>
                <a:latin typeface="Söhne"/>
              </a:rPr>
              <a:t>i</a:t>
            </a:r>
            <a:r>
              <a:rPr lang="en-US" sz="1400" b="0" i="0" u="none" strike="noStrike" dirty="0">
                <a:solidFill>
                  <a:srgbClr val="374151"/>
                </a:solidFill>
                <a:effectLst/>
                <a:latin typeface="Söhne"/>
              </a:rPr>
              <a:t>）</a:t>
            </a:r>
            <a:r>
              <a:rPr lang="ja-JP" altLang="en-US" sz="1400" b="0" i="0" u="none" strike="noStrike">
                <a:solidFill>
                  <a:srgbClr val="374151"/>
                </a:solidFill>
                <a:effectLst/>
                <a:latin typeface="Söhne"/>
              </a:rPr>
              <a:t>功利主义，（</a:t>
            </a:r>
            <a:r>
              <a:rPr lang="en-US" sz="1400" b="0" i="0" u="none" strike="noStrike" dirty="0">
                <a:solidFill>
                  <a:srgbClr val="374151"/>
                </a:solidFill>
                <a:effectLst/>
                <a:latin typeface="Söhne"/>
              </a:rPr>
              <a:t>ii）</a:t>
            </a:r>
            <a:r>
              <a:rPr lang="ja-JP" altLang="en-US" sz="1400" b="0" i="0" u="none" strike="noStrike">
                <a:solidFill>
                  <a:srgbClr val="374151"/>
                </a:solidFill>
                <a:effectLst/>
                <a:latin typeface="Söhne"/>
              </a:rPr>
              <a:t>劳动（自然法），（</a:t>
            </a:r>
            <a:r>
              <a:rPr lang="en-US" sz="1400" b="0" i="0" u="none" strike="noStrike" dirty="0">
                <a:solidFill>
                  <a:srgbClr val="374151"/>
                </a:solidFill>
                <a:effectLst/>
                <a:latin typeface="Söhne"/>
              </a:rPr>
              <a:t>iii）</a:t>
            </a:r>
            <a:r>
              <a:rPr lang="ja-JP" altLang="en-US" sz="1400" b="0" i="0" u="none" strike="noStrike">
                <a:solidFill>
                  <a:srgbClr val="374151"/>
                </a:solidFill>
                <a:effectLst/>
                <a:latin typeface="Söhne"/>
              </a:rPr>
              <a:t>黑格尔理论。</a:t>
            </a:r>
          </a:p>
          <a:p>
            <a:pPr marL="0" lvl="0" indent="0">
              <a:buNone/>
            </a:pPr>
            <a:endParaRPr lang="en-GB" dirty="0"/>
          </a:p>
          <a:p>
            <a:endParaRPr lang="en-GB" dirty="0"/>
          </a:p>
          <a:p>
            <a:endParaRPr lang="en-GB" dirty="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Copyright</a:t>
            </a:r>
          </a:p>
        </p:txBody>
      </p:sp>
      <p:pic>
        <p:nvPicPr>
          <p:cNvPr id="5" name="Picture 4"/>
          <p:cNvPicPr>
            <a:picLocks noChangeAspect="1"/>
          </p:cNvPicPr>
          <p:nvPr/>
        </p:nvPicPr>
        <p:blipFill>
          <a:blip r:embed="rId2"/>
          <a:stretch>
            <a:fillRect/>
          </a:stretch>
        </p:blipFill>
        <p:spPr>
          <a:xfrm>
            <a:off x="10984887" y="5742335"/>
            <a:ext cx="1207113" cy="1115665"/>
          </a:xfrm>
          <a:prstGeom prst="rect">
            <a:avLst/>
          </a:prstGeom>
        </p:spPr>
      </p:pic>
      <p:pic>
        <p:nvPicPr>
          <p:cNvPr id="6"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292108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for copyright</a:t>
            </a:r>
          </a:p>
        </p:txBody>
      </p:sp>
      <p:sp>
        <p:nvSpPr>
          <p:cNvPr id="3" name="Content Placeholder 2"/>
          <p:cNvSpPr>
            <a:spLocks noGrp="1"/>
          </p:cNvSpPr>
          <p:nvPr>
            <p:ph idx="1"/>
          </p:nvPr>
        </p:nvSpPr>
        <p:spPr/>
        <p:txBody>
          <a:bodyPr>
            <a:normAutofit fontScale="92500" lnSpcReduction="10000"/>
          </a:bodyPr>
          <a:lstStyle/>
          <a:p>
            <a:r>
              <a:rPr lang="en-GB" dirty="0"/>
              <a:t>Automatically vests in the author of the work (no need to register)</a:t>
            </a:r>
          </a:p>
          <a:p>
            <a:pPr marL="0" lv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自动归属于作品作者（无需注册）</a:t>
            </a:r>
            <a:endParaRPr lang="en-GB" dirty="0"/>
          </a:p>
          <a:p>
            <a:pPr lvl="0"/>
            <a:r>
              <a:rPr lang="en-GB" dirty="0"/>
              <a:t>Requirements:</a:t>
            </a:r>
          </a:p>
          <a:p>
            <a:pPr lvl="1"/>
            <a:r>
              <a:rPr lang="en-GB" dirty="0"/>
              <a:t>The work is </a:t>
            </a:r>
            <a:r>
              <a:rPr lang="en-GB" dirty="0" err="1"/>
              <a:t>origina原创</a:t>
            </a:r>
            <a:endParaRPr lang="en-GB" dirty="0"/>
          </a:p>
          <a:p>
            <a:pPr lvl="1"/>
            <a:r>
              <a:rPr lang="en-GB" dirty="0"/>
              <a:t>The work is recorded in a material form (i.e. protects expression not idea)</a:t>
            </a:r>
          </a:p>
          <a:p>
            <a:pPr marL="457200" lvl="1" indent="0">
              <a:buNone/>
            </a:pPr>
            <a:r>
              <a:rPr lang="en-GB" dirty="0" err="1"/>
              <a:t>工作以物质实际形式记录</a:t>
            </a:r>
            <a:endParaRPr lang="en-GB" dirty="0"/>
          </a:p>
          <a:p>
            <a:pPr lvl="1"/>
            <a:r>
              <a:rPr lang="en-GB" dirty="0"/>
              <a:t>A ‘substantial part’ of work is reproduced without permission</a:t>
            </a:r>
          </a:p>
          <a:p>
            <a:pPr marL="457200" lvl="1" indent="0">
              <a:buNone/>
            </a:pPr>
            <a:r>
              <a:rPr lang="ja-JP" altLang="en-US" sz="1900" b="0" i="0" u="none" strike="noStrike">
                <a:solidFill>
                  <a:srgbClr val="374151"/>
                </a:solidFill>
                <a:effectLst/>
                <a:latin typeface="Söhne"/>
              </a:rPr>
              <a:t>如果作品的相当部分被复制，且未经作者许可，可能构成侵权。</a:t>
            </a:r>
            <a:endParaRPr lang="en-GB" sz="1900" dirty="0"/>
          </a:p>
          <a:p>
            <a:pPr lvl="1"/>
            <a:r>
              <a:rPr lang="en-GB" dirty="0"/>
              <a:t>Author or work is connected to a signatory state of Berne </a:t>
            </a:r>
            <a:r>
              <a:rPr lang="en-GB" dirty="0" err="1"/>
              <a:t>Convention伯尔尼公约</a:t>
            </a:r>
            <a:endParaRPr lang="en-GB" dirty="0"/>
          </a:p>
          <a:p>
            <a:pPr marL="457200" lvl="1" indent="0">
              <a:buNone/>
            </a:pPr>
            <a:endParaRPr lang="en-GB" dirty="0"/>
          </a:p>
          <a:p>
            <a:pPr lvl="0"/>
            <a:r>
              <a:rPr lang="en-GB" dirty="0"/>
              <a:t>Author of work may transfer ownership of copyright (and rights thereof)</a:t>
            </a:r>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Copyright</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stretch>
            <a:fillRect/>
          </a:stretch>
        </p:blipFill>
        <p:spPr>
          <a:xfrm>
            <a:off x="10984887" y="5742335"/>
            <a:ext cx="1207113" cy="1115665"/>
          </a:xfrm>
          <a:prstGeom prst="rect">
            <a:avLst/>
          </a:prstGeom>
        </p:spPr>
      </p:pic>
    </p:spTree>
    <p:extLst>
      <p:ext uri="{BB962C8B-B14F-4D97-AF65-F5344CB8AC3E}">
        <p14:creationId xmlns:p14="http://schemas.microsoft.com/office/powerpoint/2010/main" val="74097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of protection  </a:t>
            </a:r>
            <a:r>
              <a:rPr lang="en-GB" dirty="0" err="1"/>
              <a:t>保护范围</a:t>
            </a:r>
            <a:endParaRPr lang="en-GB" dirty="0"/>
          </a:p>
        </p:txBody>
      </p:sp>
      <p:sp>
        <p:nvSpPr>
          <p:cNvPr id="3" name="Content Placeholder 2"/>
          <p:cNvSpPr>
            <a:spLocks noGrp="1"/>
          </p:cNvSpPr>
          <p:nvPr>
            <p:ph idx="1"/>
          </p:nvPr>
        </p:nvSpPr>
        <p:spPr>
          <a:xfrm>
            <a:off x="838199" y="1825625"/>
            <a:ext cx="11061357" cy="4351338"/>
          </a:xfrm>
        </p:spPr>
        <p:txBody>
          <a:bodyPr>
            <a:normAutofit fontScale="92500" lnSpcReduction="10000"/>
          </a:bodyPr>
          <a:lstStyle/>
          <a:p>
            <a:r>
              <a:rPr lang="en-GB" dirty="0"/>
              <a:t>Primary infringement (does </a:t>
            </a:r>
            <a:r>
              <a:rPr lang="en-GB" u="sng" dirty="0"/>
              <a:t>not</a:t>
            </a:r>
            <a:r>
              <a:rPr lang="en-GB" dirty="0"/>
              <a:t> have to be for commercial purposes) </a:t>
            </a:r>
            <a:r>
              <a:rPr lang="en-GB" dirty="0" err="1"/>
              <a:t>主要侵权</a:t>
            </a:r>
            <a:endParaRPr lang="en-GB" dirty="0"/>
          </a:p>
          <a:p>
            <a:pPr lvl="1"/>
            <a:r>
              <a:rPr lang="en-GB" dirty="0"/>
              <a:t>Restricted acts (i.e. only copyright owner permitted to do these)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限制行为</a:t>
            </a:r>
            <a:br>
              <a:rPr lang="en-GB" dirty="0"/>
            </a:br>
            <a:r>
              <a:rPr lang="en-GB" dirty="0"/>
              <a:t>s16(1)(a): to copy</a:t>
            </a:r>
            <a:br>
              <a:rPr lang="en-GB" dirty="0"/>
            </a:br>
            <a:r>
              <a:rPr lang="en-GB" dirty="0"/>
              <a:t>s16(1)(b): to issue copies to the public</a:t>
            </a:r>
            <a:r>
              <a:rPr lang="zh-CN" altLang="en-US" dirty="0"/>
              <a:t> </a:t>
            </a:r>
            <a:r>
              <a:rPr lang="ja-JP" altLang="en-US" sz="1600" b="0" i="0" u="none" strike="noStrike">
                <a:solidFill>
                  <a:srgbClr val="000000"/>
                </a:solidFill>
                <a:effectLst/>
                <a:latin typeface="Microsoft Yahei" panose="020B0503020204020204" pitchFamily="34" charset="-122"/>
                <a:ea typeface="Microsoft Yahei" panose="020B0503020204020204" pitchFamily="34" charset="-122"/>
              </a:rPr>
              <a:t>向公众发行副本</a:t>
            </a:r>
            <a:br>
              <a:rPr lang="en-GB" dirty="0"/>
            </a:br>
            <a:r>
              <a:rPr lang="en-GB" dirty="0"/>
              <a:t>s16(1)(c): to perform, show, or play works in public</a:t>
            </a:r>
            <a:br>
              <a:rPr lang="en-GB" dirty="0"/>
            </a:br>
            <a:r>
              <a:rPr lang="en-GB" dirty="0"/>
              <a:t>s16(1)(d): broadcast or include works in cable programme service</a:t>
            </a:r>
            <a:r>
              <a:rPr lang="ja-JP" altLang="en-US" sz="1600" b="0" i="0" u="none" strike="noStrike">
                <a:solidFill>
                  <a:srgbClr val="000000"/>
                </a:solidFill>
                <a:effectLst/>
                <a:latin typeface="Microsoft Yahei" panose="020B0503020204020204" pitchFamily="34" charset="-122"/>
                <a:ea typeface="Microsoft Yahei" panose="020B0503020204020204" pitchFamily="34" charset="-122"/>
              </a:rPr>
              <a:t>广播或收录有线节目服务作品</a:t>
            </a:r>
            <a:br>
              <a:rPr lang="en-GB" dirty="0"/>
            </a:br>
            <a:r>
              <a:rPr lang="en-GB" dirty="0"/>
              <a:t>s16(1)(e): to adapt the work or to do any of the above in relation to an adaptation of the work</a:t>
            </a:r>
            <a:r>
              <a:rPr lang="zh-CN" altLang="en-US" dirty="0"/>
              <a:t> </a:t>
            </a:r>
            <a:r>
              <a:rPr lang="ja-JP" altLang="en-US" sz="1600" b="0" i="0" u="none" strike="noStrike">
                <a:solidFill>
                  <a:srgbClr val="000000"/>
                </a:solidFill>
                <a:effectLst/>
                <a:latin typeface="Microsoft Yahei" panose="020B0503020204020204" pitchFamily="34" charset="-122"/>
                <a:ea typeface="Microsoft Yahei" panose="020B0503020204020204" pitchFamily="34" charset="-122"/>
              </a:rPr>
              <a:t>改编作品或就改编作品进行上述任何与改编作品有关的行为</a:t>
            </a:r>
            <a:endParaRPr lang="en-GB" sz="1600" dirty="0"/>
          </a:p>
          <a:p>
            <a:r>
              <a:rPr lang="en-GB" dirty="0"/>
              <a:t>Secondary </a:t>
            </a:r>
            <a:r>
              <a:rPr lang="en-GB" dirty="0" err="1"/>
              <a:t>infringemen二次侵权</a:t>
            </a:r>
            <a:endParaRPr lang="en-GB" dirty="0"/>
          </a:p>
          <a:p>
            <a:pPr lvl="1"/>
            <a:r>
              <a:rPr lang="en-GB" dirty="0"/>
              <a:t>Sections 22-26 (anyone who knowingly deals in infringing copies)</a:t>
            </a:r>
          </a:p>
          <a:p>
            <a:pPr marL="457200" lvl="1" indent="0">
              <a:buNone/>
            </a:pPr>
            <a:r>
              <a:rPr lang="ja-JP" altLang="en-US" sz="1600" b="0" i="0" u="none" strike="noStrike">
                <a:solidFill>
                  <a:srgbClr val="000000"/>
                </a:solidFill>
                <a:effectLst/>
                <a:latin typeface="Microsoft Yahei" panose="020B0503020204020204" pitchFamily="34" charset="-122"/>
                <a:ea typeface="Microsoft Yahei" panose="020B0503020204020204" pitchFamily="34" charset="-122"/>
              </a:rPr>
              <a:t>任何故意从事侵权复制品交易的人</a:t>
            </a:r>
            <a:endParaRPr lang="en-GB" sz="1600" dirty="0"/>
          </a:p>
          <a:p>
            <a:pPr lvl="1"/>
            <a:r>
              <a:rPr lang="en-GB" dirty="0"/>
              <a:t>Must show knew/had reason to believe items were infringing copies</a:t>
            </a:r>
          </a:p>
          <a:p>
            <a:pPr marL="457200" lvl="1" indent="0">
              <a:buNone/>
            </a:pPr>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必须证明知道</a:t>
            </a:r>
            <a:r>
              <a:rPr lang="en-US" altLang="ja-JP" sz="17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有理由相信物品是侵权复制品</a:t>
            </a:r>
            <a:endParaRPr lang="en-GB" sz="1700"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Copyright</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stretch>
            <a:fillRect/>
          </a:stretch>
        </p:blipFill>
        <p:spPr>
          <a:xfrm>
            <a:off x="10984887" y="5742335"/>
            <a:ext cx="1207113" cy="1115665"/>
          </a:xfrm>
          <a:prstGeom prst="rect">
            <a:avLst/>
          </a:prstGeom>
        </p:spPr>
      </p:pic>
    </p:spTree>
    <p:extLst>
      <p:ext uri="{BB962C8B-B14F-4D97-AF65-F5344CB8AC3E}">
        <p14:creationId xmlns:p14="http://schemas.microsoft.com/office/powerpoint/2010/main" val="15515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Defences to breach of copyright</a:t>
            </a:r>
            <a:r>
              <a:rPr lang="zh-CN" altLang="en-US" dirty="0"/>
              <a:t> 如何辩护</a:t>
            </a:r>
            <a:endParaRPr lang="en-GB" dirty="0"/>
          </a:p>
        </p:txBody>
      </p:sp>
      <p:sp>
        <p:nvSpPr>
          <p:cNvPr id="3" name="Content Placeholder 2"/>
          <p:cNvSpPr>
            <a:spLocks noGrp="1"/>
          </p:cNvSpPr>
          <p:nvPr>
            <p:ph idx="1"/>
          </p:nvPr>
        </p:nvSpPr>
        <p:spPr/>
        <p:txBody>
          <a:bodyPr>
            <a:normAutofit fontScale="92500" lnSpcReduction="20000"/>
          </a:bodyPr>
          <a:lstStyle/>
          <a:p>
            <a:r>
              <a:rPr lang="en-GB" b="1" dirty="0"/>
              <a:t>Defences</a:t>
            </a:r>
            <a:endParaRPr lang="en-GB" dirty="0"/>
          </a:p>
          <a:p>
            <a:pPr lvl="1"/>
            <a:r>
              <a:rPr lang="en-GB" dirty="0"/>
              <a:t>Deny claimant is owner (or licensee) of copyright </a:t>
            </a:r>
            <a:r>
              <a:rPr lang="en-GB" dirty="0" err="1"/>
              <a:t>work否认原告是作品的主人</a:t>
            </a:r>
            <a:endParaRPr lang="en-GB" dirty="0"/>
          </a:p>
          <a:p>
            <a:pPr lvl="1"/>
            <a:r>
              <a:rPr lang="en-GB" dirty="0"/>
              <a:t>Deny work is entitled to copyright protection</a:t>
            </a:r>
            <a:r>
              <a:rPr lang="zh-CN" altLang="en-US" dirty="0"/>
              <a:t> 否认作品有权获得版权保护</a:t>
            </a:r>
            <a:endParaRPr lang="en-GB" dirty="0"/>
          </a:p>
          <a:p>
            <a:pPr lvl="1"/>
            <a:r>
              <a:rPr lang="en-GB" dirty="0"/>
              <a:t>Deny any infringing conduct has been committed </a:t>
            </a:r>
            <a:r>
              <a:rPr lang="en-GB" dirty="0" err="1"/>
              <a:t>否认任何侵权行为</a:t>
            </a:r>
            <a:endParaRPr lang="en-GB" dirty="0"/>
          </a:p>
          <a:p>
            <a:pPr lvl="1"/>
            <a:endParaRPr lang="en-GB" b="1" dirty="0"/>
          </a:p>
          <a:p>
            <a:r>
              <a:rPr lang="en-GB" b="1" dirty="0"/>
              <a:t>If above shown then statutory defences (“fair dealing”) may apply:</a:t>
            </a:r>
          </a:p>
          <a:p>
            <a:pPr lvl="1"/>
            <a:r>
              <a:rPr lang="en-GB" dirty="0"/>
              <a:t>s29: Non-commercial research and private </a:t>
            </a:r>
            <a:r>
              <a:rPr lang="en-GB" dirty="0" err="1"/>
              <a:t>study非商业研究和私人学习</a:t>
            </a:r>
            <a:endParaRPr lang="en-GB" dirty="0"/>
          </a:p>
          <a:p>
            <a:pPr lvl="1"/>
            <a:r>
              <a:rPr lang="en-GB" dirty="0"/>
              <a:t>s30(1): criticism &amp; </a:t>
            </a:r>
            <a:r>
              <a:rPr lang="en-GB" dirty="0" err="1"/>
              <a:t>revie批评检讨</a:t>
            </a:r>
            <a:endParaRPr lang="en-GB" dirty="0"/>
          </a:p>
          <a:p>
            <a:pPr lvl="1"/>
            <a:r>
              <a:rPr lang="en-GB" dirty="0"/>
              <a:t>s30(2): news </a:t>
            </a:r>
            <a:r>
              <a:rPr lang="en-GB" dirty="0" err="1"/>
              <a:t>reportin新闻报道</a:t>
            </a:r>
            <a:endParaRPr lang="en-GB" dirty="0"/>
          </a:p>
          <a:p>
            <a:pPr lvl="1"/>
            <a:r>
              <a:rPr lang="en-GB" dirty="0"/>
              <a:t>s31: incidental </a:t>
            </a:r>
            <a:r>
              <a:rPr lang="en-GB" dirty="0" err="1"/>
              <a:t>inclusio附带纳入</a:t>
            </a:r>
            <a:endParaRPr lang="en-GB" dirty="0"/>
          </a:p>
          <a:p>
            <a:pPr lvl="1"/>
            <a:r>
              <a:rPr lang="en-GB" dirty="0"/>
              <a:t>ss32-36: educational uses</a:t>
            </a:r>
          </a:p>
          <a:p>
            <a:pPr lvl="1"/>
            <a:r>
              <a:rPr lang="en-GB" dirty="0"/>
              <a:t>ss37-43: libraries</a:t>
            </a:r>
          </a:p>
          <a:p>
            <a:pPr lvl="1"/>
            <a:r>
              <a:rPr lang="en-GB" dirty="0"/>
              <a:t>ss48-75: typefaces, </a:t>
            </a:r>
            <a:r>
              <a:rPr lang="en-GB" dirty="0" err="1"/>
              <a:t>timeshifting</a:t>
            </a:r>
            <a:r>
              <a:rPr lang="en-GB" dirty="0"/>
              <a:t>, rentals, clubs and societies etc. </a:t>
            </a:r>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Copyright</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stretch>
            <a:fillRect/>
          </a:stretch>
        </p:blipFill>
        <p:spPr>
          <a:xfrm>
            <a:off x="10984887" y="5742335"/>
            <a:ext cx="1207113" cy="1115665"/>
          </a:xfrm>
          <a:prstGeom prst="rect">
            <a:avLst/>
          </a:prstGeom>
        </p:spPr>
      </p:pic>
    </p:spTree>
    <p:extLst>
      <p:ext uri="{BB962C8B-B14F-4D97-AF65-F5344CB8AC3E}">
        <p14:creationId xmlns:p14="http://schemas.microsoft.com/office/powerpoint/2010/main" val="241296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95" y="99284"/>
            <a:ext cx="10515600" cy="1325563"/>
          </a:xfrm>
        </p:spPr>
        <p:txBody>
          <a:bodyPr/>
          <a:lstStyle/>
          <a:p>
            <a:r>
              <a:rPr lang="en-GB" dirty="0"/>
              <a:t>Criminal </a:t>
            </a:r>
            <a:r>
              <a:rPr lang="en-GB" dirty="0" err="1"/>
              <a:t>Offences刑事罪行</a:t>
            </a:r>
            <a:endParaRPr lang="en-GB" dirty="0"/>
          </a:p>
        </p:txBody>
      </p:sp>
      <p:sp>
        <p:nvSpPr>
          <p:cNvPr id="3" name="Content Placeholder 2"/>
          <p:cNvSpPr>
            <a:spLocks noGrp="1"/>
          </p:cNvSpPr>
          <p:nvPr>
            <p:ph idx="1"/>
          </p:nvPr>
        </p:nvSpPr>
        <p:spPr>
          <a:xfrm>
            <a:off x="96795" y="1287101"/>
            <a:ext cx="10515600" cy="4351338"/>
          </a:xfrm>
        </p:spPr>
        <p:txBody>
          <a:bodyPr>
            <a:normAutofit fontScale="62500" lnSpcReduction="20000"/>
          </a:bodyPr>
          <a:lstStyle/>
          <a:p>
            <a:r>
              <a:rPr lang="en-GB" dirty="0"/>
              <a:t>Note: higher burden of proof required under criminal law than under civil law</a:t>
            </a:r>
          </a:p>
          <a:p>
            <a:r>
              <a:rPr lang="en-GB" dirty="0"/>
              <a:t>s107 (1) A person commits an offence who, without the licence of the copyright owner—</a:t>
            </a:r>
          </a:p>
          <a:p>
            <a:pPr lvl="1"/>
            <a:r>
              <a:rPr lang="en-GB" dirty="0"/>
              <a:t>(a) makes for sale or hire, or</a:t>
            </a:r>
          </a:p>
          <a:p>
            <a:pPr lvl="1"/>
            <a:r>
              <a:rPr lang="en-GB" dirty="0"/>
              <a:t>(b) </a:t>
            </a:r>
            <a:r>
              <a:rPr lang="en-GB" dirty="0" err="1"/>
              <a:t>imports进口</a:t>
            </a:r>
            <a:r>
              <a:rPr lang="en-GB" dirty="0"/>
              <a:t> into the United Kingdom otherwise than for his private and domestic use, or</a:t>
            </a:r>
          </a:p>
          <a:p>
            <a:pPr lvl="1"/>
            <a:r>
              <a:rPr lang="en-GB" dirty="0"/>
              <a:t>(c) possesses in the course of a business with a view to committing any act infringing the copyright, or</a:t>
            </a:r>
          </a:p>
          <a:p>
            <a:pPr lvl="1"/>
            <a:r>
              <a:rPr lang="en-GB" dirty="0"/>
              <a:t>(d) in the course of a business – </a:t>
            </a:r>
          </a:p>
          <a:p>
            <a:pPr lvl="2"/>
            <a:r>
              <a:rPr lang="en-GB" sz="2600" dirty="0"/>
              <a:t>(</a:t>
            </a:r>
            <a:r>
              <a:rPr lang="en-GB" sz="2600" dirty="0" err="1"/>
              <a:t>i</a:t>
            </a:r>
            <a:r>
              <a:rPr lang="en-GB" sz="2600" dirty="0"/>
              <a:t>) sells or lets for hire, or</a:t>
            </a:r>
          </a:p>
          <a:p>
            <a:pPr lvl="2"/>
            <a:r>
              <a:rPr lang="en-GB" sz="2600" dirty="0"/>
              <a:t>(ii) offers or exposes for sale or hire, or</a:t>
            </a:r>
          </a:p>
          <a:p>
            <a:pPr lvl="2"/>
            <a:r>
              <a:rPr lang="en-GB" sz="2600" dirty="0"/>
              <a:t>(iii) exhibits in public, or</a:t>
            </a:r>
          </a:p>
          <a:p>
            <a:pPr lvl="2"/>
            <a:r>
              <a:rPr lang="en-GB" sz="2600" dirty="0"/>
              <a:t>(iv) distributes, or</a:t>
            </a:r>
          </a:p>
          <a:p>
            <a:pPr lvl="1"/>
            <a:r>
              <a:rPr lang="en-GB" dirty="0"/>
              <a:t>(e) distributes otherwise than in the course of a business to such an extent as to affect prejudicially the owner of the copyright, an article which is, and which he knows or has reason to believe is, an infringing copy of a copyright work. </a:t>
            </a:r>
          </a:p>
          <a:p>
            <a:endParaRPr lang="en-GB" dirty="0"/>
          </a:p>
          <a:p>
            <a:r>
              <a:rPr lang="en-GB" dirty="0"/>
              <a:t>s107(2A) A person who infringes copyright in a work by communicating the work to the public</a:t>
            </a:r>
          </a:p>
          <a:p>
            <a:pPr lvl="1"/>
            <a:r>
              <a:rPr lang="en-GB" dirty="0"/>
              <a:t>(a) in the course of a business, or</a:t>
            </a:r>
          </a:p>
          <a:p>
            <a:pPr lvl="1"/>
            <a:r>
              <a:rPr lang="en-GB" dirty="0"/>
              <a:t>(b) otherwise than in the course of a business to such an extent as to affect prejudicially the owner of the copyright</a:t>
            </a:r>
          </a:p>
          <a:p>
            <a:endParaRPr lang="en-GB" dirty="0"/>
          </a:p>
          <a:p>
            <a:endParaRPr lang="en-GB" dirty="0"/>
          </a:p>
        </p:txBody>
      </p:sp>
      <p:pic>
        <p:nvPicPr>
          <p:cNvPr id="5" name="Picture 4"/>
          <p:cNvPicPr>
            <a:picLocks noChangeAspect="1"/>
          </p:cNvPicPr>
          <p:nvPr/>
        </p:nvPicPr>
        <p:blipFill>
          <a:blip r:embed="rId2"/>
          <a:stretch>
            <a:fillRect/>
          </a:stretch>
        </p:blipFill>
        <p:spPr>
          <a:xfrm>
            <a:off x="10984887" y="5742335"/>
            <a:ext cx="1207113" cy="1115665"/>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Copyright</a:t>
            </a:r>
          </a:p>
        </p:txBody>
      </p:sp>
      <p:pic>
        <p:nvPicPr>
          <p:cNvPr id="7"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342844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Moral Rights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精神权利</a:t>
            </a:r>
            <a:endParaRPr lang="en-GB" dirty="0"/>
          </a:p>
        </p:txBody>
      </p:sp>
      <p:sp>
        <p:nvSpPr>
          <p:cNvPr id="3" name="Content Placeholder 2"/>
          <p:cNvSpPr>
            <a:spLocks noGrp="1"/>
          </p:cNvSpPr>
          <p:nvPr>
            <p:ph idx="1"/>
          </p:nvPr>
        </p:nvSpPr>
        <p:spPr/>
        <p:txBody>
          <a:bodyPr>
            <a:normAutofit/>
          </a:bodyPr>
          <a:lstStyle/>
          <a:p>
            <a:pPr marL="0" indent="0" algn="just">
              <a:buNone/>
            </a:pPr>
            <a:r>
              <a:rPr lang="en-GB" sz="2400" dirty="0"/>
              <a:t>“Independently of the author's economic rights, </a:t>
            </a:r>
            <a:r>
              <a:rPr lang="en-GB" sz="2400" b="1" dirty="0"/>
              <a:t>and even after the transfer of the said rights</a:t>
            </a:r>
            <a:r>
              <a:rPr lang="en-GB" sz="2400" dirty="0"/>
              <a:t>, the </a:t>
            </a:r>
            <a:r>
              <a:rPr lang="en-GB" sz="2400" b="1" dirty="0"/>
              <a:t>author</a:t>
            </a:r>
            <a:r>
              <a:rPr lang="en-GB" sz="2400" dirty="0"/>
              <a:t> shall have the right to claim authorship of the work and to </a:t>
            </a:r>
            <a:r>
              <a:rPr lang="en-GB" sz="2400" b="1" dirty="0"/>
              <a:t>object to any distortion, mutilation or other modification of, or other derogatory action </a:t>
            </a:r>
            <a:r>
              <a:rPr lang="en-GB" sz="2400" dirty="0"/>
              <a:t>in relation to, the said work, which would be </a:t>
            </a:r>
            <a:r>
              <a:rPr lang="en-GB" sz="2400" b="1" dirty="0"/>
              <a:t>prejudicial to his honour or reputation</a:t>
            </a:r>
            <a:r>
              <a:rPr lang="en-GB" sz="2400" dirty="0"/>
              <a:t>.” (Berne Convention Article 6 </a:t>
            </a:r>
            <a:r>
              <a:rPr lang="en-GB" sz="2400" dirty="0" err="1"/>
              <a:t>bis</a:t>
            </a:r>
            <a:r>
              <a:rPr lang="en-GB" sz="2400" dirty="0"/>
              <a:t>)</a:t>
            </a:r>
          </a:p>
          <a:p>
            <a:endParaRPr lang="en-GB" sz="1800" dirty="0"/>
          </a:p>
          <a:p>
            <a:pPr marL="0" indent="0">
              <a:buNone/>
            </a:pPr>
            <a:r>
              <a:rPr lang="ja-JP" altLang="en-US" sz="1800" b="0" i="0" u="none" strike="noStrike">
                <a:solidFill>
                  <a:srgbClr val="000000"/>
                </a:solidFill>
                <a:effectLst/>
                <a:latin typeface="Microsoft Yahei" panose="020B0503020204020204" pitchFamily="34" charset="-122"/>
                <a:ea typeface="Microsoft Yahei" panose="020B0503020204020204" pitchFamily="34" charset="-122"/>
              </a:rPr>
              <a:t>无论作者的经济权利如何，即使在上述权利转让之后，作者也有权主张该作品的作者身份，并有权反对对该作品进行任何歪曲、篡改或其他修改，或与该作品有关的其他贬损行为，这将损害其荣誉或声誉。（</a:t>
            </a:r>
            <a:r>
              <a:rPr lang="en-US" altLang="ja-JP" sz="18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1800" b="0" i="0" u="none" strike="noStrike">
                <a:solidFill>
                  <a:srgbClr val="000000"/>
                </a:solidFill>
                <a:effectLst/>
                <a:latin typeface="Microsoft Yahei" panose="020B0503020204020204" pitchFamily="34" charset="-122"/>
                <a:ea typeface="Microsoft Yahei" panose="020B0503020204020204" pitchFamily="34" charset="-122"/>
              </a:rPr>
              <a:t>伯尔尼公约</a:t>
            </a:r>
            <a:r>
              <a:rPr lang="en-US" altLang="ja-JP" sz="18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1800" b="0" i="0" u="none" strike="noStrike">
                <a:solidFill>
                  <a:srgbClr val="000000"/>
                </a:solidFill>
                <a:effectLst/>
                <a:latin typeface="Microsoft Yahei" panose="020B0503020204020204" pitchFamily="34" charset="-122"/>
                <a:ea typeface="Microsoft Yahei" panose="020B0503020204020204" pitchFamily="34" charset="-122"/>
              </a:rPr>
              <a:t>第</a:t>
            </a:r>
            <a:r>
              <a:rPr lang="en-US" altLang="ja-JP" sz="1800" b="0" i="0" u="none" strike="noStrike" dirty="0">
                <a:solidFill>
                  <a:srgbClr val="000000"/>
                </a:solidFill>
                <a:effectLst/>
                <a:latin typeface="Microsoft Yahei" panose="020B0503020204020204" pitchFamily="34" charset="-122"/>
                <a:ea typeface="Microsoft Yahei" panose="020B0503020204020204" pitchFamily="34" charset="-122"/>
              </a:rPr>
              <a:t>6</a:t>
            </a:r>
            <a:r>
              <a:rPr lang="ja-JP" altLang="en-US" sz="1800" b="0" i="0" u="none" strike="noStrike">
                <a:solidFill>
                  <a:srgbClr val="000000"/>
                </a:solidFill>
                <a:effectLst/>
                <a:latin typeface="Microsoft Yahei" panose="020B0503020204020204" pitchFamily="34" charset="-122"/>
                <a:ea typeface="Microsoft Yahei" panose="020B0503020204020204" pitchFamily="34" charset="-122"/>
              </a:rPr>
              <a:t>条之二）</a:t>
            </a:r>
            <a:endParaRPr lang="en-GB" sz="1800"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Copyright</a:t>
            </a:r>
          </a:p>
        </p:txBody>
      </p:sp>
      <p:pic>
        <p:nvPicPr>
          <p:cNvPr id="5" name="Picture 4"/>
          <p:cNvPicPr>
            <a:picLocks noChangeAspect="1"/>
          </p:cNvPicPr>
          <p:nvPr/>
        </p:nvPicPr>
        <p:blipFill>
          <a:blip r:embed="rId2"/>
          <a:stretch>
            <a:fillRect/>
          </a:stretch>
        </p:blipFill>
        <p:spPr>
          <a:xfrm>
            <a:off x="10984887" y="5742335"/>
            <a:ext cx="1207113" cy="1115665"/>
          </a:xfrm>
          <a:prstGeom prst="rect">
            <a:avLst/>
          </a:prstGeom>
        </p:spPr>
      </p:pic>
      <p:pic>
        <p:nvPicPr>
          <p:cNvPr id="6"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106063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Moral Rights cont.</a:t>
            </a:r>
          </a:p>
        </p:txBody>
      </p:sp>
      <p:sp>
        <p:nvSpPr>
          <p:cNvPr id="3" name="Content Placeholder 2"/>
          <p:cNvSpPr>
            <a:spLocks noGrp="1"/>
          </p:cNvSpPr>
          <p:nvPr>
            <p:ph idx="1"/>
          </p:nvPr>
        </p:nvSpPr>
        <p:spPr/>
        <p:txBody>
          <a:bodyPr>
            <a:normAutofit fontScale="92500" lnSpcReduction="20000"/>
          </a:bodyPr>
          <a:lstStyle/>
          <a:p>
            <a:r>
              <a:rPr lang="en-GB" dirty="0"/>
              <a:t>CPDA s77 - Right to be identified as author or director of work</a:t>
            </a:r>
          </a:p>
          <a:p>
            <a:r>
              <a:rPr lang="en-US" altLang="ja-JP" sz="1700"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被认定为作品作者或导演的权利</a:t>
            </a:r>
            <a:endParaRPr lang="en-GB" sz="1700" dirty="0"/>
          </a:p>
          <a:p>
            <a:r>
              <a:rPr lang="en-GB" dirty="0"/>
              <a:t>CPDA s80 - The author of a copyright literary, dramatic, musical or artistic work, and the director of a copyright film, has the right in the circumstances mentioned in this section not to have his work subjected to derogatory treatment.</a:t>
            </a:r>
          </a:p>
          <a:p>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受版权保护的文学、戏剧、音乐或艺术作品的作者，以及受版权保护的电影的导演，有权在本节所述的情况下不对其作品进行贬损。</a:t>
            </a:r>
            <a:endParaRPr lang="en-GB" sz="1700" dirty="0"/>
          </a:p>
          <a:p>
            <a:r>
              <a:rPr lang="en-GB" dirty="0"/>
              <a:t>CPDA s81 – Above moral rights do not apply to: a computer program; the design of a typeface; any computer-generated work.</a:t>
            </a:r>
          </a:p>
          <a:p>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上述精神权利不适用于：计算机程序</a:t>
            </a:r>
            <a:r>
              <a:rPr lang="en-US" altLang="ja-JP" sz="17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字体的设计</a:t>
            </a:r>
            <a:r>
              <a:rPr lang="en-US" altLang="ja-JP" sz="17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任何计算机生成的作品。</a:t>
            </a:r>
            <a:endParaRPr lang="en-GB" sz="1700" dirty="0"/>
          </a:p>
          <a:p>
            <a:r>
              <a:rPr lang="en-GB" dirty="0"/>
              <a:t>CPDA s84 – A person has the right not to have other works falsely attributed to</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归于</a:t>
            </a:r>
            <a:r>
              <a:rPr lang="en-GB" dirty="0"/>
              <a:t> him/her</a:t>
            </a:r>
          </a:p>
          <a:p>
            <a:endParaRPr lang="en-GB" dirty="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Copyright</a:t>
            </a:r>
          </a:p>
        </p:txBody>
      </p:sp>
      <p:pic>
        <p:nvPicPr>
          <p:cNvPr id="5" name="Picture 4"/>
          <p:cNvPicPr>
            <a:picLocks noChangeAspect="1"/>
          </p:cNvPicPr>
          <p:nvPr/>
        </p:nvPicPr>
        <p:blipFill>
          <a:blip r:embed="rId2"/>
          <a:stretch>
            <a:fillRect/>
          </a:stretch>
        </p:blipFill>
        <p:spPr>
          <a:xfrm>
            <a:off x="10984887" y="5742335"/>
            <a:ext cx="1207113" cy="1115665"/>
          </a:xfrm>
          <a:prstGeom prst="rect">
            <a:avLst/>
          </a:prstGeom>
        </p:spPr>
      </p:pic>
      <p:pic>
        <p:nvPicPr>
          <p:cNvPr id="6"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387929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Intellectual Property and why is it relevant to me?</a:t>
            </a:r>
          </a:p>
        </p:txBody>
      </p:sp>
      <p:sp>
        <p:nvSpPr>
          <p:cNvPr id="3" name="Content Placeholder 2"/>
          <p:cNvSpPr>
            <a:spLocks noGrp="1"/>
          </p:cNvSpPr>
          <p:nvPr>
            <p:ph idx="1"/>
          </p:nvPr>
        </p:nvSpPr>
        <p:spPr/>
        <p:txBody>
          <a:bodyPr>
            <a:normAutofit/>
          </a:bodyPr>
          <a:lstStyle/>
          <a:p>
            <a:r>
              <a:rPr lang="en-GB" dirty="0"/>
              <a:t>The products, results and rewards of human intellectual and commercial endeavour</a:t>
            </a:r>
          </a:p>
          <a:p>
            <a:r>
              <a:rPr lang="en-GB" dirty="0"/>
              <a:t>Types of IP:</a:t>
            </a:r>
          </a:p>
          <a:p>
            <a:pPr lvl="1"/>
            <a:r>
              <a:rPr lang="en-GB" dirty="0"/>
              <a:t>Information (trade secrets)</a:t>
            </a:r>
          </a:p>
          <a:p>
            <a:pPr lvl="1"/>
            <a:r>
              <a:rPr lang="en-GB" dirty="0"/>
              <a:t>Creative expression and design</a:t>
            </a:r>
          </a:p>
          <a:p>
            <a:pPr lvl="1"/>
            <a:r>
              <a:rPr lang="en-GB" dirty="0"/>
              <a:t>Reputation</a:t>
            </a:r>
          </a:p>
          <a:p>
            <a:pPr lvl="1"/>
            <a:r>
              <a:rPr lang="en-GB" dirty="0"/>
              <a:t>Invention</a:t>
            </a:r>
          </a:p>
          <a:p>
            <a:r>
              <a:rPr lang="en-GB" dirty="0"/>
              <a:t>Protection</a:t>
            </a:r>
          </a:p>
          <a:p>
            <a:pPr lvl="1"/>
            <a:r>
              <a:rPr lang="en-GB" dirty="0"/>
              <a:t>Protect your own IP </a:t>
            </a:r>
          </a:p>
          <a:p>
            <a:pPr lvl="1"/>
            <a:r>
              <a:rPr lang="en-GB" dirty="0"/>
              <a:t>Protect yourself from personal liability</a:t>
            </a:r>
          </a:p>
          <a:p>
            <a:endParaRPr lang="en-GB" dirty="0"/>
          </a:p>
          <a:p>
            <a:endParaRPr lang="en-GB" dirty="0"/>
          </a:p>
          <a:p>
            <a:endParaRPr lang="en-GB" dirty="0"/>
          </a:p>
          <a:p>
            <a:endParaRPr lang="en-GB" dirty="0"/>
          </a:p>
          <a:p>
            <a:endParaRPr lang="en-GB" dirty="0"/>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29725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Relevant IP laws</a:t>
            </a:r>
          </a:p>
        </p:txBody>
      </p:sp>
      <p:sp>
        <p:nvSpPr>
          <p:cNvPr id="3" name="Content Placeholder 2"/>
          <p:cNvSpPr>
            <a:spLocks noGrp="1"/>
          </p:cNvSpPr>
          <p:nvPr>
            <p:ph idx="1"/>
          </p:nvPr>
        </p:nvSpPr>
        <p:spPr/>
        <p:txBody>
          <a:bodyPr>
            <a:normAutofit/>
          </a:bodyPr>
          <a:lstStyle/>
          <a:p>
            <a:r>
              <a:rPr lang="en-GB" dirty="0"/>
              <a:t>Information (Trade Secrecy)</a:t>
            </a:r>
          </a:p>
          <a:p>
            <a:pPr lvl="1"/>
            <a:r>
              <a:rPr lang="en-GB" b="1" dirty="0"/>
              <a:t>1. Confidential information</a:t>
            </a:r>
            <a:r>
              <a:rPr lang="zh-CN" altLang="en-US" b="1" dirty="0"/>
              <a:t> 机密信息</a:t>
            </a:r>
            <a:endParaRPr lang="en-GB" b="1" dirty="0"/>
          </a:p>
          <a:p>
            <a:r>
              <a:rPr lang="en-GB" dirty="0"/>
              <a:t>Creative expression and design</a:t>
            </a:r>
          </a:p>
          <a:p>
            <a:pPr lvl="1"/>
            <a:r>
              <a:rPr lang="en-GB" b="1" dirty="0"/>
              <a:t>2. Copyright </a:t>
            </a:r>
          </a:p>
          <a:p>
            <a:r>
              <a:rPr lang="en-GB" dirty="0"/>
              <a:t>Reputation</a:t>
            </a:r>
            <a:endParaRPr lang="en-GB" b="1" dirty="0"/>
          </a:p>
          <a:p>
            <a:pPr lvl="1"/>
            <a:r>
              <a:rPr lang="en-GB" b="1" dirty="0"/>
              <a:t>3. Registration of Trade Marks</a:t>
            </a:r>
          </a:p>
          <a:p>
            <a:pPr lvl="1"/>
            <a:r>
              <a:rPr lang="en-GB" b="1" dirty="0"/>
              <a:t>4. Passing Off</a:t>
            </a:r>
          </a:p>
          <a:p>
            <a:r>
              <a:rPr lang="en-GB" dirty="0"/>
              <a:t>Invention</a:t>
            </a:r>
          </a:p>
          <a:p>
            <a:pPr lvl="1"/>
            <a:r>
              <a:rPr lang="en-GB" b="1" dirty="0"/>
              <a:t>5. 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68442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Remedies for infringement of IP law</a:t>
            </a:r>
          </a:p>
        </p:txBody>
      </p:sp>
      <p:sp>
        <p:nvSpPr>
          <p:cNvPr id="3" name="Content Placeholder 2"/>
          <p:cNvSpPr>
            <a:spLocks noGrp="1"/>
          </p:cNvSpPr>
          <p:nvPr>
            <p:ph idx="1"/>
          </p:nvPr>
        </p:nvSpPr>
        <p:spPr/>
        <p:txBody>
          <a:bodyPr>
            <a:normAutofit fontScale="92500" lnSpcReduction="20000"/>
          </a:bodyPr>
          <a:lstStyle/>
          <a:p>
            <a:r>
              <a:rPr lang="en-GB" dirty="0"/>
              <a:t>Search orders (</a:t>
            </a:r>
            <a:r>
              <a:rPr lang="en-GB" i="1" dirty="0"/>
              <a:t>Anton Pillar</a:t>
            </a:r>
            <a:r>
              <a:rPr lang="en-GB" dirty="0"/>
              <a:t>) orders</a:t>
            </a:r>
          </a:p>
          <a:p>
            <a:r>
              <a:rPr lang="en-GB" dirty="0"/>
              <a:t>Injunctions</a:t>
            </a:r>
          </a:p>
          <a:p>
            <a:pPr lvl="1"/>
            <a:r>
              <a:rPr lang="en-GB" dirty="0"/>
              <a:t>Final injunctions</a:t>
            </a:r>
          </a:p>
          <a:p>
            <a:pPr lvl="1"/>
            <a:r>
              <a:rPr lang="en-GB" dirty="0"/>
              <a:t>Interlocutory injunctions (</a:t>
            </a:r>
            <a:r>
              <a:rPr lang="en-GB" i="1" dirty="0"/>
              <a:t>American </a:t>
            </a:r>
            <a:r>
              <a:rPr lang="en-GB" i="1" dirty="0" err="1"/>
              <a:t>Cynamid</a:t>
            </a:r>
            <a:r>
              <a:rPr lang="en-GB" i="1" dirty="0"/>
              <a:t> v Ethicon </a:t>
            </a:r>
            <a:r>
              <a:rPr lang="en-GB" dirty="0"/>
              <a:t>[1975] AC 396)</a:t>
            </a:r>
          </a:p>
          <a:p>
            <a:pPr lvl="1"/>
            <a:r>
              <a:rPr lang="en-GB" dirty="0"/>
              <a:t>Freezing orders (</a:t>
            </a:r>
            <a:r>
              <a:rPr lang="en-GB" i="1" dirty="0" err="1"/>
              <a:t>Mareva</a:t>
            </a:r>
            <a:r>
              <a:rPr lang="en-GB" i="1" dirty="0"/>
              <a:t> </a:t>
            </a:r>
            <a:r>
              <a:rPr lang="en-GB" dirty="0"/>
              <a:t>injunctions)</a:t>
            </a:r>
          </a:p>
          <a:p>
            <a:r>
              <a:rPr lang="en-GB" dirty="0"/>
              <a:t>Damages</a:t>
            </a:r>
          </a:p>
          <a:p>
            <a:r>
              <a:rPr lang="en-GB" dirty="0"/>
              <a:t>Account of profits</a:t>
            </a:r>
          </a:p>
          <a:p>
            <a:r>
              <a:rPr lang="en-GB" dirty="0"/>
              <a:t>Delivery up</a:t>
            </a:r>
          </a:p>
          <a:p>
            <a:r>
              <a:rPr lang="en-GB" dirty="0"/>
              <a:t>Destruction of the infringing items</a:t>
            </a:r>
          </a:p>
          <a:p>
            <a:r>
              <a:rPr lang="en-GB" dirty="0"/>
              <a:t>Limited criminal sanctions </a:t>
            </a:r>
            <a:br>
              <a:rPr lang="en-GB" dirty="0"/>
            </a:b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4369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ABC9B-16A3-FF23-B194-E4FA1AC010E8}"/>
              </a:ext>
            </a:extLst>
          </p:cNvPr>
          <p:cNvSpPr>
            <a:spLocks noGrp="1"/>
          </p:cNvSpPr>
          <p:nvPr>
            <p:ph idx="1"/>
          </p:nvPr>
        </p:nvSpPr>
        <p:spPr>
          <a:xfrm>
            <a:off x="386441" y="2680834"/>
            <a:ext cx="11419115" cy="4351338"/>
          </a:xfrm>
        </p:spPr>
        <p:txBody>
          <a:bodyPr>
            <a:normAutofit fontScale="62500" lnSpcReduction="20000"/>
          </a:bodyPr>
          <a:lstStyle/>
          <a:p>
            <a:pPr algn="just">
              <a:buFont typeface="+mj-lt"/>
              <a:buAutoNum type="arabicPeriod"/>
            </a:pPr>
            <a:r>
              <a:rPr lang="en-US" b="1" i="0" u="none" strike="noStrike" dirty="0">
                <a:solidFill>
                  <a:srgbClr val="374151"/>
                </a:solidFill>
                <a:effectLst/>
                <a:latin typeface="Söhne"/>
              </a:rPr>
              <a:t>Search Orders (Anton </a:t>
            </a:r>
            <a:r>
              <a:rPr lang="en-US" b="1" i="0" u="none" strike="noStrike" dirty="0" err="1">
                <a:solidFill>
                  <a:srgbClr val="374151"/>
                </a:solidFill>
                <a:effectLst/>
                <a:latin typeface="Söhne"/>
              </a:rPr>
              <a:t>Piller</a:t>
            </a:r>
            <a:r>
              <a:rPr lang="en-US" b="1" i="0" u="none" strike="noStrike" dirty="0">
                <a:solidFill>
                  <a:srgbClr val="374151"/>
                </a:solidFill>
                <a:effectLst/>
                <a:latin typeface="Söhne"/>
              </a:rPr>
              <a:t> Orders)</a:t>
            </a:r>
            <a:r>
              <a:rPr lang="en-US" b="0" i="0" u="none" strike="noStrike" dirty="0">
                <a:solidFill>
                  <a:srgbClr val="374151"/>
                </a:solidFill>
                <a:effectLst/>
                <a:latin typeface="Söhne"/>
              </a:rPr>
              <a:t>: These are court orders that allow the claimant to search the premises of the alleged infringer and seize evidence without prior warning. This remedy is used to prevent the destruction of evidence in intellectual property cases.</a:t>
            </a:r>
          </a:p>
          <a:p>
            <a:pPr algn="just">
              <a:buFont typeface="+mj-lt"/>
              <a:buAutoNum type="arabicPeriod"/>
            </a:pPr>
            <a:r>
              <a:rPr lang="en-US" b="1" i="0" u="none" strike="noStrike" dirty="0">
                <a:solidFill>
                  <a:srgbClr val="374151"/>
                </a:solidFill>
                <a:effectLst/>
                <a:latin typeface="Söhne"/>
              </a:rPr>
              <a:t>Injunctions</a:t>
            </a:r>
            <a:r>
              <a:rPr lang="en-US" b="0" i="0" u="none" strike="noStrike" dirty="0">
                <a:solidFill>
                  <a:srgbClr val="374151"/>
                </a:solidFill>
                <a:effectLst/>
                <a:latin typeface="Söhne"/>
              </a:rPr>
              <a:t>: Court orders that require the defendant to do or refrain from doing a specific act.</a:t>
            </a:r>
          </a:p>
          <a:p>
            <a:pPr marL="742950" lvl="1" indent="-285750" algn="just">
              <a:buFont typeface="+mj-lt"/>
              <a:buAutoNum type="arabicPeriod"/>
            </a:pPr>
            <a:r>
              <a:rPr lang="en-US" b="1" i="0" u="none" strike="noStrike" dirty="0">
                <a:solidFill>
                  <a:srgbClr val="374151"/>
                </a:solidFill>
                <a:effectLst/>
                <a:latin typeface="Söhne"/>
              </a:rPr>
              <a:t>Final Injunctions</a:t>
            </a:r>
            <a:r>
              <a:rPr lang="en-US" b="0" i="0" u="none" strike="noStrike" dirty="0">
                <a:solidFill>
                  <a:srgbClr val="374151"/>
                </a:solidFill>
                <a:effectLst/>
                <a:latin typeface="Söhne"/>
              </a:rPr>
              <a:t>: Permanent court orders issued after a trial, concluding that the defendant must cease the infringing activity.</a:t>
            </a:r>
          </a:p>
          <a:p>
            <a:pPr marL="742950" lvl="1" indent="-285750" algn="just">
              <a:buFont typeface="+mj-lt"/>
              <a:buAutoNum type="arabicPeriod"/>
            </a:pPr>
            <a:r>
              <a:rPr lang="en-US" b="1" i="0" u="none" strike="noStrike" dirty="0">
                <a:solidFill>
                  <a:srgbClr val="374151"/>
                </a:solidFill>
                <a:effectLst/>
                <a:latin typeface="Söhne"/>
              </a:rPr>
              <a:t>Interlocutory Injunctions (American Cyanamid v Ethicon [1975] AC 396)</a:t>
            </a:r>
            <a:r>
              <a:rPr lang="en-US" b="0" i="0" u="none" strike="noStrike" dirty="0">
                <a:solidFill>
                  <a:srgbClr val="374151"/>
                </a:solidFill>
                <a:effectLst/>
                <a:latin typeface="Söhne"/>
              </a:rPr>
              <a:t>: Temporary court orders issued before the trial to maintain the status quo until the case is resolved.</a:t>
            </a:r>
          </a:p>
          <a:p>
            <a:pPr marL="742950" lvl="1" indent="-285750" algn="just">
              <a:buFont typeface="+mj-lt"/>
              <a:buAutoNum type="arabicPeriod"/>
            </a:pPr>
            <a:r>
              <a:rPr lang="en-US" b="1" i="0" u="none" strike="noStrike" dirty="0">
                <a:solidFill>
                  <a:srgbClr val="374151"/>
                </a:solidFill>
                <a:effectLst/>
                <a:latin typeface="Söhne"/>
              </a:rPr>
              <a:t>Freezing Orders (</a:t>
            </a:r>
            <a:r>
              <a:rPr lang="en-US" b="1" i="0" u="none" strike="noStrike" dirty="0" err="1">
                <a:solidFill>
                  <a:srgbClr val="374151"/>
                </a:solidFill>
                <a:effectLst/>
                <a:latin typeface="Söhne"/>
              </a:rPr>
              <a:t>Mareva</a:t>
            </a:r>
            <a:r>
              <a:rPr lang="en-US" b="1" i="0" u="none" strike="noStrike" dirty="0">
                <a:solidFill>
                  <a:srgbClr val="374151"/>
                </a:solidFill>
                <a:effectLst/>
                <a:latin typeface="Söhne"/>
              </a:rPr>
              <a:t> Injunctions)</a:t>
            </a:r>
            <a:r>
              <a:rPr lang="en-US" b="0" i="0" u="none" strike="noStrike" dirty="0">
                <a:solidFill>
                  <a:srgbClr val="374151"/>
                </a:solidFill>
                <a:effectLst/>
                <a:latin typeface="Söhne"/>
              </a:rPr>
              <a:t>: Orders that prevent the defendant from disposing of assets until the conclusion of a trial or a further court order.</a:t>
            </a:r>
          </a:p>
          <a:p>
            <a:pPr algn="just">
              <a:buFont typeface="+mj-lt"/>
              <a:buAutoNum type="arabicPeriod"/>
            </a:pPr>
            <a:r>
              <a:rPr lang="en-US" b="1" i="0" u="none" strike="noStrike" dirty="0">
                <a:solidFill>
                  <a:srgbClr val="374151"/>
                </a:solidFill>
                <a:effectLst/>
                <a:latin typeface="Söhne"/>
              </a:rPr>
              <a:t>Damages</a:t>
            </a:r>
            <a:r>
              <a:rPr lang="en-US" b="0" i="0" u="none" strike="noStrike" dirty="0">
                <a:solidFill>
                  <a:srgbClr val="374151"/>
                </a:solidFill>
                <a:effectLst/>
                <a:latin typeface="Söhne"/>
              </a:rPr>
              <a:t>: Monetary compensation awarded to the IP owner for the losses suffered due to the infringement.</a:t>
            </a:r>
          </a:p>
          <a:p>
            <a:pPr algn="just">
              <a:buFont typeface="+mj-lt"/>
              <a:buAutoNum type="arabicPeriod"/>
            </a:pPr>
            <a:r>
              <a:rPr lang="en-US" b="1" i="0" u="none" strike="noStrike" dirty="0">
                <a:solidFill>
                  <a:srgbClr val="374151"/>
                </a:solidFill>
                <a:effectLst/>
                <a:latin typeface="Söhne"/>
              </a:rPr>
              <a:t>Account of Profits</a:t>
            </a:r>
            <a:r>
              <a:rPr lang="en-US" b="0" i="0" u="none" strike="noStrike" dirty="0">
                <a:solidFill>
                  <a:srgbClr val="374151"/>
                </a:solidFill>
                <a:effectLst/>
                <a:latin typeface="Söhne"/>
              </a:rPr>
              <a:t>: A remedy that requires the infringer to surrender the profits they made as a result of the infringement.</a:t>
            </a:r>
          </a:p>
          <a:p>
            <a:pPr algn="just">
              <a:buFont typeface="+mj-lt"/>
              <a:buAutoNum type="arabicPeriod"/>
            </a:pPr>
            <a:r>
              <a:rPr lang="en-US" b="1" i="0" u="none" strike="noStrike" dirty="0">
                <a:solidFill>
                  <a:srgbClr val="374151"/>
                </a:solidFill>
                <a:effectLst/>
                <a:latin typeface="Söhne"/>
              </a:rPr>
              <a:t>Delivery Up</a:t>
            </a:r>
            <a:r>
              <a:rPr lang="en-US" b="0" i="0" u="none" strike="noStrike" dirty="0">
                <a:solidFill>
                  <a:srgbClr val="374151"/>
                </a:solidFill>
                <a:effectLst/>
                <a:latin typeface="Söhne"/>
              </a:rPr>
              <a:t>: The court may order the infringer to deliver up the infringing goods for destruction or other disposal.</a:t>
            </a:r>
          </a:p>
          <a:p>
            <a:pPr algn="just">
              <a:buFont typeface="+mj-lt"/>
              <a:buAutoNum type="arabicPeriod"/>
            </a:pPr>
            <a:r>
              <a:rPr lang="en-US" b="1" i="0" u="none" strike="noStrike" dirty="0">
                <a:solidFill>
                  <a:srgbClr val="374151"/>
                </a:solidFill>
                <a:effectLst/>
                <a:latin typeface="Söhne"/>
              </a:rPr>
              <a:t>Destruction of the Infringing Items</a:t>
            </a:r>
            <a:r>
              <a:rPr lang="en-US" b="0" i="0" u="none" strike="noStrike" dirty="0">
                <a:solidFill>
                  <a:srgbClr val="374151"/>
                </a:solidFill>
                <a:effectLst/>
                <a:latin typeface="Söhne"/>
              </a:rPr>
              <a:t>: The court may order that the goods which infringe on the IP rights be destroyed.</a:t>
            </a:r>
          </a:p>
          <a:p>
            <a:pPr algn="just">
              <a:buFont typeface="+mj-lt"/>
              <a:buAutoNum type="arabicPeriod"/>
            </a:pPr>
            <a:r>
              <a:rPr lang="en-US" b="1" i="0" u="none" strike="noStrike" dirty="0">
                <a:solidFill>
                  <a:srgbClr val="374151"/>
                </a:solidFill>
                <a:effectLst/>
                <a:latin typeface="Söhne"/>
              </a:rPr>
              <a:t>Limited Criminal Sanctions</a:t>
            </a:r>
            <a:r>
              <a:rPr lang="en-US" b="0" i="0" u="none" strike="noStrike" dirty="0">
                <a:solidFill>
                  <a:srgbClr val="374151"/>
                </a:solidFill>
                <a:effectLst/>
                <a:latin typeface="Söhne"/>
              </a:rPr>
              <a:t>: In some cases of IP infringement, criminal penalties such as fines or imprisonment may be imposed, but these are less common compared to civil remedies.</a:t>
            </a:r>
          </a:p>
          <a:p>
            <a:pPr marL="0" indent="0">
              <a:buNone/>
            </a:pPr>
            <a:endParaRPr lang="en-CN" dirty="0"/>
          </a:p>
        </p:txBody>
      </p:sp>
      <p:sp>
        <p:nvSpPr>
          <p:cNvPr id="5" name="TextBox 4">
            <a:extLst>
              <a:ext uri="{FF2B5EF4-FFF2-40B4-BE49-F238E27FC236}">
                <a16:creationId xmlns:a16="http://schemas.microsoft.com/office/drawing/2014/main" id="{AFEC6FB4-C998-A762-DCBC-19DC734FC35D}"/>
              </a:ext>
            </a:extLst>
          </p:cNvPr>
          <p:cNvSpPr txBox="1"/>
          <p:nvPr/>
        </p:nvSpPr>
        <p:spPr>
          <a:xfrm>
            <a:off x="193220" y="0"/>
            <a:ext cx="11805558" cy="2462213"/>
          </a:xfrm>
          <a:prstGeom prst="rect">
            <a:avLst/>
          </a:prstGeom>
          <a:noFill/>
        </p:spPr>
        <p:txBody>
          <a:bodyPr wrap="square">
            <a:spAutoFit/>
          </a:bodyPr>
          <a:lstStyle/>
          <a:p>
            <a:pPr algn="l">
              <a:buFont typeface="+mj-lt"/>
              <a:buAutoNum type="arabicPeriod"/>
            </a:pPr>
            <a:r>
              <a:rPr lang="ja-JP" altLang="en-US" sz="1400" b="1" i="0" u="none" strike="noStrike">
                <a:solidFill>
                  <a:srgbClr val="374151"/>
                </a:solidFill>
                <a:effectLst/>
                <a:latin typeface="Söhne"/>
              </a:rPr>
              <a:t>搜查令（</a:t>
            </a:r>
            <a:r>
              <a:rPr lang="en-US" sz="1400" b="1" i="0" u="none" strike="noStrike" dirty="0">
                <a:solidFill>
                  <a:srgbClr val="374151"/>
                </a:solidFill>
                <a:effectLst/>
                <a:latin typeface="Söhne"/>
              </a:rPr>
              <a:t>Anton </a:t>
            </a:r>
            <a:r>
              <a:rPr lang="en-US" sz="1400" b="1" i="0" u="none" strike="noStrike" dirty="0" err="1">
                <a:solidFill>
                  <a:srgbClr val="374151"/>
                </a:solidFill>
                <a:effectLst/>
                <a:latin typeface="Söhne"/>
              </a:rPr>
              <a:t>Piller</a:t>
            </a:r>
            <a:r>
              <a:rPr lang="en-US" sz="1400" b="1" i="0" u="none" strike="noStrike" dirty="0">
                <a:solidFill>
                  <a:srgbClr val="374151"/>
                </a:solidFill>
                <a:effectLst/>
                <a:latin typeface="Söhne"/>
              </a:rPr>
              <a:t> Orders）</a:t>
            </a:r>
            <a:r>
              <a:rPr lang="en-US" sz="1400" b="0" i="0" u="none" strike="noStrike" dirty="0">
                <a:solidFill>
                  <a:srgbClr val="374151"/>
                </a:solidFill>
                <a:effectLst/>
                <a:latin typeface="Söhne"/>
              </a:rPr>
              <a:t>：</a:t>
            </a:r>
            <a:r>
              <a:rPr lang="ja-JP" altLang="en-US" sz="1400" b="0" i="0" u="none" strike="noStrike">
                <a:solidFill>
                  <a:srgbClr val="374151"/>
                </a:solidFill>
                <a:effectLst/>
                <a:latin typeface="Söhne"/>
              </a:rPr>
              <a:t>这是法院颁发的命令，允许原告在没有事先警告的情况下搜查涉嫌侵权者的场所并查获证据。这种救济措施用于防止在知识产权案件中证据被销毁。</a:t>
            </a:r>
          </a:p>
          <a:p>
            <a:pPr algn="l">
              <a:buFont typeface="+mj-lt"/>
              <a:buAutoNum type="arabicPeriod"/>
            </a:pPr>
            <a:r>
              <a:rPr lang="ja-JP" altLang="en-US" sz="1400" b="1" i="0" u="none" strike="noStrike">
                <a:solidFill>
                  <a:srgbClr val="374151"/>
                </a:solidFill>
                <a:effectLst/>
                <a:latin typeface="Söhne"/>
              </a:rPr>
              <a:t>禁令</a:t>
            </a:r>
            <a:r>
              <a:rPr lang="ja-JP" altLang="en-US" sz="1400" b="0" i="0" u="none" strike="noStrike">
                <a:solidFill>
                  <a:srgbClr val="374151"/>
                </a:solidFill>
                <a:effectLst/>
                <a:latin typeface="Söhne"/>
              </a:rPr>
              <a:t>：法院要求被告执行或停止特定行为的命令。</a:t>
            </a:r>
          </a:p>
          <a:p>
            <a:pPr marL="742950" lvl="1" indent="-285750" algn="l">
              <a:buFont typeface="+mj-lt"/>
              <a:buAutoNum type="arabicPeriod"/>
            </a:pPr>
            <a:r>
              <a:rPr lang="ja-JP" altLang="en-US" sz="1400" b="1" i="0" u="none" strike="noStrike">
                <a:solidFill>
                  <a:srgbClr val="374151"/>
                </a:solidFill>
                <a:effectLst/>
                <a:latin typeface="Söhne"/>
              </a:rPr>
              <a:t>最终禁令</a:t>
            </a:r>
            <a:r>
              <a:rPr lang="ja-JP" altLang="en-US" sz="1400" b="0" i="0" u="none" strike="noStrike">
                <a:solidFill>
                  <a:srgbClr val="374151"/>
                </a:solidFill>
                <a:effectLst/>
                <a:latin typeface="Söhne"/>
              </a:rPr>
              <a:t>：在审判结束后颁发的永久性法院命令，要求被告停止侵权活动。</a:t>
            </a:r>
          </a:p>
          <a:p>
            <a:pPr marL="742950" lvl="1" indent="-285750" algn="l">
              <a:buFont typeface="+mj-lt"/>
              <a:buAutoNum type="arabicPeriod"/>
            </a:pPr>
            <a:r>
              <a:rPr lang="ja-JP" altLang="en-US" sz="1400" b="1" i="0" u="none" strike="noStrike">
                <a:solidFill>
                  <a:srgbClr val="374151"/>
                </a:solidFill>
                <a:effectLst/>
                <a:latin typeface="Söhne"/>
              </a:rPr>
              <a:t>临时禁令（</a:t>
            </a:r>
            <a:r>
              <a:rPr lang="en-US" sz="1400" b="1" i="0" u="none" strike="noStrike" dirty="0">
                <a:solidFill>
                  <a:srgbClr val="374151"/>
                </a:solidFill>
                <a:effectLst/>
                <a:latin typeface="Söhne"/>
              </a:rPr>
              <a:t>American Cyanamid v Ethicon [1975] AC 396）</a:t>
            </a:r>
            <a:r>
              <a:rPr lang="en-US" sz="1400" b="0" i="0" u="none" strike="noStrike" dirty="0">
                <a:solidFill>
                  <a:srgbClr val="374151"/>
                </a:solidFill>
                <a:effectLst/>
                <a:latin typeface="Söhne"/>
              </a:rPr>
              <a:t>：</a:t>
            </a:r>
            <a:r>
              <a:rPr lang="ja-JP" altLang="en-US" sz="1400" b="0" i="0" u="none" strike="noStrike">
                <a:solidFill>
                  <a:srgbClr val="374151"/>
                </a:solidFill>
                <a:effectLst/>
                <a:latin typeface="Söhne"/>
              </a:rPr>
              <a:t>在审判前颁发的临时性法院命令，旨在维持现状直到案件解决。</a:t>
            </a:r>
          </a:p>
          <a:p>
            <a:pPr marL="742950" lvl="1" indent="-285750" algn="l">
              <a:buFont typeface="+mj-lt"/>
              <a:buAutoNum type="arabicPeriod"/>
            </a:pPr>
            <a:r>
              <a:rPr lang="ja-JP" altLang="en-US" sz="1400" b="1" i="0" u="none" strike="noStrike">
                <a:solidFill>
                  <a:srgbClr val="374151"/>
                </a:solidFill>
                <a:effectLst/>
                <a:latin typeface="Söhne"/>
              </a:rPr>
              <a:t>冻结令（</a:t>
            </a:r>
            <a:r>
              <a:rPr lang="en-US" sz="1400" b="1" i="0" u="none" strike="noStrike" dirty="0" err="1">
                <a:solidFill>
                  <a:srgbClr val="374151"/>
                </a:solidFill>
                <a:effectLst/>
                <a:latin typeface="Söhne"/>
              </a:rPr>
              <a:t>Mareva</a:t>
            </a:r>
            <a:r>
              <a:rPr lang="en-US" sz="1400" b="1" i="0" u="none" strike="noStrike" dirty="0">
                <a:solidFill>
                  <a:srgbClr val="374151"/>
                </a:solidFill>
                <a:effectLst/>
                <a:latin typeface="Söhne"/>
              </a:rPr>
              <a:t> Injunctions）</a:t>
            </a:r>
            <a:r>
              <a:rPr lang="en-US" sz="1400" b="0" i="0" u="none" strike="noStrike" dirty="0">
                <a:solidFill>
                  <a:srgbClr val="374151"/>
                </a:solidFill>
                <a:effectLst/>
                <a:latin typeface="Söhne"/>
              </a:rPr>
              <a:t>：</a:t>
            </a:r>
            <a:r>
              <a:rPr lang="ja-JP" altLang="en-US" sz="1400" b="0" i="0" u="none" strike="noStrike">
                <a:solidFill>
                  <a:srgbClr val="374151"/>
                </a:solidFill>
                <a:effectLst/>
                <a:latin typeface="Söhne"/>
              </a:rPr>
              <a:t>命令被告在审判结束或进一步法院命令之前不得处理资产。</a:t>
            </a:r>
          </a:p>
          <a:p>
            <a:pPr algn="l">
              <a:buFont typeface="+mj-lt"/>
              <a:buAutoNum type="arabicPeriod"/>
            </a:pPr>
            <a:r>
              <a:rPr lang="ja-JP" altLang="en-US" sz="1400" b="1" i="0" u="none" strike="noStrike">
                <a:solidFill>
                  <a:srgbClr val="374151"/>
                </a:solidFill>
                <a:effectLst/>
                <a:latin typeface="Söhne"/>
              </a:rPr>
              <a:t>损害赔偿</a:t>
            </a:r>
            <a:r>
              <a:rPr lang="ja-JP" altLang="en-US" sz="1400" b="0" i="0" u="none" strike="noStrike">
                <a:solidFill>
                  <a:srgbClr val="374151"/>
                </a:solidFill>
                <a:effectLst/>
                <a:latin typeface="Söhne"/>
              </a:rPr>
              <a:t>：因侵权而遭受损失的知识产权所有者获得的经济补偿。</a:t>
            </a:r>
          </a:p>
          <a:p>
            <a:pPr algn="l">
              <a:buFont typeface="+mj-lt"/>
              <a:buAutoNum type="arabicPeriod"/>
            </a:pPr>
            <a:r>
              <a:rPr lang="ja-JP" altLang="en-US" sz="1400" b="1" i="0" u="none" strike="noStrike">
                <a:solidFill>
                  <a:srgbClr val="374151"/>
                </a:solidFill>
                <a:effectLst/>
                <a:latin typeface="Söhne"/>
              </a:rPr>
              <a:t>利润返还</a:t>
            </a:r>
            <a:r>
              <a:rPr lang="ja-JP" altLang="en-US" sz="1400" b="0" i="0" u="none" strike="noStrike">
                <a:solidFill>
                  <a:srgbClr val="374151"/>
                </a:solidFill>
                <a:effectLst/>
                <a:latin typeface="Söhne"/>
              </a:rPr>
              <a:t>：要求侵权者交出因侵权行为而获得的利润。</a:t>
            </a:r>
          </a:p>
          <a:p>
            <a:pPr algn="l">
              <a:buFont typeface="+mj-lt"/>
              <a:buAutoNum type="arabicPeriod"/>
            </a:pPr>
            <a:r>
              <a:rPr lang="ja-JP" altLang="en-US" sz="1400" b="1" i="0" u="none" strike="noStrike">
                <a:solidFill>
                  <a:srgbClr val="374151"/>
                </a:solidFill>
                <a:effectLst/>
                <a:latin typeface="Söhne"/>
              </a:rPr>
              <a:t>移交</a:t>
            </a:r>
            <a:r>
              <a:rPr lang="ja-JP" altLang="en-US" sz="1400" b="0" i="0" u="none" strike="noStrike">
                <a:solidFill>
                  <a:srgbClr val="374151"/>
                </a:solidFill>
                <a:effectLst/>
                <a:latin typeface="Söhne"/>
              </a:rPr>
              <a:t>：法院可能命令侵权者交出侵权商品以供销毁或其他处理。</a:t>
            </a:r>
          </a:p>
          <a:p>
            <a:pPr algn="l">
              <a:buFont typeface="+mj-lt"/>
              <a:buAutoNum type="arabicPeriod"/>
            </a:pPr>
            <a:r>
              <a:rPr lang="ja-JP" altLang="en-US" sz="1400" b="1" i="0" u="none" strike="noStrike">
                <a:solidFill>
                  <a:srgbClr val="374151"/>
                </a:solidFill>
                <a:effectLst/>
                <a:latin typeface="Söhne"/>
              </a:rPr>
              <a:t>销毁侵权物品</a:t>
            </a:r>
            <a:r>
              <a:rPr lang="ja-JP" altLang="en-US" sz="1400" b="0" i="0" u="none" strike="noStrike">
                <a:solidFill>
                  <a:srgbClr val="374151"/>
                </a:solidFill>
                <a:effectLst/>
                <a:latin typeface="Söhne"/>
              </a:rPr>
              <a:t>：法院可能命令销毁侵犯知识产权的商品。</a:t>
            </a:r>
          </a:p>
          <a:p>
            <a:pPr algn="l">
              <a:buFont typeface="+mj-lt"/>
              <a:buAutoNum type="arabicPeriod"/>
            </a:pPr>
            <a:r>
              <a:rPr lang="ja-JP" altLang="en-US" sz="1400" b="1" i="0" u="none" strike="noStrike">
                <a:solidFill>
                  <a:srgbClr val="374151"/>
                </a:solidFill>
                <a:effectLst/>
                <a:latin typeface="Söhne"/>
              </a:rPr>
              <a:t>有限的刑事制裁</a:t>
            </a:r>
            <a:r>
              <a:rPr lang="ja-JP" altLang="en-US" sz="1400" b="0" i="0" u="none" strike="noStrike">
                <a:solidFill>
                  <a:srgbClr val="374151"/>
                </a:solidFill>
                <a:effectLst/>
                <a:latin typeface="Söhne"/>
              </a:rPr>
              <a:t>：在某些知识产权侵权案件中，可能会施加罚款或监禁等刑事处罚，但与民事救济相比这种情况较少见。</a:t>
            </a:r>
          </a:p>
        </p:txBody>
      </p:sp>
    </p:spTree>
    <p:extLst>
      <p:ext uri="{BB962C8B-B14F-4D97-AF65-F5344CB8AC3E}">
        <p14:creationId xmlns:p14="http://schemas.microsoft.com/office/powerpoint/2010/main" val="270414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Confidential Information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机密信息</a:t>
            </a:r>
            <a:endParaRPr lang="en-GB" dirty="0"/>
          </a:p>
        </p:txBody>
      </p:sp>
      <p:sp>
        <p:nvSpPr>
          <p:cNvPr id="3" name="Content Placeholder 2"/>
          <p:cNvSpPr>
            <a:spLocks noGrp="1"/>
          </p:cNvSpPr>
          <p:nvPr>
            <p:ph idx="1"/>
          </p:nvPr>
        </p:nvSpPr>
        <p:spPr/>
        <p:txBody>
          <a:bodyPr>
            <a:normAutofit/>
          </a:bodyPr>
          <a:lstStyle/>
          <a:p>
            <a:r>
              <a:rPr lang="en-GB" dirty="0"/>
              <a:t>The law will uphold</a:t>
            </a:r>
            <a:r>
              <a:rPr lang="zh-CN" altLang="en-US" dirty="0"/>
              <a:t>（坚持）</a:t>
            </a:r>
            <a:r>
              <a:rPr lang="en-GB" dirty="0"/>
              <a:t> a person’s obligation</a:t>
            </a:r>
            <a:r>
              <a:rPr lang="zh-CN" altLang="en-US" dirty="0"/>
              <a:t>（义务）</a:t>
            </a:r>
            <a:r>
              <a:rPr lang="en-GB" dirty="0"/>
              <a:t> to keep a secret</a:t>
            </a:r>
          </a:p>
          <a:p>
            <a:pPr marL="0" indent="0">
              <a:buNone/>
            </a:pPr>
            <a:endParaRPr lang="en-GB" dirty="0"/>
          </a:p>
          <a:p>
            <a:r>
              <a:rPr lang="en-GB" dirty="0"/>
              <a:t>Used to protect ideas and information – no need for these to have tangible form</a:t>
            </a:r>
            <a:r>
              <a:rPr lang="zh-CN" altLang="en-US" dirty="0"/>
              <a:t>（有形的形式）</a:t>
            </a:r>
            <a:endParaRPr lang="en-GB" dirty="0"/>
          </a:p>
          <a:p>
            <a:endParaRPr lang="en-GB" dirty="0"/>
          </a:p>
          <a:p>
            <a:r>
              <a:rPr lang="en-GB" dirty="0"/>
              <a:t>Information may be commercial, governmental, or personal</a:t>
            </a:r>
          </a:p>
          <a:p>
            <a:endParaRPr lang="en-GB" dirty="0"/>
          </a:p>
          <a:p>
            <a:r>
              <a:rPr lang="en-GB" dirty="0"/>
              <a:t>Based on notion of good faith</a:t>
            </a:r>
            <a:r>
              <a:rPr lang="zh-CN" altLang="en-US" dirty="0"/>
              <a:t>（诚信的概念）</a:t>
            </a:r>
            <a:endParaRPr lang="en-GB" dirty="0"/>
          </a:p>
          <a:p>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Confidential Information</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94827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44914" cy="1325563"/>
          </a:xfrm>
        </p:spPr>
        <p:txBody>
          <a:bodyPr>
            <a:normAutofit fontScale="90000"/>
          </a:bodyPr>
          <a:lstStyle/>
          <a:p>
            <a:r>
              <a:rPr lang="en-GB" dirty="0"/>
              <a:t>Three requirements for legal protection   (</a:t>
            </a:r>
            <a:r>
              <a:rPr lang="en-GB" i="1" dirty="0"/>
              <a:t>Coco v ANC Clark</a:t>
            </a:r>
            <a:r>
              <a:rPr lang="en-GB" dirty="0"/>
              <a:t>)</a:t>
            </a:r>
            <a:r>
              <a:rPr lang="ja-JP" altLang="en-US"/>
              <a:t> </a:t>
            </a:r>
            <a:br>
              <a:rPr lang="en-US" altLang="ja-JP" dirty="0"/>
            </a:br>
            <a:r>
              <a:rPr lang="ja-JP" altLang="en-US" sz="1700"/>
              <a:t>这些要求是为了确保那些具有经济价值的保密信息得到法律保护，避免被未经授权的使用，从而损害信息所有者的利益。</a:t>
            </a:r>
            <a:endParaRPr lang="en-GB" sz="1700" dirty="0"/>
          </a:p>
        </p:txBody>
      </p:sp>
      <p:sp>
        <p:nvSpPr>
          <p:cNvPr id="3" name="Content Placeholder 2"/>
          <p:cNvSpPr>
            <a:spLocks noGrp="1"/>
          </p:cNvSpPr>
          <p:nvPr>
            <p:ph idx="1"/>
          </p:nvPr>
        </p:nvSpPr>
        <p:spPr>
          <a:xfrm>
            <a:off x="578708" y="1949581"/>
            <a:ext cx="10515600" cy="4351338"/>
          </a:xfrm>
        </p:spPr>
        <p:txBody>
          <a:bodyPr>
            <a:normAutofit fontScale="55000" lnSpcReduction="20000"/>
          </a:bodyPr>
          <a:lstStyle/>
          <a:p>
            <a:r>
              <a:rPr lang="en-GB" dirty="0"/>
              <a:t>(</a:t>
            </a:r>
            <a:r>
              <a:rPr lang="en-GB" dirty="0" err="1"/>
              <a:t>i</a:t>
            </a:r>
            <a:r>
              <a:rPr lang="en-GB" dirty="0"/>
              <a:t>) Information must possess the necessary quality of confidence</a:t>
            </a:r>
            <a:r>
              <a:rPr lang="zh-CN" altLang="en-US" dirty="0"/>
              <a:t>（信息必须具备必要的可信度）</a:t>
            </a:r>
            <a:endParaRPr lang="en-GB" dirty="0"/>
          </a:p>
          <a:p>
            <a:pPr lvl="1"/>
            <a:r>
              <a:rPr lang="en-GB" dirty="0"/>
              <a:t>Identifiable (as the claimant’s idea) and certain – not vague or trivial</a:t>
            </a:r>
            <a:r>
              <a:rPr lang="zh-CN" altLang="en-US" dirty="0"/>
              <a:t>（可识别的（作为索赔人的想法）和确定的）</a:t>
            </a:r>
            <a:endParaRPr lang="en-GB" dirty="0"/>
          </a:p>
          <a:p>
            <a:pPr lvl="1"/>
            <a:r>
              <a:rPr lang="en-GB" dirty="0"/>
              <a:t>Not already in public domain – must be secret information</a:t>
            </a:r>
          </a:p>
          <a:p>
            <a:pPr marL="0" indent="0">
              <a:buNone/>
            </a:pPr>
            <a:r>
              <a:rPr lang="en-GB" dirty="0"/>
              <a:t>	</a:t>
            </a:r>
          </a:p>
          <a:p>
            <a:r>
              <a:rPr lang="en-GB" dirty="0"/>
              <a:t>(ii) Information must have been imparted in circumstances imposing obligation of confidentiality</a:t>
            </a:r>
          </a:p>
          <a:p>
            <a:pPr lvl="1"/>
            <a:r>
              <a:rPr lang="en-GB" dirty="0"/>
              <a:t>Term in contract</a:t>
            </a:r>
            <a:r>
              <a:rPr lang="zh-CN" altLang="en-US" dirty="0"/>
              <a:t>（合同期限）</a:t>
            </a:r>
            <a:endParaRPr lang="en-GB" dirty="0"/>
          </a:p>
          <a:p>
            <a:pPr lvl="1"/>
            <a:r>
              <a:rPr lang="en-GB" dirty="0"/>
              <a:t>Implied due to relationship </a:t>
            </a:r>
            <a:r>
              <a:rPr lang="zh-CN" altLang="en-US" dirty="0"/>
              <a:t>（因关系而隐含）</a:t>
            </a:r>
            <a:endParaRPr lang="en-GB" dirty="0"/>
          </a:p>
          <a:p>
            <a:pPr lvl="1"/>
            <a:r>
              <a:rPr lang="en-GB" dirty="0"/>
              <a:t>Implied due to circumstances</a:t>
            </a:r>
            <a:r>
              <a:rPr lang="zh-CN" altLang="en-US" dirty="0"/>
              <a:t> （因环境而）</a:t>
            </a:r>
            <a:endParaRPr lang="en-GB" dirty="0"/>
          </a:p>
          <a:p>
            <a:r>
              <a:rPr lang="en-GB" dirty="0"/>
              <a:t>e.g. employee – owes duty of fidelity to employer (but note level of seniority &amp; skill level)</a:t>
            </a:r>
            <a:r>
              <a:rPr lang="zh-CN" altLang="en-US" dirty="0"/>
              <a:t>（对雇主要有忠诚义务）</a:t>
            </a:r>
            <a:endParaRPr lang="en-GB" dirty="0"/>
          </a:p>
          <a:p>
            <a:r>
              <a:rPr lang="en-GB" dirty="0"/>
              <a:t>e.g. past employee – trade secrets vs commercially sensitive information (</a:t>
            </a:r>
            <a:r>
              <a:rPr lang="en-US" i="1" dirty="0" err="1"/>
              <a:t>Faccenda</a:t>
            </a:r>
            <a:r>
              <a:rPr lang="en-US" i="1" dirty="0"/>
              <a:t> Chicken Ltd v Fowler)</a:t>
            </a:r>
            <a:endParaRPr lang="en-GB" dirty="0"/>
          </a:p>
          <a:p>
            <a:pPr lvl="1"/>
            <a:r>
              <a:rPr lang="en-GB" dirty="0"/>
              <a:t>Note: Restraint of trade clauses – must be reasonably necessary to protect trade secret or abuse of personal influence over customers to entice them away (</a:t>
            </a:r>
            <a:r>
              <a:rPr lang="en-US" i="1" dirty="0" err="1"/>
              <a:t>Faccenda</a:t>
            </a:r>
            <a:r>
              <a:rPr lang="en-US" i="1" dirty="0"/>
              <a:t> Chicken Ltd v Fowler)</a:t>
            </a:r>
            <a:endParaRPr lang="en-GB" dirty="0"/>
          </a:p>
          <a:p>
            <a:r>
              <a:rPr lang="en-GB" dirty="0"/>
              <a:t>e.g. involuntary 3</a:t>
            </a:r>
            <a:r>
              <a:rPr lang="en-GB" baseline="30000" dirty="0"/>
              <a:t>rd</a:t>
            </a:r>
            <a:r>
              <a:rPr lang="en-GB" dirty="0"/>
              <a:t> party recipient – depends on knowledge of recipient</a:t>
            </a:r>
            <a:r>
              <a:rPr lang="zh-CN" altLang="en-US" dirty="0"/>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非自愿的第三方接收者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取决于接收者的了解</a:t>
            </a:r>
            <a:r>
              <a:rPr lang="zh-CN" altLang="en-US" dirty="0"/>
              <a:t>）</a:t>
            </a:r>
            <a:endParaRPr lang="en-GB" dirty="0"/>
          </a:p>
          <a:p>
            <a:endParaRPr lang="en-GB" dirty="0"/>
          </a:p>
          <a:p>
            <a:r>
              <a:rPr lang="en-GB" dirty="0"/>
              <a:t>(iii) An unauthorised use of that information</a:t>
            </a:r>
          </a:p>
          <a:p>
            <a:pPr lvl="1"/>
            <a:r>
              <a:rPr lang="en-GB" dirty="0"/>
              <a:t>Questionable whether detriment is required</a:t>
            </a:r>
            <a:r>
              <a:rPr lang="zh-CN" altLang="en-US" dirty="0"/>
              <a:t> （</a:t>
            </a:r>
            <a:r>
              <a:rPr lang="ja-JP" altLang="en-US" b="0" i="0" u="none" strike="noStrike">
                <a:solidFill>
                  <a:srgbClr val="374151"/>
                </a:solidFill>
                <a:effectLst/>
                <a:latin typeface="Söhne"/>
              </a:rPr>
              <a:t>是否需要损害作为条件还存在疑问</a:t>
            </a:r>
            <a:r>
              <a:rPr lang="zh-CN" altLang="en-US" dirty="0"/>
              <a:t>）</a:t>
            </a:r>
            <a:endParaRPr lang="en-GB" dirty="0"/>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8" name="Cross 7"/>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Confidential Information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04704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Defences to alleged breach of confidence</a:t>
            </a:r>
            <a:br>
              <a:rPr lang="en-GB" dirty="0"/>
            </a:br>
            <a:r>
              <a:rPr lang="ja-JP" altLang="en-US" sz="1500"/>
              <a:t>对涉嫌违反保密协议的辩护</a:t>
            </a:r>
            <a:endParaRPr lang="en-GB" sz="1500" dirty="0"/>
          </a:p>
        </p:txBody>
      </p:sp>
      <p:sp>
        <p:nvSpPr>
          <p:cNvPr id="3" name="Content Placeholder 2"/>
          <p:cNvSpPr>
            <a:spLocks noGrp="1"/>
          </p:cNvSpPr>
          <p:nvPr>
            <p:ph idx="1"/>
          </p:nvPr>
        </p:nvSpPr>
        <p:spPr>
          <a:xfrm>
            <a:off x="838200" y="1825625"/>
            <a:ext cx="9356124" cy="4351338"/>
          </a:xfrm>
        </p:spPr>
        <p:txBody>
          <a:bodyPr/>
          <a:lstStyle/>
          <a:p>
            <a:r>
              <a:rPr lang="en-GB" dirty="0"/>
              <a:t>Claimant gave consent for info to be disclosed</a:t>
            </a:r>
          </a:p>
          <a:p>
            <a:pPr marL="0" indent="0">
              <a:buNone/>
            </a:pPr>
            <a:r>
              <a:rPr lang="ja-JP" altLang="en-US" sz="1400" b="1" i="0" u="none" strike="noStrike">
                <a:solidFill>
                  <a:srgbClr val="374151"/>
                </a:solidFill>
                <a:effectLst/>
                <a:latin typeface="Söhne"/>
              </a:rPr>
              <a:t>原告同意信息披露</a:t>
            </a:r>
            <a:r>
              <a:rPr lang="ja-JP" altLang="en-US" sz="1400" b="0" i="0" u="none" strike="noStrike">
                <a:solidFill>
                  <a:srgbClr val="374151"/>
                </a:solidFill>
                <a:effectLst/>
                <a:latin typeface="Söhne"/>
              </a:rPr>
              <a:t>：如果提供保密信息的一方明确同意披露该信息，那么使用该信息通常不会构成侵犯保密义务。</a:t>
            </a:r>
            <a:endParaRPr lang="en-GB" sz="1400" dirty="0"/>
          </a:p>
          <a:p>
            <a:r>
              <a:rPr lang="en-GB" dirty="0"/>
              <a:t>Information already in public domain</a:t>
            </a:r>
          </a:p>
          <a:p>
            <a:pPr marL="0" indent="0">
              <a:buNone/>
            </a:pPr>
            <a:r>
              <a:rPr lang="ja-JP" altLang="en-US" sz="1400" b="1" i="0" u="none" strike="noStrike">
                <a:solidFill>
                  <a:srgbClr val="374151"/>
                </a:solidFill>
                <a:effectLst/>
                <a:latin typeface="Söhne"/>
              </a:rPr>
              <a:t>信息已在公共领域</a:t>
            </a:r>
            <a:r>
              <a:rPr lang="ja-JP" altLang="en-US" sz="1400" b="0" i="0" u="none" strike="noStrike">
                <a:solidFill>
                  <a:srgbClr val="374151"/>
                </a:solidFill>
                <a:effectLst/>
                <a:latin typeface="Söhne"/>
              </a:rPr>
              <a:t>：如果信息已经是公众可获得的，那么其不再具有保密性质，因此披露这类信息也不会构成侵犯保密义务。</a:t>
            </a:r>
            <a:endParaRPr lang="en-GB" dirty="0"/>
          </a:p>
          <a:p>
            <a:r>
              <a:rPr lang="en-GB" dirty="0"/>
              <a:t>In the public interest for info to be disclosed</a:t>
            </a:r>
          </a:p>
          <a:p>
            <a:pPr marL="0" indent="0">
              <a:buNone/>
            </a:pPr>
            <a:r>
              <a:rPr lang="ja-JP" altLang="en-US" sz="1400" b="1" i="0" u="none" strike="noStrike">
                <a:solidFill>
                  <a:srgbClr val="374151"/>
                </a:solidFill>
                <a:effectLst/>
                <a:latin typeface="Söhne"/>
              </a:rPr>
              <a:t>公共利益需要披露信息</a:t>
            </a:r>
            <a:r>
              <a:rPr lang="ja-JP" altLang="en-US" sz="1400" b="0" i="0" u="none" strike="noStrike">
                <a:solidFill>
                  <a:srgbClr val="374151"/>
                </a:solidFill>
                <a:effectLst/>
                <a:latin typeface="Söhne"/>
              </a:rPr>
              <a:t>：在某些情况下，如果披露保密信息符合公共利益，例如揭露不法行为或保护公众健康，那么这种披露可能会被认为是合法的。</a:t>
            </a:r>
          </a:p>
          <a:p>
            <a:pPr marL="0" indent="0">
              <a:buNone/>
            </a:pP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Confidential Information</a:t>
            </a:r>
          </a:p>
        </p:txBody>
      </p:sp>
      <p:pic>
        <p:nvPicPr>
          <p:cNvPr id="7"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8111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Remedies for Breach of Confidentiality</a:t>
            </a:r>
          </a:p>
        </p:txBody>
      </p:sp>
      <p:sp>
        <p:nvSpPr>
          <p:cNvPr id="3" name="Content Placeholder 2"/>
          <p:cNvSpPr>
            <a:spLocks noGrp="1"/>
          </p:cNvSpPr>
          <p:nvPr>
            <p:ph idx="1"/>
          </p:nvPr>
        </p:nvSpPr>
        <p:spPr/>
        <p:txBody>
          <a:bodyPr/>
          <a:lstStyle/>
          <a:p>
            <a:endParaRPr lang="en-GB" dirty="0"/>
          </a:p>
          <a:p>
            <a:r>
              <a:rPr lang="en-GB" dirty="0"/>
              <a:t>Interlocutory injunction</a:t>
            </a:r>
          </a:p>
          <a:p>
            <a:endParaRPr lang="en-GB" dirty="0"/>
          </a:p>
          <a:p>
            <a:r>
              <a:rPr lang="en-GB" dirty="0"/>
              <a:t>Final injunction</a:t>
            </a:r>
          </a:p>
          <a:p>
            <a:endParaRPr lang="en-GB" dirty="0"/>
          </a:p>
          <a:p>
            <a:r>
              <a:rPr lang="en-GB" dirty="0"/>
              <a:t>Damages</a:t>
            </a:r>
          </a:p>
        </p:txBody>
      </p:sp>
      <p:pic>
        <p:nvPicPr>
          <p:cNvPr id="6" name="Picture 5"/>
          <p:cNvPicPr>
            <a:picLocks noChangeAspect="1"/>
          </p:cNvPicPr>
          <p:nvPr/>
        </p:nvPicPr>
        <p:blipFill>
          <a:blip r:embed="rId2"/>
          <a:stretch>
            <a:fillRect/>
          </a:stretch>
        </p:blipFill>
        <p:spPr>
          <a:xfrm>
            <a:off x="10984887" y="5742335"/>
            <a:ext cx="1207113" cy="1115665"/>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Confidential Information</a:t>
            </a:r>
          </a:p>
        </p:txBody>
      </p:sp>
      <p:pic>
        <p:nvPicPr>
          <p:cNvPr id="8"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3976838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TotalTime>
  <Words>1935</Words>
  <Application>Microsoft Macintosh PowerPoint</Application>
  <PresentationFormat>Widescreen</PresentationFormat>
  <Paragraphs>190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Microsoft Yahei</vt:lpstr>
      <vt:lpstr>Söhne</vt:lpstr>
      <vt:lpstr>Arial</vt:lpstr>
      <vt:lpstr>Calibri</vt:lpstr>
      <vt:lpstr>Calibri Light</vt:lpstr>
      <vt:lpstr>Office Theme</vt:lpstr>
      <vt:lpstr>Intellectual Property (IP)</vt:lpstr>
      <vt:lpstr>What is Intellectual Property and why is it relevant to me?</vt:lpstr>
      <vt:lpstr>Relevant IP laws</vt:lpstr>
      <vt:lpstr>Remedies for infringement of IP law</vt:lpstr>
      <vt:lpstr>PowerPoint Presentation</vt:lpstr>
      <vt:lpstr>1. Confidential Information 机密信息</vt:lpstr>
      <vt:lpstr>Three requirements for legal protection   (Coco v ANC Clark)  这些要求是为了确保那些具有经济价值的保密信息得到法律保护，避免被未经授权的使用，从而损害信息所有者的利益。</vt:lpstr>
      <vt:lpstr>Defences to alleged breach of confidence 对涉嫌违反保密协议的辩护</vt:lpstr>
      <vt:lpstr>Remedies for Breach of Confidentiality</vt:lpstr>
      <vt:lpstr>2. Copyright定义</vt:lpstr>
      <vt:lpstr>Requirements for copyright</vt:lpstr>
      <vt:lpstr>Scope of protection  保护范围</vt:lpstr>
      <vt:lpstr>Defences to breach of copyright 如何辩护</vt:lpstr>
      <vt:lpstr>Criminal Offences刑事罪行</vt:lpstr>
      <vt:lpstr>Moral Rights 精神权利</vt:lpstr>
      <vt:lpstr>Moral Rights cont.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dc:title>
  <dc:creator>Luke Samuel Blindell</dc:creator>
  <cp:lastModifiedBy>Yi Li</cp:lastModifiedBy>
  <cp:revision>86</cp:revision>
  <dcterms:created xsi:type="dcterms:W3CDTF">2017-09-21T13:48:24Z</dcterms:created>
  <dcterms:modified xsi:type="dcterms:W3CDTF">2024-01-10T14:07:31Z</dcterms:modified>
</cp:coreProperties>
</file>