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0" r:id="rId3"/>
    <p:sldId id="328" r:id="rId4"/>
    <p:sldId id="331" r:id="rId5"/>
    <p:sldId id="332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35" r:id="rId15"/>
    <p:sldId id="334" r:id="rId16"/>
    <p:sldId id="363" r:id="rId17"/>
    <p:sldId id="364" r:id="rId18"/>
    <p:sldId id="336" r:id="rId19"/>
    <p:sldId id="343" r:id="rId20"/>
    <p:sldId id="342" r:id="rId21"/>
    <p:sldId id="341" r:id="rId22"/>
    <p:sldId id="337" r:id="rId23"/>
    <p:sldId id="339" r:id="rId24"/>
    <p:sldId id="338" r:id="rId25"/>
    <p:sldId id="345" r:id="rId26"/>
    <p:sldId id="350" r:id="rId27"/>
    <p:sldId id="349" r:id="rId28"/>
    <p:sldId id="348" r:id="rId29"/>
    <p:sldId id="347" r:id="rId30"/>
    <p:sldId id="346" r:id="rId31"/>
    <p:sldId id="351" r:id="rId32"/>
    <p:sldId id="327" r:id="rId33"/>
  </p:sldIdLst>
  <p:sldSz cx="9144000" cy="6858000" type="screen4x3"/>
  <p:notesSz cx="6888163" cy="10018713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eresa Speziale" initials="MTS" lastIdx="1" clrIdx="0">
    <p:extLst>
      <p:ext uri="{19B8F6BF-5375-455C-9EA6-DF929625EA0E}">
        <p15:presenceInfo xmlns:p15="http://schemas.microsoft.com/office/powerpoint/2012/main" userId="f3ff391c4e4e7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9" autoAdjust="0"/>
    <p:restoredTop sz="94674"/>
  </p:normalViewPr>
  <p:slideViewPr>
    <p:cSldViewPr>
      <p:cViewPr varScale="1">
        <p:scale>
          <a:sx n="59" d="100"/>
          <a:sy n="59" d="100"/>
        </p:scale>
        <p:origin x="6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9052-1D5C-414C-B2F6-8004ACF8E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8056-2E65-4C97-A4FD-3AFE492CF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DF2DE85-47DF-421D-B9A4-95A4880ADE83}" type="datetimeFigureOut">
              <a:rPr lang="en-US" altLang="en-US"/>
              <a:pPr>
                <a:defRPr/>
              </a:pPr>
              <a:t>10/23/2023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21FD-E793-44D5-8B19-6174FD2DB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F85F-ECB4-4996-BF3C-E6384280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B419061-051C-4B07-B20D-4E572960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742C8-07D2-4373-B7D5-270C690E4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1AAC-98EA-4E6C-9A34-6CEC4A3E0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413426-A8DE-4374-97A6-ACFB6587AB50}" type="datetimeFigureOut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9F06BE-1FE6-4B4E-A02B-BDDAF7B4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EC5AD6-6E30-4141-A16A-FA3AA414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0850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F4B8-DEF0-497F-A1B9-61E1EA8EB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D128-2B37-40D7-8AEB-E364356D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63CF95-A0FC-4E1D-BFC1-D577AC32F1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FC-AD1A-4D6C-A783-9A6C3C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1D81-4FEB-463A-8B0D-86A07A729519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7E4-E9F3-45BE-A907-9C555D1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8E2-0291-4CAF-B575-2FE44FC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FE35-B203-48A5-8901-16C111752C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92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0371-CEB5-49F9-B6C9-277671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9A455-010E-4846-B804-68D455BB3A11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A17B-D70E-4EF9-84F4-58345F8D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D2BD-4963-493D-A065-6E09352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3125-74CB-420B-A0C8-ECE0807E1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2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60-1A28-4642-B3F0-E6C7B6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6DED4-EAE9-4541-A1AB-8F3BCB941002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8D4-0D94-44EF-A164-E0751A5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30A-20F9-40D2-8954-2F54240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116-3D2A-4DD8-A72E-67B74B185F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7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85A5-DDC6-411D-B2F3-5FE2D509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F06B-0BD1-40C8-8A7E-A1608494D929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2AD6-A47A-4753-8346-FFFFBA6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744D-E550-4CDD-91A7-8454A01B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8275-EB79-4A50-B678-EDC2E59452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0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30A-B1E7-4EDF-9839-9A9FF06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EB60-B4F2-4221-8932-5136518CE6FB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E8E7-B4D3-4CC8-B56A-3A8531E1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F46-2702-437C-848B-569C63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DDC5-300B-4EAF-92AB-7CB1A0D814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8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470DE3-8945-4C22-BE8C-6293544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6414-FE8A-4141-A674-935EB1F5EFC8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77F6D2-5C37-4A22-832C-B56D74D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347D2-E637-439F-93E3-AA88AD9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FF59-F855-4F84-89FB-768D9BC39D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24B656-CCFF-4D35-A421-C5618EA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4F03-BC61-4776-84F2-15FC4B9FAA3A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26FA01-DCD4-45EB-9BEA-36F7BFA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F17F76-BD5A-4F71-871E-ECCD35E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CF7-95F6-4170-A60C-AD01928F8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56A3A4-0FDD-4DCC-9B31-8E015AA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DD7B-2F0F-4639-B685-130C5257648B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8A936D-5FC5-4164-A508-2F9763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D4385E-4C9B-4DB4-909D-1BF8A5CF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9251-E37C-4847-A7DD-5E139AC47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8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7CEBC5-55B4-41C6-870D-CCE7DCE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D3717-C25D-4C15-B33F-BD0B48EDE1C3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63927-FD6F-4751-82D2-A583CC9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650DF7-81F0-4850-824E-73547C3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7B6-3CC4-42E2-B753-D2B0AB140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5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1B89-8F56-4AE0-8543-60BB0473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53B3-B6DE-43D0-BA0C-9F0EF926FA78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097C5-51A4-4937-8E24-7CD745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5A0CC-A1F9-44E5-9534-57E5B9E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1768-D1C0-447E-B7E9-921D600FB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2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5BBB7-9E65-4C25-8C33-293DB87D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057F-F46A-4D44-8787-FECABD02217C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95E26-92CD-49AB-8C2F-8E41A54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88DA0-CC39-4F03-B737-CBCC832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A0D1-EE0D-460B-8221-627D3A2B2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1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FC0288-FB04-4AFA-B884-61010A9CE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B35B55-91E7-42F2-BAA5-08A70E3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3F1F-5F4D-4BAD-9C76-AA1948FA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469B4F-19A1-4551-8C06-37E4DB57B90A}" type="datetime1">
              <a:rPr lang="en-GB" altLang="en-US"/>
              <a:pPr>
                <a:defRPr/>
              </a:pPr>
              <a:t>23/10/2023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7A3-5FB0-44F5-8304-EA46C8DB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ADC2-EFF0-4003-8E3F-059927D2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28C98B-C20A-4617-98CF-90A0EFCD16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" name="Picture 6" descr="The University of Sheffield logo with Sheffield University Management School written next to it in black." title="Sheffield University Management School logo">
            <a:extLst>
              <a:ext uri="{FF2B5EF4-FFF2-40B4-BE49-F238E27FC236}">
                <a16:creationId xmlns:a16="http://schemas.microsoft.com/office/drawing/2014/main" id="{32C1237D-E268-4DCA-90CF-59E8CE852C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200" y="730250"/>
            <a:ext cx="2743200" cy="1108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AB79A103-DD12-4DC6-9748-E5D62FB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8F94F-E73F-4CF2-83BF-E5D9839CB8BE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828E9B-005E-41FC-85A5-94D06B3FBFF9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7772400" cy="18303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800" b="1" i="0" u="none" strike="noStrike" kern="1200" cap="none" spc="0" baseline="0">
                <a:solidFill>
                  <a:srgbClr val="464646"/>
                </a:solidFill>
                <a:effectLst>
                  <a:outerShdw dist="25402" dir="5400000">
                    <a:srgbClr val="000000"/>
                  </a:outerShdw>
                </a:effectLst>
                <a:uFillTx/>
                <a:latin typeface="Lucida Sans Unicode"/>
              </a:defRPr>
            </a:lvl1pPr>
          </a:lstStyle>
          <a:p>
            <a:pPr eaLnBrk="1">
              <a:defRPr/>
            </a:pPr>
            <a:endParaRPr lang="en-GB" dirty="0"/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AB99C602-3A1F-4E16-997E-0BD7CF5D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071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8838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n-GB" altLang="it-IT" sz="2700" dirty="0">
              <a:solidFill>
                <a:srgbClr val="464646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896F02-4235-48BE-AA74-1424AC655EA2}"/>
              </a:ext>
            </a:extLst>
          </p:cNvPr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MGT388</a:t>
            </a:r>
            <a:b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Finance for Engineers</a:t>
            </a:r>
            <a:endParaRPr kumimoji="0" lang="en-GB" sz="48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99CEA4-CEEB-4E76-8368-58D826651198}"/>
              </a:ext>
            </a:extLst>
          </p:cNvPr>
          <p:cNvSpPr txBox="1">
            <a:spLocks/>
          </p:cNvSpPr>
          <p:nvPr/>
        </p:nvSpPr>
        <p:spPr>
          <a:xfrm>
            <a:off x="899592" y="3611607"/>
            <a:ext cx="7558608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Lecture 5:</a:t>
            </a:r>
          </a:p>
          <a:p>
            <a:r>
              <a:rPr lang="en-GB" sz="2400" dirty="0">
                <a:solidFill>
                  <a:srgbClr val="464646"/>
                </a:solidFill>
                <a:latin typeface="Lucida Sans Unicode"/>
              </a:rPr>
              <a:t>Marginal costing and short-term decision making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BCBA915-55D8-4C5F-8841-42B7A3EB9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638" y="2931368"/>
            <a:ext cx="7821612" cy="3810000"/>
          </a:xfrm>
        </p:spPr>
        <p:txBody>
          <a:bodyPr lIns="90488" tIns="44450" rIns="90488" bIns="44450"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/>
              <a:t>Total Fixed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/>
              <a:t>costs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dirty="0"/>
              <a:t>€ 94,500</a:t>
            </a:r>
            <a:r>
              <a:rPr lang="en-GB" sz="2400" dirty="0"/>
              <a:t>                                                             	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/>
              <a:t>	       </a:t>
            </a:r>
            <a:r>
              <a:rPr lang="en-GB" sz="2400" dirty="0"/>
              <a:t>	                                                                         	     </a:t>
            </a: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/>
              <a:t>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dirty="0"/>
              <a:t>                        </a:t>
            </a:r>
            <a:r>
              <a:rPr lang="en-GB" sz="2000" b="1" dirty="0"/>
              <a:t>0        1      2      ...    1,000        ...    3,500     Units</a:t>
            </a:r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44EDD798-0E9F-42FA-8194-ACFA467AD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18718"/>
            <a:ext cx="0" cy="327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EBD7EFA-963A-4FFD-A7E4-7CA29A2F7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595318"/>
            <a:ext cx="5867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07523656-C316-4232-925D-7118F0EE08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475" y="3580656"/>
            <a:ext cx="9525" cy="3014662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0708D9A7-A62A-4461-8502-7D4DC311BC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3580656"/>
            <a:ext cx="467995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E07CC801-9860-4D94-A27E-52387E6EA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000453"/>
            <a:ext cx="3241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2600" dirty="0">
                <a:latin typeface="+mj-lt"/>
              </a:rPr>
              <a:t>Total Fixed Cost </a:t>
            </a:r>
            <a:endParaRPr lang="en-US" sz="2600" dirty="0">
              <a:latin typeface="+mj-lt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63E30784-DE78-4FAF-88DA-E5CEB6643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996331"/>
            <a:ext cx="295275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j-lt"/>
              </a:rPr>
              <a:t>Total fixed cost is fixed: €94,500</a:t>
            </a:r>
          </a:p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j-lt"/>
              </a:rPr>
              <a:t>However, Fixed cost per unit changes</a:t>
            </a:r>
            <a:endParaRPr lang="en-US" sz="2000" dirty="0">
              <a:latin typeface="+mj-lt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4C7D7E7-AF2B-4C13-B7EB-345A7D801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580656"/>
            <a:ext cx="0" cy="3014662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42914862-6CCE-4C0A-9A0E-0C495EED3A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652093"/>
            <a:ext cx="71438" cy="2943225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067EB4D9-E4D4-4731-B662-520BC71964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863" y="3580656"/>
            <a:ext cx="73025" cy="3014662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A58774-C3AF-41CF-907E-D518489AE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20614861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999096-2DCE-4A32-A008-B17FC298B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638" y="2931368"/>
            <a:ext cx="7821612" cy="38100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Fixed cost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per unit</a:t>
            </a:r>
          </a:p>
          <a:p>
            <a:pPr eaLnBrk="1" hangingPunct="1"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         €94.5</a:t>
            </a:r>
            <a:r>
              <a:rPr lang="en-GB" dirty="0"/>
              <a:t> 	                                                                         	     </a:t>
            </a:r>
            <a:endParaRPr lang="en-GB" sz="2800" dirty="0"/>
          </a:p>
          <a:p>
            <a:pPr eaLnBrk="1" hangingPunct="1">
              <a:buFont typeface="Wingdings" pitchFamily="2" charset="2"/>
              <a:buNone/>
            </a:pPr>
            <a:r>
              <a:rPr lang="en-GB" sz="2800" dirty="0"/>
              <a:t>	       €27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GB" sz="2800" dirty="0"/>
              <a:t>                0   1,000         3,500                       Units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6B26C6-9CB4-432D-A9E8-ED19D96F2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18718"/>
            <a:ext cx="0" cy="327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82EC9BE4-0CAD-44F6-BF58-3978D7C3F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595318"/>
            <a:ext cx="5867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81B711B5-74FA-4D84-87C7-D3E3EAD46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5236418"/>
            <a:ext cx="0" cy="13589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D9705C0-1893-41FB-914C-AB6316A1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75247"/>
            <a:ext cx="86423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2600" dirty="0">
                <a:latin typeface="+mj-lt"/>
              </a:rPr>
              <a:t>Fixed cost per unit</a:t>
            </a:r>
            <a:endParaRPr lang="en-US" sz="2600" dirty="0">
              <a:latin typeface="+mj-lt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E366B666-0515-49FC-8B19-21D3A2AFD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0563" y="6101606"/>
            <a:ext cx="0" cy="493712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Arc 14">
            <a:extLst>
              <a:ext uri="{FF2B5EF4-FFF2-40B4-BE49-F238E27FC236}">
                <a16:creationId xmlns:a16="http://schemas.microsoft.com/office/drawing/2014/main" id="{4ED87822-AF33-429B-9399-FCD061F84AE3}"/>
              </a:ext>
            </a:extLst>
          </p:cNvPr>
          <p:cNvSpPr>
            <a:spLocks/>
          </p:cNvSpPr>
          <p:nvPr/>
        </p:nvSpPr>
        <p:spPr bwMode="auto">
          <a:xfrm rot="-10606658">
            <a:off x="2413000" y="3790206"/>
            <a:ext cx="3536950" cy="2447925"/>
          </a:xfrm>
          <a:custGeom>
            <a:avLst/>
            <a:gdLst>
              <a:gd name="T0" fmla="*/ 0 w 23824"/>
              <a:gd name="T1" fmla="*/ 2147483647 h 21600"/>
              <a:gd name="T2" fmla="*/ 2147483647 w 23824"/>
              <a:gd name="T3" fmla="*/ 2147483647 h 21600"/>
              <a:gd name="T4" fmla="*/ 2147483647 w 23824"/>
              <a:gd name="T5" fmla="*/ 2147483647 h 21600"/>
              <a:gd name="T6" fmla="*/ 0 60000 65536"/>
              <a:gd name="T7" fmla="*/ 0 60000 65536"/>
              <a:gd name="T8" fmla="*/ 0 60000 65536"/>
              <a:gd name="T9" fmla="*/ 0 w 23824"/>
              <a:gd name="T10" fmla="*/ 0 h 21600"/>
              <a:gd name="T11" fmla="*/ 23824 w 238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24" h="21600" fill="none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643" y="0"/>
                  <a:pt x="23067" y="8816"/>
                  <a:pt x="23824" y="20162"/>
                </a:cubicBezTo>
              </a:path>
              <a:path w="23824" h="21600" stroke="0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643" y="0"/>
                  <a:pt x="23067" y="8816"/>
                  <a:pt x="23824" y="20162"/>
                </a:cubicBezTo>
                <a:lnTo>
                  <a:pt x="227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5A895A4-996D-4BA4-B01F-B627B892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3508846"/>
            <a:ext cx="295275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j-lt"/>
              </a:rPr>
              <a:t>Total fixed cost is fixed: €94,500</a:t>
            </a:r>
          </a:p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j-lt"/>
              </a:rPr>
              <a:t>However, Fixed cost per unit changes</a:t>
            </a:r>
            <a:endParaRPr lang="en-US" sz="2000" dirty="0">
              <a:latin typeface="+mj-lt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C13BAF02-1436-4EEE-A747-B9FC6F4DD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9975" y="5164981"/>
            <a:ext cx="6477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0D58FB69-1414-40F5-9BBF-76EEB17F1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111131"/>
            <a:ext cx="2214563" cy="46037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B10C7B-F41C-40A5-8A2D-A35A6388D2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25675187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magine 63">
            <a:extLst>
              <a:ext uri="{FF2B5EF4-FFF2-40B4-BE49-F238E27FC236}">
                <a16:creationId xmlns:a16="http://schemas.microsoft.com/office/drawing/2014/main" id="{5790ED3C-1170-4278-A793-87E9EC7D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704856" cy="4745666"/>
          </a:xfrm>
          <a:prstGeom prst="rect">
            <a:avLst/>
          </a:prstGeom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10579FA6-7237-4142-9D70-69C063573D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20639164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8">
            <a:extLst>
              <a:ext uri="{FF2B5EF4-FFF2-40B4-BE49-F238E27FC236}">
                <a16:creationId xmlns:a16="http://schemas.microsoft.com/office/drawing/2014/main" id="{E2F07E49-381C-46FC-AE4D-2DB5FA0E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931" y="3555826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GB" b="1">
              <a:solidFill>
                <a:schemeClr val="bg2"/>
              </a:solidFill>
              <a:latin typeface="Times New Roman" pitchFamily="18" charset="0"/>
            </a:endParaRPr>
          </a:p>
        </p:txBody>
      </p:sp>
      <p:pic>
        <p:nvPicPr>
          <p:cNvPr id="3" name="Picture 1030" descr="FIG2-6B">
            <a:extLst>
              <a:ext uri="{FF2B5EF4-FFF2-40B4-BE49-F238E27FC236}">
                <a16:creationId xmlns:a16="http://schemas.microsoft.com/office/drawing/2014/main" id="{70EC72B4-4D86-4F5F-A75C-4D25521F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19" y="1890539"/>
            <a:ext cx="8135937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036">
            <a:extLst>
              <a:ext uri="{FF2B5EF4-FFF2-40B4-BE49-F238E27FC236}">
                <a16:creationId xmlns:a16="http://schemas.microsoft.com/office/drawing/2014/main" id="{3704A42E-5D7C-4DBC-8D29-10B6B6F9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58" y="1899394"/>
            <a:ext cx="13684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dirty="0">
                <a:latin typeface="Times New Roman" pitchFamily="18" charset="0"/>
              </a:rPr>
              <a:t>Total Telephone charges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9" name="Text Box 1037">
            <a:extLst>
              <a:ext uri="{FF2B5EF4-FFF2-40B4-BE49-F238E27FC236}">
                <a16:creationId xmlns:a16="http://schemas.microsoft.com/office/drawing/2014/main" id="{B857FCA6-E5A9-430F-B003-7E23719F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94" y="5556076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>
                <a:solidFill>
                  <a:schemeClr val="bg2"/>
                </a:solidFill>
                <a:latin typeface="Times New Roman" pitchFamily="18" charset="0"/>
              </a:rPr>
              <a:t>Fixed fee</a:t>
            </a:r>
            <a:endParaRPr lang="en-US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54354-6029-4137-BE60-CB3B85560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21386577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Marginal costing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CACEBE2-2BBE-4097-8B83-49B3434BD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b="1" dirty="0"/>
              <a:t>Marginal cost </a:t>
            </a:r>
            <a:r>
              <a:rPr lang="en-GB" dirty="0"/>
              <a:t>is the cost of one additional unit of a product or service. The cost of an additional unit is the cost that change.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u="sng" dirty="0"/>
              <a:t>Variable costs</a:t>
            </a:r>
            <a:r>
              <a:rPr lang="en-GB" dirty="0"/>
              <a:t> are the costs that change and so are considered in marginal costing. </a:t>
            </a:r>
          </a:p>
          <a:p>
            <a:pPr marL="109728" indent="0">
              <a:buNone/>
            </a:pPr>
            <a:endParaRPr lang="en-GB" u="sng" dirty="0"/>
          </a:p>
          <a:p>
            <a:pPr marL="109728" indent="0">
              <a:buNone/>
            </a:pPr>
            <a:r>
              <a:rPr lang="en-GB" u="sng" dirty="0"/>
              <a:t>Fixed costs</a:t>
            </a:r>
            <a:r>
              <a:rPr lang="en-GB" dirty="0"/>
              <a:t> do not change if just one extra unit is produced, so they are not considered in marginal costing.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244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C187D7A-21A5-498E-822A-0F59A505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402024"/>
            <a:ext cx="8686800" cy="397930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/>
              <a:t>Contribution only considers the costs and revenues that will change.</a:t>
            </a:r>
          </a:p>
          <a:p>
            <a:pPr marL="109728" indent="0">
              <a:buNone/>
            </a:pPr>
            <a:r>
              <a:rPr lang="en-GB" sz="2800" b="1" dirty="0"/>
              <a:t>Contribution margin = Sales revenue – Variable costs </a:t>
            </a:r>
          </a:p>
          <a:p>
            <a:pPr marL="109728" indent="0">
              <a:buNone/>
            </a:pPr>
            <a:r>
              <a:rPr lang="en-GB" sz="2800" u="sng" dirty="0"/>
              <a:t>In the short term a project will be accepted if it makes a positive contribution</a:t>
            </a:r>
            <a:r>
              <a:rPr lang="en-GB" sz="2800" dirty="0"/>
              <a:t>.</a:t>
            </a:r>
          </a:p>
          <a:p>
            <a:pPr marL="109728" indent="0">
              <a:buNone/>
            </a:pPr>
            <a:r>
              <a:rPr lang="en-GB" sz="2800" dirty="0"/>
              <a:t>That is, it contributes to fixed costs and profit of a business.</a:t>
            </a:r>
          </a:p>
          <a:p>
            <a:pPr marL="109728" indent="0">
              <a:buNone/>
            </a:pPr>
            <a:r>
              <a:rPr lang="en-GB" sz="2800" b="1" dirty="0"/>
              <a:t>Operating profit = Contribution margin – Fixed costs</a:t>
            </a:r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33A7E0-9102-41C0-BF6C-9032FB1F8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Marginal costing</a:t>
            </a:r>
          </a:p>
        </p:txBody>
      </p:sp>
    </p:spTree>
    <p:extLst>
      <p:ext uri="{BB962C8B-B14F-4D97-AF65-F5344CB8AC3E}">
        <p14:creationId xmlns:p14="http://schemas.microsoft.com/office/powerpoint/2010/main" val="11212759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C105C7-F94C-42C2-8ABA-3392EB83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08448"/>
            <a:ext cx="889317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Hi Co. is currently selling its product at £40 per unit.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SzPct val="70000"/>
              <a:defRPr/>
            </a:pPr>
            <a:r>
              <a:rPr lang="en-US" sz="2800" dirty="0"/>
              <a:t>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It has received a special order for 100 units at £30 each. 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SzPct val="70000"/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Its variable cost is £25 per unit. Should this order be accepted?</a:t>
            </a:r>
          </a:p>
          <a:p>
            <a:pPr marL="342900" indent="-342900" eaLnBrk="1" hangingPunct="1">
              <a:lnSpc>
                <a:spcPct val="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14001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7CBFF-F7D9-4FC8-A74A-C1D59B3FB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1" y="2420888"/>
            <a:ext cx="8605837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2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Solution:		</a:t>
            </a:r>
          </a:p>
          <a:p>
            <a:pPr eaLnBrk="1" hangingPunct="1">
              <a:lnSpc>
                <a:spcPct val="4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Sales		100 x £30	=	£3,000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Less: VC	100 x </a:t>
            </a:r>
            <a:r>
              <a:rPr lang="en-US" sz="2800" u="sng" dirty="0"/>
              <a:t>£25</a:t>
            </a:r>
            <a:r>
              <a:rPr lang="en-US" sz="2800" dirty="0"/>
              <a:t>	=	</a:t>
            </a:r>
            <a:r>
              <a:rPr lang="en-US" sz="2800" u="sng" dirty="0"/>
              <a:t>£2,500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Contribution	 £5		   £500</a:t>
            </a:r>
          </a:p>
          <a:p>
            <a:pPr eaLnBrk="1" hangingPunct="1">
              <a:lnSpc>
                <a:spcPct val="6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Yes, the special order should be accepted on financial grounds because it generates a positive contribution.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73470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571974C-3EFC-4CC3-B719-918B786E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3376"/>
            <a:ext cx="8229600" cy="4972008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/>
              <a:t>Firelight Ltd manufactures boxes of fireworks.  </a:t>
            </a:r>
          </a:p>
          <a:p>
            <a:pPr marL="109728" indent="0">
              <a:buNone/>
            </a:pPr>
            <a:r>
              <a:rPr lang="en-GB" sz="2800" dirty="0"/>
              <a:t>Each box of fireworks sells for £120.</a:t>
            </a:r>
          </a:p>
          <a:p>
            <a:pPr marL="109728" indent="0">
              <a:buNone/>
            </a:pPr>
            <a:r>
              <a:rPr lang="en-GB" sz="2800" dirty="0"/>
              <a:t>Variable cost per box is £35.</a:t>
            </a:r>
          </a:p>
          <a:p>
            <a:pPr marL="109728" indent="0">
              <a:buNone/>
            </a:pPr>
            <a:r>
              <a:rPr lang="en-GB" sz="2800" dirty="0"/>
              <a:t>Fixed overheads amount to £60,000. 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1,000 boxes of fireworks are produced but there is capacity to produce 1,300 boxes.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Firelight Ltd receives a special order for to supply 200 boxes of fireworks for £40.</a:t>
            </a:r>
          </a:p>
          <a:p>
            <a:pPr marL="109728" indent="0">
              <a:buNone/>
            </a:pPr>
            <a:r>
              <a:rPr lang="en-GB" sz="2800" dirty="0"/>
              <a:t>Should Firelight Ltd accept the order?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endParaRPr lang="en-GB" sz="2800" dirty="0"/>
          </a:p>
        </p:txBody>
      </p:sp>
      <p:pic>
        <p:nvPicPr>
          <p:cNvPr id="5" name="Picture 3" descr="Decoration.">
            <a:extLst>
              <a:ext uri="{FF2B5EF4-FFF2-40B4-BE49-F238E27FC236}">
                <a16:creationId xmlns:a16="http://schemas.microsoft.com/office/drawing/2014/main" id="{14FA70CA-83E8-440C-8B4B-5B7C8D382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10" y="2814934"/>
            <a:ext cx="1910490" cy="1277640"/>
          </a:xfrm>
          <a:prstGeom prst="rect">
            <a:avLst/>
          </a:prstGeom>
        </p:spPr>
      </p:pic>
      <p:pic>
        <p:nvPicPr>
          <p:cNvPr id="7" name="Picture 3" descr="Decoration.">
            <a:extLst>
              <a:ext uri="{FF2B5EF4-FFF2-40B4-BE49-F238E27FC236}">
                <a16:creationId xmlns:a16="http://schemas.microsoft.com/office/drawing/2014/main" id="{B921B050-6BC9-426E-B839-BC7FA6D380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57" y="5906380"/>
            <a:ext cx="2191843" cy="9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96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E637FD7-C19E-4151-8EC1-AD9AC0B7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n-GB" dirty="0"/>
              <a:t>Profit </a:t>
            </a:r>
            <a:r>
              <a:rPr lang="en-GB" u="sng" dirty="0"/>
              <a:t>prior</a:t>
            </a:r>
            <a:r>
              <a:rPr lang="en-GB" dirty="0"/>
              <a:t> to the special order: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Sales Revenue (£120 x 1,000)     120,000</a:t>
            </a:r>
          </a:p>
          <a:p>
            <a:pPr marL="109728" indent="0">
              <a:buNone/>
            </a:pPr>
            <a:r>
              <a:rPr lang="en-GB" dirty="0"/>
              <a:t>Variable costs (£35 x 1,000)	(35,000)</a:t>
            </a:r>
          </a:p>
          <a:p>
            <a:pPr marL="109728" indent="0">
              <a:buNone/>
            </a:pPr>
            <a:r>
              <a:rPr lang="en-GB" dirty="0"/>
              <a:t>Fixed costs				</a:t>
            </a:r>
            <a:r>
              <a:rPr lang="en-GB" u="sng" dirty="0"/>
              <a:t>(60,000)</a:t>
            </a:r>
          </a:p>
          <a:p>
            <a:pPr marL="109728" indent="0">
              <a:buNone/>
            </a:pPr>
            <a:r>
              <a:rPr lang="en-GB" b="1" dirty="0"/>
              <a:t>Profit					</a:t>
            </a:r>
            <a:r>
              <a:rPr lang="en-GB" b="1" u="sng" dirty="0"/>
              <a:t> 25,000</a:t>
            </a:r>
            <a:r>
              <a:rPr lang="en-GB" dirty="0"/>
              <a:t>	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614E45-F569-4188-BB07-649C38B62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</p:spTree>
    <p:extLst>
      <p:ext uri="{BB962C8B-B14F-4D97-AF65-F5344CB8AC3E}">
        <p14:creationId xmlns:p14="http://schemas.microsoft.com/office/powerpoint/2010/main" val="14350724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D115F44-6A0B-4A88-A343-3BBF2A2F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Lecture Outline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8FA5EEF-222A-4C32-85F9-00AB384C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66928" indent="-457200">
              <a:buFont typeface="Wingdings" panose="05000000000000000000" pitchFamily="2" charset="2"/>
              <a:buChar char="ü"/>
            </a:pPr>
            <a:r>
              <a:rPr lang="en-GB" dirty="0"/>
              <a:t>Relevant costs for decision making in the short-term</a:t>
            </a:r>
          </a:p>
          <a:p>
            <a:pPr marL="566928" indent="-457200">
              <a:buFont typeface="Wingdings" panose="05000000000000000000" pitchFamily="2" charset="2"/>
              <a:buChar char="ü"/>
            </a:pPr>
            <a:endParaRPr lang="en-GB" dirty="0"/>
          </a:p>
          <a:p>
            <a:pPr marL="566928" indent="-457200">
              <a:buFont typeface="Wingdings" panose="05000000000000000000" pitchFamily="2" charset="2"/>
              <a:buChar char="ü"/>
            </a:pPr>
            <a:r>
              <a:rPr lang="en-GB" dirty="0"/>
              <a:t>Cost behaviour patters</a:t>
            </a:r>
          </a:p>
          <a:p>
            <a:pPr marL="566928" indent="-457200">
              <a:buFont typeface="Wingdings" panose="05000000000000000000" pitchFamily="2" charset="2"/>
              <a:buChar char="ü"/>
            </a:pPr>
            <a:endParaRPr lang="en-GB" dirty="0"/>
          </a:p>
          <a:p>
            <a:pPr marL="566928" indent="-457200">
              <a:buFont typeface="Wingdings" panose="05000000000000000000" pitchFamily="2" charset="2"/>
              <a:buChar char="ü"/>
            </a:pPr>
            <a:r>
              <a:rPr lang="en-GB" dirty="0"/>
              <a:t>Marginal costing</a:t>
            </a:r>
          </a:p>
          <a:p>
            <a:pPr marL="566928" indent="-457200">
              <a:buFont typeface="Wingdings" panose="05000000000000000000" pitchFamily="2" charset="2"/>
              <a:buChar char="ü"/>
            </a:pPr>
            <a:endParaRPr lang="en-GB" dirty="0"/>
          </a:p>
          <a:p>
            <a:pPr marL="566928" indent="-457200">
              <a:buFont typeface="Wingdings" panose="05000000000000000000" pitchFamily="2" charset="2"/>
              <a:buChar char="ü"/>
            </a:pPr>
            <a:r>
              <a:rPr lang="en-GB" dirty="0"/>
              <a:t>Short-term decisions: Accept or reject special orders</a:t>
            </a:r>
          </a:p>
          <a:p>
            <a:pPr marL="109728" indent="0">
              <a:buNone/>
            </a:pPr>
            <a:r>
              <a:rPr lang="en-GB" dirty="0"/>
              <a:t>		                       Closing a product line</a:t>
            </a:r>
          </a:p>
          <a:p>
            <a:pPr marL="109728" indent="0">
              <a:buNone/>
            </a:pPr>
            <a:r>
              <a:rPr lang="en-GB" dirty="0"/>
              <a:t>			           Make or buy decisions</a:t>
            </a:r>
          </a:p>
          <a:p>
            <a:pPr marL="566928" indent="-457200">
              <a:buFont typeface="Wingdings" panose="05000000000000000000" pitchFamily="2" charset="2"/>
              <a:buChar char="ü"/>
            </a:pPr>
            <a:endParaRPr lang="en-GB" dirty="0"/>
          </a:p>
          <a:p>
            <a:pPr marL="566928" indent="-457200"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01C444BF-60AF-438C-BBE0-33A2F8F8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431429"/>
            <a:ext cx="8229600" cy="4165923"/>
          </a:xfrm>
        </p:spPr>
        <p:txBody>
          <a:bodyPr/>
          <a:lstStyle/>
          <a:p>
            <a:pPr marL="109728" indent="0">
              <a:buNone/>
            </a:pPr>
            <a:r>
              <a:rPr lang="en-GB" sz="3000" dirty="0"/>
              <a:t>Using marginal costing, the order will be accepted if contribution margin is positive.</a:t>
            </a:r>
          </a:p>
          <a:p>
            <a:pPr marL="109728" indent="0">
              <a:buNone/>
            </a:pPr>
            <a:endParaRPr lang="en-GB" sz="3000" dirty="0"/>
          </a:p>
          <a:p>
            <a:pPr marL="109728" indent="0">
              <a:buNone/>
            </a:pPr>
            <a:r>
              <a:rPr lang="en-GB" sz="3000" dirty="0"/>
              <a:t>Sales value – variable cost = contribution margin</a:t>
            </a:r>
          </a:p>
          <a:p>
            <a:pPr marL="109728" indent="0">
              <a:buNone/>
            </a:pPr>
            <a:r>
              <a:rPr lang="en-GB" sz="3000" dirty="0"/>
              <a:t>£40- £35 = £5</a:t>
            </a:r>
          </a:p>
          <a:p>
            <a:pPr marL="109728" indent="0">
              <a:buNone/>
            </a:pPr>
            <a:endParaRPr lang="en-GB" sz="3000" dirty="0"/>
          </a:p>
          <a:p>
            <a:pPr marL="109728" indent="0">
              <a:buNone/>
            </a:pPr>
            <a:r>
              <a:rPr lang="en-GB" sz="3000" dirty="0"/>
              <a:t>Therefore, the special order should be accepted.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518F21-55D6-479F-8366-3DAF299F4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</p:spTree>
    <p:extLst>
      <p:ext uri="{BB962C8B-B14F-4D97-AF65-F5344CB8AC3E}">
        <p14:creationId xmlns:p14="http://schemas.microsoft.com/office/powerpoint/2010/main" val="15811558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D27585-7A1D-4D2A-BB9D-E23909A58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  <p:pic>
        <p:nvPicPr>
          <p:cNvPr id="5" name="Immagine 4" descr="Table of calculation.">
            <a:extLst>
              <a:ext uri="{FF2B5EF4-FFF2-40B4-BE49-F238E27FC236}">
                <a16:creationId xmlns:a16="http://schemas.microsoft.com/office/drawing/2014/main" id="{6C93280A-F067-4244-9E0B-34AFE32B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07" y="1988840"/>
            <a:ext cx="7139493" cy="48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38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CB0F0F-1B87-4A4D-9B40-3E7E6FC02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Acceptance/rejection of a special order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F011BBE-5E37-4046-9003-671C925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82355"/>
            <a:ext cx="8229600" cy="443102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GB" sz="6000" dirty="0"/>
              <a:t>Would the correct decision be made using product costing/absorption costing?</a:t>
            </a:r>
          </a:p>
          <a:p>
            <a:pPr marL="109728" indent="0">
              <a:buNone/>
            </a:pPr>
            <a:endParaRPr lang="en-GB" sz="6000" dirty="0"/>
          </a:p>
          <a:p>
            <a:pPr marL="109728" indent="0">
              <a:buNone/>
            </a:pPr>
            <a:r>
              <a:rPr lang="en-GB" sz="6000" dirty="0"/>
              <a:t>Variable costs are £35. Fixed costs are £60,000.</a:t>
            </a:r>
          </a:p>
          <a:p>
            <a:pPr marL="109728" indent="0">
              <a:buNone/>
            </a:pPr>
            <a:r>
              <a:rPr lang="en-GB" sz="6000" dirty="0"/>
              <a:t>If we accept the order, units of production are 1,200 boxes.</a:t>
            </a:r>
          </a:p>
          <a:p>
            <a:pPr marL="109728" indent="0">
              <a:buNone/>
            </a:pPr>
            <a:endParaRPr lang="en-GB" sz="6000" dirty="0"/>
          </a:p>
          <a:p>
            <a:pPr marL="109728" indent="0">
              <a:buNone/>
            </a:pPr>
            <a:r>
              <a:rPr lang="en-GB" sz="6000" dirty="0"/>
              <a:t>Under absorption costing each box would be apportioned £60,000/1,200 = £50</a:t>
            </a:r>
          </a:p>
          <a:p>
            <a:pPr marL="109728" indent="0">
              <a:buNone/>
            </a:pPr>
            <a:endParaRPr lang="en-GB" sz="6000" dirty="0"/>
          </a:p>
          <a:p>
            <a:pPr marL="109728" indent="0">
              <a:buNone/>
            </a:pPr>
            <a:r>
              <a:rPr lang="en-GB" sz="6000" dirty="0"/>
              <a:t>The total cost of £85 (£35+£50) would be compared to a sales price (£40). As the sales price is £40, the order would not be accepted, and additional profit would be foregone.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50548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DF28253-8C2D-4CA7-BD63-BF25A3B67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2094322"/>
            <a:ext cx="8229600" cy="371094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dirty="0"/>
              <a:t>Time Ltd manufactures </a:t>
            </a:r>
            <a:r>
              <a:rPr lang="en-GB" sz="2400" b="1" dirty="0"/>
              <a:t>3 styles </a:t>
            </a:r>
            <a:r>
              <a:rPr lang="en-GB" sz="2400" dirty="0"/>
              <a:t>of wall clock: classic, contemporary and modern. </a:t>
            </a:r>
          </a:p>
          <a:p>
            <a:pPr marL="109728" indent="0">
              <a:buNone/>
            </a:pPr>
            <a:r>
              <a:rPr lang="en-GB" sz="2400" dirty="0"/>
              <a:t>For the current period </a:t>
            </a:r>
            <a:r>
              <a:rPr lang="en-GB" sz="2400" b="1" dirty="0"/>
              <a:t>9,000 of each style </a:t>
            </a:r>
            <a:r>
              <a:rPr lang="en-GB" sz="2400" dirty="0"/>
              <a:t>of clock is produced.</a:t>
            </a:r>
          </a:p>
          <a:p>
            <a:pPr marL="109728" indent="0">
              <a:buNone/>
            </a:pPr>
            <a:r>
              <a:rPr lang="en-GB" sz="2400" b="1" dirty="0"/>
              <a:t>Sales</a:t>
            </a:r>
            <a:r>
              <a:rPr lang="en-GB" sz="2400" dirty="0"/>
              <a:t> </a:t>
            </a:r>
            <a:r>
              <a:rPr lang="en-GB" sz="2400" b="1" dirty="0"/>
              <a:t>value per unit </a:t>
            </a:r>
            <a:r>
              <a:rPr lang="en-GB" sz="2400" dirty="0"/>
              <a:t>is £50 (classic), £55 (contemporary), and £ 80 (modern). </a:t>
            </a:r>
          </a:p>
          <a:p>
            <a:pPr marL="109728" indent="0">
              <a:buNone/>
            </a:pPr>
            <a:r>
              <a:rPr lang="en-GB" sz="2400" b="1" dirty="0"/>
              <a:t>Variable cost per unit </a:t>
            </a:r>
            <a:r>
              <a:rPr lang="en-GB" sz="2400" dirty="0"/>
              <a:t>is £20 (classic), £40 (contemporary), and £45 (modern).</a:t>
            </a:r>
          </a:p>
          <a:p>
            <a:pPr marL="109728" indent="0">
              <a:buNone/>
            </a:pPr>
            <a:r>
              <a:rPr lang="en-GB" sz="2400" b="1" dirty="0"/>
              <a:t>Fixed costs </a:t>
            </a:r>
            <a:r>
              <a:rPr lang="en-GB" sz="2400" dirty="0"/>
              <a:t>of £435,000 are </a:t>
            </a:r>
            <a:r>
              <a:rPr lang="en-GB" sz="2400" b="1" dirty="0"/>
              <a:t>apportioned equally</a:t>
            </a:r>
            <a:r>
              <a:rPr lang="en-GB" sz="2400" dirty="0"/>
              <a:t> to each product line.</a:t>
            </a:r>
          </a:p>
        </p:txBody>
      </p:sp>
      <p:pic>
        <p:nvPicPr>
          <p:cNvPr id="7" name="Picture 3" descr="Decoration.">
            <a:extLst>
              <a:ext uri="{FF2B5EF4-FFF2-40B4-BE49-F238E27FC236}">
                <a16:creationId xmlns:a16="http://schemas.microsoft.com/office/drawing/2014/main" id="{5782F0C6-9471-4FAE-98D9-5FE77A6C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48" y="5373216"/>
            <a:ext cx="1708079" cy="1409360"/>
          </a:xfrm>
          <a:prstGeom prst="rect">
            <a:avLst/>
          </a:prstGeom>
        </p:spPr>
      </p:pic>
      <p:pic>
        <p:nvPicPr>
          <p:cNvPr id="8" name="Picture 4" descr="Decoration.">
            <a:extLst>
              <a:ext uri="{FF2B5EF4-FFF2-40B4-BE49-F238E27FC236}">
                <a16:creationId xmlns:a16="http://schemas.microsoft.com/office/drawing/2014/main" id="{FE297E79-0B47-461E-BBB5-0792F44D3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65" y="5465556"/>
            <a:ext cx="1872208" cy="1224681"/>
          </a:xfrm>
          <a:prstGeom prst="rect">
            <a:avLst/>
          </a:prstGeom>
        </p:spPr>
      </p:pic>
      <p:pic>
        <p:nvPicPr>
          <p:cNvPr id="9" name="Picture 6" descr="Decoration.">
            <a:extLst>
              <a:ext uri="{FF2B5EF4-FFF2-40B4-BE49-F238E27FC236}">
                <a16:creationId xmlns:a16="http://schemas.microsoft.com/office/drawing/2014/main" id="{22927A4E-C25B-4736-BA97-929614480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41" y="5387162"/>
            <a:ext cx="1798767" cy="1332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231B1C-5FC8-4B57-8B02-F6B0CF42A103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</p:spTree>
    <p:extLst>
      <p:ext uri="{BB962C8B-B14F-4D97-AF65-F5344CB8AC3E}">
        <p14:creationId xmlns:p14="http://schemas.microsoft.com/office/powerpoint/2010/main" val="401847921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252C66-6318-4AC7-8120-B15FC44918E7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A5E5003-1B5C-4E38-9310-31D79550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06185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/>
              <a:t>It appears that </a:t>
            </a:r>
            <a:r>
              <a:rPr lang="en-GB" sz="2800" b="1" dirty="0"/>
              <a:t>the contemporary range are loss making</a:t>
            </a:r>
            <a:r>
              <a:rPr lang="en-GB" sz="2800" dirty="0"/>
              <a:t> and Time Ltd plans to discontinue production.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State whether this decision is correct if: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(a) No alternative use for the facilities used in making the contemporary clocks.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(b) The facilities could be used to make a further 4,000 modern clocks. </a:t>
            </a:r>
          </a:p>
        </p:txBody>
      </p:sp>
    </p:spTree>
    <p:extLst>
      <p:ext uri="{BB962C8B-B14F-4D97-AF65-F5344CB8AC3E}">
        <p14:creationId xmlns:p14="http://schemas.microsoft.com/office/powerpoint/2010/main" val="32677804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C3FD00-3C3A-4D29-B18B-AE6482F7AE79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  <p:graphicFrame>
        <p:nvGraphicFramePr>
          <p:cNvPr id="7" name="Content Placeholder 3" descr="Table of calculation.">
            <a:extLst>
              <a:ext uri="{FF2B5EF4-FFF2-40B4-BE49-F238E27FC236}">
                <a16:creationId xmlns:a16="http://schemas.microsoft.com/office/drawing/2014/main" id="{F019F990-299B-4DAA-9B49-BD5D30C6CD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13269"/>
              </p:ext>
            </p:extLst>
          </p:nvPr>
        </p:nvGraphicFramePr>
        <p:xfrm>
          <a:off x="446856" y="2252400"/>
          <a:ext cx="8229600" cy="412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80">
                  <a:extLst>
                    <a:ext uri="{9D8B030D-6E8A-4147-A177-3AD203B41FA5}">
                      <a16:colId xmlns:a16="http://schemas.microsoft.com/office/drawing/2014/main" val="216222341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12355153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62850337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9873016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6685125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Classic</a:t>
                      </a:r>
                    </a:p>
                    <a:p>
                      <a:pPr algn="r"/>
                      <a:r>
                        <a:rPr lang="en-GB" dirty="0"/>
                        <a:t>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Contemporary</a:t>
                      </a:r>
                    </a:p>
                    <a:p>
                      <a:pPr algn="r"/>
                      <a:r>
                        <a:rPr lang="en-GB" dirty="0"/>
                        <a:t>    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Modern</a:t>
                      </a:r>
                    </a:p>
                    <a:p>
                      <a:pPr algn="r"/>
                      <a:r>
                        <a:rPr lang="en-GB" dirty="0"/>
                        <a:t>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Total</a:t>
                      </a:r>
                    </a:p>
                    <a:p>
                      <a:pPr algn="r"/>
                      <a:r>
                        <a:rPr lang="en-GB" dirty="0"/>
                        <a:t>   £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71270"/>
                  </a:ext>
                </a:extLst>
              </a:tr>
              <a:tr h="315273">
                <a:tc>
                  <a:txBody>
                    <a:bodyPr/>
                    <a:lstStyle/>
                    <a:p>
                      <a:r>
                        <a:rPr lang="en-GB" dirty="0"/>
                        <a:t>Sales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 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       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    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14588"/>
                  </a:ext>
                </a:extLst>
              </a:tr>
              <a:tr h="434320">
                <a:tc>
                  <a:txBody>
                    <a:bodyPr/>
                    <a:lstStyle/>
                    <a:p>
                      <a:r>
                        <a:rPr lang="en-GB" dirty="0"/>
                        <a:t>Variable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/>
                        <a:t>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/>
                        <a:t>      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/>
                        <a:t>    (45)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71688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Contribution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per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 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        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    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35989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N. of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   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      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   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32520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Total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 270,000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    135,000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 315,000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 720,000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14313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   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(435,000)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794498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Profit/(loss)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125,000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    (10,000)</a:t>
                      </a:r>
                      <a:endParaRPr lang="en-GB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170,000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285,000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4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9790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5FC53-4D6B-43E0-AE78-BB448AA2DDC5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66F6DA3-3A86-4D0A-B74E-1E4FC556A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5955"/>
              </p:ext>
            </p:extLst>
          </p:nvPr>
        </p:nvGraphicFramePr>
        <p:xfrm>
          <a:off x="457200" y="2044368"/>
          <a:ext cx="8229600" cy="2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Classic</a:t>
                      </a:r>
                    </a:p>
                    <a:p>
                      <a:r>
                        <a:rPr lang="en-GB" dirty="0"/>
                        <a:t>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Contemporary</a:t>
                      </a:r>
                    </a:p>
                    <a:p>
                      <a:r>
                        <a:rPr lang="en-GB" dirty="0"/>
                        <a:t>    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Modern</a:t>
                      </a:r>
                    </a:p>
                    <a:p>
                      <a:r>
                        <a:rPr lang="en-GB" dirty="0"/>
                        <a:t>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  <a:p>
                      <a:r>
                        <a:rPr lang="en-GB" dirty="0"/>
                        <a:t>   £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Total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270,000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   135,000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315,000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2"/>
                          </a:solidFill>
                        </a:rPr>
                        <a:t>720,000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   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(435,000)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Profit/(loss)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125,000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baseline="0" dirty="0">
                          <a:solidFill>
                            <a:srgbClr val="00B050"/>
                          </a:solidFill>
                        </a:rPr>
                        <a:t>    (10,000)</a:t>
                      </a:r>
                      <a:endParaRPr lang="en-GB" u="sn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 170,000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u="sng" dirty="0">
                          <a:solidFill>
                            <a:srgbClr val="00B050"/>
                          </a:solidFill>
                        </a:rPr>
                        <a:t> 285,000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3" descr="Table of calculation.">
            <a:extLst>
              <a:ext uri="{FF2B5EF4-FFF2-40B4-BE49-F238E27FC236}">
                <a16:creationId xmlns:a16="http://schemas.microsoft.com/office/drawing/2014/main" id="{C5445CC4-A79B-4C0B-8BB5-AA4CDCAE3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44299"/>
              </p:ext>
            </p:extLst>
          </p:nvPr>
        </p:nvGraphicFramePr>
        <p:xfrm>
          <a:off x="457200" y="2044368"/>
          <a:ext cx="8229600" cy="2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Classic</a:t>
                      </a:r>
                    </a:p>
                    <a:p>
                      <a:pPr algn="r"/>
                      <a:r>
                        <a:rPr lang="en-GB" dirty="0"/>
                        <a:t>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Contemporary</a:t>
                      </a:r>
                    </a:p>
                    <a:p>
                      <a:pPr algn="r"/>
                      <a:r>
                        <a:rPr lang="en-GB" dirty="0"/>
                        <a:t>    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Modern</a:t>
                      </a:r>
                    </a:p>
                    <a:p>
                      <a:pPr algn="r"/>
                      <a:r>
                        <a:rPr lang="en-GB" dirty="0"/>
                        <a:t>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Total</a:t>
                      </a:r>
                    </a:p>
                    <a:p>
                      <a:pPr algn="r"/>
                      <a:r>
                        <a:rPr lang="en-GB" dirty="0"/>
                        <a:t>   £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Total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270,000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   135,000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315,000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720,000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   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(145,000)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(435,000)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Profit/(loss)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125,000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    (10,000)</a:t>
                      </a:r>
                      <a:endParaRPr lang="en-GB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170,000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285,000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 descr="Table of calculation.">
            <a:extLst>
              <a:ext uri="{FF2B5EF4-FFF2-40B4-BE49-F238E27FC236}">
                <a16:creationId xmlns:a16="http://schemas.microsoft.com/office/drawing/2014/main" id="{233C2D17-4574-4800-84AC-D5F07A8A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61447"/>
              </p:ext>
            </p:extLst>
          </p:nvPr>
        </p:nvGraphicFramePr>
        <p:xfrm>
          <a:off x="395536" y="4564648"/>
          <a:ext cx="8229600" cy="2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Classic</a:t>
                      </a:r>
                    </a:p>
                    <a:p>
                      <a:pPr algn="r"/>
                      <a:r>
                        <a:rPr lang="en-GB" dirty="0"/>
                        <a:t>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Contemporary</a:t>
                      </a:r>
                    </a:p>
                    <a:p>
                      <a:pPr algn="r"/>
                      <a:r>
                        <a:rPr lang="en-GB" dirty="0"/>
                        <a:t>    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Modern</a:t>
                      </a:r>
                    </a:p>
                    <a:p>
                      <a:pPr algn="r"/>
                      <a:r>
                        <a:rPr lang="en-GB" dirty="0"/>
                        <a:t>     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Total</a:t>
                      </a:r>
                    </a:p>
                    <a:p>
                      <a:pPr algn="r"/>
                      <a:r>
                        <a:rPr lang="en-GB" dirty="0"/>
                        <a:t>   £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Total 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270,000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Fixed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(217,500)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       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(217,500)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u="sng" dirty="0">
                          <a:solidFill>
                            <a:schemeClr val="tx1"/>
                          </a:solidFill>
                        </a:rPr>
                        <a:t>(435,000)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53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Profit/(loss)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  52,500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        0</a:t>
                      </a:r>
                      <a:endParaRPr lang="en-GB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  97,500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b="1" u="sng" dirty="0">
                          <a:solidFill>
                            <a:schemeClr val="tx1"/>
                          </a:solidFill>
                        </a:rPr>
                        <a:t> 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79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5FC53-4D6B-43E0-AE78-BB448AA2DDC5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C5DA9DF-99E1-405C-B4E7-FAE81E53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309939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b="1" dirty="0"/>
              <a:t>(a) If no other use can be made of the facilities, </a:t>
            </a:r>
            <a:r>
              <a:rPr lang="en-GB" dirty="0"/>
              <a:t>Time Ltd should continue production of contemporary clocks.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Contemporary clocks had made a </a:t>
            </a:r>
            <a:r>
              <a:rPr lang="en-GB" u="sng" dirty="0"/>
              <a:t>positive contribution of £135,000</a:t>
            </a:r>
            <a:r>
              <a:rPr lang="en-GB" dirty="0"/>
              <a:t> to fixed costs and profits.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Total profits with contemporary clocks is £285,000. Total profits without contemporary clocks is £150,000.</a:t>
            </a:r>
          </a:p>
        </p:txBody>
      </p:sp>
    </p:spTree>
    <p:extLst>
      <p:ext uri="{BB962C8B-B14F-4D97-AF65-F5344CB8AC3E}">
        <p14:creationId xmlns:p14="http://schemas.microsoft.com/office/powerpoint/2010/main" val="172409036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5FC53-4D6B-43E0-AE78-BB448AA2DDC5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E22508D-8E25-4660-B1DE-64569C81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/>
              <a:t>(b) </a:t>
            </a:r>
            <a:r>
              <a:rPr lang="en-GB" sz="2800" b="1" dirty="0"/>
              <a:t>However if facilities can be used to produce 4,000 extra modern clocks</a:t>
            </a:r>
            <a:r>
              <a:rPr lang="en-GB" sz="2800" dirty="0"/>
              <a:t>, the calculation needs to include the opportunity cost of not producing the modern clocks.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The contribution per unit of a modern clock is £35 and 4,000 can be manufactured if contemporary clocks are discontinued.</a:t>
            </a:r>
          </a:p>
          <a:p>
            <a:pPr marL="109728" indent="0">
              <a:buNone/>
            </a:pPr>
            <a:endParaRPr lang="en-GB" sz="1400" dirty="0"/>
          </a:p>
          <a:p>
            <a:pPr marL="109728" indent="0">
              <a:buNone/>
            </a:pPr>
            <a:r>
              <a:rPr lang="en-GB" sz="2800" dirty="0"/>
              <a:t>The </a:t>
            </a:r>
            <a:r>
              <a:rPr lang="en-GB" sz="2800" b="1" dirty="0"/>
              <a:t>opportunity cost </a:t>
            </a:r>
            <a:r>
              <a:rPr lang="en-GB" sz="2800" dirty="0"/>
              <a:t>of making contemporary clocks is (4,000 x £35) = £140,000.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977577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5FC53-4D6B-43E0-AE78-BB448AA2DDC5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Discontinue production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8C32442-BF30-4E9B-AFD4-50C223C2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7352"/>
            <a:ext cx="9144000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800" dirty="0"/>
              <a:t>								       £</a:t>
            </a:r>
          </a:p>
          <a:p>
            <a:pPr marL="109728" indent="0">
              <a:buNone/>
            </a:pPr>
            <a:r>
              <a:rPr lang="en-GB" sz="2800" dirty="0"/>
              <a:t>Sales value of contemporary clocks  (55 x 9,000)   495,000</a:t>
            </a:r>
          </a:p>
          <a:p>
            <a:pPr marL="109728" indent="0">
              <a:buNone/>
            </a:pPr>
            <a:r>
              <a:rPr lang="en-GB" sz="2800" dirty="0"/>
              <a:t>Variable costs of contemp. clocks    (40 x 9,000)   (360,000)</a:t>
            </a:r>
          </a:p>
          <a:p>
            <a:pPr marL="109728" indent="0">
              <a:buNone/>
            </a:pPr>
            <a:r>
              <a:rPr lang="en-GB" sz="2800" dirty="0"/>
              <a:t>Contribution of contemporary clocks                       135,000</a:t>
            </a:r>
          </a:p>
          <a:p>
            <a:pPr marL="109728" indent="0">
              <a:buNone/>
            </a:pPr>
            <a:r>
              <a:rPr lang="en-GB" sz="2800" dirty="0"/>
              <a:t>Opportunity  cost	 (contribution modern clocks)  </a:t>
            </a:r>
            <a:r>
              <a:rPr lang="en-GB" sz="2800" u="sng" dirty="0"/>
              <a:t>(140,000)</a:t>
            </a:r>
          </a:p>
          <a:p>
            <a:pPr marL="109728" indent="0">
              <a:buNone/>
            </a:pPr>
            <a:r>
              <a:rPr lang="en-GB" sz="2800" b="1" dirty="0"/>
              <a:t>Revised contribution					  </a:t>
            </a:r>
            <a:r>
              <a:rPr lang="en-GB" sz="2800" b="1" u="sng" dirty="0"/>
              <a:t>(5,000)</a:t>
            </a:r>
          </a:p>
          <a:p>
            <a:pPr marL="109728" indent="0">
              <a:buNone/>
            </a:pPr>
            <a:endParaRPr lang="en-GB" sz="2800" dirty="0"/>
          </a:p>
          <a:p>
            <a:pPr marL="109728" indent="0">
              <a:buNone/>
            </a:pPr>
            <a:r>
              <a:rPr lang="en-GB" sz="2800" u="sng" dirty="0"/>
              <a:t>As revised contribution is negative</a:t>
            </a:r>
            <a:r>
              <a:rPr lang="en-GB" sz="2800" dirty="0"/>
              <a:t>, Time Ltd should stop production of contemporary clocks and switch to modern clocks.</a:t>
            </a:r>
          </a:p>
        </p:txBody>
      </p:sp>
    </p:spTree>
    <p:extLst>
      <p:ext uri="{BB962C8B-B14F-4D97-AF65-F5344CB8AC3E}">
        <p14:creationId xmlns:p14="http://schemas.microsoft.com/office/powerpoint/2010/main" val="38608359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Relevant costs for decision making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619DE68-CE0D-47CC-BF6D-9483C321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GB" b="1" dirty="0"/>
              <a:t>Relevant costs and revenues </a:t>
            </a:r>
            <a:r>
              <a:rPr lang="en-GB" dirty="0"/>
              <a:t>are those costs and revenues that will differ for each option available to the decision maker.</a:t>
            </a:r>
          </a:p>
          <a:p>
            <a:endParaRPr lang="en-GB" b="1" i="1" dirty="0"/>
          </a:p>
          <a:p>
            <a:pPr marL="109728" indent="0">
              <a:buNone/>
            </a:pPr>
            <a:r>
              <a:rPr lang="en-GB" b="1" dirty="0"/>
              <a:t>Sunk costs </a:t>
            </a:r>
            <a:r>
              <a:rPr lang="en-GB" dirty="0"/>
              <a:t>are past costs. </a:t>
            </a:r>
          </a:p>
          <a:p>
            <a:pPr marL="109728" indent="0">
              <a:buNone/>
            </a:pPr>
            <a:r>
              <a:rPr lang="en-GB" dirty="0"/>
              <a:t>As these have already been incurred, they are </a:t>
            </a:r>
            <a:r>
              <a:rPr lang="en-GB" u="sng" dirty="0"/>
              <a:t>irrelevant</a:t>
            </a:r>
            <a:r>
              <a:rPr lang="en-GB" dirty="0"/>
              <a:t> to a decision.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Future costs and revenues that change under the different options are </a:t>
            </a:r>
            <a:r>
              <a:rPr lang="en-GB" u="sng" dirty="0"/>
              <a:t>relevant</a:t>
            </a:r>
            <a:r>
              <a:rPr lang="en-GB" dirty="0"/>
              <a:t> costs.</a:t>
            </a:r>
          </a:p>
        </p:txBody>
      </p:sp>
    </p:spTree>
    <p:extLst>
      <p:ext uri="{BB962C8B-B14F-4D97-AF65-F5344CB8AC3E}">
        <p14:creationId xmlns:p14="http://schemas.microsoft.com/office/powerpoint/2010/main" val="215809331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A206902-F69F-46AC-9FC4-59AFFBE83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2979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dirty="0"/>
              <a:t>Where a component can be </a:t>
            </a:r>
            <a:r>
              <a:rPr lang="en-GB" b="1" dirty="0"/>
              <a:t>manufactured or bought, </a:t>
            </a:r>
            <a:r>
              <a:rPr lang="en-GB" dirty="0"/>
              <a:t>a business must decide which will be </a:t>
            </a:r>
            <a:r>
              <a:rPr lang="en-GB" b="1" dirty="0"/>
              <a:t>more profitable</a:t>
            </a:r>
            <a:r>
              <a:rPr lang="en-GB" dirty="0"/>
              <a:t>.</a:t>
            </a:r>
          </a:p>
          <a:p>
            <a:pPr marL="109728" indent="0">
              <a:buNone/>
            </a:pPr>
            <a:endParaRPr lang="en-GB" sz="2000" dirty="0"/>
          </a:p>
          <a:p>
            <a:pPr marL="109728" indent="0">
              <a:buNone/>
            </a:pPr>
            <a:r>
              <a:rPr lang="en-GB" u="sng" dirty="0"/>
              <a:t>If there is surplus capacity</a:t>
            </a:r>
            <a:r>
              <a:rPr lang="en-GB" dirty="0"/>
              <a:t>, then variable costs of manufacture should be compared with purchase price.</a:t>
            </a:r>
          </a:p>
        </p:txBody>
      </p:sp>
      <p:pic>
        <p:nvPicPr>
          <p:cNvPr id="6" name="Content Placeholder 9" descr="Decoration.">
            <a:extLst>
              <a:ext uri="{FF2B5EF4-FFF2-40B4-BE49-F238E27FC236}">
                <a16:creationId xmlns:a16="http://schemas.microsoft.com/office/drawing/2014/main" id="{B909CB0F-750D-4832-BE4C-1F8778437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5040788"/>
            <a:ext cx="2304256" cy="157283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85E6ECE-903B-4B99-B162-ABD6526BABE3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Make-or-buy</a:t>
            </a:r>
          </a:p>
        </p:txBody>
      </p:sp>
    </p:spTree>
    <p:extLst>
      <p:ext uri="{BB962C8B-B14F-4D97-AF65-F5344CB8AC3E}">
        <p14:creationId xmlns:p14="http://schemas.microsoft.com/office/powerpoint/2010/main" val="3889358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5FC53-4D6B-43E0-AE78-BB448AA2DDC5}"/>
              </a:ext>
            </a:extLst>
          </p:cNvPr>
          <p:cNvSpPr txBox="1">
            <a:spLocks/>
          </p:cNvSpPr>
          <p:nvPr/>
        </p:nvSpPr>
        <p:spPr bwMode="auto">
          <a:xfrm>
            <a:off x="3577208" y="735299"/>
            <a:ext cx="54592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z="4200" dirty="0"/>
              <a:t>Make-or-buy</a:t>
            </a:r>
          </a:p>
        </p:txBody>
      </p:sp>
      <p:pic>
        <p:nvPicPr>
          <p:cNvPr id="7" name="Content Placeholder 3" descr="Decoration.">
            <a:extLst>
              <a:ext uri="{FF2B5EF4-FFF2-40B4-BE49-F238E27FC236}">
                <a16:creationId xmlns:a16="http://schemas.microsoft.com/office/drawing/2014/main" id="{B18CA44F-CFD2-42AA-AB85-FF22B0E18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40" y="2044923"/>
            <a:ext cx="2103680" cy="2130353"/>
          </a:xfrm>
        </p:spPr>
      </p:pic>
      <p:pic>
        <p:nvPicPr>
          <p:cNvPr id="8" name="Picture 4" descr="Decoration.">
            <a:extLst>
              <a:ext uri="{FF2B5EF4-FFF2-40B4-BE49-F238E27FC236}">
                <a16:creationId xmlns:a16="http://schemas.microsoft.com/office/drawing/2014/main" id="{BED5543D-2901-4240-84E5-E0180DE6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228" y="2215185"/>
            <a:ext cx="2419727" cy="1692091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1CBFD8DD-E174-4F3C-B989-7851EC02D566}"/>
              </a:ext>
            </a:extLst>
          </p:cNvPr>
          <p:cNvSpPr txBox="1"/>
          <p:nvPr/>
        </p:nvSpPr>
        <p:spPr>
          <a:xfrm>
            <a:off x="827584" y="4365104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circuit board has variable cost of £300 and allocated fixed overheads of £100. </a:t>
            </a:r>
          </a:p>
          <a:p>
            <a:r>
              <a:rPr lang="en-GB" sz="2000" dirty="0"/>
              <a:t>If the circuit board can be bought, it would cost the company £350. </a:t>
            </a:r>
          </a:p>
          <a:p>
            <a:r>
              <a:rPr lang="en-GB" sz="2000" dirty="0"/>
              <a:t>Should the production of the circuit board be outsourced?</a:t>
            </a:r>
          </a:p>
          <a:p>
            <a:endParaRPr lang="en-GB" sz="2000" dirty="0"/>
          </a:p>
          <a:p>
            <a:r>
              <a:rPr lang="en-GB" sz="2000" dirty="0"/>
              <a:t>Variable cost is lower than purchasing price, so “make” is better than “buy”, if there is surplus capacity. Decision: no outsourcing.</a:t>
            </a:r>
          </a:p>
        </p:txBody>
      </p:sp>
    </p:spTree>
    <p:extLst>
      <p:ext uri="{BB962C8B-B14F-4D97-AF65-F5344CB8AC3E}">
        <p14:creationId xmlns:p14="http://schemas.microsoft.com/office/powerpoint/2010/main" val="367687325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2F1FD-A1C4-4FD3-9532-644AD775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Font typeface="Arial" panose="020B0604020202020204" pitchFamily="34" charset="0"/>
              <a:buNone/>
            </a:pPr>
            <a:endParaRPr lang="en-GB" altLang="it-IT" sz="2400" u="sng" dirty="0"/>
          </a:p>
          <a:p>
            <a:pPr>
              <a:buNone/>
            </a:pPr>
            <a:r>
              <a:rPr lang="en-GB" altLang="it-IT" dirty="0" err="1"/>
              <a:t>Gowthorpe</a:t>
            </a:r>
            <a:r>
              <a:rPr lang="en-GB" altLang="it-IT" dirty="0"/>
              <a:t>:</a:t>
            </a:r>
            <a:r>
              <a:rPr lang="en-GB" dirty="0"/>
              <a:t> Chapter 14</a:t>
            </a:r>
            <a:endParaRPr lang="it-IT" alt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51191-9FCF-4030-BE06-AF5800F6A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Reading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50446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Relevant costs for decision making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2C833BE-B8B7-4161-9DD9-0A1FBFEA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17432"/>
            <a:ext cx="8229600" cy="2523736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b="1" dirty="0"/>
              <a:t>Opportunity costs are relevant.</a:t>
            </a:r>
          </a:p>
          <a:p>
            <a:pPr marL="109728" indent="0">
              <a:buNone/>
            </a:pPr>
            <a:r>
              <a:rPr lang="en-GB" dirty="0">
                <a:latin typeface="Lucida Sans" panose="020B0602030504020204" pitchFamily="34" charset="0"/>
              </a:rPr>
              <a:t>This is the value of the benefit sacrificed when one course of action is chosen in preference to an alternative. </a:t>
            </a:r>
          </a:p>
          <a:p>
            <a:pPr marL="109728" indent="0">
              <a:buNone/>
            </a:pPr>
            <a:r>
              <a:rPr lang="en-GB" dirty="0">
                <a:latin typeface="Lucida Sans" panose="020B0602030504020204" pitchFamily="34" charset="0"/>
              </a:rPr>
              <a:t>e.g. study/work</a:t>
            </a:r>
          </a:p>
        </p:txBody>
      </p:sp>
    </p:spTree>
    <p:extLst>
      <p:ext uri="{BB962C8B-B14F-4D97-AF65-F5344CB8AC3E}">
        <p14:creationId xmlns:p14="http://schemas.microsoft.com/office/powerpoint/2010/main" val="3169074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Relevant costs for decision making</a:t>
            </a:r>
          </a:p>
        </p:txBody>
      </p:sp>
      <p:pic>
        <p:nvPicPr>
          <p:cNvPr id="3" name="Immagine 2" descr="Example with images.">
            <a:extLst>
              <a:ext uri="{FF2B5EF4-FFF2-40B4-BE49-F238E27FC236}">
                <a16:creationId xmlns:a16="http://schemas.microsoft.com/office/drawing/2014/main" id="{041705D0-16A0-4215-82FB-E3CD91A1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0" y="2204864"/>
            <a:ext cx="8711939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1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FDB9996-CEC9-44F3-8BE3-1431562E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854" y="2596842"/>
            <a:ext cx="1800225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>
                <a:solidFill>
                  <a:schemeClr val="bg2"/>
                </a:solidFill>
                <a:latin typeface="Times New Roman" pitchFamily="18" charset="0"/>
              </a:rPr>
              <a:t>Costs</a:t>
            </a:r>
            <a:endParaRPr lang="en-US" sz="2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C7D2A75-C824-404A-A7A2-13109869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141" y="3676997"/>
            <a:ext cx="2376488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>
                <a:latin typeface="Times New Roman" pitchFamily="18" charset="0"/>
              </a:rPr>
              <a:t>Variable Costs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8E59A11-7B11-4D5A-B63A-BCAD1048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510" y="3676997"/>
            <a:ext cx="2160588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>
                <a:latin typeface="Times New Roman" pitchFamily="18" charset="0"/>
              </a:rPr>
              <a:t>Fixed Costs</a:t>
            </a:r>
            <a:endParaRPr lang="en-US" sz="2000" b="1">
              <a:latin typeface="Times New Roman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2F151AF-1A19-41DF-A343-F70887F0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745" y="5045422"/>
            <a:ext cx="2663825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>
                <a:latin typeface="Times New Roman" pitchFamily="18" charset="0"/>
              </a:rPr>
              <a:t>Semi - Variable Costs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3CEA92B-2EA4-494E-BA3F-4A647877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884" y="5045422"/>
            <a:ext cx="2521444" cy="4001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b="1" dirty="0">
                <a:latin typeface="Times New Roman" pitchFamily="18" charset="0"/>
              </a:rPr>
              <a:t>Semi - Fixed Costs</a:t>
            </a: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A0C013D7-965F-4F8E-9230-8ECFAC08F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479" y="3029297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891BD99D-8071-429A-BBAB-499525C3D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591" y="3318222"/>
            <a:ext cx="3024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6F1EE4B3-F54A-42B4-9FAC-33EDF3C56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5779" y="3318222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09B48E32-1BE7-4F92-A2B5-CD1EB46A5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591" y="3318222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BDA865DF-7661-4FA9-998A-0AF4A4D96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591" y="4181822"/>
            <a:ext cx="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FD3B286C-5F1B-4A87-B723-FBFA40CF9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029" y="4181822"/>
            <a:ext cx="2808287" cy="792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FA535340-B365-4AE9-ABE9-E10EB2D49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1954" y="4181822"/>
            <a:ext cx="2663825" cy="7921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AA943343-6878-4488-9D22-092294D6B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804" y="4181822"/>
            <a:ext cx="0" cy="792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3E5E1D61-0528-4FCE-B06D-8006C8500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31293111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5CBA20-CA87-4EDD-846E-452923B25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2925018"/>
            <a:ext cx="7821612" cy="360680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1800" b="1" dirty="0"/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GB" sz="2800" dirty="0"/>
              <a:t>  €182,000</a:t>
            </a:r>
            <a:r>
              <a:rPr lang="en-GB" dirty="0"/>
              <a:t>	                                                                            	                                                                          	                                                                   	                                                             	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GB" dirty="0"/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GB" dirty="0"/>
              <a:t> </a:t>
            </a:r>
            <a:r>
              <a:rPr lang="en-GB" sz="2800" dirty="0"/>
              <a:t>	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GB" sz="2800" dirty="0"/>
              <a:t>    €52,000</a:t>
            </a:r>
            <a:r>
              <a:rPr lang="en-GB" dirty="0"/>
              <a:t> 	                                                                         	     </a:t>
            </a:r>
            <a:endParaRPr lang="en-GB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/>
              <a:t>		      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endParaRPr lang="en-GB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/>
              <a:t>                 0              1,000            3,500               Units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A2A6BBC7-F3AD-4CCA-BA30-D1DA3A868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898" y="3428256"/>
            <a:ext cx="0" cy="327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6A0DE040-E63E-4620-BC8C-58ACFE67F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5898" y="6741368"/>
            <a:ext cx="5867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CBB7128-775E-44C6-839A-801872AF1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8898" y="5598368"/>
            <a:ext cx="0" cy="11430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1C5BCAD-FCE3-4E56-9E9D-15E8109C1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098" y="3572718"/>
            <a:ext cx="0" cy="31242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55D692B-488B-4CB4-ABF8-F2634CBD0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5898" y="3590181"/>
            <a:ext cx="3124200" cy="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5182F76-5180-4969-9E96-BD7DAEBB2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5898" y="5588843"/>
            <a:ext cx="1143000" cy="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4B270A0-3F83-40B1-B9C7-CFBBE25B5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5898" y="3312368"/>
            <a:ext cx="3429000" cy="3429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1DF4A1C-6D24-4E8B-9963-4BCB3334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29606"/>
            <a:ext cx="8642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/>
            <a:r>
              <a:rPr lang="en-GB" sz="2000" dirty="0">
                <a:latin typeface="+mj-lt"/>
                <a:ea typeface="Arial Unicode MS" pitchFamily="34" charset="-122"/>
                <a:cs typeface="Arial Unicode MS" pitchFamily="34" charset="-122"/>
              </a:rPr>
              <a:t>Assume that Royal Bicycles buys a handlebar at €52 for each of its bicycles.    What is the total handlebar cost when:	</a:t>
            </a:r>
          </a:p>
          <a:p>
            <a:pPr algn="l" eaLnBrk="0" hangingPunct="0"/>
            <a:r>
              <a:rPr lang="en-GB" sz="2000" dirty="0">
                <a:latin typeface="+mj-lt"/>
                <a:ea typeface="Arial Unicode MS" pitchFamily="34" charset="-122"/>
                <a:cs typeface="Arial Unicode MS" pitchFamily="34" charset="-122"/>
              </a:rPr>
              <a:t>1) 1,000;      2) 3,500            bicycles are assembled?</a:t>
            </a:r>
            <a:endParaRPr lang="en-US" sz="2000" dirty="0"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8B1565A-8DBE-48DB-AFDB-9CAC52598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761" y="4075956"/>
            <a:ext cx="295275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n-lt"/>
              </a:rPr>
              <a:t>Variable cost per unit is fixed: €52 per unit</a:t>
            </a:r>
          </a:p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n-lt"/>
              </a:rPr>
              <a:t>However, total variable cost changes</a:t>
            </a:r>
            <a:endParaRPr lang="en-US" sz="2000" dirty="0">
              <a:latin typeface="+mn-lt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C7748F8-C790-4613-AD2B-4902968F4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897" y="2925018"/>
            <a:ext cx="32124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600" dirty="0">
                <a:latin typeface="+mn-lt"/>
                <a:cs typeface="Arial" charset="0"/>
              </a:rPr>
              <a:t>Total variable costs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C1F69D9-9F5F-4755-9D40-565868C76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16904145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18BA47-2D5F-4FE9-A43F-D0B740940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325" y="2686223"/>
            <a:ext cx="7821612" cy="3471863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dirty="0"/>
              <a:t>    </a:t>
            </a:r>
            <a:r>
              <a:rPr lang="en-GB" sz="2800" dirty="0"/>
              <a:t>Variable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GB" sz="2800" dirty="0"/>
              <a:t>          cost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GB" sz="2800" dirty="0"/>
              <a:t>   per unit</a:t>
            </a:r>
            <a:r>
              <a:rPr lang="en-GB" dirty="0"/>
              <a:t>	                                                                            	                                                                          	                                                                   	                                                             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800" dirty="0"/>
              <a:t>	      €52</a:t>
            </a:r>
            <a:r>
              <a:rPr lang="en-GB" dirty="0"/>
              <a:t> 	                                                                         	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dirty="0"/>
              <a:t> </a:t>
            </a:r>
            <a:endParaRPr lang="en-GB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dirty="0"/>
              <a:t>		      0    1    2  ...    1,000  ...  3,500     Units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07675BE-F084-4E0C-AACC-C9E9E9319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687" y="3278361"/>
            <a:ext cx="0" cy="327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0B4CA8-9295-4E07-B32D-111F722E0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4687" y="6554961"/>
            <a:ext cx="5867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48B45CD-EE4B-4CAF-8426-74DD65871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7687" y="5411961"/>
            <a:ext cx="0" cy="11430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4D6745DA-D850-4C8E-A215-9AE3DF742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662" y="5411961"/>
            <a:ext cx="467995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11B1514-ED9E-4D6B-9589-8649829D5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204864"/>
            <a:ext cx="86423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2600" dirty="0">
                <a:latin typeface="+mn-lt"/>
              </a:rPr>
              <a:t>Variable cost per unit </a:t>
            </a:r>
            <a:endParaRPr lang="en-US" sz="2600" dirty="0">
              <a:latin typeface="+mn-lt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2CF43D57-4605-41FE-9F56-3941C41C0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550" y="3264073"/>
            <a:ext cx="2952750" cy="147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n-lt"/>
              </a:rPr>
              <a:t>Variable cost per unit is fixed: €52 per unit</a:t>
            </a:r>
          </a:p>
          <a:p>
            <a:pPr algn="l" eaLnBrk="0" hangingPunct="0">
              <a:spcBef>
                <a:spcPct val="50000"/>
              </a:spcBef>
            </a:pPr>
            <a:r>
              <a:rPr lang="en-GB" sz="2000" dirty="0">
                <a:latin typeface="+mn-lt"/>
              </a:rPr>
              <a:t>However, total variable cost changes</a:t>
            </a:r>
            <a:endParaRPr lang="en-US" sz="2000" dirty="0">
              <a:latin typeface="+mn-lt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082726C2-FC5A-411B-B8D4-1132E12877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925" y="5411961"/>
            <a:ext cx="0" cy="11430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CD703DB4-8C08-4DF5-A929-B53B2392C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125" y="5411961"/>
            <a:ext cx="0" cy="11430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F57BF97E-B75C-4DFE-9F10-3295D34636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575" y="5411961"/>
            <a:ext cx="0" cy="1143000"/>
          </a:xfrm>
          <a:prstGeom prst="line">
            <a:avLst/>
          </a:prstGeom>
          <a:noFill/>
          <a:ln w="25400">
            <a:solidFill>
              <a:srgbClr val="FAFD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F72F7C-EF77-45FF-99CE-E8C666F6E8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41976141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2D60FDF-6571-40F5-8908-A2F99E295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" y="2233953"/>
            <a:ext cx="9036050" cy="4391694"/>
          </a:xfrm>
        </p:spPr>
        <p:txBody>
          <a:bodyPr lIns="0" tIns="0" rIns="0" bIns="0"/>
          <a:lstStyle/>
          <a:p>
            <a:pPr marL="609600" indent="-609600" eaLnBrk="1" hangingPunct="1"/>
            <a:r>
              <a:rPr lang="en-GB" sz="2800" dirty="0">
                <a:latin typeface="+mj-lt"/>
                <a:ea typeface="Arial Unicode MS" pitchFamily="34" charset="-122"/>
                <a:cs typeface="Arial Unicode MS" pitchFamily="34" charset="-122"/>
              </a:rPr>
              <a:t>Assume that Royal Bicycles incurred €94,500 in a given year for the leasing of its plant. </a:t>
            </a:r>
          </a:p>
          <a:p>
            <a:pPr marL="609600" indent="-609600" eaLnBrk="1" hangingPunct="1"/>
            <a:r>
              <a:rPr lang="en-GB" sz="2800" dirty="0">
                <a:latin typeface="+mj-lt"/>
                <a:ea typeface="Arial Unicode MS" pitchFamily="34" charset="-122"/>
                <a:cs typeface="Arial Unicode MS" pitchFamily="34" charset="-122"/>
              </a:rPr>
              <a:t>These costs are unchanged in total over a designated range of the number of bicycles assembled during a given time period.</a:t>
            </a:r>
          </a:p>
          <a:p>
            <a:pPr marL="609600" indent="-609600" eaLnBrk="1" hangingPunct="1"/>
            <a:r>
              <a:rPr lang="en-GB" sz="2800" dirty="0">
                <a:latin typeface="+mj-lt"/>
                <a:ea typeface="Arial Unicode MS" pitchFamily="34" charset="-122"/>
                <a:cs typeface="Arial Unicode MS" pitchFamily="34" charset="-122"/>
              </a:rPr>
              <a:t>What is the leasing cost per bicycle when Royal assembles 1) 1,000; and, 2) 3,500 bicycles?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GB" sz="2800" dirty="0">
                <a:latin typeface="+mj-lt"/>
                <a:ea typeface="Arial Unicode MS" pitchFamily="34" charset="-122"/>
                <a:cs typeface="Arial Unicode MS" pitchFamily="34" charset="-122"/>
              </a:rPr>
              <a:t>       1) €94,500 ÷ 1,000 = €94.50</a:t>
            </a:r>
          </a:p>
          <a:p>
            <a:pPr marL="1009650" lvl="1" indent="-609600" eaLnBrk="1" hangingPunct="1">
              <a:buFont typeface="Wingdings" pitchFamily="2" charset="2"/>
              <a:buNone/>
            </a:pPr>
            <a:r>
              <a:rPr lang="en-GB" dirty="0">
                <a:latin typeface="+mj-lt"/>
                <a:ea typeface="Arial Unicode MS" pitchFamily="34" charset="-122"/>
                <a:cs typeface="Arial Unicode MS" pitchFamily="34" charset="-122"/>
              </a:rPr>
              <a:t>  2) €94,500 ÷ 3,500 = €27.00.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FB0CC-AD24-4F94-BFF7-A9C256370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729" y="764704"/>
            <a:ext cx="5459288" cy="1143000"/>
          </a:xfrm>
        </p:spPr>
        <p:txBody>
          <a:bodyPr/>
          <a:lstStyle/>
          <a:p>
            <a:pPr lvl="0" algn="l"/>
            <a:r>
              <a:rPr lang="en-GB" sz="4000" dirty="0"/>
              <a:t>Cost behaviour patterns</a:t>
            </a:r>
          </a:p>
        </p:txBody>
      </p:sp>
    </p:spTree>
    <p:extLst>
      <p:ext uri="{BB962C8B-B14F-4D97-AF65-F5344CB8AC3E}">
        <p14:creationId xmlns:p14="http://schemas.microsoft.com/office/powerpoint/2010/main" val="13727185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Nature of Management Accounting&amp;#x0D;&amp;#x0A; Definition of management accounting:&amp;quot;&quot;/&gt;&lt;property id=&quot;20307&quot; value=&quot;257&quot;/&gt;&lt;/object&gt;&lt;object type=&quot;3&quot; unique_id=&quot;10288&quot;&gt;&lt;property id=&quot;20148&quot; value=&quot;5&quot;/&gt;&lt;property id=&quot;20300&quot; value=&quot;Slide 5 - &amp;quot;The Distinction between financial and management accounting&amp;quot;&quot;/&gt;&lt;property id=&quot;20307&quot; value=&quot;266&quot;/&gt;&lt;/object&gt;&lt;object type=&quot;3&quot; unique_id=&quot;11049&quot;&gt;&lt;property id=&quot;20148&quot; value=&quot;5&quot;/&gt;&lt;property id=&quot;20300&quot; value=&quot;Slide 3 - &amp;quot;Accounting: Definition and main users&amp;quot;&quot;/&gt;&lt;property id=&quot;20307&quot; value=&quot;279&quot;/&gt;&lt;/object&gt;&lt;object type=&quot;3&quot; unique_id=&quot;11050&quot;&gt;&lt;property id=&quot;20148&quot; value=&quot;5&quot;/&gt;&lt;property id=&quot;20300&quot; value=&quot;Slide 4 - &amp;quot;Major Purposes of Accounting Systems&amp;quot;&quot;/&gt;&lt;property id=&quot;20307&quot; value=&quot;280&quot;/&gt;&lt;/object&gt;&lt;object type=&quot;3&quot; unique_id=&quot;11051&quot;&gt;&lt;property id=&quot;20148&quot; value=&quot;5&quot;/&gt;&lt;property id=&quot;20300&quot; value=&quot;Slide 6 - &amp;quot;Cost Accounting Vs. Cost Management&amp;quot;&quot;/&gt;&lt;property id=&quot;20307&quot; value=&quot;301&quot;/&gt;&lt;/object&gt;&lt;object type=&quot;3&quot; unique_id=&quot;11052&quot;&gt;&lt;property id=&quot;20148&quot; value=&quot;5&quot;/&gt;&lt;property id=&quot;20300&quot; value=&quot;Slide 7&quot;/&gt;&lt;property id=&quot;20307&quot; value=&quot;302&quot;/&gt;&lt;/object&gt;&lt;object type=&quot;3&quot; unique_id=&quot;11053&quot;&gt;&lt;property id=&quot;20148&quot; value=&quot;5&quot;/&gt;&lt;property id=&quot;20300&quot; value=&quot;Slide 8&quot;/&gt;&lt;property id=&quot;20307&quot; value=&quot;281&quot;/&gt;&lt;/object&gt;&lt;object type=&quot;3&quot; unique_id=&quot;11054&quot;&gt;&lt;property id=&quot;20148&quot; value=&quot;5&quot;/&gt;&lt;property id=&quot;20300&quot; value=&quot;Slide 9 - &amp;quot;Performance Report&amp;quot;&quot;/&gt;&lt;property id=&quot;20307&quot; value=&quot;282&quot;/&gt;&lt;/object&gt;&lt;object type=&quot;3&quot; unique_id=&quot;11055&quot;&gt;&lt;property id=&quot;20148&quot; value=&quot;5&quot;/&gt;&lt;property id=&quot;20300&quot; value=&quot;Slide 10 - &amp;quot;Performance Report&amp;quot;&quot;/&gt;&lt;property id=&quot;20307&quot; value=&quot;283&quot;/&gt;&lt;/object&gt;&lt;object type=&quot;3&quot; unique_id=&quot;11056&quot;&gt;&lt;property id=&quot;20148&quot; value=&quot;5&quot;/&gt;&lt;property id=&quot;20300&quot; value=&quot;Slide 11 - &amp;quot;Performance Report&amp;quot;&quot;/&gt;&lt;property id=&quot;20307&quot; value=&quot;284&quot;/&gt;&lt;/object&gt;&lt;object type=&quot;3&quot; unique_id=&quot;11057&quot;&gt;&lt;property id=&quot;20148&quot; value=&quot;5&quot;/&gt;&lt;property id=&quot;20300&quot; value=&quot;Slide 12 - &amp;quot;Contemporary Business Environment&amp;quot;&quot;/&gt;&lt;property id=&quot;20307&quot; value=&quot;285&quot;/&gt;&lt;/object&gt;&lt;object type=&quot;3&quot; unique_id=&quot;11058&quot;&gt;&lt;property id=&quot;20148&quot; value=&quot;5&quot;/&gt;&lt;property id=&quot;20300&quot; value=&quot;Slide 13&quot;/&gt;&lt;property id=&quot;20307&quot; value=&quot;286&quot;/&gt;&lt;/object&gt;&lt;object type=&quot;3&quot; unique_id=&quot;11059&quot;&gt;&lt;property id=&quot;20148&quot; value=&quot;5&quot;/&gt;&lt;property id=&quot;20300&quot; value=&quot;Slide 17&quot;/&gt;&lt;property id=&quot;20307&quot; value=&quot;287&quot;/&gt;&lt;/object&gt;&lt;object type=&quot;3&quot; unique_id=&quot;11060&quot;&gt;&lt;property id=&quot;20148&quot; value=&quot;5&quot;/&gt;&lt;property id=&quot;20300&quot; value=&quot;Slide 19&quot;/&gt;&lt;property id=&quot;20307&quot; value=&quot;288&quot;/&gt;&lt;/object&gt;&lt;object type=&quot;3&quot; unique_id=&quot;11064&quot;&gt;&lt;property id=&quot;20148&quot; value=&quot;5&quot;/&gt;&lt;property id=&quot;20300&quot; value=&quot;Slide 21&quot;/&gt;&lt;property id=&quot;20307&quot; value=&quot;292&quot;/&gt;&lt;/object&gt;&lt;object type=&quot;3&quot; unique_id=&quot;11065&quot;&gt;&lt;property id=&quot;20148&quot; value=&quot;5&quot;/&gt;&lt;property id=&quot;20300&quot; value=&quot;Slide 22&quot;/&gt;&lt;property id=&quot;20307&quot; value=&quot;293&quot;/&gt;&lt;/object&gt;&lt;object type=&quot;3&quot; unique_id=&quot;11066&quot;&gt;&lt;property id=&quot;20148&quot; value=&quot;5&quot;/&gt;&lt;property id=&quot;20300&quot; value=&quot;Slide 23 - &amp;quot;The Balanced Scorecard&amp;quot;&quot;/&gt;&lt;property id=&quot;20307&quot; value=&quot;294&quot;/&gt;&lt;/object&gt;&lt;object type=&quot;3&quot; unique_id=&quot;11067&quot;&gt;&lt;property id=&quot;20148&quot; value=&quot;5&quot;/&gt;&lt;property id=&quot;20300&quot; value=&quot;Slide 18 - &amp;quot;Benchmarking&amp;quot;&quot;/&gt;&lt;property id=&quot;20307&quot; value=&quot;295&quot;/&gt;&lt;/object&gt;&lt;object type=&quot;3&quot; unique_id=&quot;11068&quot;&gt;&lt;property id=&quot;20148&quot; value=&quot;5&quot;/&gt;&lt;property id=&quot;20300&quot; value=&quot;Slide 16 - &amp;quot;Total Quality Management&amp;quot;&quot;/&gt;&lt;property id=&quot;20307&quot; value=&quot;296&quot;/&gt;&lt;/object&gt;&lt;object type=&quot;3&quot; unique_id=&quot;11069&quot;&gt;&lt;property id=&quot;20148&quot; value=&quot;5&quot;/&gt;&lt;property id=&quot;20300&quot; value=&quot;Slide 14 - &amp;quot;Activity-Based Costing&amp;#x0D;&amp;#x0A;and Management&amp;quot;&quot;/&gt;&lt;property id=&quot;20307&quot; value=&quot;297&quot;/&gt;&lt;/object&gt;&lt;object type=&quot;3&quot; unique_id=&quot;11396&quot;&gt;&lt;property id=&quot;20148&quot; value=&quot;5&quot;/&gt;&lt;property id=&quot;20300&quot; value=&quot;Slide 24 - &amp;quot;MGT 102&amp;#x0D;&amp;#x0A;Lectures 3&amp;#x0D;&amp;#x0A;&amp;quot;&quot;/&gt;&lt;property id=&quot;20307&quot; value=&quot;304&quot;/&gt;&lt;/object&gt;&lt;object type=&quot;3&quot; unique_id=&quot;11397&quot;&gt;&lt;property id=&quot;20148&quot; value=&quot;5&quot;/&gt;&lt;property id=&quot;20300&quot; value=&quot;Slide 15 - &amp;quot;Life-Cycle Costing&amp;quot;&quot;/&gt;&lt;property id=&quot;20307&quot; value=&quot;308&quot;/&gt;&lt;/object&gt;&lt;object type=&quot;3&quot; unique_id=&quot;11398&quot;&gt;&lt;property id=&quot;20148&quot; value=&quot;5&quot;/&gt;&lt;property id=&quot;20300&quot; value=&quot;Slide 20 - &amp;quot;Target Costing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1755</Words>
  <Application>Microsoft Office PowerPoint</Application>
  <PresentationFormat>On-screen Show (4:3)</PresentationFormat>
  <Paragraphs>320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Lucida Sans</vt:lpstr>
      <vt:lpstr>Lucida Sans Unicode</vt:lpstr>
      <vt:lpstr>Times New Roman</vt:lpstr>
      <vt:lpstr>Wingdings</vt:lpstr>
      <vt:lpstr>Wingdings 3</vt:lpstr>
      <vt:lpstr>Office Theme</vt:lpstr>
      <vt:lpstr>PowerPoint Presentation</vt:lpstr>
      <vt:lpstr>Lecture Outline</vt:lpstr>
      <vt:lpstr>Relevant costs for decision making</vt:lpstr>
      <vt:lpstr>Relevant costs for decision making</vt:lpstr>
      <vt:lpstr>Relevant costs for decision making</vt:lpstr>
      <vt:lpstr>Cost behaviour patterns</vt:lpstr>
      <vt:lpstr>Cost behaviour patterns</vt:lpstr>
      <vt:lpstr>Cost behaviour patterns</vt:lpstr>
      <vt:lpstr>Cost behaviour patterns</vt:lpstr>
      <vt:lpstr>Cost behaviour patterns</vt:lpstr>
      <vt:lpstr>Cost behaviour patterns</vt:lpstr>
      <vt:lpstr>Cost behaviour patterns</vt:lpstr>
      <vt:lpstr>Cost behaviour patterns</vt:lpstr>
      <vt:lpstr>Marginal costing</vt:lpstr>
      <vt:lpstr>Marginal costing</vt:lpstr>
      <vt:lpstr>Acceptance/rejection of a special order</vt:lpstr>
      <vt:lpstr>Acceptance/rejection of a special order</vt:lpstr>
      <vt:lpstr>Acceptance/rejection of a special order</vt:lpstr>
      <vt:lpstr>Acceptance/rejection of a special order</vt:lpstr>
      <vt:lpstr>Acceptance/rejection of a special order</vt:lpstr>
      <vt:lpstr>Acceptance/rejection of a special order</vt:lpstr>
      <vt:lpstr>Acceptance/rejection of a special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(optional)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Neng Jiang</dc:creator>
  <cp:lastModifiedBy>Maria-Teresa Speziale</cp:lastModifiedBy>
  <cp:revision>248</cp:revision>
  <cp:lastPrinted>2020-11-01T14:50:32Z</cp:lastPrinted>
  <dcterms:created xsi:type="dcterms:W3CDTF">2010-07-12T12:27:37Z</dcterms:created>
  <dcterms:modified xsi:type="dcterms:W3CDTF">2023-10-23T14:54:12Z</dcterms:modified>
</cp:coreProperties>
</file>