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66" r:id="rId6"/>
    <p:sldId id="267" r:id="rId7"/>
    <p:sldId id="273" r:id="rId8"/>
    <p:sldId id="268" r:id="rId9"/>
    <p:sldId id="259" r:id="rId10"/>
    <p:sldId id="260" r:id="rId11"/>
    <p:sldId id="263" r:id="rId12"/>
    <p:sldId id="262" r:id="rId13"/>
    <p:sldId id="264" r:id="rId14"/>
    <p:sldId id="270" r:id="rId15"/>
    <p:sldId id="265"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3"/>
  </p:normalViewPr>
  <p:slideViewPr>
    <p:cSldViewPr snapToGrid="0">
      <p:cViewPr>
        <p:scale>
          <a:sx n="103" d="100"/>
          <a:sy n="103" d="100"/>
        </p:scale>
        <p:origin x="15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B3C77-10FF-43EF-8F61-36F854B6AD32}"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310565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B3C77-10FF-43EF-8F61-36F854B6AD32}"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73153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B3C77-10FF-43EF-8F61-36F854B6AD32}"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2231311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B3C77-10FF-43EF-8F61-36F854B6AD32}"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408071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B3C77-10FF-43EF-8F61-36F854B6AD32}"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142140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B3C77-10FF-43EF-8F61-36F854B6AD32}" type="datetimeFigureOut">
              <a:rPr lang="en-GB" smtClean="0"/>
              <a:t>02/01/2024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210540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B3C77-10FF-43EF-8F61-36F854B6AD32}" type="datetimeFigureOut">
              <a:rPr lang="en-GB" smtClean="0"/>
              <a:t>02/01/2024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422729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B3C77-10FF-43EF-8F61-36F854B6AD32}" type="datetimeFigureOut">
              <a:rPr lang="en-GB" smtClean="0"/>
              <a:t>02/01/2024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223752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B3C77-10FF-43EF-8F61-36F854B6AD32}" type="datetimeFigureOut">
              <a:rPr lang="en-GB" smtClean="0"/>
              <a:t>02/01/2024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158321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FB3C77-10FF-43EF-8F61-36F854B6AD32}" type="datetimeFigureOut">
              <a:rPr lang="en-GB" smtClean="0"/>
              <a:t>02/01/2024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373135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FB3C77-10FF-43EF-8F61-36F854B6AD32}" type="datetimeFigureOut">
              <a:rPr lang="en-GB" smtClean="0"/>
              <a:t>02/01/2024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132AA0-C4B2-4A1C-B071-5D0BA0419CBC}" type="slidenum">
              <a:rPr lang="en-GB" smtClean="0"/>
              <a:t>‹#›</a:t>
            </a:fld>
            <a:endParaRPr lang="en-GB"/>
          </a:p>
        </p:txBody>
      </p:sp>
    </p:spTree>
    <p:extLst>
      <p:ext uri="{BB962C8B-B14F-4D97-AF65-F5344CB8AC3E}">
        <p14:creationId xmlns:p14="http://schemas.microsoft.com/office/powerpoint/2010/main" val="45762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B3C77-10FF-43EF-8F61-36F854B6AD32}" type="datetimeFigureOut">
              <a:rPr lang="en-GB" smtClean="0"/>
              <a:t>02/01/2024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32AA0-C4B2-4A1C-B071-5D0BA0419CBC}" type="slidenum">
              <a:rPr lang="en-GB" smtClean="0"/>
              <a:t>‹#›</a:t>
            </a:fld>
            <a:endParaRPr lang="en-GB"/>
          </a:p>
        </p:txBody>
      </p:sp>
    </p:spTree>
    <p:extLst>
      <p:ext uri="{BB962C8B-B14F-4D97-AF65-F5344CB8AC3E}">
        <p14:creationId xmlns:p14="http://schemas.microsoft.com/office/powerpoint/2010/main" val="251373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Intellectual Property (IP) Law</a:t>
            </a:r>
          </a:p>
        </p:txBody>
      </p:sp>
      <p:sp>
        <p:nvSpPr>
          <p:cNvPr id="3" name="Subtitle 2"/>
          <p:cNvSpPr>
            <a:spLocks noGrp="1"/>
          </p:cNvSpPr>
          <p:nvPr>
            <p:ph type="subTitle" idx="1"/>
          </p:nvPr>
        </p:nvSpPr>
        <p:spPr/>
        <p:txBody>
          <a:bodyPr/>
          <a:lstStyle/>
          <a:p>
            <a:r>
              <a:rPr lang="en-GB" dirty="0"/>
              <a:t>Lecture 2</a:t>
            </a:r>
          </a:p>
          <a:p>
            <a:r>
              <a:rPr lang="en-GB" dirty="0"/>
              <a:t>MGT 388 Lecture 5</a:t>
            </a:r>
          </a:p>
          <a:p>
            <a:r>
              <a:rPr lang="en-GB" dirty="0"/>
              <a:t>Remember to attend your law seminar</a:t>
            </a:r>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411231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Elements of Passing Off</a:t>
            </a:r>
          </a:p>
        </p:txBody>
      </p:sp>
      <p:sp>
        <p:nvSpPr>
          <p:cNvPr id="3" name="Content Placeholder 2"/>
          <p:cNvSpPr>
            <a:spLocks noGrp="1"/>
          </p:cNvSpPr>
          <p:nvPr>
            <p:ph idx="1"/>
          </p:nvPr>
        </p:nvSpPr>
        <p:spPr/>
        <p:txBody>
          <a:bodyPr>
            <a:normAutofit/>
          </a:bodyPr>
          <a:lstStyle/>
          <a:p>
            <a:pPr marL="0" indent="0">
              <a:buNone/>
            </a:pPr>
            <a:r>
              <a:rPr lang="en-GB" dirty="0"/>
              <a:t>There are three necessary elements of passing off (</a:t>
            </a:r>
            <a:r>
              <a:rPr lang="en-GB" i="1" dirty="0"/>
              <a:t>Reckitt &amp; Colman Products Ltd v Borden Inc. </a:t>
            </a:r>
            <a:r>
              <a:rPr lang="en-GB" dirty="0"/>
              <a:t>[1990] - ‘Jif lemon case’). The claimant must show that there is:</a:t>
            </a:r>
            <a:br>
              <a:rPr lang="en-GB" dirty="0"/>
            </a:b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索赔人必须证明存在：</a:t>
            </a:r>
            <a:endParaRPr lang="en-GB" dirty="0"/>
          </a:p>
          <a:p>
            <a:pPr marL="571500" indent="-571500">
              <a:buFont typeface="+mj-lt"/>
              <a:buAutoNum type="romanLcPeriod"/>
            </a:pPr>
            <a:r>
              <a:rPr lang="en-GB" dirty="0"/>
              <a:t>Protectable Reputation/Goodwill</a:t>
            </a:r>
            <a:r>
              <a:rPr lang="zh-CN" altLang="en-US" dirty="0"/>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受保护的声誉</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商誉</a:t>
            </a:r>
            <a:endParaRPr lang="en-GB" dirty="0"/>
          </a:p>
          <a:p>
            <a:pPr marL="457200" lvl="1" indent="0">
              <a:buNone/>
            </a:pPr>
            <a:endParaRPr lang="en-GB" dirty="0"/>
          </a:p>
          <a:p>
            <a:pPr marL="514350" indent="-514350">
              <a:buFont typeface="+mj-lt"/>
              <a:buAutoNum type="romanLcPeriod"/>
            </a:pPr>
            <a:r>
              <a:rPr lang="en-GB" dirty="0"/>
              <a:t>Misrepresentation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失实 陈述</a:t>
            </a:r>
            <a:endParaRPr lang="en-GB" dirty="0"/>
          </a:p>
          <a:p>
            <a:pPr lvl="1"/>
            <a:endParaRPr lang="en-GB" dirty="0"/>
          </a:p>
          <a:p>
            <a:pPr marL="514350" indent="-514350">
              <a:buFont typeface="+mj-lt"/>
              <a:buAutoNum type="romanLcPeriod"/>
            </a:pPr>
            <a:r>
              <a:rPr lang="en-GB" dirty="0"/>
              <a:t>Damage to goodwill</a:t>
            </a:r>
            <a:r>
              <a:rPr lang="zh-CN" altLang="en-US" dirty="0"/>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商誉受损</a:t>
            </a: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Passing Off</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95761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i</a:t>
            </a:r>
            <a:r>
              <a:rPr lang="en-GB" dirty="0"/>
              <a:t>) Protectable Reputation/Goodwill</a:t>
            </a:r>
          </a:p>
        </p:txBody>
      </p:sp>
      <p:sp>
        <p:nvSpPr>
          <p:cNvPr id="3" name="Content Placeholder 2"/>
          <p:cNvSpPr>
            <a:spLocks noGrp="1"/>
          </p:cNvSpPr>
          <p:nvPr>
            <p:ph idx="1"/>
          </p:nvPr>
        </p:nvSpPr>
        <p:spPr/>
        <p:txBody>
          <a:bodyPr>
            <a:normAutofit lnSpcReduction="10000"/>
          </a:bodyPr>
          <a:lstStyle/>
          <a:p>
            <a:r>
              <a:rPr lang="en-GB" dirty="0"/>
              <a:t>“the attractive force that brings customers to a business”</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“将客户带入企业的吸引力”</a:t>
            </a:r>
            <a:endParaRPr lang="en-GB" dirty="0"/>
          </a:p>
          <a:p>
            <a:r>
              <a:rPr lang="en-GB" dirty="0"/>
              <a:t>Claimant must show that business has protectable goodwill</a:t>
            </a:r>
          </a:p>
          <a:p>
            <a:pPr lvl="1"/>
            <a:r>
              <a:rPr lang="en-GB" dirty="0"/>
              <a:t>i.e. that the word, symbol, get up etc. is perceived as being linked to business or its product/service</a:t>
            </a:r>
          </a:p>
          <a:p>
            <a:pPr lvl="1"/>
            <a:r>
              <a:rPr lang="en-GB" dirty="0"/>
              <a:t>Claimant must have a business interest to </a:t>
            </a:r>
            <a:r>
              <a:rPr lang="en-GB" dirty="0" err="1"/>
              <a:t>protGoodwill</a:t>
            </a:r>
            <a:r>
              <a:rPr lang="en-GB" dirty="0"/>
              <a:t> must be based in UK and in minds of general public</a:t>
            </a:r>
          </a:p>
          <a:p>
            <a:pPr lvl="1"/>
            <a:r>
              <a:rPr lang="en-GB" dirty="0" err="1"/>
              <a:t>ect</a:t>
            </a:r>
            <a:endParaRPr lang="en-GB" dirty="0"/>
          </a:p>
          <a:p>
            <a:pPr lvl="1"/>
            <a:r>
              <a:rPr lang="en-GB" dirty="0"/>
              <a:t>Goodwill may be established quickly </a:t>
            </a:r>
          </a:p>
          <a:p>
            <a:pPr lvl="1"/>
            <a:r>
              <a:rPr lang="en-GB" dirty="0"/>
              <a:t>Generally goodwill must be exclusive to claimant</a:t>
            </a:r>
            <a:r>
              <a:rPr lang="zh-CN" altLang="en-US" dirty="0"/>
              <a:t> </a:t>
            </a:r>
            <a:r>
              <a:rPr lang="ja-JP" altLang="en-US" sz="1600" b="0" i="0" u="none" strike="noStrike">
                <a:solidFill>
                  <a:srgbClr val="000000"/>
                </a:solidFill>
                <a:effectLst/>
                <a:latin typeface="Microsoft Yahei" panose="020B0503020204020204" pitchFamily="34" charset="-122"/>
                <a:ea typeface="Microsoft Yahei" panose="020B0503020204020204" pitchFamily="34" charset="-122"/>
              </a:rPr>
              <a:t>一般而言，商誉必须是索赔人独有的</a:t>
            </a:r>
            <a:endParaRPr lang="en-GB" dirty="0"/>
          </a:p>
          <a:p>
            <a:pPr lvl="2"/>
            <a:r>
              <a:rPr lang="en-GB" dirty="0"/>
              <a:t>(but see extended passing off cases e.g. ‘Swiss chocolate’ and ‘Champagne’</a:t>
            </a:r>
          </a:p>
          <a:p>
            <a:pPr lvl="1"/>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Passing Off</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17382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76" y="18255"/>
            <a:ext cx="10515600" cy="1325563"/>
          </a:xfrm>
        </p:spPr>
        <p:txBody>
          <a:bodyPr/>
          <a:lstStyle/>
          <a:p>
            <a:r>
              <a:rPr lang="en-GB" dirty="0"/>
              <a:t>ii) Misrepresentation</a:t>
            </a:r>
          </a:p>
        </p:txBody>
      </p:sp>
      <p:sp>
        <p:nvSpPr>
          <p:cNvPr id="3" name="Content Placeholder 2"/>
          <p:cNvSpPr>
            <a:spLocks noGrp="1"/>
          </p:cNvSpPr>
          <p:nvPr>
            <p:ph idx="1"/>
          </p:nvPr>
        </p:nvSpPr>
        <p:spPr>
          <a:xfrm>
            <a:off x="245076" y="1253331"/>
            <a:ext cx="10515600" cy="4351338"/>
          </a:xfrm>
        </p:spPr>
        <p:txBody>
          <a:bodyPr>
            <a:normAutofit fontScale="85000" lnSpcReduction="20000"/>
          </a:bodyPr>
          <a:lstStyle/>
          <a:p>
            <a:r>
              <a:rPr lang="en-GB" dirty="0"/>
              <a:t>There was a misrepresentation by the defendant of his/her goods to the public which would be likely to lead the public to believe that the goods so misrepresented are those of the claimant (or that their production is in some way linked to them)</a:t>
            </a:r>
          </a:p>
          <a:p>
            <a:pPr marL="0" indent="0">
              <a:buNone/>
            </a:pPr>
            <a:r>
              <a:rPr lang="zh-CN" altLang="en-US" dirty="0"/>
              <a:t> </a:t>
            </a:r>
            <a:r>
              <a:rPr lang="ja-JP" altLang="en-US" sz="1500" b="0" i="0" u="none" strike="noStrike">
                <a:solidFill>
                  <a:srgbClr val="000000"/>
                </a:solidFill>
                <a:effectLst/>
                <a:latin typeface="Microsoft Yahei" panose="020B0503020204020204" pitchFamily="34" charset="-122"/>
                <a:ea typeface="Microsoft Yahei" panose="020B0503020204020204" pitchFamily="34" charset="-122"/>
              </a:rPr>
              <a:t>被告人向公众虚假陈述其货品，很可能会使公众相信被歪曲的货品是申索人的货品（或其生产与申索人有某种联系）</a:t>
            </a:r>
            <a:endParaRPr lang="en-GB" sz="1500" dirty="0"/>
          </a:p>
          <a:p>
            <a:r>
              <a:rPr lang="en-GB" dirty="0"/>
              <a:t>Misrepresentation can take the form of an identical or confusingly similar mark, logo, business name or ‘get up’ to that already used by the claimant (e.g. Phones4u vs Phone4u) or that the use of the mark was in some way authorised or licensed by the claimant (e.g. Rihanna v Topshop)</a:t>
            </a:r>
          </a:p>
          <a:p>
            <a:pPr marL="0" indent="0">
              <a:buNone/>
            </a:pPr>
            <a:r>
              <a:rPr lang="ja-JP" altLang="en-US" sz="1500" b="0" i="0" u="none" strike="noStrike">
                <a:solidFill>
                  <a:srgbClr val="000000"/>
                </a:solidFill>
                <a:effectLst/>
                <a:latin typeface="Microsoft Yahei" panose="020B0503020204020204" pitchFamily="34" charset="-122"/>
                <a:ea typeface="Microsoft Yahei" panose="020B0503020204020204" pitchFamily="34" charset="-122"/>
              </a:rPr>
              <a:t>虚假陈述的形式可以是与索赔人已经使用的商标、徽标、企业名称相同或容易混淆的相似（例如</a:t>
            </a:r>
            <a:r>
              <a:rPr lang="en-US" sz="1500" b="0" i="0" u="none" strike="noStrike" dirty="0">
                <a:solidFill>
                  <a:srgbClr val="000000"/>
                </a:solidFill>
                <a:effectLst/>
                <a:latin typeface="Microsoft Yahei" panose="020B0503020204020204" pitchFamily="34" charset="-122"/>
                <a:ea typeface="Microsoft Yahei" panose="020B0503020204020204" pitchFamily="34" charset="-122"/>
              </a:rPr>
              <a:t>Phones4u</a:t>
            </a:r>
            <a:r>
              <a:rPr lang="ja-JP" altLang="en-US" sz="1500" b="0" i="0" u="none" strike="noStrike">
                <a:solidFill>
                  <a:srgbClr val="000000"/>
                </a:solidFill>
                <a:effectLst/>
                <a:latin typeface="Microsoft Yahei" panose="020B0503020204020204" pitchFamily="34" charset="-122"/>
                <a:ea typeface="Microsoft Yahei" panose="020B0503020204020204" pitchFamily="34" charset="-122"/>
              </a:rPr>
              <a:t>与</a:t>
            </a:r>
            <a:r>
              <a:rPr lang="en-US" sz="1500" b="0" i="0" u="none" strike="noStrike" dirty="0">
                <a:solidFill>
                  <a:srgbClr val="000000"/>
                </a:solidFill>
                <a:effectLst/>
                <a:latin typeface="Microsoft Yahei" panose="020B0503020204020204" pitchFamily="34" charset="-122"/>
                <a:ea typeface="Microsoft Yahei" panose="020B0503020204020204" pitchFamily="34" charset="-122"/>
              </a:rPr>
              <a:t>Phone4u），</a:t>
            </a:r>
            <a:r>
              <a:rPr lang="ja-JP" altLang="en-US" sz="1500" b="0" i="0" u="none" strike="noStrike">
                <a:solidFill>
                  <a:srgbClr val="000000"/>
                </a:solidFill>
                <a:effectLst/>
                <a:latin typeface="Microsoft Yahei" panose="020B0503020204020204" pitchFamily="34" charset="-122"/>
                <a:ea typeface="Microsoft Yahei" panose="020B0503020204020204" pitchFamily="34" charset="-122"/>
              </a:rPr>
              <a:t>或者该商标的使</a:t>
            </a:r>
            <a:endParaRPr lang="en-US" altLang="ja-JP" sz="1500" b="0" i="0" u="none" strike="noStrike"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ja-JP" altLang="en-US" sz="1500" b="0" i="0" u="none" strike="noStrike">
                <a:solidFill>
                  <a:srgbClr val="000000"/>
                </a:solidFill>
                <a:effectLst/>
                <a:latin typeface="Microsoft Yahei" panose="020B0503020204020204" pitchFamily="34" charset="-122"/>
                <a:ea typeface="Microsoft Yahei" panose="020B0503020204020204" pitchFamily="34" charset="-122"/>
              </a:rPr>
              <a:t>用在某种程度上得到了索赔人的授权或许可（例如</a:t>
            </a:r>
            <a:r>
              <a:rPr lang="en-US" sz="1500" b="0" i="0" u="none" strike="noStrike" dirty="0">
                <a:solidFill>
                  <a:srgbClr val="000000"/>
                </a:solidFill>
                <a:effectLst/>
                <a:latin typeface="Microsoft Yahei" panose="020B0503020204020204" pitchFamily="34" charset="-122"/>
                <a:ea typeface="Microsoft Yahei" panose="020B0503020204020204" pitchFamily="34" charset="-122"/>
              </a:rPr>
              <a:t>Rihanna v Topshop）</a:t>
            </a:r>
            <a:endParaRPr lang="en-GB" sz="1500" dirty="0"/>
          </a:p>
          <a:p>
            <a:r>
              <a:rPr lang="en-GB" dirty="0"/>
              <a:t>Must show that infringing activity took place in the course of trade and that customers were being misled (i.e. confusion)</a:t>
            </a:r>
          </a:p>
          <a:p>
            <a:pPr marL="0" indent="0">
              <a:buNone/>
            </a:pPr>
            <a:r>
              <a:rPr lang="ja-JP" altLang="en-US" sz="1500" b="0" i="0" u="none" strike="noStrike">
                <a:solidFill>
                  <a:srgbClr val="000000"/>
                </a:solidFill>
                <a:effectLst/>
                <a:latin typeface="Microsoft Yahei" panose="020B0503020204020204" pitchFamily="34" charset="-122"/>
                <a:ea typeface="Microsoft Yahei" panose="020B0503020204020204" pitchFamily="34" charset="-122"/>
              </a:rPr>
              <a:t>必须证明侵权活动发生在贸易过程中，并且客户被误导（即混淆）</a:t>
            </a:r>
            <a:endParaRPr lang="en-GB" sz="1500"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Passing Off</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9833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iii) Damage to goodwill</a:t>
            </a:r>
          </a:p>
        </p:txBody>
      </p:sp>
      <p:sp>
        <p:nvSpPr>
          <p:cNvPr id="3" name="Content Placeholder 2"/>
          <p:cNvSpPr>
            <a:spLocks noGrp="1"/>
          </p:cNvSpPr>
          <p:nvPr>
            <p:ph idx="1"/>
          </p:nvPr>
        </p:nvSpPr>
        <p:spPr/>
        <p:txBody>
          <a:bodyPr/>
          <a:lstStyle/>
          <a:p>
            <a:r>
              <a:rPr lang="en-GB" dirty="0"/>
              <a:t>Claimant must show that there has been damage to its goodwill</a:t>
            </a:r>
          </a:p>
          <a:p>
            <a:pPr lvl="1"/>
            <a:r>
              <a:rPr lang="en-GB" dirty="0"/>
              <a:t>Most obviously – loss of sales</a:t>
            </a:r>
            <a:r>
              <a:rPr lang="zh-CN" altLang="en-US" dirty="0"/>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最明显的是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销售损失</a:t>
            </a:r>
            <a:endParaRPr lang="en-GB" dirty="0"/>
          </a:p>
          <a:p>
            <a:pPr lvl="1"/>
            <a:endParaRPr lang="en-GB" dirty="0"/>
          </a:p>
          <a:p>
            <a:r>
              <a:rPr lang="en-GB" dirty="0"/>
              <a:t>Claimant does not have to show </a:t>
            </a:r>
            <a:r>
              <a:rPr lang="en-GB" i="1" dirty="0"/>
              <a:t>actual</a:t>
            </a:r>
            <a:r>
              <a:rPr lang="en-GB" dirty="0"/>
              <a:t> damage has been suffered but only potential damage: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2000" b="0" i="0" u="none" strike="noStrike">
                <a:solidFill>
                  <a:srgbClr val="000000"/>
                </a:solidFill>
                <a:effectLst/>
                <a:latin typeface="Microsoft Yahei" panose="020B0503020204020204" pitchFamily="34" charset="-122"/>
                <a:ea typeface="Microsoft Yahei" panose="020B0503020204020204" pitchFamily="34" charset="-122"/>
              </a:rPr>
              <a:t>索赔人不必证明遭受了实际损害，而只需证明潜在的损害：</a:t>
            </a:r>
            <a:endParaRPr lang="en-GB" dirty="0"/>
          </a:p>
          <a:p>
            <a:pPr lvl="1"/>
            <a:r>
              <a:rPr lang="en-GB" dirty="0"/>
              <a:t>Loss of quality control</a:t>
            </a:r>
          </a:p>
          <a:p>
            <a:pPr lvl="1"/>
            <a:r>
              <a:rPr lang="en-GB" dirty="0"/>
              <a:t>Loss of control over future expansion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失去对未来扩张的控制</a:t>
            </a:r>
            <a:endParaRPr lang="en-GB" dirty="0"/>
          </a:p>
          <a:p>
            <a:pPr lvl="1"/>
            <a:r>
              <a:rPr lang="en-GB" dirty="0"/>
              <a:t>Devaluation of the trademark</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商标贬值</a:t>
            </a:r>
            <a:endParaRPr lang="en-GB" dirty="0"/>
          </a:p>
          <a:p>
            <a:pPr lvl="1"/>
            <a:r>
              <a:rPr lang="en-GB" dirty="0"/>
              <a:t>Dilution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稀释</a:t>
            </a:r>
            <a:endParaRPr lang="en-GB" dirty="0"/>
          </a:p>
          <a:p>
            <a:pPr marL="457200" lvl="1" indent="0">
              <a:buNone/>
            </a:pPr>
            <a:endParaRPr lang="en-GB" dirty="0"/>
          </a:p>
          <a:p>
            <a:pPr lvl="1"/>
            <a:endParaRPr lang="en-GB" dirty="0"/>
          </a:p>
          <a:p>
            <a:pPr lvl="1"/>
            <a:endParaRPr lang="en-GB" dirty="0"/>
          </a:p>
          <a:p>
            <a:pPr lvl="1"/>
            <a:endParaRPr lang="en-GB" dirty="0"/>
          </a:p>
          <a:p>
            <a:pPr lvl="1"/>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pic>
        <p:nvPicPr>
          <p:cNvPr id="5" name="Content Placeholder 4"/>
          <p:cNvPicPr>
            <a:picLocks noChangeAspect="1"/>
          </p:cNvPicPr>
          <p:nvPr/>
        </p:nvPicPr>
        <p:blipFill>
          <a:blip r:embed="rId3"/>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Passing Off</a:t>
            </a:r>
          </a:p>
        </p:txBody>
      </p:sp>
    </p:spTree>
    <p:extLst>
      <p:ext uri="{BB962C8B-B14F-4D97-AF65-F5344CB8AC3E}">
        <p14:creationId xmlns:p14="http://schemas.microsoft.com/office/powerpoint/2010/main" val="310120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Defences to Passing Off</a:t>
            </a:r>
          </a:p>
        </p:txBody>
      </p:sp>
      <p:sp>
        <p:nvSpPr>
          <p:cNvPr id="3" name="Content Placeholder 2"/>
          <p:cNvSpPr>
            <a:spLocks noGrp="1"/>
          </p:cNvSpPr>
          <p:nvPr>
            <p:ph idx="1"/>
          </p:nvPr>
        </p:nvSpPr>
        <p:spPr/>
        <p:txBody>
          <a:bodyPr>
            <a:normAutofit fontScale="92500"/>
          </a:bodyPr>
          <a:lstStyle/>
          <a:p>
            <a:r>
              <a:rPr lang="en-GB" dirty="0"/>
              <a:t>May argue that mark is incapable of protection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1800" b="0" i="0" u="none" strike="noStrike">
                <a:solidFill>
                  <a:srgbClr val="000000"/>
                </a:solidFill>
                <a:effectLst/>
                <a:latin typeface="Microsoft Yahei" panose="020B0503020204020204" pitchFamily="34" charset="-122"/>
                <a:ea typeface="Microsoft Yahei" panose="020B0503020204020204" pitchFamily="34" charset="-122"/>
              </a:rPr>
              <a:t>可能会争辩说商标无法得到保护</a:t>
            </a:r>
            <a:endParaRPr lang="en-GB" dirty="0"/>
          </a:p>
          <a:p>
            <a:pPr lvl="1"/>
            <a:r>
              <a:rPr lang="en-GB" dirty="0"/>
              <a:t>Not distinctive, ceased to be distinctive, merely descriptive of product</a:t>
            </a:r>
          </a:p>
          <a:p>
            <a:pPr marL="457200" lvl="1" indent="0">
              <a:buNone/>
            </a:pPr>
            <a:r>
              <a:rPr lang="ja-JP" altLang="en-US" sz="1400" b="0" i="0" u="none" strike="noStrike">
                <a:solidFill>
                  <a:srgbClr val="000000"/>
                </a:solidFill>
                <a:effectLst/>
                <a:latin typeface="Microsoft Yahei" panose="020B0503020204020204" pitchFamily="34" charset="-122"/>
                <a:ea typeface="Microsoft Yahei" panose="020B0503020204020204" pitchFamily="34" charset="-122"/>
              </a:rPr>
              <a:t>不具有显著性，不再具有显著性，仅是对产品的描述</a:t>
            </a:r>
            <a:endParaRPr lang="en-GB" sz="1400" dirty="0"/>
          </a:p>
          <a:p>
            <a:r>
              <a:rPr lang="en-GB" dirty="0"/>
              <a:t>May argue one of essential elements not present</a:t>
            </a:r>
          </a:p>
          <a:p>
            <a:r>
              <a:rPr lang="ja-JP" altLang="en-US" sz="1400" b="0" i="0" u="none" strike="noStrike">
                <a:solidFill>
                  <a:srgbClr val="000000"/>
                </a:solidFill>
                <a:effectLst/>
                <a:latin typeface="Microsoft Yahei" panose="020B0503020204020204" pitchFamily="34" charset="-122"/>
                <a:ea typeface="Microsoft Yahei" panose="020B0503020204020204" pitchFamily="34" charset="-122"/>
              </a:rPr>
              <a:t>可能会争辩说不存在的基本要素之一</a:t>
            </a:r>
            <a:endParaRPr lang="en-GB" sz="1400" dirty="0"/>
          </a:p>
          <a:p>
            <a:pPr lvl="1"/>
            <a:r>
              <a:rPr lang="en-GB" dirty="0"/>
              <a:t>No goodwill associated with mark</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1600" b="0" i="0" u="none" strike="noStrike">
                <a:solidFill>
                  <a:srgbClr val="000000"/>
                </a:solidFill>
                <a:effectLst/>
                <a:latin typeface="Microsoft Yahei" panose="020B0503020204020204" pitchFamily="34" charset="-122"/>
                <a:ea typeface="Microsoft Yahei" panose="020B0503020204020204" pitchFamily="34" charset="-122"/>
              </a:rPr>
              <a:t>没有与商标相关的商誉</a:t>
            </a:r>
            <a:endParaRPr lang="en-GB" sz="1600" dirty="0"/>
          </a:p>
          <a:p>
            <a:pPr lvl="1"/>
            <a:r>
              <a:rPr lang="en-GB" dirty="0"/>
              <a:t>No material misrepresentation or that it did not cause confusion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1400" b="0" i="0" u="none" strike="noStrike">
                <a:solidFill>
                  <a:srgbClr val="000000"/>
                </a:solidFill>
                <a:effectLst/>
                <a:latin typeface="Microsoft Yahei" panose="020B0503020204020204" pitchFamily="34" charset="-122"/>
                <a:ea typeface="Microsoft Yahei" panose="020B0503020204020204" pitchFamily="34" charset="-122"/>
              </a:rPr>
              <a:t>没有重大失实陈述或没有造成混淆</a:t>
            </a:r>
            <a:endParaRPr lang="en-GB" dirty="0"/>
          </a:p>
          <a:p>
            <a:pPr lvl="1"/>
            <a:r>
              <a:rPr lang="en-GB" dirty="0"/>
              <a:t>No damage to goodwill</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1600" b="0" i="0" u="none" strike="noStrike">
                <a:solidFill>
                  <a:srgbClr val="000000"/>
                </a:solidFill>
                <a:effectLst/>
                <a:latin typeface="Microsoft Yahei" panose="020B0503020204020204" pitchFamily="34" charset="-122"/>
                <a:ea typeface="Microsoft Yahei" panose="020B0503020204020204" pitchFamily="34" charset="-122"/>
              </a:rPr>
              <a:t>不会损害商誉</a:t>
            </a:r>
            <a:endParaRPr lang="en-GB" sz="1600" dirty="0"/>
          </a:p>
          <a:p>
            <a:pPr lvl="1"/>
            <a:endParaRPr lang="en-GB" dirty="0"/>
          </a:p>
          <a:p>
            <a:r>
              <a:rPr lang="en-GB" dirty="0"/>
              <a:t>May argue that concurrent rights to trade mark exist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可以争辩说存在商标的并行权利</a:t>
            </a:r>
            <a:endParaRPr lang="en-GB" dirty="0"/>
          </a:p>
          <a:p>
            <a:pPr lvl="1"/>
            <a:r>
              <a:rPr lang="en-GB" dirty="0"/>
              <a:t>e.g. both used mark for a long time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r>
              <a:rPr lang="ja-JP" altLang="en-US" sz="1700" b="0" i="0" u="none" strike="noStrike">
                <a:solidFill>
                  <a:srgbClr val="000000"/>
                </a:solidFill>
                <a:effectLst/>
                <a:latin typeface="Microsoft Yahei" panose="020B0503020204020204" pitchFamily="34" charset="-122"/>
                <a:ea typeface="Microsoft Yahei" panose="020B0503020204020204" pitchFamily="34" charset="-122"/>
              </a:rPr>
              <a:t>两人都使用了很长一段时间的商标</a:t>
            </a:r>
            <a:endParaRPr lang="en-GB" dirty="0"/>
          </a:p>
          <a:p>
            <a:pPr lvl="1"/>
            <a:endParaRPr lang="en-GB" dirty="0"/>
          </a:p>
          <a:p>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197574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975"/>
            <a:ext cx="10515600" cy="1325563"/>
          </a:xfrm>
        </p:spPr>
        <p:txBody>
          <a:bodyPr/>
          <a:lstStyle/>
          <a:p>
            <a:r>
              <a:rPr lang="en-GB" dirty="0"/>
              <a:t>Passing off vs. Registered Trademarks</a:t>
            </a:r>
          </a:p>
        </p:txBody>
      </p:sp>
      <p:sp>
        <p:nvSpPr>
          <p:cNvPr id="3" name="Content Placeholder 2"/>
          <p:cNvSpPr>
            <a:spLocks noGrp="1"/>
          </p:cNvSpPr>
          <p:nvPr>
            <p:ph idx="1"/>
          </p:nvPr>
        </p:nvSpPr>
        <p:spPr>
          <a:xfrm>
            <a:off x="148280" y="1129642"/>
            <a:ext cx="10515600" cy="4351338"/>
          </a:xfrm>
        </p:spPr>
        <p:txBody>
          <a:bodyPr>
            <a:normAutofit fontScale="77500" lnSpcReduction="20000"/>
          </a:bodyPr>
          <a:lstStyle/>
          <a:p>
            <a:r>
              <a:rPr lang="en-GB" dirty="0"/>
              <a:t>Differing requirements and scope of protection offered</a:t>
            </a:r>
          </a:p>
          <a:p>
            <a:endParaRPr lang="en-GB" dirty="0"/>
          </a:p>
          <a:p>
            <a:endParaRPr lang="en-GB" dirty="0"/>
          </a:p>
          <a:p>
            <a:endParaRPr lang="en-GB" dirty="0"/>
          </a:p>
          <a:p>
            <a:endParaRPr lang="en-GB" dirty="0"/>
          </a:p>
          <a:p>
            <a:endParaRPr lang="en-GB" dirty="0"/>
          </a:p>
          <a:p>
            <a:endParaRPr lang="en-GB" dirty="0"/>
          </a:p>
          <a:p>
            <a:endParaRPr lang="en-GB" dirty="0"/>
          </a:p>
          <a:p>
            <a:r>
              <a:rPr lang="en-GB" dirty="0"/>
              <a:t>Note: common law (passing off) and rights arising out of the registration of a mark can exist concurrently over the same mark so often argued together</a:t>
            </a:r>
            <a:r>
              <a:rPr lang="ja-JP" altLang="en-US" b="1" i="0" u="none" strike="noStrike">
                <a:solidFill>
                  <a:srgbClr val="374151"/>
                </a:solidFill>
                <a:effectLst/>
                <a:latin typeface="Söhne"/>
              </a:rPr>
              <a:t> </a:t>
            </a:r>
            <a:endParaRPr lang="en-US" altLang="ja-JP" sz="1700" b="1" dirty="0">
              <a:solidFill>
                <a:srgbClr val="374151"/>
              </a:solidFill>
              <a:latin typeface="Söhne"/>
            </a:endParaRPr>
          </a:p>
          <a:p>
            <a:pPr marL="0" indent="0">
              <a:buNone/>
            </a:pPr>
            <a:r>
              <a:rPr lang="ja-JP" altLang="en-US" sz="1700" b="0" i="0" u="none" strike="noStrike">
                <a:solidFill>
                  <a:srgbClr val="374151"/>
                </a:solidFill>
                <a:effectLst/>
                <a:latin typeface="Söhne"/>
              </a:rPr>
              <a:t>在法律上，“冒充”是指未经授权的商业行为，通过这种行为，一方（通常是卖方）错误地表示其商品或服务与另一方的商品或服务相</a:t>
            </a:r>
            <a:endParaRPr lang="en-US" altLang="ja-JP" sz="1700" b="0" i="0" u="none" strike="noStrike" dirty="0">
              <a:solidFill>
                <a:srgbClr val="374151"/>
              </a:solidFill>
              <a:effectLst/>
              <a:latin typeface="Söhne"/>
            </a:endParaRPr>
          </a:p>
          <a:p>
            <a:pPr marL="0" indent="0">
              <a:buNone/>
            </a:pPr>
            <a:r>
              <a:rPr lang="ja-JP" altLang="en-US" sz="1700" b="0" i="0" u="none" strike="noStrike">
                <a:solidFill>
                  <a:srgbClr val="374151"/>
                </a:solidFill>
                <a:effectLst/>
                <a:latin typeface="Söhne"/>
              </a:rPr>
              <a:t>关联，从而可能误导消费者。它通常与未注册的商标相关联，而注册商标则提供了通过注册过程获得的法定保护。在侵权案件中，冒充和注册</a:t>
            </a:r>
            <a:endParaRPr lang="en-US" altLang="ja-JP" sz="1700" b="0" i="0" u="none" strike="noStrike" dirty="0">
              <a:solidFill>
                <a:srgbClr val="374151"/>
              </a:solidFill>
              <a:effectLst/>
              <a:latin typeface="Söhne"/>
            </a:endParaRPr>
          </a:p>
          <a:p>
            <a:pPr marL="0" indent="0">
              <a:buNone/>
            </a:pPr>
            <a:r>
              <a:rPr lang="ja-JP" altLang="en-US" sz="1700" b="0" i="0" u="none" strike="noStrike">
                <a:solidFill>
                  <a:srgbClr val="374151"/>
                </a:solidFill>
                <a:effectLst/>
                <a:latin typeface="Söhne"/>
              </a:rPr>
              <a:t>商标的抗辩可能会共同出现。 </a:t>
            </a:r>
            <a:r>
              <a:rPr lang="ja-JP" altLang="en-US" sz="2600" b="0" i="0" u="none" strike="noStrike">
                <a:solidFill>
                  <a:srgbClr val="374151"/>
                </a:solidFill>
                <a:effectLst/>
                <a:latin typeface="Söhne"/>
              </a:rPr>
              <a:t>。</a:t>
            </a:r>
            <a:endParaRPr lang="ja-JP" altLang="en-US" sz="1200" b="0" i="0" u="none" strike="noStrike">
              <a:solidFill>
                <a:srgbClr val="374151"/>
              </a:solidFill>
              <a:effectLst/>
              <a:latin typeface="Söhne"/>
            </a:endParaRPr>
          </a:p>
          <a:p>
            <a:endParaRPr lang="en-GB"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217221951"/>
              </p:ext>
            </p:extLst>
          </p:nvPr>
        </p:nvGraphicFramePr>
        <p:xfrm>
          <a:off x="443813" y="1545743"/>
          <a:ext cx="9924535" cy="2212232"/>
        </p:xfrm>
        <a:graphic>
          <a:graphicData uri="http://schemas.openxmlformats.org/drawingml/2006/table">
            <a:tbl>
              <a:tblPr/>
              <a:tblGrid>
                <a:gridCol w="4879564">
                  <a:extLst>
                    <a:ext uri="{9D8B030D-6E8A-4147-A177-3AD203B41FA5}">
                      <a16:colId xmlns:a16="http://schemas.microsoft.com/office/drawing/2014/main" val="1869912418"/>
                    </a:ext>
                  </a:extLst>
                </a:gridCol>
                <a:gridCol w="5044971">
                  <a:extLst>
                    <a:ext uri="{9D8B030D-6E8A-4147-A177-3AD203B41FA5}">
                      <a16:colId xmlns:a16="http://schemas.microsoft.com/office/drawing/2014/main" val="3494267655"/>
                    </a:ext>
                  </a:extLst>
                </a:gridCol>
              </a:tblGrid>
              <a:tr h="527539">
                <a:tc>
                  <a:txBody>
                    <a:bodyPr/>
                    <a:lstStyle/>
                    <a:p>
                      <a:r>
                        <a:rPr lang="en-GB" sz="1400" b="1" i="0" dirty="0">
                          <a:solidFill>
                            <a:srgbClr val="000000"/>
                          </a:solidFill>
                          <a:effectLst/>
                          <a:latin typeface="Times New Roman" panose="02020603050405020304" pitchFamily="18" charset="0"/>
                        </a:rPr>
                        <a:t>Passing off  ™</a:t>
                      </a:r>
                      <a:endParaRPr lang="en-GB" b="1"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GB" sz="1400" b="1" i="0" dirty="0">
                          <a:solidFill>
                            <a:srgbClr val="000000"/>
                          </a:solidFill>
                          <a:effectLst/>
                          <a:latin typeface="Times New Roman" panose="02020603050405020304" pitchFamily="18" charset="0"/>
                        </a:rPr>
                        <a:t>Registered Trade</a:t>
                      </a:r>
                      <a:r>
                        <a:rPr lang="en-GB" sz="1400" b="1" i="0" baseline="0" dirty="0">
                          <a:solidFill>
                            <a:srgbClr val="000000"/>
                          </a:solidFill>
                          <a:effectLst/>
                          <a:latin typeface="Times New Roman" panose="02020603050405020304" pitchFamily="18" charset="0"/>
                        </a:rPr>
                        <a:t> Mark  ®</a:t>
                      </a:r>
                      <a:endParaRPr lang="en-GB" b="1"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0973166"/>
                  </a:ext>
                </a:extLst>
              </a:tr>
              <a:tr h="4256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dirty="0">
                          <a:solidFill>
                            <a:srgbClr val="000000"/>
                          </a:solidFill>
                          <a:effectLst/>
                          <a:latin typeface="Times New Roman" panose="02020603050405020304" pitchFamily="18" charset="0"/>
                        </a:rPr>
                        <a:t>No formalities </a:t>
                      </a:r>
                      <a:r>
                        <a:rPr lang="ja-JP" altLang="en-US" sz="1400" b="0" i="0">
                          <a:solidFill>
                            <a:srgbClr val="000000"/>
                          </a:solidFill>
                          <a:effectLst/>
                          <a:latin typeface="Times New Roman" panose="02020603050405020304" pitchFamily="18" charset="0"/>
                        </a:rPr>
                        <a:t>手续</a:t>
                      </a:r>
                      <a:endParaRPr lang="en-GB"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GB" sz="1400" b="0" i="0" dirty="0">
                          <a:solidFill>
                            <a:srgbClr val="000000"/>
                          </a:solidFill>
                          <a:effectLst/>
                          <a:latin typeface="Times New Roman" panose="02020603050405020304" pitchFamily="18" charset="0"/>
                        </a:rPr>
                        <a:t>Formalities (i.e. registration</a:t>
                      </a:r>
                      <a:r>
                        <a:rPr lang="en-GB" sz="1400" b="0" i="0" baseline="0" dirty="0">
                          <a:solidFill>
                            <a:srgbClr val="000000"/>
                          </a:solidFill>
                          <a:effectLst/>
                          <a:latin typeface="Times New Roman" panose="02020603050405020304" pitchFamily="18" charset="0"/>
                        </a:rPr>
                        <a:t> process</a:t>
                      </a:r>
                      <a:r>
                        <a:rPr lang="en-GB" sz="1400" b="0" i="0" dirty="0">
                          <a:solidFill>
                            <a:srgbClr val="000000"/>
                          </a:solidFill>
                          <a:effectLst/>
                          <a:latin typeface="Times New Roman" panose="02020603050405020304" pitchFamily="18" charset="0"/>
                        </a:rPr>
                        <a:t>)</a:t>
                      </a:r>
                      <a:endParaRPr lang="en-GB"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251977"/>
                  </a:ext>
                </a:extLst>
              </a:tr>
              <a:tr h="527539">
                <a:tc>
                  <a:txBody>
                    <a:bodyPr/>
                    <a:lstStyle/>
                    <a:p>
                      <a:r>
                        <a:rPr lang="en-GB" sz="1400" b="0" i="0" dirty="0">
                          <a:solidFill>
                            <a:srgbClr val="000000"/>
                          </a:solidFill>
                          <a:effectLst/>
                          <a:latin typeface="Times New Roman" panose="02020603050405020304" pitchFamily="18" charset="0"/>
                        </a:rPr>
                        <a:t>Potentially protects multiple aspects of the business </a:t>
                      </a:r>
                    </a:p>
                    <a:p>
                      <a:r>
                        <a:rPr lang="ja-JP" altLang="en-US" sz="1400" b="0" i="0" u="none" strike="noStrike" kern="1200">
                          <a:solidFill>
                            <a:schemeClr val="tx1"/>
                          </a:solidFill>
                          <a:effectLst/>
                          <a:latin typeface="+mn-lt"/>
                          <a:ea typeface="+mn-ea"/>
                          <a:cs typeface="+mn-cs"/>
                        </a:rPr>
                        <a:t>潜在地保护业务的多个方面</a:t>
                      </a:r>
                      <a:endParaRPr lang="en-GB" sz="1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GB" sz="1400" b="0" i="0" dirty="0">
                          <a:solidFill>
                            <a:srgbClr val="000000"/>
                          </a:solidFill>
                          <a:effectLst/>
                          <a:latin typeface="Times New Roman" panose="02020603050405020304" pitchFamily="18" charset="0"/>
                        </a:rPr>
                        <a:t>Only protects the mark registered and as registered</a:t>
                      </a:r>
                    </a:p>
                    <a:p>
                      <a:r>
                        <a:rPr lang="ja-JP" altLang="en-US" sz="1400" b="0" i="0" u="none" strike="noStrike" kern="1200">
                          <a:solidFill>
                            <a:schemeClr val="tx1"/>
                          </a:solidFill>
                          <a:effectLst/>
                          <a:latin typeface="+mn-lt"/>
                          <a:ea typeface="+mn-ea"/>
                          <a:cs typeface="+mn-cs"/>
                        </a:rPr>
                        <a:t>仅保护已注册和已注册的商标</a:t>
                      </a:r>
                      <a:endParaRPr lang="en-GB" sz="1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652572"/>
                  </a:ext>
                </a:extLst>
              </a:tr>
              <a:tr h="439615">
                <a:tc>
                  <a:txBody>
                    <a:bodyPr/>
                    <a:lstStyle/>
                    <a:p>
                      <a:r>
                        <a:rPr lang="en-GB" sz="1400" b="0" i="0" dirty="0">
                          <a:solidFill>
                            <a:srgbClr val="000000"/>
                          </a:solidFill>
                          <a:effectLst/>
                          <a:latin typeface="Times New Roman" panose="02020603050405020304" pitchFamily="18" charset="0"/>
                        </a:rPr>
                        <a:t>Evidential burden on claimant </a:t>
                      </a:r>
                    </a:p>
                    <a:p>
                      <a:r>
                        <a:rPr lang="ja-JP" altLang="en-US" sz="1400" b="0" i="0" u="none" strike="noStrike" kern="1200">
                          <a:solidFill>
                            <a:schemeClr val="tx1"/>
                          </a:solidFill>
                          <a:effectLst/>
                          <a:latin typeface="+mn-lt"/>
                          <a:ea typeface="+mn-ea"/>
                          <a:cs typeface="+mn-cs"/>
                        </a:rPr>
                        <a:t>举证责任在索赔人身上</a:t>
                      </a:r>
                      <a:endParaRPr lang="en-GB" sz="1100" b="0" i="0" dirty="0">
                        <a:solidFill>
                          <a:srgbClr val="000000"/>
                        </a:solidFill>
                        <a:effectLst/>
                        <a:latin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GB" sz="1400" b="0" i="0" dirty="0">
                          <a:solidFill>
                            <a:srgbClr val="000000"/>
                          </a:solidFill>
                          <a:effectLst/>
                          <a:latin typeface="Times New Roman" panose="02020603050405020304" pitchFamily="18" charset="0"/>
                        </a:rPr>
                        <a:t>Evidential burden on opposition to registration or defendant to allegation of</a:t>
                      </a:r>
                      <a:r>
                        <a:rPr lang="en-GB" sz="1400" b="0" i="0" baseline="0" dirty="0">
                          <a:solidFill>
                            <a:srgbClr val="000000"/>
                          </a:solidFill>
                          <a:effectLst/>
                          <a:latin typeface="Times New Roman" panose="02020603050405020304" pitchFamily="18" charset="0"/>
                        </a:rPr>
                        <a:t> infringement</a:t>
                      </a:r>
                    </a:p>
                    <a:p>
                      <a:r>
                        <a:rPr lang="ja-JP" altLang="en-US" sz="1400" b="0" i="0" u="none" strike="noStrike" kern="1200">
                          <a:solidFill>
                            <a:schemeClr val="tx1"/>
                          </a:solidFill>
                          <a:effectLst/>
                          <a:latin typeface="+mn-lt"/>
                          <a:ea typeface="+mn-ea"/>
                          <a:cs typeface="+mn-cs"/>
                        </a:rPr>
                        <a:t>反对注册或侵权指控的举证责任在被告身上</a:t>
                      </a:r>
                      <a:endParaRPr lang="en-GB" sz="11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0289790"/>
                  </a:ext>
                </a:extLst>
              </a:tr>
            </a:tbl>
          </a:graphicData>
        </a:graphic>
      </p:graphicFrame>
      <p:sp>
        <p:nvSpPr>
          <p:cNvPr id="7" name="Rectangle 2"/>
          <p:cNvSpPr>
            <a:spLocks noChangeArrowheads="1"/>
          </p:cNvSpPr>
          <p:nvPr/>
        </p:nvSpPr>
        <p:spPr bwMode="auto">
          <a:xfrm>
            <a:off x="2861983" y="43606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10" name="Cross 9"/>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Trade Marks</a:t>
            </a:r>
          </a:p>
        </p:txBody>
      </p:sp>
    </p:spTree>
    <p:extLst>
      <p:ext uri="{BB962C8B-B14F-4D97-AF65-F5344CB8AC3E}">
        <p14:creationId xmlns:p14="http://schemas.microsoft.com/office/powerpoint/2010/main" val="630346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Remedies for Trade Mark infringement </a:t>
            </a:r>
            <a:br>
              <a:rPr lang="en-GB" dirty="0"/>
            </a:br>
            <a:r>
              <a:rPr lang="ja-JP" altLang="en-US" sz="2800" b="0" i="0" u="none" strike="noStrike">
                <a:solidFill>
                  <a:srgbClr val="000000"/>
                </a:solidFill>
                <a:effectLst/>
                <a:latin typeface="Microsoft Yahei" panose="020B0503020204020204" pitchFamily="34" charset="-122"/>
                <a:ea typeface="Microsoft Yahei" panose="020B0503020204020204" pitchFamily="34" charset="-122"/>
              </a:rPr>
              <a:t>商标侵权的补救措施</a:t>
            </a:r>
            <a:endParaRPr lang="en-GB" dirty="0"/>
          </a:p>
        </p:txBody>
      </p:sp>
      <p:sp>
        <p:nvSpPr>
          <p:cNvPr id="3" name="Content Placeholder 2"/>
          <p:cNvSpPr>
            <a:spLocks noGrp="1"/>
          </p:cNvSpPr>
          <p:nvPr>
            <p:ph idx="1"/>
          </p:nvPr>
        </p:nvSpPr>
        <p:spPr/>
        <p:txBody>
          <a:bodyPr>
            <a:normAutofit lnSpcReduction="10000"/>
          </a:bodyPr>
          <a:lstStyle/>
          <a:p>
            <a:endParaRPr lang="en-GB" dirty="0"/>
          </a:p>
          <a:p>
            <a:r>
              <a:rPr lang="en-GB" dirty="0"/>
              <a:t>Damages</a:t>
            </a:r>
          </a:p>
          <a:p>
            <a:endParaRPr lang="en-GB" dirty="0"/>
          </a:p>
          <a:p>
            <a:r>
              <a:rPr lang="en-GB" dirty="0"/>
              <a:t>Account of the defendant's profits from the misuse of the trademark</a:t>
            </a:r>
          </a:p>
          <a:p>
            <a:pPr marL="0" indent="0">
              <a:buNone/>
            </a:pP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被告因滥用商标而获利的账目</a:t>
            </a:r>
            <a:endParaRPr lang="en-GB" dirty="0"/>
          </a:p>
          <a:p>
            <a:r>
              <a:rPr lang="en-GB" dirty="0"/>
              <a:t>An order for the delivery up or destruction of the infringing articles</a:t>
            </a:r>
          </a:p>
          <a:p>
            <a:pPr marL="0" indent="0">
              <a:buNone/>
            </a:pP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交付或销毁侵权物品的命令</a:t>
            </a:r>
            <a:endParaRPr lang="en-GB" dirty="0"/>
          </a:p>
          <a:p>
            <a:r>
              <a:rPr lang="en-GB" dirty="0"/>
              <a:t>Prohibitory injunction (order defendant to cease use of trademark)</a:t>
            </a:r>
          </a:p>
          <a:p>
            <a:pPr marL="0" indent="0">
              <a:buNone/>
            </a:pPr>
            <a:r>
              <a:rPr lang="zh-CN" altLang="en-US" dirty="0"/>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禁止令（命令被告停止使用商标）</a:t>
            </a: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pic>
        <p:nvPicPr>
          <p:cNvPr id="5" name="Content Placeholder 4"/>
          <p:cNvPicPr>
            <a:picLocks noChangeAspect="1"/>
          </p:cNvPicPr>
          <p:nvPr/>
        </p:nvPicPr>
        <p:blipFill>
          <a:blip r:embed="rId3"/>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Trade Marks</a:t>
            </a:r>
          </a:p>
        </p:txBody>
      </p:sp>
    </p:spTree>
    <p:extLst>
      <p:ext uri="{BB962C8B-B14F-4D97-AF65-F5344CB8AC3E}">
        <p14:creationId xmlns:p14="http://schemas.microsoft.com/office/powerpoint/2010/main" val="363406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Relevant IP laws</a:t>
            </a:r>
          </a:p>
        </p:txBody>
      </p:sp>
      <p:sp>
        <p:nvSpPr>
          <p:cNvPr id="3" name="Content Placeholder 2"/>
          <p:cNvSpPr>
            <a:spLocks noGrp="1"/>
          </p:cNvSpPr>
          <p:nvPr>
            <p:ph idx="1"/>
          </p:nvPr>
        </p:nvSpPr>
        <p:spPr/>
        <p:txBody>
          <a:bodyPr>
            <a:normAutofit/>
          </a:bodyPr>
          <a:lstStyle/>
          <a:p>
            <a:r>
              <a:rPr lang="en-GB" dirty="0"/>
              <a:t>Information (Trade Secrecy)</a:t>
            </a:r>
          </a:p>
          <a:p>
            <a:pPr lvl="1"/>
            <a:r>
              <a:rPr lang="en-GB" b="1" dirty="0"/>
              <a:t>1. Confidential information (See IP Lecture 1)</a:t>
            </a:r>
          </a:p>
          <a:p>
            <a:r>
              <a:rPr lang="en-GB" dirty="0"/>
              <a:t>Creative expression and design</a:t>
            </a:r>
          </a:p>
          <a:p>
            <a:pPr lvl="1"/>
            <a:r>
              <a:rPr lang="en-GB" b="1" dirty="0"/>
              <a:t>2. Copyright (See IP Lecture 1)</a:t>
            </a:r>
          </a:p>
          <a:p>
            <a:r>
              <a:rPr lang="en-GB" dirty="0"/>
              <a:t>Reputation</a:t>
            </a:r>
          </a:p>
          <a:p>
            <a:pPr lvl="1"/>
            <a:r>
              <a:rPr lang="en-GB" b="1" dirty="0"/>
              <a:t>3. Registration of Trade Marks</a:t>
            </a:r>
          </a:p>
          <a:p>
            <a:pPr lvl="1"/>
            <a:r>
              <a:rPr lang="en-GB" b="1" dirty="0"/>
              <a:t>4. Passing Off</a:t>
            </a:r>
          </a:p>
          <a:p>
            <a:r>
              <a:rPr lang="en-GB" dirty="0"/>
              <a:t>Invention</a:t>
            </a:r>
          </a:p>
          <a:p>
            <a:pPr lvl="1"/>
            <a:r>
              <a:rPr lang="en-GB" b="1" dirty="0"/>
              <a:t>5. 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52319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Protecting business reputation</a:t>
            </a:r>
          </a:p>
        </p:txBody>
      </p:sp>
      <p:sp>
        <p:nvSpPr>
          <p:cNvPr id="3" name="Content Placeholder 2"/>
          <p:cNvSpPr>
            <a:spLocks noGrp="1"/>
          </p:cNvSpPr>
          <p:nvPr>
            <p:ph idx="1"/>
          </p:nvPr>
        </p:nvSpPr>
        <p:spPr/>
        <p:txBody>
          <a:bodyPr>
            <a:normAutofit fontScale="92500" lnSpcReduction="10000"/>
          </a:bodyPr>
          <a:lstStyle/>
          <a:p>
            <a:r>
              <a:rPr lang="en-GB" dirty="0" err="1"/>
              <a:t>Trademark商标</a:t>
            </a:r>
            <a:r>
              <a:rPr lang="en-GB" dirty="0"/>
              <a:t>: a mark or device usually attached to goods or services which indicates a connection between those goods or services and the trade mark owner. </a:t>
            </a:r>
          </a:p>
          <a:p>
            <a:endParaRPr lang="en-GB" dirty="0"/>
          </a:p>
          <a:p>
            <a:r>
              <a:rPr lang="en-GB" dirty="0" err="1"/>
              <a:t>Justification理由</a:t>
            </a:r>
            <a:r>
              <a:rPr lang="en-GB" dirty="0"/>
              <a:t> for protection of trade marks </a:t>
            </a:r>
          </a:p>
          <a:p>
            <a:pPr lvl="1"/>
            <a:r>
              <a:rPr lang="en-GB" dirty="0"/>
              <a:t>Origin - Tells consumer where goods come from</a:t>
            </a:r>
          </a:p>
          <a:p>
            <a:pPr lvl="1"/>
            <a:r>
              <a:rPr lang="en-GB" dirty="0"/>
              <a:t>Guarantee - consistency of quality &amp; safety</a:t>
            </a:r>
          </a:p>
          <a:p>
            <a:pPr lvl="1"/>
            <a:r>
              <a:rPr lang="en-GB" dirty="0"/>
              <a:t>Product differentiation - enables consumer to choose between brands</a:t>
            </a:r>
          </a:p>
          <a:p>
            <a:pPr lvl="1"/>
            <a:r>
              <a:rPr lang="en-GB" dirty="0"/>
              <a:t>Advertising function</a:t>
            </a:r>
          </a:p>
          <a:p>
            <a:pPr lvl="2"/>
            <a:r>
              <a:rPr lang="en-GB" dirty="0"/>
              <a:t>Protects against competitor ‘free riding’ on claimant’s reputation</a:t>
            </a:r>
          </a:p>
          <a:p>
            <a:pPr lvl="2"/>
            <a:r>
              <a:rPr lang="en-GB" dirty="0"/>
              <a:t>Potentially protects against ‘dilution’ of reputation</a:t>
            </a: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Reputation</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57768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Protecting business reputation (cont.)</a:t>
            </a:r>
          </a:p>
        </p:txBody>
      </p:sp>
      <p:sp>
        <p:nvSpPr>
          <p:cNvPr id="3" name="Content Placeholder 2"/>
          <p:cNvSpPr>
            <a:spLocks noGrp="1"/>
          </p:cNvSpPr>
          <p:nvPr>
            <p:ph idx="1"/>
          </p:nvPr>
        </p:nvSpPr>
        <p:spPr>
          <a:xfrm>
            <a:off x="838200" y="1825625"/>
            <a:ext cx="11063068" cy="4351338"/>
          </a:xfrm>
        </p:spPr>
        <p:txBody>
          <a:bodyPr>
            <a:normAutofit fontScale="92500" lnSpcReduction="10000"/>
          </a:bodyPr>
          <a:lstStyle/>
          <a:p>
            <a:r>
              <a:rPr lang="en-GB" dirty="0"/>
              <a:t>Examples of trade marks:</a:t>
            </a:r>
          </a:p>
          <a:p>
            <a:pPr lvl="1"/>
            <a:r>
              <a:rPr lang="en-GB" dirty="0"/>
              <a:t>Brand names</a:t>
            </a:r>
          </a:p>
          <a:p>
            <a:pPr lvl="1"/>
            <a:r>
              <a:rPr lang="en-GB" dirty="0"/>
              <a:t>Symbols e.g. McDonalds golden arches</a:t>
            </a:r>
          </a:p>
          <a:p>
            <a:pPr lvl="1"/>
            <a:r>
              <a:rPr lang="en-GB" dirty="0"/>
              <a:t>Shapes (e.g. Jif lemon shaped bottle)</a:t>
            </a:r>
          </a:p>
          <a:p>
            <a:pPr lvl="1"/>
            <a:r>
              <a:rPr lang="en-GB" dirty="0"/>
              <a:t>Slogans (where a ‘secondary meaning’ is achieved)</a:t>
            </a:r>
            <a:r>
              <a:rPr lang="en-GB" dirty="0" err="1"/>
              <a:t>口号</a:t>
            </a:r>
            <a:endParaRPr lang="en-GB" dirty="0"/>
          </a:p>
          <a:p>
            <a:pPr lvl="1"/>
            <a:r>
              <a:rPr lang="en-GB" dirty="0"/>
              <a:t>Sounds (e.g. Intel jingle)</a:t>
            </a:r>
          </a:p>
          <a:p>
            <a:pPr lvl="1"/>
            <a:r>
              <a:rPr lang="en-GB" dirty="0"/>
              <a:t>Colours/colour schemes (possible though difficult following Cadbury’s v Nestle)</a:t>
            </a:r>
            <a:r>
              <a:rPr lang="en-GB" dirty="0" err="1"/>
              <a:t>配色方案</a:t>
            </a:r>
            <a:endParaRPr lang="en-GB" dirty="0"/>
          </a:p>
          <a:p>
            <a:pPr lvl="1"/>
            <a:r>
              <a:rPr lang="en-GB" dirty="0"/>
              <a:t>A celebrity’s image (following Irvine v </a:t>
            </a:r>
            <a:r>
              <a:rPr lang="en-GB" dirty="0" err="1"/>
              <a:t>Talksport</a:t>
            </a:r>
            <a:r>
              <a:rPr lang="en-GB" dirty="0"/>
              <a:t> Radio)</a:t>
            </a:r>
            <a:r>
              <a:rPr lang="en-GB" dirty="0" err="1"/>
              <a:t>名人形象</a:t>
            </a:r>
            <a:endParaRPr lang="en-GB" dirty="0"/>
          </a:p>
          <a:p>
            <a:pPr marL="0" indent="0">
              <a:buNone/>
            </a:pPr>
            <a:endParaRPr lang="en-GB" dirty="0"/>
          </a:p>
          <a:p>
            <a:r>
              <a:rPr lang="en-GB" dirty="0"/>
              <a:t>Law allows businesses to protect their trade marks in two ways:</a:t>
            </a:r>
          </a:p>
          <a:p>
            <a:pPr lvl="1"/>
            <a:r>
              <a:rPr lang="en-GB" dirty="0"/>
              <a:t>Registration of trade mark under Trade Marks Act 1994 (TMA) </a:t>
            </a:r>
            <a:r>
              <a:rPr lang="en-GB" dirty="0" err="1"/>
              <a:t>商标注册</a:t>
            </a:r>
            <a:endParaRPr lang="en-GB" dirty="0"/>
          </a:p>
          <a:p>
            <a:pPr lvl="1"/>
            <a:r>
              <a:rPr lang="en-GB" dirty="0"/>
              <a:t>Common law tort (civil wrong) of passing off</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普通法侵权行为</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pic>
        <p:nvPicPr>
          <p:cNvPr id="5" name="Content Placeholder 4"/>
          <p:cNvPicPr>
            <a:picLocks noChangeAspect="1"/>
          </p:cNvPicPr>
          <p:nvPr/>
        </p:nvPicPr>
        <p:blipFill>
          <a:blip r:embed="rId3"/>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Reputation</a:t>
            </a:r>
          </a:p>
        </p:txBody>
      </p:sp>
    </p:spTree>
    <p:extLst>
      <p:ext uri="{BB962C8B-B14F-4D97-AF65-F5344CB8AC3E}">
        <p14:creationId xmlns:p14="http://schemas.microsoft.com/office/powerpoint/2010/main" val="51926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Registration of Trade Marks</a:t>
            </a:r>
          </a:p>
        </p:txBody>
      </p:sp>
      <p:sp>
        <p:nvSpPr>
          <p:cNvPr id="3" name="Content Placeholder 2"/>
          <p:cNvSpPr>
            <a:spLocks noGrp="1"/>
          </p:cNvSpPr>
          <p:nvPr>
            <p:ph idx="1"/>
          </p:nvPr>
        </p:nvSpPr>
        <p:spPr/>
        <p:txBody>
          <a:bodyPr>
            <a:normAutofit fontScale="92500" lnSpcReduction="10000"/>
          </a:bodyPr>
          <a:lstStyle/>
          <a:p>
            <a:r>
              <a:rPr lang="en-GB" dirty="0"/>
              <a:t>A mark or device usually attached to goods or services which indicates a connection between those goods or services and the trade mark owner. </a:t>
            </a:r>
          </a:p>
          <a:p>
            <a:endParaRPr lang="en-GB" dirty="0"/>
          </a:p>
          <a:p>
            <a:r>
              <a:rPr lang="en-GB" dirty="0"/>
              <a:t>Trade Marks Act 1994 (TMA) governs registration of trade marks</a:t>
            </a:r>
          </a:p>
          <a:p>
            <a:pPr marL="0" indent="0">
              <a:buNone/>
            </a:pPr>
            <a:endParaRPr lang="en-GB" dirty="0"/>
          </a:p>
          <a:p>
            <a:r>
              <a:rPr lang="en-GB" dirty="0"/>
              <a:t>Indefinite duration - A trade mark is registered for a period of ten years upon which it can be renewed every ten years</a:t>
            </a:r>
          </a:p>
          <a:p>
            <a:pPr marL="0" indent="0">
              <a:buNone/>
            </a:pP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无限期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商标的注册期限为十年，可以每十年续展一次</a:t>
            </a:r>
            <a:endParaRPr lang="en-GB" dirty="0"/>
          </a:p>
          <a:p>
            <a:r>
              <a:rPr lang="en-GB" dirty="0"/>
              <a:t>‘Use it or lose it’ – s46(1) trade mark can be </a:t>
            </a:r>
            <a:r>
              <a:rPr lang="en-GB" dirty="0" err="1"/>
              <a:t>revoke撤销</a:t>
            </a:r>
            <a:r>
              <a:rPr lang="en-GB" dirty="0"/>
              <a:t> if not been used for a continuous period of 5 years</a:t>
            </a: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Registered Trade Marks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pic>
        <p:nvPicPr>
          <p:cNvPr id="6"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36462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13" y="18255"/>
            <a:ext cx="10515600" cy="1325563"/>
          </a:xfrm>
        </p:spPr>
        <p:txBody>
          <a:bodyPr/>
          <a:lstStyle/>
          <a:p>
            <a:r>
              <a:rPr lang="en-GB" dirty="0"/>
              <a:t>The ‘registerability’ of a trade mark</a:t>
            </a:r>
          </a:p>
        </p:txBody>
      </p:sp>
      <p:sp>
        <p:nvSpPr>
          <p:cNvPr id="3" name="Content Placeholder 2"/>
          <p:cNvSpPr>
            <a:spLocks noGrp="1"/>
          </p:cNvSpPr>
          <p:nvPr>
            <p:ph idx="1"/>
          </p:nvPr>
        </p:nvSpPr>
        <p:spPr>
          <a:xfrm>
            <a:off x="612913" y="1392501"/>
            <a:ext cx="10515600" cy="4351338"/>
          </a:xfrm>
        </p:spPr>
        <p:txBody>
          <a:bodyPr>
            <a:normAutofit fontScale="62500" lnSpcReduction="20000"/>
          </a:bodyPr>
          <a:lstStyle/>
          <a:p>
            <a:r>
              <a:rPr lang="en-GB" dirty="0"/>
              <a:t>Whether a trade mark may be registered depends on whether:</a:t>
            </a:r>
          </a:p>
          <a:p>
            <a:pPr lvl="1"/>
            <a:r>
              <a:rPr lang="en-GB" dirty="0" err="1"/>
              <a:t>i</a:t>
            </a:r>
            <a:r>
              <a:rPr lang="en-GB" dirty="0"/>
              <a:t>) the subject matter is capable of registration</a:t>
            </a:r>
          </a:p>
          <a:p>
            <a:pPr lvl="2"/>
            <a:r>
              <a:rPr lang="en-GB" dirty="0"/>
              <a:t>s1: A </a:t>
            </a:r>
            <a:r>
              <a:rPr lang="en-GB" u="sng" dirty="0"/>
              <a:t>sign</a:t>
            </a:r>
            <a:r>
              <a:rPr lang="en-GB" dirty="0"/>
              <a:t> which enables the determination of the </a:t>
            </a:r>
            <a:r>
              <a:rPr lang="en-GB" u="sng" dirty="0"/>
              <a:t>clear and precise subject matter </a:t>
            </a:r>
            <a:r>
              <a:rPr lang="en-GB" dirty="0"/>
              <a:t>to which protection is afforded and which is </a:t>
            </a:r>
            <a:r>
              <a:rPr lang="en-GB" u="sng" dirty="0"/>
              <a:t>capable of distinguishing</a:t>
            </a:r>
          </a:p>
          <a:p>
            <a:pPr marL="914400" lvl="2"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能够确定提供保护的清晰和准确的客体并能够区分的标志</a:t>
            </a:r>
            <a:endParaRPr lang="en-GB" u="sng" dirty="0"/>
          </a:p>
          <a:p>
            <a:pPr marL="914400" lvl="2" indent="0">
              <a:buNone/>
            </a:pPr>
            <a:endParaRPr lang="en-GB" dirty="0"/>
          </a:p>
          <a:p>
            <a:pPr lvl="1"/>
            <a:r>
              <a:rPr lang="en-GB" dirty="0"/>
              <a:t>ii) any objections to application under ‘Absolute Grounds for Refusal’ (s3)</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根据“绝对拒绝理由”对申请的任何异议</a:t>
            </a:r>
            <a:endParaRPr lang="en-GB" dirty="0"/>
          </a:p>
          <a:p>
            <a:pPr lvl="2"/>
            <a:r>
              <a:rPr lang="en-GB" dirty="0"/>
              <a:t>s3(1) General provisions </a:t>
            </a:r>
            <a:r>
              <a:rPr lang="en-GB" dirty="0" err="1"/>
              <a:t>一般规定</a:t>
            </a:r>
            <a:r>
              <a:rPr lang="en-GB" dirty="0"/>
              <a:t>– Cannot register sign if:</a:t>
            </a:r>
          </a:p>
          <a:p>
            <a:pPr lvl="3"/>
            <a:r>
              <a:rPr lang="en-GB" dirty="0"/>
              <a:t>If devoid of distinctive </a:t>
            </a:r>
            <a:r>
              <a:rPr lang="en-GB" dirty="0" err="1"/>
              <a:t>characte</a:t>
            </a:r>
            <a:r>
              <a:rPr lang="zh-CN" altLang="en-US" dirty="0"/>
              <a:t> </a:t>
            </a:r>
            <a:r>
              <a:rPr lang="en-GB" dirty="0" err="1"/>
              <a:t>如果缺乏鲜明个性</a:t>
            </a:r>
            <a:endParaRPr lang="en-GB" dirty="0"/>
          </a:p>
          <a:p>
            <a:pPr lvl="3"/>
            <a:r>
              <a:rPr lang="en-GB" dirty="0"/>
              <a:t>If purely descriptive</a:t>
            </a:r>
            <a:r>
              <a:rPr lang="zh-CN" altLang="en-US" dirty="0"/>
              <a:t> </a:t>
            </a:r>
            <a:r>
              <a:rPr lang="en-GB" dirty="0" err="1"/>
              <a:t>如果纯粹是描述性的</a:t>
            </a:r>
            <a:endParaRPr lang="en-GB" dirty="0"/>
          </a:p>
          <a:p>
            <a:pPr lvl="3"/>
            <a:r>
              <a:rPr lang="en-GB" dirty="0"/>
              <a:t>If customary in current language or in established practices of the trade</a:t>
            </a:r>
            <a:r>
              <a:rPr lang="zh-CN" altLang="en-US" dirty="0"/>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如果以当前语言或既定的行业惯例习惯</a:t>
            </a:r>
            <a:endParaRPr lang="en-GB" dirty="0"/>
          </a:p>
          <a:p>
            <a:pPr lvl="3"/>
            <a:r>
              <a:rPr lang="en-GB" dirty="0"/>
              <a:t>UNLESS sign has ‘acquired distinctive character’</a:t>
            </a:r>
            <a:r>
              <a:rPr lang="zh-CN" altLang="en-US" dirty="0"/>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除非标志具有“获得鲜明的特征”</a:t>
            </a:r>
            <a:endParaRPr lang="en-GB" dirty="0"/>
          </a:p>
          <a:p>
            <a:pPr lvl="2"/>
            <a:r>
              <a:rPr lang="en-GB" dirty="0"/>
              <a:t>s3(2) Specific to 3D shape marks – e.g. cannot register if shape itself comprises substantial value of goods</a:t>
            </a:r>
          </a:p>
          <a:p>
            <a:pPr marL="914400" lvl="2"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特定于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3</a:t>
            </a:r>
            <a:r>
              <a:rPr lang="en-US" b="0" i="0" u="none" strike="noStrike" dirty="0">
                <a:solidFill>
                  <a:srgbClr val="000000"/>
                </a:solidFill>
                <a:effectLst/>
                <a:latin typeface="Microsoft Yahei" panose="020B0503020204020204" pitchFamily="34" charset="-122"/>
                <a:ea typeface="Microsoft Yahei" panose="020B0503020204020204" pitchFamily="34" charset="-122"/>
              </a:rPr>
              <a:t>D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形状标记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例如，如果形状本身包含商品的重大价值，则无法注册</a:t>
            </a:r>
            <a:endParaRPr lang="en-GB" dirty="0"/>
          </a:p>
          <a:p>
            <a:pPr lvl="2"/>
            <a:r>
              <a:rPr lang="en-GB" dirty="0"/>
              <a:t>s3(3)-s3(6) Contrary to public policy, law, deceptive, or in bad faith</a:t>
            </a:r>
          </a:p>
          <a:p>
            <a:pPr marL="914400" lvl="2"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第</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3</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3</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第</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3</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6</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）条违反公共政策、法律、欺骗性或恶意</a:t>
            </a:r>
            <a:endParaRPr lang="en-GB" dirty="0"/>
          </a:p>
          <a:p>
            <a:pPr marL="914400" lvl="2" indent="0">
              <a:buNone/>
            </a:pPr>
            <a:endParaRPr lang="en-GB" dirty="0"/>
          </a:p>
          <a:p>
            <a:pPr lvl="1"/>
            <a:r>
              <a:rPr lang="en-GB" dirty="0"/>
              <a:t>iii) any prior rights exist under ‘Relative Grounds for Refusal’ (s5)</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任何在先权利都存在于“相对拒绝理由”</a:t>
            </a:r>
            <a:endParaRPr lang="en-GB" dirty="0"/>
          </a:p>
          <a:p>
            <a:pPr lvl="2"/>
            <a:r>
              <a:rPr lang="en-GB" dirty="0"/>
              <a:t>If mark conflicts with an earlier trademark (based on confusion or reputation)</a:t>
            </a:r>
          </a:p>
          <a:p>
            <a:pPr marL="914400" lvl="2"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如果商标与在先商标冲突（基于混淆或声誉）</a:t>
            </a:r>
            <a:endParaRPr lang="en-GB" dirty="0"/>
          </a:p>
          <a:p>
            <a:pPr lvl="2"/>
            <a:endParaRPr lang="en-GB" dirty="0"/>
          </a:p>
          <a:p>
            <a:pPr lvl="1"/>
            <a:endParaRPr lang="en-GB" dirty="0"/>
          </a:p>
          <a:p>
            <a:pPr lvl="1"/>
            <a:endParaRPr lang="en-GB" dirty="0"/>
          </a:p>
          <a:p>
            <a:endParaRPr lang="en-GB" dirty="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Registered Trade Marks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410960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Infringement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侵犯</a:t>
            </a:r>
            <a:r>
              <a:rPr lang="en-GB" dirty="0"/>
              <a:t> of Registered Trademarks</a:t>
            </a:r>
          </a:p>
        </p:txBody>
      </p:sp>
      <p:sp>
        <p:nvSpPr>
          <p:cNvPr id="3" name="Content Placeholder 2"/>
          <p:cNvSpPr>
            <a:spLocks noGrp="1"/>
          </p:cNvSpPr>
          <p:nvPr>
            <p:ph idx="1"/>
          </p:nvPr>
        </p:nvSpPr>
        <p:spPr/>
        <p:txBody>
          <a:bodyPr>
            <a:normAutofit lnSpcReduction="10000"/>
          </a:bodyPr>
          <a:lstStyle/>
          <a:p>
            <a:r>
              <a:rPr lang="en-GB" dirty="0"/>
              <a:t>Once a trademark is registered, protection is offered by the TMA.</a:t>
            </a:r>
          </a:p>
          <a:p>
            <a:r>
              <a:rPr lang="en-GB" dirty="0"/>
              <a:t>This essentially allows a trade mark owner to </a:t>
            </a:r>
            <a:r>
              <a:rPr lang="en-GB" dirty="0" err="1"/>
              <a:t>alleg指控</a:t>
            </a:r>
            <a:r>
              <a:rPr lang="en-GB" dirty="0"/>
              <a:t> that a party has infringed upon its registered trademark, </a:t>
            </a:r>
            <a:r>
              <a:rPr lang="en-GB" u="sng" dirty="0"/>
              <a:t>providing</a:t>
            </a:r>
            <a:r>
              <a:rPr lang="en-GB" dirty="0"/>
              <a:t> that the infringing mark:</a:t>
            </a:r>
          </a:p>
          <a:p>
            <a:pPr lvl="1"/>
            <a:r>
              <a:rPr lang="en-GB" dirty="0"/>
              <a:t>Is used in the course of trade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在贸易过程中使用</a:t>
            </a:r>
            <a:endParaRPr lang="en-GB" dirty="0"/>
          </a:p>
          <a:p>
            <a:pPr lvl="2"/>
            <a:r>
              <a:rPr lang="en-GB" dirty="0"/>
              <a:t>e.g. Andy Warhol’s picture of a can of Campbell's soup would not infringe</a:t>
            </a:r>
          </a:p>
          <a:p>
            <a:pPr lvl="1"/>
            <a:r>
              <a:rPr lang="en-GB" dirty="0"/>
              <a:t>Is used in respect of goods or services</a:t>
            </a:r>
            <a:r>
              <a:rPr lang="zh-CN" altLang="en-US" dirty="0"/>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用于商品或服务</a:t>
            </a:r>
            <a:endParaRPr lang="en-GB" dirty="0"/>
          </a:p>
          <a:p>
            <a:pPr lvl="1"/>
            <a:r>
              <a:rPr lang="en-GB" dirty="0"/>
              <a:t>Affects or is liable to affect the functions of the trade mark</a:t>
            </a:r>
          </a:p>
          <a:p>
            <a:pPr marL="457200" lvl="1" indent="0">
              <a:buNone/>
            </a:pP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影响或可能影响商标的功能</a:t>
            </a:r>
            <a:endParaRPr lang="en-GB" dirty="0"/>
          </a:p>
          <a:p>
            <a:pPr lvl="2"/>
            <a:r>
              <a:rPr lang="en-GB" dirty="0"/>
              <a:t>In particular - consumer perceptions regarding the </a:t>
            </a:r>
            <a:r>
              <a:rPr lang="en-GB" i="1" dirty="0"/>
              <a:t>origin</a:t>
            </a:r>
            <a:r>
              <a:rPr lang="en-GB" dirty="0"/>
              <a:t> of the goods/services</a:t>
            </a:r>
          </a:p>
          <a:p>
            <a:pPr lvl="1"/>
            <a:r>
              <a:rPr lang="en-GB" dirty="0"/>
              <a:t>Is used without consent of the registered trade mark owner</a:t>
            </a:r>
          </a:p>
          <a:p>
            <a:pPr marL="457200" lvl="1"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未经注册商标所有人同意而使用</a:t>
            </a:r>
            <a:endParaRPr lang="en-GB" dirty="0"/>
          </a:p>
          <a:p>
            <a:endParaRPr lang="en-GB" dirty="0"/>
          </a:p>
          <a:p>
            <a:endParaRPr lang="en-GB" dirty="0"/>
          </a:p>
          <a:p>
            <a:endParaRPr lang="en-GB" dirty="0"/>
          </a:p>
          <a:p>
            <a:endParaRPr lang="en-GB" dirty="0"/>
          </a:p>
          <a:p>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Registered Trade Marks</a:t>
            </a:r>
          </a:p>
        </p:txBody>
      </p:sp>
    </p:spTree>
    <p:extLst>
      <p:ext uri="{BB962C8B-B14F-4D97-AF65-F5344CB8AC3E}">
        <p14:creationId xmlns:p14="http://schemas.microsoft.com/office/powerpoint/2010/main" val="155790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75" y="18255"/>
            <a:ext cx="10515600" cy="1325563"/>
          </a:xfrm>
        </p:spPr>
        <p:txBody>
          <a:bodyPr/>
          <a:lstStyle/>
          <a:p>
            <a:r>
              <a:rPr lang="en-GB" dirty="0"/>
              <a:t>Defences to Registered TM infringement</a:t>
            </a:r>
          </a:p>
        </p:txBody>
      </p:sp>
      <p:sp>
        <p:nvSpPr>
          <p:cNvPr id="3" name="Content Placeholder 2"/>
          <p:cNvSpPr>
            <a:spLocks noGrp="1"/>
          </p:cNvSpPr>
          <p:nvPr>
            <p:ph idx="1"/>
          </p:nvPr>
        </p:nvSpPr>
        <p:spPr>
          <a:xfrm>
            <a:off x="245075" y="1253331"/>
            <a:ext cx="10515600" cy="4351338"/>
          </a:xfrm>
        </p:spPr>
        <p:txBody>
          <a:bodyPr>
            <a:normAutofit fontScale="55000" lnSpcReduction="20000"/>
          </a:bodyPr>
          <a:lstStyle/>
          <a:p>
            <a:r>
              <a:rPr lang="en-GB" dirty="0"/>
              <a:t>Where an allegation has been made that a registered trademark has been infringed it is for the defendant to prove otherwise. A number of defences are available: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如果指控注册商标被侵犯，则由被告证明并非如此。</a:t>
            </a:r>
            <a:endParaRPr lang="en-GB" dirty="0"/>
          </a:p>
          <a:p>
            <a:r>
              <a:rPr lang="en-GB" dirty="0"/>
              <a:t>s9 Consent for use was given</a:t>
            </a:r>
            <a:r>
              <a:rPr lang="ja-JP" altLang="en-US" b="0" i="0" u="none" strike="noStrike">
                <a:solidFill>
                  <a:srgbClr val="374151"/>
                </a:solidFill>
                <a:effectLst/>
                <a:latin typeface="Söhne"/>
              </a:rPr>
              <a:t> </a:t>
            </a:r>
            <a:r>
              <a:rPr lang="ja-JP" altLang="en-US" sz="1800" b="0" i="0" u="none" strike="noStrike">
                <a:solidFill>
                  <a:srgbClr val="374151"/>
                </a:solidFill>
                <a:effectLst/>
                <a:latin typeface="Söhne"/>
              </a:rPr>
              <a:t>如果商标的使用是在商标所有人的同意下进行的，被告可以使用此作为抗辩。</a:t>
            </a:r>
            <a:endParaRPr lang="en-GB" dirty="0"/>
          </a:p>
          <a:p>
            <a:r>
              <a:rPr lang="en-GB" dirty="0"/>
              <a:t>s11(1) Conflicting mark on register exists</a:t>
            </a:r>
            <a:r>
              <a:rPr lang="ja-JP" altLang="en-US" b="0" i="0" u="none" strike="noStrike">
                <a:solidFill>
                  <a:srgbClr val="374151"/>
                </a:solidFill>
                <a:effectLst/>
                <a:latin typeface="Söhne"/>
              </a:rPr>
              <a:t> </a:t>
            </a:r>
            <a:endParaRPr lang="en-US" altLang="ja-JP" b="0" i="0" u="none" strike="noStrike" dirty="0">
              <a:solidFill>
                <a:srgbClr val="374151"/>
              </a:solidFill>
              <a:effectLst/>
              <a:latin typeface="Söhne"/>
            </a:endParaRPr>
          </a:p>
          <a:p>
            <a:pPr marL="0" indent="0">
              <a:buNone/>
            </a:pPr>
            <a:r>
              <a:rPr lang="ja-JP" altLang="en-US" sz="1800" b="0" i="0" u="none" strike="noStrike">
                <a:solidFill>
                  <a:srgbClr val="374151"/>
                </a:solidFill>
                <a:effectLst/>
                <a:latin typeface="Söhne"/>
              </a:rPr>
              <a:t>如果已经在商标登记册上注册了一个与争议商标相冲突的商标，这可能是一个抗辩理由</a:t>
            </a:r>
            <a:endParaRPr lang="en-GB" sz="2100" dirty="0"/>
          </a:p>
          <a:p>
            <a:r>
              <a:rPr lang="en-GB" dirty="0"/>
              <a:t>s46(1)(c) Trademark is no longer ‘distinctive’ e.g. aspirin</a:t>
            </a:r>
            <a:r>
              <a:rPr lang="ja-JP" altLang="en-US" b="0" i="0" u="none" strike="noStrike">
                <a:solidFill>
                  <a:srgbClr val="374151"/>
                </a:solidFill>
                <a:effectLst/>
                <a:latin typeface="Söhne"/>
              </a:rPr>
              <a:t> </a:t>
            </a:r>
            <a:r>
              <a:rPr lang="ja-JP" altLang="en-US" sz="2000" b="0" i="0" u="none" strike="noStrike">
                <a:solidFill>
                  <a:srgbClr val="374151"/>
                </a:solidFill>
                <a:effectLst/>
                <a:latin typeface="Söhne"/>
              </a:rPr>
              <a:t>如果一个商标已经变得通用，不能再作为特定来源的标识（如“阿司匹林”），这可能是一个抗辩理由。</a:t>
            </a:r>
            <a:endParaRPr lang="en-GB" sz="2000" dirty="0"/>
          </a:p>
          <a:p>
            <a:r>
              <a:rPr lang="en-GB" dirty="0"/>
              <a:t>Trader protection</a:t>
            </a:r>
          </a:p>
          <a:p>
            <a:pPr lvl="1"/>
            <a:r>
              <a:rPr lang="en-GB" dirty="0"/>
              <a:t>s11(2)(a) the use by a person of his own name or address</a:t>
            </a:r>
            <a:r>
              <a:rPr lang="ja-JP" altLang="en-US" b="0" i="0" u="none" strike="noStrike">
                <a:solidFill>
                  <a:srgbClr val="374151"/>
                </a:solidFill>
                <a:effectLst/>
                <a:latin typeface="Söhne"/>
              </a:rPr>
              <a:t> 如果个人使用自己的名字或地址作为商标，这可以作为抗辩。</a:t>
            </a:r>
            <a:endParaRPr lang="en-GB" dirty="0"/>
          </a:p>
          <a:p>
            <a:pPr lvl="1"/>
            <a:r>
              <a:rPr lang="en-GB" dirty="0"/>
              <a:t>s11(2)(b) Descriptive use  e.g. PC ‘Runs on Windows 10’; Garage is ‘Specialist in BMWs’</a:t>
            </a:r>
            <a:r>
              <a:rPr lang="ja-JP" altLang="en-US" b="0" i="0" u="none" strike="noStrike">
                <a:solidFill>
                  <a:srgbClr val="374151"/>
                </a:solidFill>
                <a:effectLst/>
                <a:latin typeface="Söhne"/>
              </a:rPr>
              <a:t> 例如，</a:t>
            </a:r>
            <a:r>
              <a:rPr lang="en-US" b="0" i="0" u="none" strike="noStrike" dirty="0">
                <a:solidFill>
                  <a:srgbClr val="374151"/>
                </a:solidFill>
                <a:effectLst/>
                <a:latin typeface="Söhne"/>
              </a:rPr>
              <a:t>PC</a:t>
            </a:r>
            <a:r>
              <a:rPr lang="ja-JP" altLang="en-US" b="0" i="0" u="none" strike="noStrike">
                <a:solidFill>
                  <a:srgbClr val="374151"/>
                </a:solidFill>
                <a:effectLst/>
                <a:latin typeface="Söhne"/>
              </a:rPr>
              <a:t>上的标语“运行</a:t>
            </a:r>
            <a:r>
              <a:rPr lang="en-US" b="0" i="0" u="none" strike="noStrike" dirty="0">
                <a:solidFill>
                  <a:srgbClr val="374151"/>
                </a:solidFill>
                <a:effectLst/>
                <a:latin typeface="Söhne"/>
              </a:rPr>
              <a:t>Windows 10”</a:t>
            </a:r>
            <a:r>
              <a:rPr lang="ja-JP" altLang="en-US" b="0" i="0" u="none" strike="noStrike">
                <a:solidFill>
                  <a:srgbClr val="374151"/>
                </a:solidFill>
                <a:effectLst/>
                <a:latin typeface="Söhne"/>
              </a:rPr>
              <a:t>或者“</a:t>
            </a:r>
            <a:r>
              <a:rPr lang="en-US" b="0" i="0" u="none" strike="noStrike" dirty="0">
                <a:solidFill>
                  <a:srgbClr val="374151"/>
                </a:solidFill>
                <a:effectLst/>
                <a:latin typeface="Söhne"/>
              </a:rPr>
              <a:t>BMW</a:t>
            </a:r>
            <a:r>
              <a:rPr lang="ja-JP" altLang="en-US" b="0" i="0" u="none" strike="noStrike">
                <a:solidFill>
                  <a:srgbClr val="374151"/>
                </a:solidFill>
                <a:effectLst/>
                <a:latin typeface="Söhne"/>
              </a:rPr>
              <a:t>专修”的车库，这种描述性使用可以成为抗辩理由。</a:t>
            </a:r>
            <a:endParaRPr lang="en-GB" dirty="0"/>
          </a:p>
          <a:p>
            <a:pPr lvl="1"/>
            <a:r>
              <a:rPr lang="en-GB" dirty="0"/>
              <a:t>s11(2)(b) Use for spare parts and components</a:t>
            </a:r>
            <a:r>
              <a:rPr lang="ja-JP" altLang="en-US" b="0" i="0" u="none" strike="noStrike">
                <a:solidFill>
                  <a:srgbClr val="374151"/>
                </a:solidFill>
                <a:effectLst/>
                <a:latin typeface="Söhne"/>
              </a:rPr>
              <a:t> 如果使用商标是为了指出某个产品是为特定商品的备件或组件，这也可以作为抗辩。</a:t>
            </a:r>
            <a:endParaRPr lang="en-GB" dirty="0"/>
          </a:p>
          <a:p>
            <a:r>
              <a:rPr lang="en-GB" dirty="0"/>
              <a:t>Mark was used outside of functions of a trade mark</a:t>
            </a:r>
          </a:p>
          <a:p>
            <a:pPr lvl="1"/>
            <a:r>
              <a:rPr lang="en-GB" dirty="0"/>
              <a:t>depends on whether consumer would perceive link to claimant (origin) e.g. logos on toy cars? </a:t>
            </a:r>
          </a:p>
          <a:p>
            <a:r>
              <a:rPr lang="en-GB" dirty="0"/>
              <a:t>s10(6) Comparative advertising e.g. British Airways vs Ryanair </a:t>
            </a:r>
          </a:p>
          <a:p>
            <a:pPr marL="0" indent="0" algn="l">
              <a:buNone/>
            </a:pPr>
            <a:r>
              <a:rPr lang="zh-CN" altLang="en-US" b="0" i="0" u="none" strike="noStrike" dirty="0">
                <a:solidFill>
                  <a:srgbClr val="374151"/>
                </a:solidFill>
                <a:effectLst/>
                <a:latin typeface="Söhne"/>
              </a:rPr>
              <a:t>    </a:t>
            </a:r>
            <a:r>
              <a:rPr lang="ja-JP" altLang="en-US" b="0" i="0" u="none" strike="noStrike">
                <a:solidFill>
                  <a:srgbClr val="374151"/>
                </a:solidFill>
                <a:effectLst/>
                <a:latin typeface="Söhne"/>
              </a:rPr>
              <a:t>如果在广告中比较了不同航空公司（如英国航空对瑞安航空），这种比较广告可能不会构成商标侵权。</a:t>
            </a:r>
          </a:p>
          <a:p>
            <a:pPr marL="0" indent="0">
              <a:buNone/>
            </a:pPr>
            <a:endParaRPr lang="en-GB" dirty="0"/>
          </a:p>
          <a:p>
            <a:endParaRPr lang="en-GB" dirty="0"/>
          </a:p>
          <a:p>
            <a:pPr lvl="1"/>
            <a:endParaRPr lang="en-GB" dirty="0"/>
          </a:p>
          <a:p>
            <a:pPr lvl="1"/>
            <a:endParaRPr lang="en-GB" dirty="0"/>
          </a:p>
          <a:p>
            <a:pPr lvl="1"/>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Registered Trade Marks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69912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 Passing Off</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假冒</a:t>
            </a:r>
            <a:r>
              <a:rPr lang="en-GB" dirty="0"/>
              <a:t> (unregistered trademarks)</a:t>
            </a:r>
          </a:p>
        </p:txBody>
      </p:sp>
      <p:sp>
        <p:nvSpPr>
          <p:cNvPr id="3" name="Content Placeholder 2"/>
          <p:cNvSpPr>
            <a:spLocks noGrp="1"/>
          </p:cNvSpPr>
          <p:nvPr>
            <p:ph idx="1"/>
          </p:nvPr>
        </p:nvSpPr>
        <p:spPr/>
        <p:txBody>
          <a:bodyPr>
            <a:normAutofit/>
          </a:bodyPr>
          <a:lstStyle/>
          <a:p>
            <a:r>
              <a:rPr lang="en-GB" dirty="0"/>
              <a:t>“No-one has the right to represent (i.e. pass off) his goods [or services] as the goods [or services] of somebody else” - </a:t>
            </a:r>
            <a:r>
              <a:rPr lang="en-GB" i="1" dirty="0" err="1"/>
              <a:t>Reddaway</a:t>
            </a:r>
            <a:r>
              <a:rPr lang="en-GB" i="1" dirty="0"/>
              <a:t> v Banham </a:t>
            </a:r>
            <a:r>
              <a:rPr lang="en-GB" dirty="0"/>
              <a:t>(1896) thus any passing off, whether innocent (i.e. coincidental) or not, is actionable by the claimant</a:t>
            </a:r>
          </a:p>
          <a:p>
            <a:endParaRPr lang="en-GB" dirty="0"/>
          </a:p>
          <a:p>
            <a:pPr marL="0" indent="0">
              <a:buNone/>
            </a:pPr>
            <a:r>
              <a:rPr lang="en-GB" dirty="0"/>
              <a:t>Use:</a:t>
            </a:r>
          </a:p>
          <a:p>
            <a:pPr lvl="1"/>
            <a:r>
              <a:rPr lang="en-GB" dirty="0"/>
              <a:t>‘Filled the gaps’ prior to Trade Marks Act 1994 (TMA)(e.g. colour schemes, shapes, and appearance of shapes not registerable under old law) </a:t>
            </a:r>
          </a:p>
          <a:p>
            <a:pPr lvl="1"/>
            <a:r>
              <a:rPr lang="en-GB" dirty="0"/>
              <a:t>Now </a:t>
            </a:r>
            <a:r>
              <a:rPr lang="en-GB" u="sng" dirty="0"/>
              <a:t>protects unregistered trademarks</a:t>
            </a:r>
            <a:r>
              <a:rPr lang="en-GB" dirty="0"/>
              <a:t> i.e. covers those traders who do not register their trade marks</a:t>
            </a:r>
            <a:endParaRPr lang="en-GB" u="sng"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Passing Off</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950727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2985</TotalTime>
  <Words>1873</Words>
  <Application>Microsoft Macintosh PowerPoint</Application>
  <PresentationFormat>Widescreen</PresentationFormat>
  <Paragraphs>206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Microsoft Yahei</vt:lpstr>
      <vt:lpstr>Söhne</vt:lpstr>
      <vt:lpstr>Arial</vt:lpstr>
      <vt:lpstr>Calibri</vt:lpstr>
      <vt:lpstr>Calibri Light</vt:lpstr>
      <vt:lpstr>Times New Roman</vt:lpstr>
      <vt:lpstr>Office Theme</vt:lpstr>
      <vt:lpstr>Intellectual Property (IP) Law</vt:lpstr>
      <vt:lpstr>Relevant IP laws</vt:lpstr>
      <vt:lpstr>Protecting business reputation</vt:lpstr>
      <vt:lpstr>Protecting business reputation (cont.)</vt:lpstr>
      <vt:lpstr>3. Registration of Trade Marks</vt:lpstr>
      <vt:lpstr>The ‘registerability’ of a trade mark</vt:lpstr>
      <vt:lpstr>Infringement 侵犯 of Registered Trademarks</vt:lpstr>
      <vt:lpstr>Defences to Registered TM infringement</vt:lpstr>
      <vt:lpstr>4. Passing Off 假冒 (unregistered trademarks)</vt:lpstr>
      <vt:lpstr>The Elements of Passing Off</vt:lpstr>
      <vt:lpstr>i) Protectable Reputation/Goodwill</vt:lpstr>
      <vt:lpstr>ii) Misrepresentation</vt:lpstr>
      <vt:lpstr>iii) Damage to goodwill</vt:lpstr>
      <vt:lpstr>Defences to Passing Off</vt:lpstr>
      <vt:lpstr>Passing off vs. Registered Trademarks</vt:lpstr>
      <vt:lpstr>Remedies for Trade Mark infringement  商标侵权的补救措施</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(IP)</dc:title>
  <dc:creator>Luke Samuel Blindell</dc:creator>
  <cp:lastModifiedBy>Yi Li</cp:lastModifiedBy>
  <cp:revision>101</cp:revision>
  <dcterms:created xsi:type="dcterms:W3CDTF">2017-10-04T15:56:43Z</dcterms:created>
  <dcterms:modified xsi:type="dcterms:W3CDTF">2024-01-03T20:43:21Z</dcterms:modified>
</cp:coreProperties>
</file>