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0" r:id="rId3"/>
    <p:sldId id="376" r:id="rId4"/>
    <p:sldId id="392" r:id="rId5"/>
    <p:sldId id="377" r:id="rId6"/>
    <p:sldId id="381" r:id="rId7"/>
    <p:sldId id="383" r:id="rId8"/>
    <p:sldId id="345" r:id="rId9"/>
    <p:sldId id="341" r:id="rId10"/>
    <p:sldId id="342" r:id="rId11"/>
    <p:sldId id="343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4" r:id="rId20"/>
    <p:sldId id="355" r:id="rId21"/>
    <p:sldId id="302" r:id="rId22"/>
    <p:sldId id="257" r:id="rId23"/>
    <p:sldId id="272" r:id="rId24"/>
    <p:sldId id="387" r:id="rId25"/>
    <p:sldId id="393" r:id="rId26"/>
    <p:sldId id="308" r:id="rId27"/>
    <p:sldId id="268" r:id="rId28"/>
    <p:sldId id="333" r:id="rId29"/>
    <p:sldId id="385" r:id="rId30"/>
    <p:sldId id="386" r:id="rId31"/>
    <p:sldId id="303" r:id="rId32"/>
    <p:sldId id="327" r:id="rId33"/>
  </p:sldIdLst>
  <p:sldSz cx="9144000" cy="6858000" type="screen4x3"/>
  <p:notesSz cx="6888163" cy="100187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eresa Speziale" initials="MTS" lastIdx="1" clrIdx="0">
    <p:extLst>
      <p:ext uri="{19B8F6BF-5375-455C-9EA6-DF929625EA0E}">
        <p15:presenceInfo xmlns:p15="http://schemas.microsoft.com/office/powerpoint/2012/main" userId="f3ff391c4e4e7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5" autoAdjust="0"/>
    <p:restoredTop sz="93842" autoAdjust="0"/>
  </p:normalViewPr>
  <p:slideViewPr>
    <p:cSldViewPr>
      <p:cViewPr varScale="1">
        <p:scale>
          <a:sx n="124" d="100"/>
          <a:sy n="124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9052-1D5C-414C-B2F6-8004ACF8E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8056-2E65-4C97-A4FD-3AFE492CF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DF2DE85-47DF-421D-B9A4-95A4880ADE83}" type="datetimeFigureOut">
              <a:rPr lang="en-US" altLang="en-US"/>
              <a:pPr>
                <a:defRPr/>
              </a:pPr>
              <a:t>1/12/24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21FD-E793-44D5-8B19-6174FD2DB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F85F-ECB4-4996-BF3C-E6384280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B419061-051C-4B07-B20D-4E572960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742C8-07D2-4373-B7D5-270C690E4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1AAC-98EA-4E6C-9A34-6CEC4A3E0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413426-A8DE-4374-97A6-ACFB6587AB50}" type="datetimeFigureOut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9F06BE-1FE6-4B4E-A02B-BDDAF7B4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EC5AD6-6E30-4141-A16A-FA3AA414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0850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F4B8-DEF0-497F-A1B9-61E1EA8EB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D128-2B37-40D7-8AEB-E364356D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63CF95-A0FC-4E1D-BFC1-D577AC32F1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6E038A2-A867-F796-972A-24FAD5CD3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66788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defTabSz="966788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defTabSz="966788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defTabSz="966788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defTabSz="966788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ACF257D-7940-443E-8D5C-053CBA691125}" type="slidenum">
              <a:rPr lang="en-GB" altLang="it-IT" sz="1300" smtClean="0">
                <a:latin typeface="Times New Roman" panose="02020603050405020304" pitchFamily="18" charset="0"/>
              </a:rPr>
              <a:pPr/>
              <a:t>5</a:t>
            </a:fld>
            <a:endParaRPr lang="en-GB" altLang="it-IT" sz="13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1894616-F814-655E-FA54-1B322AAB3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A5C100A-3FE9-53AB-13A2-6E8824B9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BED74-494A-41C2-AABD-03F7B704566E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1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ACEE63-2EFF-4497-AA4D-4EEA1E3BEE9B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EEDB7D-FBCA-497C-B767-0A4D1F3F7447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4213" y="514350"/>
            <a:ext cx="3427412" cy="2570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8163" y="3267075"/>
            <a:ext cx="3932237" cy="308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cs typeface="Arial" panose="020B0604020202020204" pitchFamily="34" charset="0"/>
              </a:rPr>
              <a:t>Budget centres</a:t>
            </a:r>
          </a:p>
          <a:p>
            <a:pPr lvl="1"/>
            <a:r>
              <a:rPr lang="en-GB" altLang="en-US">
                <a:cs typeface="Arial" panose="020B0604020202020204" pitchFamily="34" charset="0"/>
              </a:rPr>
              <a:t>Cost Centre, </a:t>
            </a:r>
            <a:r>
              <a:rPr lang="en-GB" altLang="en-US" i="1">
                <a:cs typeface="Arial" panose="020B0604020202020204" pitchFamily="34" charset="0"/>
              </a:rPr>
              <a:t>common in functional structures</a:t>
            </a:r>
            <a:endParaRPr lang="en-GB" altLang="en-US">
              <a:cs typeface="Arial" panose="020B0604020202020204" pitchFamily="34" charset="0"/>
            </a:endParaRPr>
          </a:p>
          <a:p>
            <a:pPr lvl="2" eaLnBrk="1" hangingPunct="1"/>
            <a:r>
              <a:rPr lang="en-GB" altLang="en-US">
                <a:cs typeface="Arial" panose="020B0604020202020204" pitchFamily="34" charset="0"/>
              </a:rPr>
              <a:t>control thro’ variance &amp; measures of economy</a:t>
            </a:r>
          </a:p>
          <a:p>
            <a:pPr lvl="1"/>
            <a:r>
              <a:rPr lang="en-GB" altLang="en-US">
                <a:cs typeface="Arial" panose="020B0604020202020204" pitchFamily="34" charset="0"/>
              </a:rPr>
              <a:t>Profit Centre, </a:t>
            </a:r>
            <a:r>
              <a:rPr lang="en-GB" altLang="en-US" i="1">
                <a:cs typeface="Arial" panose="020B0604020202020204" pitchFamily="34" charset="0"/>
              </a:rPr>
              <a:t>suitable for product managers</a:t>
            </a:r>
          </a:p>
          <a:p>
            <a:pPr lvl="2" eaLnBrk="1" hangingPunct="1"/>
            <a:r>
              <a:rPr lang="en-GB" altLang="en-US">
                <a:cs typeface="Arial" panose="020B0604020202020204" pitchFamily="34" charset="0"/>
              </a:rPr>
              <a:t>control thro’ sales volumes &amp; prices &amp; measures of efficiency </a:t>
            </a:r>
          </a:p>
          <a:p>
            <a:pPr lvl="1"/>
            <a:r>
              <a:rPr lang="en-GB" altLang="en-US">
                <a:cs typeface="Arial" panose="020B0604020202020204" pitchFamily="34" charset="0"/>
              </a:rPr>
              <a:t>Investment Centre, </a:t>
            </a:r>
            <a:r>
              <a:rPr lang="en-GB" altLang="en-US" i="1">
                <a:cs typeface="Arial" panose="020B0604020202020204" pitchFamily="34" charset="0"/>
              </a:rPr>
              <a:t>suitable for divisional structures</a:t>
            </a:r>
          </a:p>
          <a:p>
            <a:pPr lvl="2" eaLnBrk="1" hangingPunct="1"/>
            <a:r>
              <a:rPr lang="en-GB" altLang="en-US">
                <a:cs typeface="Arial" panose="020B0604020202020204" pitchFamily="34" charset="0"/>
              </a:rPr>
              <a:t>control through return on assets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8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ACEE63-2EFF-4497-AA4D-4EEA1E3BEE9B}" type="slidenum">
              <a:rPr lang="en-GB" altLang="en-US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FC-AD1A-4D6C-A783-9A6C3C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1D81-4FEB-463A-8B0D-86A07A729519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7E4-E9F3-45BE-A907-9C555D1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8E2-0291-4CAF-B575-2FE44FC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FE35-B203-48A5-8901-16C111752C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92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0371-CEB5-49F9-B6C9-277671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9A455-010E-4846-B804-68D455BB3A11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A17B-D70E-4EF9-84F4-58345F8D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D2BD-4963-493D-A065-6E09352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3125-74CB-420B-A0C8-ECE0807E1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2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60-1A28-4642-B3F0-E6C7B6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6DED4-EAE9-4541-A1AB-8F3BCB941002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8D4-0D94-44EF-A164-E0751A5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30A-20F9-40D2-8954-2F54240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116-3D2A-4DD8-A72E-67B74B185F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79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C849-83EB-4095-8B62-07B5F114D052}" type="datetime1">
              <a:rPr lang="en-GB" altLang="en-US"/>
              <a:pPr>
                <a:defRPr/>
              </a:pPr>
              <a:t>12/01/2024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5AC37-F7EE-4D09-9610-205BB837C0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840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392CA5-0B0E-C984-9C94-576A1D7E2B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416B9-683B-42DD-8987-7F1BCEFA50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4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85A5-DDC6-411D-B2F3-5FE2D509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F06B-0BD1-40C8-8A7E-A1608494D929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2AD6-A47A-4753-8346-FFFFBA6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744D-E550-4CDD-91A7-8454A01B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8275-EB79-4A50-B678-EDC2E59452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0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30A-B1E7-4EDF-9839-9A9FF06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EB60-B4F2-4221-8932-5136518CE6FB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E8E7-B4D3-4CC8-B56A-3A8531E1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F46-2702-437C-848B-569C63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DDC5-300B-4EAF-92AB-7CB1A0D814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8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470DE3-8945-4C22-BE8C-6293544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6414-FE8A-4141-A674-935EB1F5EFC8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77F6D2-5C37-4A22-832C-B56D74D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347D2-E637-439F-93E3-AA88AD9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FF59-F855-4F84-89FB-768D9BC39D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24B656-CCFF-4D35-A421-C5618EA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4F03-BC61-4776-84F2-15FC4B9FAA3A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26FA01-DCD4-45EB-9BEA-36F7BFA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F17F76-BD5A-4F71-871E-ECCD35E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CF7-95F6-4170-A60C-AD01928F8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56A3A4-0FDD-4DCC-9B31-8E015AA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DD7B-2F0F-4639-B685-130C5257648B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8A936D-5FC5-4164-A508-2F9763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D4385E-4C9B-4DB4-909D-1BF8A5CF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9251-E37C-4847-A7DD-5E139AC47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8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7CEBC5-55B4-41C6-870D-CCE7DCE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D3717-C25D-4C15-B33F-BD0B48EDE1C3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63927-FD6F-4751-82D2-A583CC9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650DF7-81F0-4850-824E-73547C3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7B6-3CC4-42E2-B753-D2B0AB140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5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1B89-8F56-4AE0-8543-60BB0473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53B3-B6DE-43D0-BA0C-9F0EF926FA78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097C5-51A4-4937-8E24-7CD745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5A0CC-A1F9-44E5-9534-57E5B9E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1768-D1C0-447E-B7E9-921D600FB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2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5BBB7-9E65-4C25-8C33-293DB87D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057F-F46A-4D44-8787-FECABD02217C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95E26-92CD-49AB-8C2F-8E41A54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88DA0-CC39-4F03-B737-CBCC832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A0D1-EE0D-460B-8221-627D3A2B2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1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FC0288-FB04-4AFA-B884-61010A9CE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B35B55-91E7-42F2-BAA5-08A70E3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3F1F-5F4D-4BAD-9C76-AA1948FA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469B4F-19A1-4551-8C06-37E4DB57B90A}" type="datetime1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7A3-5FB0-44F5-8304-EA46C8DB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ADC2-EFF0-4003-8E3F-059927D2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28C98B-C20A-4617-98CF-90A0EFCD16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" name="Picture 6" descr="The University of Sheffield logo with Sheffield University Management School written next to it in black." title="Sheffield University Management School logo">
            <a:extLst>
              <a:ext uri="{FF2B5EF4-FFF2-40B4-BE49-F238E27FC236}">
                <a16:creationId xmlns:a16="http://schemas.microsoft.com/office/drawing/2014/main" id="{32C1237D-E268-4DCA-90CF-59E8CE852C1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38200" y="730250"/>
            <a:ext cx="2743200" cy="1108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AB79A103-DD12-4DC6-9748-E5D62FB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8F94F-E73F-4CF2-83BF-E5D9839CB8BE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828E9B-005E-41FC-85A5-94D06B3FBFF9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7772400" cy="18303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800" b="1" i="0" u="none" strike="noStrike" kern="1200" cap="none" spc="0" baseline="0">
                <a:solidFill>
                  <a:srgbClr val="464646"/>
                </a:solidFill>
                <a:effectLst>
                  <a:outerShdw dist="25402" dir="5400000">
                    <a:srgbClr val="000000"/>
                  </a:outerShdw>
                </a:effectLst>
                <a:uFillTx/>
                <a:latin typeface="Lucida Sans Unicode"/>
              </a:defRPr>
            </a:lvl1pPr>
          </a:lstStyle>
          <a:p>
            <a:pPr eaLnBrk="1">
              <a:defRPr/>
            </a:pPr>
            <a:endParaRPr lang="en-GB" dirty="0"/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AB99C602-3A1F-4E16-997E-0BD7CF5D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071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8838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n-GB" altLang="it-IT" sz="2700" dirty="0">
              <a:solidFill>
                <a:srgbClr val="464646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896F02-4235-48BE-AA74-1424AC655EA2}"/>
              </a:ext>
            </a:extLst>
          </p:cNvPr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MGT388</a:t>
            </a:r>
            <a:b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Finance for Engineers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99CEA4-CEEB-4E76-8368-58D826651198}"/>
              </a:ext>
            </a:extLst>
          </p:cNvPr>
          <p:cNvSpPr txBox="1">
            <a:spLocks/>
          </p:cNvSpPr>
          <p:nvPr/>
        </p:nvSpPr>
        <p:spPr>
          <a:xfrm>
            <a:off x="899592" y="3611607"/>
            <a:ext cx="7558608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Lecture 6:</a:t>
            </a:r>
          </a:p>
          <a:p>
            <a:r>
              <a:rPr lang="en-GB" sz="2400" dirty="0">
                <a:solidFill>
                  <a:srgbClr val="464646"/>
                </a:solidFill>
                <a:latin typeface="Lucida Sans Unicode"/>
              </a:rPr>
              <a:t>CVP Analysis and Budgeting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pic>
        <p:nvPicPr>
          <p:cNvPr id="10" name="Immagine 9" descr="Example: calculate Break-even point.">
            <a:extLst>
              <a:ext uri="{FF2B5EF4-FFF2-40B4-BE49-F238E27FC236}">
                <a16:creationId xmlns:a16="http://schemas.microsoft.com/office/drawing/2014/main" id="{1ED85ACB-93B8-45B4-B667-657B1854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4" y="2294365"/>
            <a:ext cx="8032218" cy="4442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EAB214-F5E7-90CC-7D94-67FAB92FC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BEP</a:t>
            </a:r>
          </a:p>
        </p:txBody>
      </p:sp>
    </p:spTree>
    <p:extLst>
      <p:ext uri="{BB962C8B-B14F-4D97-AF65-F5344CB8AC3E}">
        <p14:creationId xmlns:p14="http://schemas.microsoft.com/office/powerpoint/2010/main" val="321180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847FDF-480A-4F94-BF6F-1D5B8AD9CA3F}"/>
              </a:ext>
            </a:extLst>
          </p:cNvPr>
          <p:cNvSpPr txBox="1"/>
          <p:nvPr/>
        </p:nvSpPr>
        <p:spPr>
          <a:xfrm>
            <a:off x="395536" y="2579420"/>
            <a:ext cx="82912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GB" sz="3200" dirty="0">
                <a:solidFill>
                  <a:schemeClr val="tx1"/>
                </a:solidFill>
                <a:effectLst/>
              </a:rPr>
              <a:t>Calculate the BEP for digital radios, if fixed costs could be reduced to £42,000. Sales price £75 and variable cost £45.</a:t>
            </a:r>
          </a:p>
        </p:txBody>
      </p:sp>
      <p:pic>
        <p:nvPicPr>
          <p:cNvPr id="11" name="Immagine 10" descr="Example: calculate Break-even point with a reduction in fixed costs.">
            <a:extLst>
              <a:ext uri="{FF2B5EF4-FFF2-40B4-BE49-F238E27FC236}">
                <a16:creationId xmlns:a16="http://schemas.microsoft.com/office/drawing/2014/main" id="{4C3C02D2-01CB-44E7-AACE-D045E4F4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7" y="4605145"/>
            <a:ext cx="7454614" cy="1342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8EA3EE-B6B8-BA95-31DD-4DF01868D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BEP</a:t>
            </a:r>
          </a:p>
        </p:txBody>
      </p:sp>
    </p:spTree>
    <p:extLst>
      <p:ext uri="{BB962C8B-B14F-4D97-AF65-F5344CB8AC3E}">
        <p14:creationId xmlns:p14="http://schemas.microsoft.com/office/powerpoint/2010/main" val="21353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98521B-8034-4517-9C49-299FEA588AB6}"/>
              </a:ext>
            </a:extLst>
          </p:cNvPr>
          <p:cNvSpPr txBox="1"/>
          <p:nvPr/>
        </p:nvSpPr>
        <p:spPr>
          <a:xfrm>
            <a:off x="422413" y="2323614"/>
            <a:ext cx="846043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Where a business wishes to make a certain level of profit, break-even formula should be used,</a:t>
            </a:r>
            <a:r>
              <a:rPr lang="en-GB" sz="2700" dirty="0">
                <a:solidFill>
                  <a:prstClr val="black"/>
                </a:solidFill>
                <a:latin typeface="Lucida Sans Unicode"/>
                <a:cs typeface="+mn-cs"/>
              </a:rPr>
              <a:t> and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target profit added to the fixed costs figure.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Example.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For the company making digital radios calculate the number of units that must be produced if a profit of £48,000 is required.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Sales price £75, Variable costs £45, Fixed costs £60,000.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C7205E-2F8D-E229-4436-5390AE90F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target profit</a:t>
            </a:r>
          </a:p>
        </p:txBody>
      </p:sp>
    </p:spTree>
    <p:extLst>
      <p:ext uri="{BB962C8B-B14F-4D97-AF65-F5344CB8AC3E}">
        <p14:creationId xmlns:p14="http://schemas.microsoft.com/office/powerpoint/2010/main" val="47943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7" name="CasellaDiTesto 6" descr="Example: calculate the number of units to achieve a target profit.">
            <a:extLst>
              <a:ext uri="{FF2B5EF4-FFF2-40B4-BE49-F238E27FC236}">
                <a16:creationId xmlns:a16="http://schemas.microsoft.com/office/drawing/2014/main" id="{4C55F95C-51A7-429B-8A25-803C9748618B}"/>
              </a:ext>
            </a:extLst>
          </p:cNvPr>
          <p:cNvSpPr txBox="1"/>
          <p:nvPr/>
        </p:nvSpPr>
        <p:spPr>
          <a:xfrm>
            <a:off x="0" y="2083683"/>
            <a:ext cx="914400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Units to achieve target profit: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</a:t>
            </a:r>
            <a:r>
              <a:rPr kumimoji="0" lang="en-GB" sz="27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Fixed costs + Target profit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Sales price – Variable cost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</a:t>
            </a:r>
            <a:r>
              <a:rPr kumimoji="0" lang="en-GB" sz="27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£60,000 + £48,000   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</a:t>
            </a:r>
            <a:r>
              <a:rPr kumimoji="0" lang="en-GB" sz="27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£108,000 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3,600 		         £75-£45		        £30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Check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3,600 X £75 -3,600 X £45 -£60,000 = £48,000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£270,000 – £162,000 - £60,000 = £48,000</a:t>
            </a:r>
            <a:endParaRPr lang="it-IT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FC588B-D8B9-7F3C-9624-61CF54739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target profit</a:t>
            </a:r>
          </a:p>
        </p:txBody>
      </p:sp>
    </p:spTree>
    <p:extLst>
      <p:ext uri="{BB962C8B-B14F-4D97-AF65-F5344CB8AC3E}">
        <p14:creationId xmlns:p14="http://schemas.microsoft.com/office/powerpoint/2010/main" val="272962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1B1B65-6EC6-40BC-8181-DE7F3ED89ABD}"/>
              </a:ext>
            </a:extLst>
          </p:cNvPr>
          <p:cNvSpPr txBox="1"/>
          <p:nvPr/>
        </p:nvSpPr>
        <p:spPr>
          <a:xfrm>
            <a:off x="205680" y="2452727"/>
            <a:ext cx="8686800" cy="2272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margin of safety is the </a:t>
            </a:r>
            <a:r>
              <a:rPr kumimoji="0" lang="en-GB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excess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of planned or actual sales above break-even point. 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This can be expressed as </a:t>
            </a:r>
            <a:r>
              <a:rPr kumimoji="0" lang="en-GB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 percentage of sales estimate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B70480-6701-262D-7FB8-C2D2DFA7C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</a:t>
            </a:r>
            <a:br>
              <a:rPr lang="en-GB" sz="4000" dirty="0"/>
            </a:br>
            <a:r>
              <a:rPr lang="en-GB" sz="4000" dirty="0"/>
              <a:t>margin of safety</a:t>
            </a:r>
          </a:p>
        </p:txBody>
      </p:sp>
    </p:spTree>
    <p:extLst>
      <p:ext uri="{BB962C8B-B14F-4D97-AF65-F5344CB8AC3E}">
        <p14:creationId xmlns:p14="http://schemas.microsoft.com/office/powerpoint/2010/main" val="7744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pic>
        <p:nvPicPr>
          <p:cNvPr id="3" name="Immagine 2" descr="Example: calculate the Margin of Safety.">
            <a:extLst>
              <a:ext uri="{FF2B5EF4-FFF2-40B4-BE49-F238E27FC236}">
                <a16:creationId xmlns:a16="http://schemas.microsoft.com/office/drawing/2014/main" id="{56898D08-C5BE-493C-996B-7BB214CB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6" y="2348880"/>
            <a:ext cx="8309568" cy="30299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DEC07F-2AF4-68C2-1CAA-2A42B400A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</a:t>
            </a:r>
            <a:br>
              <a:rPr lang="en-GB" sz="4000" dirty="0"/>
            </a:br>
            <a:r>
              <a:rPr lang="en-GB" sz="4000" dirty="0"/>
              <a:t>margin of safety</a:t>
            </a:r>
          </a:p>
        </p:txBody>
      </p:sp>
    </p:spTree>
    <p:extLst>
      <p:ext uri="{BB962C8B-B14F-4D97-AF65-F5344CB8AC3E}">
        <p14:creationId xmlns:p14="http://schemas.microsoft.com/office/powerpoint/2010/main" val="155129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AC5623-106E-49B5-941B-6FD735B2E366}"/>
              </a:ext>
            </a:extLst>
          </p:cNvPr>
          <p:cNvSpPr txBox="1"/>
          <p:nvPr/>
        </p:nvSpPr>
        <p:spPr>
          <a:xfrm>
            <a:off x="292696" y="2204864"/>
            <a:ext cx="8558608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management are considering </a:t>
            </a:r>
            <a:r>
              <a:rPr kumimoji="0" lang="en-GB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buying a new piece of machinery, which will reduce variable costs but cause fixed costs to increase by £18,000.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To maintain the current profit of £48,000, what will variable costs have to go down to?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Fixed costs were £60,000, variable costs £45 and sales price £75, sales quantity 3,600 radios.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6B86BC-F316-EAFD-6557-C94D1F54DB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3200" dirty="0"/>
              <a:t>Example 2: trade-offs between fixed and variable costs</a:t>
            </a:r>
          </a:p>
        </p:txBody>
      </p:sp>
    </p:spTree>
    <p:extLst>
      <p:ext uri="{BB962C8B-B14F-4D97-AF65-F5344CB8AC3E}">
        <p14:creationId xmlns:p14="http://schemas.microsoft.com/office/powerpoint/2010/main" val="407711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pic>
        <p:nvPicPr>
          <p:cNvPr id="3" name="Immagine 2" descr="Example: calculate the Variable Cost per Unit with a trade-off between fixed and variable costs.">
            <a:extLst>
              <a:ext uri="{FF2B5EF4-FFF2-40B4-BE49-F238E27FC236}">
                <a16:creationId xmlns:a16="http://schemas.microsoft.com/office/drawing/2014/main" id="{16F6E5F6-5D56-4E46-A57C-F97700C5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2" y="2246731"/>
            <a:ext cx="7840136" cy="42066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F7DCE0-151F-4FC4-B0EF-82A840BB2D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3200" dirty="0"/>
              <a:t>Example 2: trade-offs between fixed and variable costs</a:t>
            </a:r>
          </a:p>
        </p:txBody>
      </p:sp>
    </p:spTree>
    <p:extLst>
      <p:ext uri="{BB962C8B-B14F-4D97-AF65-F5344CB8AC3E}">
        <p14:creationId xmlns:p14="http://schemas.microsoft.com/office/powerpoint/2010/main" val="291778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51191-9FCF-4030-BE06-AF5800F6A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447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Some uses of </a:t>
            </a:r>
            <a:br>
              <a:rPr lang="en-GB" sz="4000" dirty="0"/>
            </a:br>
            <a:r>
              <a:rPr lang="en-GB" sz="4000" dirty="0"/>
              <a:t>CVP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28EFEC-3226-4EBE-81A6-0930EE79C977}"/>
              </a:ext>
            </a:extLst>
          </p:cNvPr>
          <p:cNvSpPr txBox="1"/>
          <p:nvPr/>
        </p:nvSpPr>
        <p:spPr>
          <a:xfrm>
            <a:off x="179512" y="2217678"/>
            <a:ext cx="8784976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1) Initial Price Setting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Lucida Sans Unicode"/>
                <a:cs typeface="+mn-cs"/>
              </a:rPr>
              <a:t>When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starting a business: high level of fixed costs.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 new business may not be able to achieve a high sales volume, so they set price high or just at level to cover re-occurring fixed costs.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2) Business plan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To know the expected sales targets and margin of safety is an indication of business risk.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Lucida Sans Unicode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3) Marketing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Lucida Sans Unicode"/>
                <a:cs typeface="+mn-cs"/>
              </a:rPr>
              <a:t>A business can add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the cost of marketing to fixed costs, to see the extra sales quantity they need to achieve to be profitable. </a:t>
            </a:r>
            <a:r>
              <a:rPr lang="en-GB" sz="2000" dirty="0">
                <a:solidFill>
                  <a:prstClr val="black"/>
                </a:solidFill>
                <a:latin typeface="Lucida Sans Unicode"/>
                <a:cs typeface="+mn-cs"/>
              </a:rPr>
              <a:t>To offer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 discount, a business can look at extra quantity to maintain profits.</a:t>
            </a:r>
          </a:p>
        </p:txBody>
      </p:sp>
    </p:spTree>
    <p:extLst>
      <p:ext uri="{BB962C8B-B14F-4D97-AF65-F5344CB8AC3E}">
        <p14:creationId xmlns:p14="http://schemas.microsoft.com/office/powerpoint/2010/main" val="297798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084A59-604C-4BDE-86D0-6DD38EB6F6CF}"/>
              </a:ext>
            </a:extLst>
          </p:cNvPr>
          <p:cNvSpPr txBox="1">
            <a:spLocks/>
          </p:cNvSpPr>
          <p:nvPr/>
        </p:nvSpPr>
        <p:spPr bwMode="auto">
          <a:xfrm>
            <a:off x="3505200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3800" dirty="0"/>
              <a:t>Some advantages of </a:t>
            </a:r>
          </a:p>
          <a:p>
            <a:pPr algn="l"/>
            <a:r>
              <a:rPr lang="en-GB" sz="3800" dirty="0"/>
              <a:t>CVP Analysis</a:t>
            </a:r>
          </a:p>
        </p:txBody>
      </p:sp>
      <p:pic>
        <p:nvPicPr>
          <p:cNvPr id="3" name="Immagine 2" descr="Advantages of CVP analysis.">
            <a:extLst>
              <a:ext uri="{FF2B5EF4-FFF2-40B4-BE49-F238E27FC236}">
                <a16:creationId xmlns:a16="http://schemas.microsoft.com/office/drawing/2014/main" id="{A5F3F4C1-0346-49C1-A009-0EF2D213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57840"/>
            <a:ext cx="8242257" cy="48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D115F44-6A0B-4A88-A343-3BBF2A2F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Lecture Outline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8FA5EEF-222A-4C32-85F9-00AB384C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24036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GB" altLang="it-IT" sz="2600" dirty="0">
                <a:latin typeface="Arial" panose="020B0604020202020204" pitchFamily="34" charset="0"/>
              </a:rPr>
              <a:t>Understand CVP Analysis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GB" altLang="it-IT" sz="2600" dirty="0">
                <a:latin typeface="Arial" panose="020B0604020202020204" pitchFamily="34" charset="0"/>
              </a:rPr>
              <a:t>Prepare a Break-even chart and calculate the Break-even point for some activity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GB" altLang="it-IT" sz="2600" dirty="0">
                <a:latin typeface="Arial" panose="020B0604020202020204" pitchFamily="34" charset="0"/>
              </a:rPr>
              <a:t>Understand the main uses, advantages and limitations of CVP Analysis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it-IT" sz="2600" dirty="0">
                <a:latin typeface="Arial" panose="020B0604020202020204" pitchFamily="34" charset="0"/>
              </a:rPr>
              <a:t>Appreciate the purposes, merits and limitations of Budgeting</a:t>
            </a:r>
          </a:p>
          <a:p>
            <a:pPr marL="56692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sz="26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084A59-604C-4BDE-86D0-6DD38EB6F6CF}"/>
              </a:ext>
            </a:extLst>
          </p:cNvPr>
          <p:cNvSpPr txBox="1">
            <a:spLocks/>
          </p:cNvSpPr>
          <p:nvPr/>
        </p:nvSpPr>
        <p:spPr bwMode="auto">
          <a:xfrm>
            <a:off x="3505200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3800" dirty="0"/>
              <a:t>Some limitations of </a:t>
            </a:r>
          </a:p>
          <a:p>
            <a:pPr algn="l"/>
            <a:r>
              <a:rPr lang="en-GB" sz="3800" dirty="0"/>
              <a:t>CVP Analysis</a:t>
            </a:r>
          </a:p>
        </p:txBody>
      </p:sp>
      <p:pic>
        <p:nvPicPr>
          <p:cNvPr id="5" name="table" descr="Limitations of CVP Analysis.">
            <a:extLst>
              <a:ext uri="{FF2B5EF4-FFF2-40B4-BE49-F238E27FC236}">
                <a16:creationId xmlns:a16="http://schemas.microsoft.com/office/drawing/2014/main" id="{E22019AA-2660-44AA-9DE4-E968B56D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2" y="1901319"/>
            <a:ext cx="7913065" cy="49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93755"/>
            <a:ext cx="9109012" cy="3491515"/>
          </a:xfrm>
        </p:spPr>
        <p:txBody>
          <a:bodyPr/>
          <a:lstStyle/>
          <a:p>
            <a:pPr eaLnBrk="1" hangingPunct="1"/>
            <a:r>
              <a:rPr lang="en-GB" altLang="en-US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en-US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 plan, usually expressed in financial terms</a:t>
            </a:r>
          </a:p>
          <a:p>
            <a:pPr lvl="1" eaLnBrk="1" hangingPunct="1"/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it is similar to a forecast, but conveys intent (objectives)</a:t>
            </a:r>
          </a:p>
          <a:p>
            <a:pPr lvl="1" eaLnBrk="1" hangingPunct="1"/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resource allocation</a:t>
            </a:r>
          </a:p>
          <a:p>
            <a:pPr lvl="1" eaLnBrk="1" hangingPunct="1"/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it should be related to strategic plan, formulating long term (3-5 years) and overall strategies, goals, performance indicators and targets </a:t>
            </a:r>
          </a:p>
          <a:p>
            <a:pPr eaLnBrk="1" fontAlgn="auto" hangingPunct="1">
              <a:spcBef>
                <a:spcPct val="50000"/>
              </a:spcBef>
              <a:defRPr/>
            </a:pPr>
            <a:r>
              <a:rPr lang="en-GB" altLang="en-US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Functional </a:t>
            </a:r>
            <a:r>
              <a:rPr lang="en-GB" altLang="en-US" sz="2400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budgets细分的</a:t>
            </a:r>
            <a:r>
              <a:rPr lang="en-GB" altLang="en-US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Budgets set for each function of the business (e.g. sales, production)</a:t>
            </a:r>
          </a:p>
          <a:p>
            <a:pPr eaLnBrk="1" fontAlgn="auto" hangingPunct="1">
              <a:spcBef>
                <a:spcPct val="50000"/>
              </a:spcBef>
              <a:defRPr/>
            </a:pP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为业务的每个职能（例如销售、生产）设置的预算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fontAlgn="auto" hangingPunct="1">
              <a:spcBef>
                <a:spcPct val="50000"/>
              </a:spcBef>
              <a:defRPr/>
            </a:pPr>
            <a:r>
              <a:rPr lang="en-GB" altLang="en-US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 </a:t>
            </a:r>
            <a:r>
              <a:rPr lang="en-GB" altLang="en-US" sz="2400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budge总的</a:t>
            </a:r>
            <a:r>
              <a:rPr lang="en-GB" altLang="en-US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single, overall budget, which brings together and summarises the other (subsidiary) budgets</a:t>
            </a:r>
          </a:p>
          <a:p>
            <a:pPr eaLnBrk="1" fontAlgn="auto" hangingPunct="1">
              <a:spcBef>
                <a:spcPct val="50000"/>
              </a:spcBef>
              <a:defRPr/>
            </a:pP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单一的总体预算，汇集并汇总其他（附属）预算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eaLnBrk="1" hangingPunct="1"/>
            <a:endParaRPr lang="en-GB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/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F17DE4-DDD7-9683-412A-EBB594C82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Introduction to </a:t>
            </a:r>
            <a:r>
              <a:rPr lang="en-GB" sz="4000" dirty="0" err="1"/>
              <a:t>Budgets预算</a:t>
            </a:r>
            <a:endParaRPr lang="en-GB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41276-1DA2-157E-1E8B-7F1DD97F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066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0E193EA0-253F-1A86-6EC0-6995294B6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2238847"/>
            <a:ext cx="8147248" cy="4358505"/>
          </a:xfrm>
        </p:spPr>
        <p:txBody>
          <a:bodyPr rtlCol="0">
            <a:normAutofit fontScale="85000" lnSpcReduction="20000"/>
          </a:bodyPr>
          <a:lstStyle/>
          <a:p>
            <a:pPr marL="384048" indent="-384048" eaLnBrk="1" fontAlgn="auto" hangingPunct="1">
              <a:lnSpc>
                <a:spcPct val="90000"/>
              </a:lnSpc>
              <a:defRPr/>
            </a:pPr>
            <a:r>
              <a:rPr lang="en-GB" altLang="en-US" sz="24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What is the normal budget period?</a:t>
            </a:r>
          </a:p>
          <a:p>
            <a:pPr lvl="1" indent="-384048" eaLnBrk="1" fontAlgn="auto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Commonly the accounting year, subdivided into quarters or months (except for capital expenditure)</a:t>
            </a:r>
          </a:p>
          <a:p>
            <a:pPr lvl="1" indent="-384048" eaLnBrk="1" fontAlgn="auto" hangingPunct="1">
              <a:lnSpc>
                <a:spcPct val="90000"/>
              </a:lnSpc>
              <a:defRPr/>
            </a:pP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通常为会计年度，细分为季度或月份（资本支出除外）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indent="-384048" eaLnBrk="1" fontAlgn="auto" hangingPunct="1">
              <a:lnSpc>
                <a:spcPct val="90000"/>
              </a:lnSpc>
              <a:defRPr/>
            </a:pP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84048" indent="-384048" eaLnBrk="1" fontAlgn="auto" hangingPunct="1">
              <a:lnSpc>
                <a:spcPct val="90000"/>
              </a:lnSpc>
              <a:defRPr/>
            </a:pPr>
            <a:r>
              <a:rPr lang="en-GB" altLang="en-US" sz="24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Who is responsible for preparing the budget?</a:t>
            </a:r>
          </a:p>
          <a:p>
            <a:pPr lvl="1" indent="-384048" eaLnBrk="1" fontAlgn="auto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Functional or Departmental managers</a:t>
            </a: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职能或部门经理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indent="-384048" eaLnBrk="1" fontAlgn="auto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 committee often set up to co-ordinate activities</a:t>
            </a:r>
          </a:p>
          <a:p>
            <a:pPr lvl="1" indent="-384048" eaLnBrk="1" fontAlgn="auto" hangingPunct="1">
              <a:lnSpc>
                <a:spcPct val="90000"/>
              </a:lnSpc>
              <a:defRPr/>
            </a:pP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经常设立预算委员会来协调活动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indent="-384048" eaLnBrk="1" fontAlgn="auto" hangingPunct="1">
              <a:lnSpc>
                <a:spcPct val="90000"/>
              </a:lnSpc>
              <a:defRPr/>
            </a:pP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84048" indent="-384048" eaLnBrk="1" fontAlgn="auto" hangingPunct="1">
              <a:lnSpc>
                <a:spcPct val="90000"/>
              </a:lnSpc>
              <a:defRPr/>
            </a:pPr>
            <a:r>
              <a:rPr lang="en-GB" altLang="en-US" sz="24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Who is the Budget Holder?</a:t>
            </a:r>
          </a:p>
          <a:p>
            <a:pPr marL="384048" indent="-384048" eaLnBrk="1" fontAlgn="auto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Someone to whom a budget has been assigned and is held, </a:t>
            </a:r>
            <a:r>
              <a:rPr lang="en-GB" altLang="en-US" sz="24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responsible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achieving the budget, and will receive periodic budget reports (e.g. director of production, marketing manager,…).</a:t>
            </a:r>
          </a:p>
          <a:p>
            <a:pPr marL="384048" indent="-384048" eaLnBrk="1" fontAlgn="auto" hangingPunct="1">
              <a:spcBef>
                <a:spcPct val="50000"/>
              </a:spcBef>
              <a:buFontTx/>
              <a:buNone/>
              <a:defRPr/>
            </a:pP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已分配预算并持有预算的人，负责实现预算，并将收到定期预算报告（例如生产总监、营销经理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,...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7FCDA1CF-8142-FD05-A369-3E069FC8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353A1F-C18D-408C-B371-46A55A57638B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4F4536-39EF-6B48-E8BC-D3B3D71C9F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Budgets: period and responsibility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7CE4AB72-F1EE-A924-4D7D-634B4654C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7788" y="2144431"/>
            <a:ext cx="8388424" cy="4013969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actual process of preparation is called </a:t>
            </a:r>
            <a:r>
              <a:rPr lang="en-GB" altLang="en-US" sz="2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budgeting</a:t>
            </a:r>
            <a:r>
              <a:rPr lang="en-GB" altLang="en-US" sz="2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(1) Preparing Budget (Budget Setting)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		and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(2) Subsequently Comparing Actual Results to Budget (Budgetary Control or Accounting for Control) so that action may be taken to control the organisation’s resources and processes (Management by Exception)</a:t>
            </a: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F9A2BD71-559C-AE8C-7BAD-829158D2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B9B85A-A14A-4DFC-B46F-F94B8E71DA91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AF31E0-E26B-947C-BBAF-8A4317A39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Budgeting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0773C080-7C2F-136F-4D44-83BA4E80170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20717" y="1844824"/>
            <a:ext cx="3673847" cy="333692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GB" sz="2400" dirty="0"/>
              <a:t>Forecasts of:</a:t>
            </a:r>
          </a:p>
          <a:p>
            <a:pPr eaLnBrk="1" hangingPunct="1">
              <a:defRPr/>
            </a:pPr>
            <a:r>
              <a:rPr lang="en-GB" sz="2400" dirty="0"/>
              <a:t>cash received and cash payable 		 </a:t>
            </a:r>
          </a:p>
          <a:p>
            <a:pPr eaLnBrk="1" hangingPunct="1">
              <a:defRPr/>
            </a:pPr>
            <a:r>
              <a:rPr lang="en-GB" sz="2400" dirty="0"/>
              <a:t>revenues and expenses</a:t>
            </a:r>
          </a:p>
          <a:p>
            <a:pPr marL="0" indent="0" eaLnBrk="1" hangingPunct="1">
              <a:buNone/>
              <a:defRPr/>
            </a:pPr>
            <a:r>
              <a:rPr lang="en-GB" sz="4000" dirty="0"/>
              <a:t>	</a:t>
            </a:r>
            <a:r>
              <a:rPr lang="en-GB" sz="2400" dirty="0"/>
              <a:t>		</a:t>
            </a:r>
          </a:p>
          <a:p>
            <a:pPr eaLnBrk="1" hangingPunct="1">
              <a:defRPr/>
            </a:pPr>
            <a:r>
              <a:rPr lang="en-GB" sz="2400" dirty="0"/>
              <a:t>state of financial health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C541743-C624-5FCC-E988-D3A918DB394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394564" y="1857188"/>
            <a:ext cx="4319041" cy="33369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400" dirty="0"/>
              <a:t>Found in:</a:t>
            </a:r>
          </a:p>
          <a:p>
            <a:pPr eaLnBrk="1" hangingPunct="1"/>
            <a:r>
              <a:rPr lang="en-GB" altLang="en-US" sz="2400" dirty="0"/>
              <a:t>cash flow forecast (cash budget)</a:t>
            </a:r>
          </a:p>
          <a:p>
            <a:pPr eaLnBrk="1" hangingPunct="1"/>
            <a:r>
              <a:rPr lang="en-GB" altLang="en-US" sz="2400" dirty="0"/>
              <a:t>budgeted profit &amp; loss account (budgeted ‘income statement’)</a:t>
            </a:r>
          </a:p>
          <a:p>
            <a:pPr eaLnBrk="1" hangingPunct="1"/>
            <a:r>
              <a:rPr lang="en-GB" altLang="en-US" sz="2400" dirty="0"/>
              <a:t>budgeted balance sheet</a:t>
            </a:r>
            <a:r>
              <a:rPr lang="ja-JP" altLang="en-US"/>
              <a:t> </a:t>
            </a:r>
            <a:r>
              <a:rPr lang="ja-JP" altLang="en-US" sz="1400"/>
              <a:t>预算资产负债表</a:t>
            </a:r>
            <a:endParaRPr lang="en-GB" altLang="en-US" sz="2400" dirty="0"/>
          </a:p>
        </p:txBody>
      </p:sp>
      <p:sp>
        <p:nvSpPr>
          <p:cNvPr id="15365" name="Slide Number Placeholder 6">
            <a:extLst>
              <a:ext uri="{FF2B5EF4-FFF2-40B4-BE49-F238E27FC236}">
                <a16:creationId xmlns:a16="http://schemas.microsoft.com/office/drawing/2014/main" id="{CEF46684-EE96-C271-5D00-477F25B4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557213" indent="-214313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857250" indent="-171450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200150" indent="-171450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1543050" indent="-171450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000250" indent="-171450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457450" indent="-171450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914650" indent="-171450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371850" indent="-171450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06EF432-BB86-4505-AE4C-319B1FE16DED}" type="slidenum">
              <a:rPr lang="en-GB" altLang="en-US" sz="10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GB" altLang="en-US" sz="10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Rectangle 1">
            <a:extLst>
              <a:ext uri="{FF2B5EF4-FFF2-40B4-BE49-F238E27FC236}">
                <a16:creationId xmlns:a16="http://schemas.microsoft.com/office/drawing/2014/main" id="{49007FD4-002F-2E61-CA65-6C625F77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92362"/>
            <a:ext cx="9144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dirty="0">
                <a:latin typeface="+mn-lt"/>
              </a:rPr>
              <a:t>Master budgets cannot be drawn up until the sub-budgets for revenues (e.g. sales income) and for expenses (e.g. stock,  labour, overheads) are drawn up.</a:t>
            </a:r>
          </a:p>
          <a:p>
            <a:pPr>
              <a:defRPr/>
            </a:pP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在编制收入（如销售收入）和费用（如库存、人工、间接费用）的次级预算之前，不能制定总预算。</a:t>
            </a:r>
            <a:endParaRPr lang="en-US" altLang="en-US" sz="16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04CD3E-5592-0670-A310-E9949060A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3888" y="242391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Master Budget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7DED0-0B12-47CC-C4BE-5ECAB17318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Operating budget and financial budget</a:t>
            </a:r>
          </a:p>
        </p:txBody>
      </p:sp>
      <p:graphicFrame>
        <p:nvGraphicFramePr>
          <p:cNvPr id="4" name="Object 4" descr="Operating budget and financial budget.">
            <a:extLst>
              <a:ext uri="{FF2B5EF4-FFF2-40B4-BE49-F238E27FC236}">
                <a16:creationId xmlns:a16="http://schemas.microsoft.com/office/drawing/2014/main" id="{124F6503-4223-45C6-3C24-1186B3C9C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56433"/>
              </p:ext>
            </p:extLst>
          </p:nvPr>
        </p:nvGraphicFramePr>
        <p:xfrm>
          <a:off x="1537329" y="1988840"/>
          <a:ext cx="6069342" cy="475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05479" imgH="7924469" progId="Visio.Drawing.11">
                  <p:embed/>
                </p:oleObj>
              </mc:Choice>
              <mc:Fallback>
                <p:oleObj name="Visio" r:id="rId3" imgW="10105479" imgH="7924469" progId="Visio.Drawing.11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29" y="1988840"/>
                        <a:ext cx="6069342" cy="475964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C33F6002-BF68-B952-0FEA-CD52A421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200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4410076" y="3241592"/>
            <a:ext cx="1350169" cy="1079897"/>
          </a:xfrm>
          <a:prstGeom prst="triangl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" name="Down Arrow 1"/>
          <p:cNvSpPr/>
          <p:nvPr/>
        </p:nvSpPr>
        <p:spPr>
          <a:xfrm>
            <a:off x="3059908" y="3457095"/>
            <a:ext cx="270272" cy="647700"/>
          </a:xfrm>
          <a:prstGeom prst="down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7" name="Down Arrow 6"/>
          <p:cNvSpPr/>
          <p:nvPr/>
        </p:nvSpPr>
        <p:spPr>
          <a:xfrm rot="10800000">
            <a:off x="7110414" y="3457095"/>
            <a:ext cx="270272" cy="647700"/>
          </a:xfrm>
          <a:prstGeom prst="down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4" name="Rectangle 3" descr="Organisational framework."/>
          <p:cNvSpPr>
            <a:spLocks noGrp="1" noChangeArrowheads="1"/>
          </p:cNvSpPr>
          <p:nvPr>
            <p:ph type="body" idx="1"/>
          </p:nvPr>
        </p:nvSpPr>
        <p:spPr>
          <a:xfrm>
            <a:off x="532102" y="2277244"/>
            <a:ext cx="8404261" cy="4104084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Organisational culture and management style</a:t>
            </a:r>
          </a:p>
          <a:p>
            <a:pPr lvl="1" eaLnBrk="1" hangingPunct="1"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will determine how budgets are established and used</a:t>
            </a:r>
          </a:p>
          <a:p>
            <a:pPr marL="642938" lvl="2" indent="0" algn="ctr">
              <a:spcAft>
                <a:spcPts val="900"/>
              </a:spcAft>
              <a:buNone/>
              <a:defRPr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en-US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top						up</a:t>
            </a:r>
          </a:p>
          <a:p>
            <a:pPr marL="642938" lvl="2" indent="0" algn="ctr">
              <a:spcAft>
                <a:spcPts val="900"/>
              </a:spcAft>
              <a:buNone/>
              <a:defRPr/>
            </a:pPr>
            <a:r>
              <a:rPr lang="en-GB" altLang="en-US" sz="2000" i="1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authoritarian</a:t>
            </a:r>
            <a:r>
              <a:rPr lang="en-GB" altLang="en-US" sz="2000" i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GB" altLang="en-US" sz="2000" i="1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negotiated?</a:t>
            </a:r>
            <a:r>
              <a:rPr lang="en-GB" altLang="en-US" sz="2000" i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GB" altLang="en-US" sz="2000" i="1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participative</a:t>
            </a:r>
          </a:p>
          <a:p>
            <a:pPr marL="642938" lvl="2" indent="0" algn="ctr">
              <a:spcAft>
                <a:spcPts val="900"/>
              </a:spcAft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down			              	        bottom</a:t>
            </a:r>
          </a:p>
          <a:p>
            <a:pPr eaLnBrk="1" hangingPunct="1"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Responsibility accounting principle</a:t>
            </a:r>
          </a:p>
          <a:p>
            <a:pPr lvl="1" eaLnBrk="1" hangingPunct="1"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 preparation &amp; structure reflect organisation structure and scope of managerial authority</a:t>
            </a:r>
          </a:p>
          <a:p>
            <a:pPr lvl="1" eaLnBrk="1" hangingPunct="1"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 ‘centres’ hold managers to account for costs, revenues, profits, or returns on investment that reflect their responsibilities over resources, sales, or business units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07C444-9AFC-A5BD-F84E-D050B6525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Organisational framework</a:t>
            </a: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31A2F966-2133-B0EE-36F7-CDCA2875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7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FDD430DF-7A9B-4B23-B6FA-520874B4A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400" y="1854922"/>
            <a:ext cx="8784976" cy="3835003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GB" alt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Rolling budgets - </a:t>
            </a: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Continuous review and budgeting, so we always have a full year budget. As each month </a:t>
            </a:r>
            <a:r>
              <a:rPr lang="en-GB" alt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elapses结束</a:t>
            </a: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another month is added to the end of the budget.</a:t>
            </a:r>
          </a:p>
          <a:p>
            <a:pPr marL="0" indent="0">
              <a:buNone/>
              <a:defRPr/>
            </a:pPr>
            <a:r>
              <a:rPr lang="en-GB" altLang="en-US" sz="18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Advantages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Reduce uncertainty; more realistic</a:t>
            </a:r>
          </a:p>
          <a:p>
            <a:pPr marL="0" indent="0">
              <a:buNone/>
              <a:defRPr/>
            </a:pPr>
            <a:r>
              <a:rPr lang="en-GB" altLang="en-US" sz="18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Disadvantages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Costly</a:t>
            </a:r>
          </a:p>
          <a:p>
            <a:pPr marL="0" indent="0">
              <a:buNone/>
              <a:defRPr/>
            </a:pPr>
            <a:endParaRPr lang="en-GB" altLang="en-US"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Incremental budgeting</a:t>
            </a:r>
            <a:r>
              <a:rPr lang="ja-JP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增量预算</a:t>
            </a:r>
            <a:r>
              <a:rPr lang="en-GB" alt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– uses the previous budget as a base.</a:t>
            </a:r>
          </a:p>
          <a:p>
            <a:pPr marL="0" indent="0">
              <a:buNone/>
              <a:defRPr/>
            </a:pPr>
            <a:r>
              <a:rPr lang="en-GB" altLang="en-US" sz="18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Advantages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Easier and less expensive</a:t>
            </a:r>
          </a:p>
          <a:p>
            <a:pPr marL="0" indent="0">
              <a:buNone/>
              <a:defRPr/>
            </a:pPr>
            <a:r>
              <a:rPr lang="en-GB" altLang="en-US" sz="18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Disadvantages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Project the past into the future, possible gaps with strategic planning and/or inefficiencies</a:t>
            </a:r>
          </a:p>
          <a:p>
            <a:pPr marL="0" indent="0">
              <a:buNone/>
              <a:defRPr/>
            </a:pPr>
            <a:endParaRPr lang="en-GB" altLang="en-US"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Zero-based budgeting - </a:t>
            </a: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Non incremental and starts from scratch.</a:t>
            </a:r>
            <a:r>
              <a:rPr lang="ja-JP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18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非增量，从头开始</a:t>
            </a:r>
            <a:r>
              <a:rPr lang="en-GB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Activities may be ranked in order of importance. </a:t>
            </a:r>
          </a:p>
          <a:p>
            <a:pPr marL="0" indent="0">
              <a:buNone/>
              <a:defRPr/>
            </a:pPr>
            <a:r>
              <a:rPr lang="en-GB" altLang="en-US" sz="18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Advantages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Identify inefficient or obsolete</a:t>
            </a: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过时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operations</a:t>
            </a:r>
          </a:p>
          <a:p>
            <a:pPr marL="0" indent="0">
              <a:buNone/>
              <a:defRPr/>
            </a:pPr>
            <a:r>
              <a:rPr lang="en-GB" altLang="en-US" sz="1800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Disadvantages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Time consuming</a:t>
            </a: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耗时</a:t>
            </a:r>
            <a:r>
              <a:rPr lang="en-GB" alt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; ranking may be difficult.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F8660C41-3E40-4DE0-B916-74019F7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328048" y="5697141"/>
            <a:ext cx="897731" cy="3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1EA49EB0-A8AA-4873-A976-800528ADA18D}" type="slidenum">
              <a:rPr lang="en-US" altLang="en-US" smtClean="0"/>
              <a:pPr/>
              <a:t>27</a:t>
            </a:fld>
            <a:endParaRPr lang="en-US" altLang="en-US" sz="105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FFA704-275C-FD76-EBE9-3A90EB5E5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Budgeting approaches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1FAD8F-4670-7AB4-CD86-D914CB036D0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27</a:t>
            </a:fld>
            <a:r>
              <a:rPr lang="en-GB" altLang="en-US" dirty="0"/>
              <a:t>v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68D80ED6-134F-AF8A-B3CB-86F9374F19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65933"/>
            <a:ext cx="7772400" cy="4655542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buNone/>
              <a:defRPr/>
            </a:pPr>
            <a:r>
              <a:rPr lang="en-GB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 </a:t>
            </a:r>
            <a:r>
              <a:rPr lang="en-GB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flexible budget</a:t>
            </a:r>
            <a:r>
              <a:rPr lang="en-GB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 is a </a:t>
            </a:r>
            <a:r>
              <a:rPr lang="en-GB" sz="2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budget</a:t>
            </a:r>
            <a:r>
              <a:rPr lang="en-GB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 that adjusts to take into account (potential) changes in the volume of activity.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弹性预算是一种根据活动量的（潜在）变化进行调整的预算。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fontAlgn="auto" hangingPunct="1">
              <a:buFontTx/>
              <a:buNone/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Flexible budgets are important:</a:t>
            </a:r>
          </a:p>
          <a:p>
            <a:pPr marL="384048" indent="-384048" eaLnBrk="1" fontAlgn="auto" hangingPunct="1"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 the planning stage – shows results at a variety of sales volumes (what-if analysis)</a:t>
            </a:r>
          </a:p>
          <a:p>
            <a:pPr marL="384048" indent="-384048" eaLnBrk="1" fontAlgn="auto" hangingPunct="1">
              <a:defRPr/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Retrospectively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回顾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– At month end (or control period), flexible budgets can be used to compare actual results achieved with what results should have been under the desired circumstances</a:t>
            </a:r>
            <a:endParaRPr lang="en-US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7830A538-8F36-FA40-4F65-9AA43E8F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B0FC8D-3730-4C8D-9903-F6C5B02E74FC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57052A-3D2A-5274-5107-ED74F75F3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Flexible budgets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91D4FEF-F7A4-DC00-CF8C-63E4FD16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53128"/>
            <a:ext cx="7772400" cy="352839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GB" altLang="en-US" sz="24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Standard costing</a:t>
            </a: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 is the practice of estimating standard unit cost under efficient operations. </a:t>
            </a:r>
          </a:p>
          <a:p>
            <a:pPr marL="0" indent="0" eaLnBrk="1" hangingPunct="1">
              <a:buFontTx/>
              <a:buNone/>
              <a:defRPr/>
            </a:pP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标准成本核算：是在高效运营下估算标准单位成本的做法。</a:t>
            </a:r>
            <a:endParaRPr lang="en-GB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Therefore,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Standard cost is a pre-determined cost and can be set for material costs, labour costs, machine hours costs and overheads.</a:t>
            </a:r>
            <a:r>
              <a:rPr lang="ja-JP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标准成本是预先确定的成本，可以针对材料成本、人工成本、机器工时成本和管理费用进行设置。</a:t>
            </a:r>
            <a:endParaRPr lang="en-GB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Standard costs can be used to prepare material usage, machine utilisation and wages budgets.</a:t>
            </a:r>
            <a:r>
              <a:rPr lang="ja-JP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标准成本可用于准备材料使用、机器利用率和工资预算。</a:t>
            </a:r>
            <a:endParaRPr lang="en-GB" altLang="en-US" sz="20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Stock can be valued at standard cost.</a:t>
            </a:r>
            <a:r>
              <a:rPr lang="ja-JP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库存可以按标准成本进行估价。</a:t>
            </a:r>
            <a:endParaRPr lang="en-GB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EC90EDBE-3274-68A9-EABC-59FD4C7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01AD2D-59F6-497F-87B7-CBE124E05764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C85C33-D768-0BAA-198C-6C4D007C7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Standard costing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>
            <a:extLst>
              <a:ext uri="{FF2B5EF4-FFF2-40B4-BE49-F238E27FC236}">
                <a16:creationId xmlns:a16="http://schemas.microsoft.com/office/drawing/2014/main" id="{71B4BE22-5F4E-D567-6BA3-3B148E1E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72" y="2105882"/>
            <a:ext cx="3181350" cy="298153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5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Profit = Revenues - Total Costs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20BBCD15-9CD7-364C-4FD5-BA05EF3D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12" y="3042904"/>
            <a:ext cx="4705350" cy="29815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 </a:t>
            </a:r>
            <a:r>
              <a:rPr lang="en-US" sz="1500" b="1" dirty="0">
                <a:solidFill>
                  <a:schemeClr val="accent5">
                    <a:lumMod val="10000"/>
                  </a:schemeClr>
                </a:solidFill>
                <a:latin typeface="+mn-lt"/>
                <a:cs typeface="Times New Roman" pitchFamily="18" charset="0"/>
              </a:rPr>
              <a:t>Revenues = Fixed Costs + Variable Costs + Profit</a:t>
            </a: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A58DB6ED-4CF6-961C-F44A-3F7CC948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54" y="3853720"/>
            <a:ext cx="6588919" cy="298153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tabLst>
                <a:tab pos="2575322" algn="l"/>
              </a:tabLst>
              <a:defRPr/>
            </a:pPr>
            <a:r>
              <a:rPr lang="en-US" sz="15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(Units sold × Price) = Fixed Cost + (Units sold × Unit Variable Cost) + Profit</a:t>
            </a:r>
            <a:r>
              <a:rPr 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 </a:t>
            </a: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27E52C25-7F53-0A7B-E42C-2713517C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31" y="5318466"/>
            <a:ext cx="2010966" cy="1162050"/>
          </a:xfrm>
          <a:prstGeom prst="rect">
            <a:avLst/>
          </a:prstGeom>
          <a:solidFill>
            <a:srgbClr val="AD69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/>
          <a:lstStyle>
            <a:lvl1pPr marL="342900" indent="-3429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it-IT" sz="15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Q = units sold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it-IT" sz="15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V  = unit variable cost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it-IT" sz="15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F  =  total fixed cost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it-IT" sz="15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 =  unit selling price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it-IT" sz="15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N = operating profit</a:t>
            </a: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BEA28528-A2ED-DD8A-99E8-2E90BC08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54" y="4482370"/>
            <a:ext cx="6804942" cy="782902"/>
          </a:xfrm>
          <a:prstGeom prst="rect">
            <a:avLst/>
          </a:prstGeom>
          <a:solidFill>
            <a:srgbClr val="DC0081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square" lIns="67860" tIns="33335" rIns="67860" bIns="3333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The CVP Model: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   ( Q     </a:t>
            </a:r>
            <a:r>
              <a:rPr 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×     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 P )     =      F  +  ( Q     </a:t>
            </a:r>
            <a:r>
              <a:rPr 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×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      V )     +      N</a:t>
            </a:r>
          </a:p>
        </p:txBody>
      </p:sp>
      <p:sp>
        <p:nvSpPr>
          <p:cNvPr id="138251" name="Text Box 11">
            <a:extLst>
              <a:ext uri="{FF2B5EF4-FFF2-40B4-BE49-F238E27FC236}">
                <a16:creationId xmlns:a16="http://schemas.microsoft.com/office/drawing/2014/main" id="{4CDE388E-DCFA-EA0E-0E55-C0301696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717" y="5292310"/>
            <a:ext cx="3402806" cy="30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500" b="1" dirty="0">
                <a:solidFill>
                  <a:srgbClr val="002060"/>
                </a:solidFill>
                <a:latin typeface="+mn-lt"/>
              </a:rPr>
              <a:t>P – V       = Unit contribution margin</a:t>
            </a:r>
          </a:p>
        </p:txBody>
      </p:sp>
      <p:sp>
        <p:nvSpPr>
          <p:cNvPr id="138252" name="Rectangle 12">
            <a:extLst>
              <a:ext uri="{FF2B5EF4-FFF2-40B4-BE49-F238E27FC236}">
                <a16:creationId xmlns:a16="http://schemas.microsoft.com/office/drawing/2014/main" id="{A7FDCFAD-003B-1587-27BF-D169CB17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72" y="2538079"/>
            <a:ext cx="3181350" cy="2981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500" b="1" dirty="0">
                <a:solidFill>
                  <a:schemeClr val="accent5">
                    <a:lumMod val="10000"/>
                  </a:schemeClr>
                </a:solidFill>
                <a:latin typeface="+mn-lt"/>
                <a:cs typeface="Arial" charset="0"/>
              </a:rPr>
              <a:t>Revenues</a:t>
            </a:r>
            <a:r>
              <a:rPr lang="en-US" sz="1500" dirty="0">
                <a:solidFill>
                  <a:schemeClr val="accent5">
                    <a:lumMod val="1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1500" b="1" dirty="0">
                <a:solidFill>
                  <a:schemeClr val="accent5">
                    <a:lumMod val="10000"/>
                  </a:schemeClr>
                </a:solidFill>
                <a:latin typeface="+mn-lt"/>
                <a:cs typeface="Times New Roman" pitchFamily="18" charset="0"/>
              </a:rPr>
              <a:t>= Total Costs + </a:t>
            </a:r>
            <a:r>
              <a:rPr lang="en-US" sz="1500" b="1" dirty="0">
                <a:solidFill>
                  <a:schemeClr val="accent5">
                    <a:lumMod val="10000"/>
                  </a:schemeClr>
                </a:solidFill>
                <a:latin typeface="+mn-lt"/>
                <a:cs typeface="Arial" charset="0"/>
              </a:rPr>
              <a:t>Profit</a:t>
            </a:r>
            <a:r>
              <a:rPr lang="en-US" sz="1500" dirty="0">
                <a:solidFill>
                  <a:schemeClr val="accent5">
                    <a:lumMod val="10000"/>
                  </a:schemeClr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138258" name="Line 18">
            <a:extLst>
              <a:ext uri="{FF2B5EF4-FFF2-40B4-BE49-F238E27FC236}">
                <a16:creationId xmlns:a16="http://schemas.microsoft.com/office/drawing/2014/main" id="{86C3CB9A-A71D-67AE-E409-CE96A6D7B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6522" y="4158184"/>
            <a:ext cx="0" cy="377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59" name="Line 19">
            <a:extLst>
              <a:ext uri="{FF2B5EF4-FFF2-40B4-BE49-F238E27FC236}">
                <a16:creationId xmlns:a16="http://schemas.microsoft.com/office/drawing/2014/main" id="{E275C5CC-93DE-1169-CB55-76B5A096F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14" y="4212953"/>
            <a:ext cx="108347" cy="3786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60" name="Line 20">
            <a:extLst>
              <a:ext uri="{FF2B5EF4-FFF2-40B4-BE49-F238E27FC236}">
                <a16:creationId xmlns:a16="http://schemas.microsoft.com/office/drawing/2014/main" id="{0BE0E768-21DD-B560-7786-F64A5161B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8110" y="4212953"/>
            <a:ext cx="161925" cy="3786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62" name="Line 22">
            <a:extLst>
              <a:ext uri="{FF2B5EF4-FFF2-40B4-BE49-F238E27FC236}">
                <a16:creationId xmlns:a16="http://schemas.microsoft.com/office/drawing/2014/main" id="{F01A729C-6834-1AE5-6197-16C2BB786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700" y="4214144"/>
            <a:ext cx="53579" cy="431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63" name="Line 23">
            <a:extLst>
              <a:ext uri="{FF2B5EF4-FFF2-40B4-BE49-F238E27FC236}">
                <a16:creationId xmlns:a16="http://schemas.microsoft.com/office/drawing/2014/main" id="{5F111013-88A7-7266-4C03-E46038F3DD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5575" y="4159375"/>
            <a:ext cx="0" cy="3774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64" name="Line 24">
            <a:extLst>
              <a:ext uri="{FF2B5EF4-FFF2-40B4-BE49-F238E27FC236}">
                <a16:creationId xmlns:a16="http://schemas.microsoft.com/office/drawing/2014/main" id="{AE8FE894-9197-35E2-B325-DB7D8561E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17" y="4158184"/>
            <a:ext cx="107156" cy="3786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68" name="AutoShape 28">
            <a:extLst>
              <a:ext uri="{FF2B5EF4-FFF2-40B4-BE49-F238E27FC236}">
                <a16:creationId xmlns:a16="http://schemas.microsoft.com/office/drawing/2014/main" id="{755335BC-6532-A6D5-0136-9A219BD49459}"/>
              </a:ext>
            </a:extLst>
          </p:cNvPr>
          <p:cNvSpPr>
            <a:spLocks/>
          </p:cNvSpPr>
          <p:nvPr/>
        </p:nvSpPr>
        <p:spPr bwMode="auto">
          <a:xfrm rot="5400000">
            <a:off x="2303004" y="3294125"/>
            <a:ext cx="108347" cy="863204"/>
          </a:xfrm>
          <a:prstGeom prst="leftBrace">
            <a:avLst>
              <a:gd name="adj1" fmla="val 66392"/>
              <a:gd name="adj2" fmla="val 50000"/>
            </a:avLst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>
              <a:latin typeface="+mn-lt"/>
            </a:endParaRPr>
          </a:p>
        </p:txBody>
      </p:sp>
      <p:sp>
        <p:nvSpPr>
          <p:cNvPr id="138269" name="AutoShape 29">
            <a:extLst>
              <a:ext uri="{FF2B5EF4-FFF2-40B4-BE49-F238E27FC236}">
                <a16:creationId xmlns:a16="http://schemas.microsoft.com/office/drawing/2014/main" id="{5A0770C5-FD07-CD15-FFCF-E24897F3344C}"/>
              </a:ext>
            </a:extLst>
          </p:cNvPr>
          <p:cNvSpPr>
            <a:spLocks/>
          </p:cNvSpPr>
          <p:nvPr/>
        </p:nvSpPr>
        <p:spPr bwMode="auto">
          <a:xfrm rot="5400000">
            <a:off x="5679616" y="2780967"/>
            <a:ext cx="53579" cy="1944290"/>
          </a:xfrm>
          <a:prstGeom prst="leftBrace">
            <a:avLst>
              <a:gd name="adj1" fmla="val 302405"/>
              <a:gd name="adj2" fmla="val 50000"/>
            </a:avLst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>
              <a:latin typeface="+mn-lt"/>
            </a:endParaRPr>
          </a:p>
        </p:txBody>
      </p:sp>
      <p:sp>
        <p:nvSpPr>
          <p:cNvPr id="138272" name="Line 32">
            <a:extLst>
              <a:ext uri="{FF2B5EF4-FFF2-40B4-BE49-F238E27FC236}">
                <a16:creationId xmlns:a16="http://schemas.microsoft.com/office/drawing/2014/main" id="{076F4C8C-7917-C9E0-8BD5-396CAC13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34" y="3456051"/>
            <a:ext cx="432197" cy="21550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73" name="Line 33">
            <a:extLst>
              <a:ext uri="{FF2B5EF4-FFF2-40B4-BE49-F238E27FC236}">
                <a16:creationId xmlns:a16="http://schemas.microsoft.com/office/drawing/2014/main" id="{00BBB9F4-3B34-5D32-1946-C53BC3A7AB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7773" y="3457242"/>
            <a:ext cx="215503" cy="160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75" name="Text Box 35">
            <a:extLst>
              <a:ext uri="{FF2B5EF4-FFF2-40B4-BE49-F238E27FC236}">
                <a16:creationId xmlns:a16="http://schemas.microsoft.com/office/drawing/2014/main" id="{B87914A5-5003-FC56-FE63-451DF87D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717" y="5697123"/>
            <a:ext cx="3673078" cy="6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500" b="1" dirty="0">
                <a:solidFill>
                  <a:srgbClr val="002060"/>
                </a:solidFill>
                <a:latin typeface="+mn-lt"/>
              </a:rPr>
              <a:t>P – V </a:t>
            </a:r>
          </a:p>
          <a:p>
            <a:pPr algn="ctr">
              <a:lnSpc>
                <a:spcPct val="0"/>
              </a:lnSpc>
              <a:spcBef>
                <a:spcPct val="50000"/>
              </a:spcBef>
            </a:pPr>
            <a:r>
              <a:rPr lang="en-US" altLang="it-IT" sz="1500" b="1" dirty="0">
                <a:solidFill>
                  <a:srgbClr val="002060"/>
                </a:solidFill>
                <a:latin typeface="+mn-lt"/>
              </a:rPr>
              <a:t> = Contribution margin ratio</a:t>
            </a:r>
          </a:p>
          <a:p>
            <a:pPr algn="l">
              <a:lnSpc>
                <a:spcPct val="10000"/>
              </a:lnSpc>
              <a:spcBef>
                <a:spcPct val="50000"/>
              </a:spcBef>
            </a:pPr>
            <a:r>
              <a:rPr lang="en-GB" altLang="it-IT" sz="1500" b="1" dirty="0">
                <a:solidFill>
                  <a:srgbClr val="002060"/>
                </a:solidFill>
                <a:latin typeface="+mn-lt"/>
              </a:rPr>
              <a:t>  P</a:t>
            </a:r>
            <a:endParaRPr lang="en-US" altLang="it-IT" sz="15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8276" name="Line 36">
            <a:extLst>
              <a:ext uri="{FF2B5EF4-FFF2-40B4-BE49-F238E27FC236}">
                <a16:creationId xmlns:a16="http://schemas.microsoft.com/office/drawing/2014/main" id="{DE530800-CF0A-2268-DE66-4988EEBB6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485" y="6048357"/>
            <a:ext cx="485775" cy="0"/>
          </a:xfrm>
          <a:prstGeom prst="line">
            <a:avLst/>
          </a:prstGeom>
          <a:noFill/>
          <a:ln w="9525">
            <a:solidFill>
              <a:srgbClr val="2A1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38278" name="AutoShape 38">
            <a:extLst>
              <a:ext uri="{FF2B5EF4-FFF2-40B4-BE49-F238E27FC236}">
                <a16:creationId xmlns:a16="http://schemas.microsoft.com/office/drawing/2014/main" id="{370007C8-1CB6-EBF4-ADD6-26ED6D3CF990}"/>
              </a:ext>
            </a:extLst>
          </p:cNvPr>
          <p:cNvSpPr>
            <a:spLocks/>
          </p:cNvSpPr>
          <p:nvPr/>
        </p:nvSpPr>
        <p:spPr bwMode="auto">
          <a:xfrm rot="5400000">
            <a:off x="4571144" y="2538079"/>
            <a:ext cx="108347" cy="863203"/>
          </a:xfrm>
          <a:prstGeom prst="leftBrace">
            <a:avLst>
              <a:gd name="adj1" fmla="val 66392"/>
              <a:gd name="adj2" fmla="val 50000"/>
            </a:avLst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9E5B3A-91E1-817E-6644-F826A8C13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5056" y="712803"/>
            <a:ext cx="4835376" cy="1143000"/>
          </a:xfrm>
        </p:spPr>
        <p:txBody>
          <a:bodyPr/>
          <a:lstStyle/>
          <a:p>
            <a:pPr lvl="0" algn="l"/>
            <a:r>
              <a:rPr lang="en-GB" dirty="0"/>
              <a:t>CVP Analysis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1AFBF5-0677-BAE7-5918-C111BF33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/>
      <p:bldP spid="138246" grpId="0" animBg="1"/>
      <p:bldP spid="138247" grpId="0" animBg="1"/>
      <p:bldP spid="138248" grpId="0" animBg="1"/>
      <p:bldP spid="138251" grpId="0"/>
      <p:bldP spid="138252" grpId="0" animBg="1"/>
      <p:bldP spid="138268" grpId="0" animBg="1"/>
      <p:bldP spid="138269" grpId="0" animBg="1"/>
      <p:bldP spid="138275" grpId="0"/>
      <p:bldP spid="13827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3F95C85-C1B9-DD0D-7D84-B8CA7689F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0721"/>
            <a:ext cx="7772400" cy="245655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GB" altLang="en-US" sz="20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Advantages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Relatively simple record keeping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Used for cost control in variance analysis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Management by exception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GB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GB" altLang="en-US" sz="20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Disadvantages</a:t>
            </a:r>
            <a:endParaRPr lang="en-GB" altLang="en-US" sz="2000" u="sng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May be difficult to set standard costs for materials – fluctuating prices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Labour efficiency standards may be difficult to set and agree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Standards are usually revised annually. If standards are revised too frequently, they lose their value as standards</a:t>
            </a:r>
          </a:p>
          <a:p>
            <a:pPr marL="0" indent="0" eaLnBrk="1" hangingPunct="1">
              <a:buFontTx/>
              <a:buNone/>
              <a:defRPr/>
            </a:pPr>
            <a:endParaRPr lang="en-GB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GB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AB8FC402-15C0-903F-2E95-43119F5E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D36976-6828-4654-A338-ADA2776EFD55}" type="slidenum">
              <a:rPr lang="en-US" altLang="en-US" sz="1000"/>
              <a:pPr/>
              <a:t>30</a:t>
            </a:fld>
            <a:endParaRPr lang="en-US" altLang="en-US" sz="1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E2DEB1-1B98-2CA6-E86C-F7674771C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Standard costing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780" y="2348880"/>
            <a:ext cx="8532440" cy="30754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plan the allocation of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meet strategic objectives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co-ordinate and communicate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integrate activities and provide direction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motivate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achieve targets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control the activities of an organisation (Accounting for control)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by analysing variations in performance from that planned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assess managerial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 unit or process performance (behavioural implications, possible issues of ‘budgetary slack’)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A7DED0-0B12-47CC-C4BE-5ECAB17318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Purposes of budgeting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3BBD0-8C52-2686-14F6-E20F6FE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715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2F1FD-A1C4-4FD3-9532-644AD775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 marL="1609725" indent="-1609725">
              <a:buNone/>
            </a:pPr>
            <a:r>
              <a:rPr lang="en-GB" altLang="it-IT" sz="2400" dirty="0" err="1"/>
              <a:t>Gowthorpe</a:t>
            </a:r>
            <a:r>
              <a:rPr lang="en-GB" altLang="it-IT" sz="2400" dirty="0"/>
              <a:t>:</a:t>
            </a:r>
          </a:p>
          <a:p>
            <a:pPr marL="1609725" indent="-1609725">
              <a:buNone/>
            </a:pPr>
            <a:r>
              <a:rPr lang="en-GB" sz="2400" dirty="0"/>
              <a:t>Chapter 14 (not covered 14.6.3 Limiting Factors) </a:t>
            </a:r>
          </a:p>
          <a:p>
            <a:pPr marL="1609725" indent="-1609725">
              <a:buNone/>
            </a:pPr>
            <a:r>
              <a:rPr lang="en-GB" sz="2400" dirty="0"/>
              <a:t>And</a:t>
            </a:r>
          </a:p>
          <a:p>
            <a:pPr marL="1609725" indent="-1609725">
              <a:buNone/>
            </a:pPr>
            <a:r>
              <a:rPr lang="en-GB" sz="2400" dirty="0"/>
              <a:t>Chapter 16 (not covered 16.7 A Radical Alternative)</a:t>
            </a:r>
            <a:endParaRPr lang="it-IT" altLang="it-IT" sz="2400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51191-9FCF-4030-BE06-AF5800F6A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Reading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50446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6" name="Rectangle 8">
            <a:extLst>
              <a:ext uri="{FF2B5EF4-FFF2-40B4-BE49-F238E27FC236}">
                <a16:creationId xmlns:a16="http://schemas.microsoft.com/office/drawing/2014/main" id="{8E7A3D58-1AAB-CBD4-83BC-885D9EC3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294961"/>
            <a:ext cx="6912955" cy="390486"/>
          </a:xfrm>
          <a:prstGeom prst="rect">
            <a:avLst/>
          </a:prstGeom>
          <a:solidFill>
            <a:srgbClr val="DC0081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square" lIns="67860" tIns="33335" rIns="67860" bIns="3333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   ( Q     ×       P )     =      F     +     ( Q     ×      V )     +      N</a:t>
            </a:r>
          </a:p>
        </p:txBody>
      </p:sp>
      <p:sp>
        <p:nvSpPr>
          <p:cNvPr id="155657" name="Text Box 9">
            <a:extLst>
              <a:ext uri="{FF2B5EF4-FFF2-40B4-BE49-F238E27FC236}">
                <a16:creationId xmlns:a16="http://schemas.microsoft.com/office/drawing/2014/main" id="{8FE6153F-45FB-31DB-8E63-A6911096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571" y="4778604"/>
            <a:ext cx="3509963" cy="3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dirty="0">
                <a:solidFill>
                  <a:schemeClr val="accent5">
                    <a:lumMod val="10000"/>
                  </a:schemeClr>
                </a:solidFill>
                <a:latin typeface="+mn-lt"/>
                <a:cs typeface="Times New Roman" panose="02020603050405020304" pitchFamily="18" charset="0"/>
              </a:rPr>
              <a:t>P – V = Unit contribution margin</a:t>
            </a:r>
          </a:p>
        </p:txBody>
      </p:sp>
      <p:sp>
        <p:nvSpPr>
          <p:cNvPr id="155667" name="Rectangle 19">
            <a:extLst>
              <a:ext uri="{FF2B5EF4-FFF2-40B4-BE49-F238E27FC236}">
                <a16:creationId xmlns:a16="http://schemas.microsoft.com/office/drawing/2014/main" id="{71DE31A3-9CB3-33BF-EFA1-FB9A5FD1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59" y="3051009"/>
            <a:ext cx="5562600" cy="34432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Arial" charset="0"/>
              </a:rPr>
              <a:t>( Q     ×       P )   - ( Q     ×      V ) =      F     +      N</a:t>
            </a:r>
          </a:p>
        </p:txBody>
      </p:sp>
      <p:sp>
        <p:nvSpPr>
          <p:cNvPr id="155668" name="Rectangle 20">
            <a:extLst>
              <a:ext uri="{FF2B5EF4-FFF2-40B4-BE49-F238E27FC236}">
                <a16:creationId xmlns:a16="http://schemas.microsoft.com/office/drawing/2014/main" id="{62BBE70D-6297-FEE6-9D68-2089BD09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2" y="3807056"/>
            <a:ext cx="3943350" cy="34432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663300"/>
                </a:solidFill>
                <a:latin typeface="+mn-lt"/>
                <a:cs typeface="Arial" charset="0"/>
              </a:rPr>
              <a:t> </a:t>
            </a:r>
            <a:r>
              <a:rPr lang="en-US" b="1" dirty="0">
                <a:solidFill>
                  <a:srgbClr val="663300"/>
                </a:solidFill>
                <a:latin typeface="+mn-lt"/>
                <a:cs typeface="Arial" charset="0"/>
              </a:rPr>
              <a:t>Q </a:t>
            </a:r>
            <a:r>
              <a:rPr lang="en-US" dirty="0">
                <a:solidFill>
                  <a:srgbClr val="663300"/>
                </a:solidFill>
                <a:latin typeface="+mn-lt"/>
                <a:cs typeface="Arial" charset="0"/>
              </a:rPr>
              <a:t>× </a:t>
            </a:r>
            <a:r>
              <a:rPr lang="en-US" b="1" dirty="0">
                <a:solidFill>
                  <a:srgbClr val="663300"/>
                </a:solidFill>
                <a:latin typeface="+mn-lt"/>
                <a:cs typeface="Arial" charset="0"/>
              </a:rPr>
              <a:t>(</a:t>
            </a:r>
            <a:r>
              <a:rPr lang="en-US" dirty="0">
                <a:solidFill>
                  <a:srgbClr val="663300"/>
                </a:solidFill>
                <a:latin typeface="+mn-lt"/>
                <a:cs typeface="Arial" charset="0"/>
              </a:rPr>
              <a:t>  </a:t>
            </a:r>
            <a:r>
              <a:rPr lang="en-US" b="1" dirty="0">
                <a:solidFill>
                  <a:srgbClr val="663300"/>
                </a:solidFill>
                <a:latin typeface="+mn-lt"/>
                <a:cs typeface="Arial" charset="0"/>
              </a:rPr>
              <a:t> P   -    V ) =    F     +    N</a:t>
            </a:r>
          </a:p>
        </p:txBody>
      </p:sp>
      <p:sp>
        <p:nvSpPr>
          <p:cNvPr id="13320" name="Rectangle 23">
            <a:extLst>
              <a:ext uri="{FF2B5EF4-FFF2-40B4-BE49-F238E27FC236}">
                <a16:creationId xmlns:a16="http://schemas.microsoft.com/office/drawing/2014/main" id="{DDE3A95C-4FCC-547F-7131-8BD685A1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270" y="67258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/>
          </a:p>
        </p:txBody>
      </p:sp>
      <p:graphicFrame>
        <p:nvGraphicFramePr>
          <p:cNvPr id="155670" name="Object 22">
            <a:extLst>
              <a:ext uri="{FF2B5EF4-FFF2-40B4-BE49-F238E27FC236}">
                <a16:creationId xmlns:a16="http://schemas.microsoft.com/office/drawing/2014/main" id="{7AFCA2B2-3F74-9953-95F7-8B918D91C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26325"/>
              </p:ext>
            </p:extLst>
          </p:nvPr>
        </p:nvGraphicFramePr>
        <p:xfrm>
          <a:off x="1980010" y="4616680"/>
          <a:ext cx="1850231" cy="67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167893" imgH="431613" progId="Equation.3">
                  <p:embed/>
                </p:oleObj>
              </mc:Choice>
              <mc:Fallback>
                <p:oleObj name="Microsoft Equation 3.0" r:id="rId2" imgW="1167893" imgH="431613" progId="Equation.3">
                  <p:embed/>
                  <p:pic>
                    <p:nvPicPr>
                      <p:cNvPr id="155670" name="Object 22">
                        <a:extLst>
                          <a:ext uri="{FF2B5EF4-FFF2-40B4-BE49-F238E27FC236}">
                            <a16:creationId xmlns:a16="http://schemas.microsoft.com/office/drawing/2014/main" id="{7AFCA2B2-3F74-9953-95F7-8B918D91C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10" y="4616680"/>
                        <a:ext cx="1850231" cy="67746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2" name="Object 24">
            <a:extLst>
              <a:ext uri="{FF2B5EF4-FFF2-40B4-BE49-F238E27FC236}">
                <a16:creationId xmlns:a16="http://schemas.microsoft.com/office/drawing/2014/main" id="{76E223E3-3977-B4F9-0C7E-D8CFAE742B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45546"/>
              </p:ext>
            </p:extLst>
          </p:nvPr>
        </p:nvGraphicFramePr>
        <p:xfrm>
          <a:off x="5436394" y="5481315"/>
          <a:ext cx="1870472" cy="61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431613" progId="Equation.3">
                  <p:embed/>
                </p:oleObj>
              </mc:Choice>
              <mc:Fallback>
                <p:oleObj name="Equation" r:id="rId4" imgW="1129810" imgH="431613" progId="Equation.3">
                  <p:embed/>
                  <p:pic>
                    <p:nvPicPr>
                      <p:cNvPr id="155672" name="Object 24">
                        <a:extLst>
                          <a:ext uri="{FF2B5EF4-FFF2-40B4-BE49-F238E27FC236}">
                            <a16:creationId xmlns:a16="http://schemas.microsoft.com/office/drawing/2014/main" id="{76E223E3-3977-B4F9-0C7E-D8CFAE742B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94" y="5481315"/>
                        <a:ext cx="1870472" cy="61198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5" name="Text Box 27">
            <a:extLst>
              <a:ext uri="{FF2B5EF4-FFF2-40B4-BE49-F238E27FC236}">
                <a16:creationId xmlns:a16="http://schemas.microsoft.com/office/drawing/2014/main" id="{3A5665E3-55F7-BEF7-D6D7-15F14948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207" y="5642049"/>
            <a:ext cx="2645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it-IT" sz="1800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 profit is zero (N = 0):</a:t>
            </a:r>
            <a:endParaRPr lang="en-US" altLang="it-IT" sz="1800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5676" name="Line 28">
            <a:extLst>
              <a:ext uri="{FF2B5EF4-FFF2-40B4-BE49-F238E27FC236}">
                <a16:creationId xmlns:a16="http://schemas.microsoft.com/office/drawing/2014/main" id="{73CBFA8B-6F89-7058-AC68-4317D693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103" y="4292829"/>
            <a:ext cx="432197" cy="21550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6ED0E-449C-0D66-6BAD-A9C1B3BFB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5056" y="712803"/>
            <a:ext cx="4835376" cy="1143000"/>
          </a:xfrm>
        </p:spPr>
        <p:txBody>
          <a:bodyPr/>
          <a:lstStyle/>
          <a:p>
            <a:pPr lvl="0" algn="l"/>
            <a:r>
              <a:rPr lang="en-GB" dirty="0"/>
              <a:t>CVP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4ED73-D9E9-E51E-270E-008CACA5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/>
      <p:bldP spid="155667" grpId="0" animBg="1"/>
      <p:bldP spid="155668" grpId="0" animBg="1"/>
      <p:bldP spid="1556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AF70EEC0-53C4-C6D3-4B85-464F85CB689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35896" y="864118"/>
            <a:ext cx="5328592" cy="40772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GB" sz="2800" dirty="0"/>
              <a:t>Example 1: </a:t>
            </a:r>
            <a:br>
              <a:rPr lang="en-GB" sz="2800" dirty="0"/>
            </a:br>
            <a:r>
              <a:rPr lang="en-GB" sz="2800" dirty="0"/>
              <a:t>Saman Household </a:t>
            </a:r>
            <a:r>
              <a:rPr lang="en-US" sz="2800" dirty="0"/>
              <a:t>Furnishings, Inc.</a:t>
            </a:r>
            <a:endParaRPr lang="en-GB" sz="2800" dirty="0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63BF929-5298-E0F4-A8E8-E0FCC0F2B8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2348511"/>
            <a:ext cx="3033713" cy="33944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sz="21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sz="2100"/>
          </a:p>
        </p:txBody>
      </p:sp>
      <p:graphicFrame>
        <p:nvGraphicFramePr>
          <p:cNvPr id="139428" name="Group 164">
            <a:extLst>
              <a:ext uri="{FF2B5EF4-FFF2-40B4-BE49-F238E27FC236}">
                <a16:creationId xmlns:a16="http://schemas.microsoft.com/office/drawing/2014/main" id="{797B0BC4-A18F-3C8D-8206-06238E152A2C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09014075"/>
              </p:ext>
            </p:extLst>
          </p:nvPr>
        </p:nvGraphicFramePr>
        <p:xfrm>
          <a:off x="1331119" y="2207943"/>
          <a:ext cx="6481763" cy="3669329"/>
        </p:xfrm>
        <a:graphic>
          <a:graphicData uri="http://schemas.openxmlformats.org/drawingml/2006/table">
            <a:tbl>
              <a:tblPr/>
              <a:tblGrid>
                <a:gridCol w="35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65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Annual</a:t>
                      </a: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Per unit</a:t>
                      </a: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50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Sales              (3,000 units x $75)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$ 225,000</a:t>
                      </a: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$75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2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Variable cost (3,000 units x $35)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$ 105,000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$35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20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Fixed cost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$ 60,000</a:t>
                      </a:r>
                      <a:endParaRPr kumimoji="0" lang="en-GB" sz="1800" b="1" i="0" u="sng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9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$ 165,000</a:t>
                      </a:r>
                      <a:endParaRPr kumimoji="0" lang="en-GB" sz="1800" b="1" i="0" u="sng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9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Profit</a:t>
                      </a: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60,000</a:t>
                      </a: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96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7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Planned Sales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196F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3,000 units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A196F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74" marR="68574" marT="34288" marB="34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0FB18-BA7C-6014-ED47-06D7F21D51D0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5" name="Rectangle 11">
            <a:extLst>
              <a:ext uri="{FF2B5EF4-FFF2-40B4-BE49-F238E27FC236}">
                <a16:creationId xmlns:a16="http://schemas.microsoft.com/office/drawing/2014/main" id="{9A41BF8D-85B5-63AD-873E-6ADE99B6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39" y="4792785"/>
            <a:ext cx="5172075" cy="75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($75 x Q) - ($35 x Q) = $60,000</a:t>
            </a:r>
          </a:p>
          <a:p>
            <a:pPr algn="ctr">
              <a:spcBef>
                <a:spcPct val="50000"/>
              </a:spcBef>
            </a:pP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($75 - $35) x Q = $60,000</a:t>
            </a: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DD290EF-A118-7F96-9D99-4EFDFD96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11" y="3227112"/>
            <a:ext cx="4050506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$75   </a:t>
            </a:r>
            <a:r>
              <a:rPr lang="en-US" altLang="it-IT" sz="1800" b="1" i="1" dirty="0">
                <a:solidFill>
                  <a:srgbClr val="2A196F"/>
                </a:solidFill>
                <a:latin typeface="+mn-lt"/>
                <a:cs typeface="Times New Roman" panose="02020603050405020304" pitchFamily="18" charset="0"/>
              </a:rPr>
              <a:t>× </a:t>
            </a: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 Q  =   $60,000  +     ($35  </a:t>
            </a:r>
            <a:r>
              <a:rPr lang="en-US" altLang="it-IT" sz="1800" b="1" i="1" dirty="0">
                <a:solidFill>
                  <a:srgbClr val="2A196F"/>
                </a:solidFill>
                <a:latin typeface="+mn-lt"/>
                <a:cs typeface="Times New Roman" panose="02020603050405020304" pitchFamily="18" charset="0"/>
              </a:rPr>
              <a:t>×</a:t>
            </a: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  Q)</a:t>
            </a:r>
          </a:p>
        </p:txBody>
      </p:sp>
      <p:sp>
        <p:nvSpPr>
          <p:cNvPr id="144387" name="AutoShape 3">
            <a:extLst>
              <a:ext uri="{FF2B5EF4-FFF2-40B4-BE49-F238E27FC236}">
                <a16:creationId xmlns:a16="http://schemas.microsoft.com/office/drawing/2014/main" id="{FA992B7D-DE84-6C27-7B51-3713F09CC7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42760" y="3533103"/>
            <a:ext cx="238125" cy="638175"/>
          </a:xfrm>
          <a:prstGeom prst="rightArrow">
            <a:avLst>
              <a:gd name="adj1" fmla="val 50000"/>
              <a:gd name="adj2" fmla="val 5000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>
              <a:latin typeface="+mn-lt"/>
            </a:endParaRP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0F071700-2AE7-D9F7-0253-3C40A238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233" y="4139131"/>
            <a:ext cx="1273969" cy="52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500" b="1">
                <a:solidFill>
                  <a:srgbClr val="2A196F"/>
                </a:solidFill>
                <a:latin typeface="+mn-lt"/>
              </a:rPr>
              <a:t>Selling price</a:t>
            </a:r>
            <a:br>
              <a:rPr lang="en-US" altLang="it-IT" sz="1500" b="1">
                <a:solidFill>
                  <a:srgbClr val="2A196F"/>
                </a:solidFill>
                <a:latin typeface="+mn-lt"/>
              </a:rPr>
            </a:br>
            <a:r>
              <a:rPr lang="en-US" altLang="it-IT" sz="1500" b="1">
                <a:solidFill>
                  <a:srgbClr val="2A196F"/>
                </a:solidFill>
                <a:latin typeface="+mn-lt"/>
              </a:rPr>
              <a:t>per unit</a:t>
            </a: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D550450F-E22C-D1D6-0836-F1787E28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020" y="2399186"/>
            <a:ext cx="3865960" cy="390486"/>
          </a:xfrm>
          <a:prstGeom prst="rect">
            <a:avLst/>
          </a:prstGeom>
          <a:solidFill>
            <a:srgbClr val="677B53"/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I. The Equation Method: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FA3AB1DB-97CC-86AF-0272-79A25F1CBB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35896" y="755056"/>
            <a:ext cx="5019270" cy="719925"/>
          </a:xfrm>
        </p:spPr>
        <p:txBody>
          <a:bodyPr vert="horz" wrap="square" lIns="13500" tIns="8100" rIns="13500" bIns="810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sz="2400" dirty="0"/>
              <a:t>CVP Analysis for Breakeven Planning</a:t>
            </a:r>
            <a:br>
              <a:rPr lang="en-US" sz="2400" dirty="0"/>
            </a:br>
            <a:r>
              <a:rPr lang="en-GB" sz="2400" dirty="0"/>
              <a:t>Methods for determining BEP and </a:t>
            </a:r>
            <a:br>
              <a:rPr lang="en-GB" sz="2400" dirty="0"/>
            </a:br>
            <a:r>
              <a:rPr lang="en-GB" sz="2400" dirty="0"/>
              <a:t>target operating profit</a:t>
            </a:r>
            <a:endParaRPr lang="en-US" sz="2400" dirty="0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A735E048-B63D-7BB4-F3BE-10D5516A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402" y="4183185"/>
            <a:ext cx="1112044" cy="52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500" b="1">
                <a:solidFill>
                  <a:srgbClr val="2A196F"/>
                </a:solidFill>
                <a:latin typeface="+mn-lt"/>
              </a:rPr>
              <a:t>Total fixed cost</a:t>
            </a:r>
          </a:p>
        </p:txBody>
      </p:sp>
      <p:sp>
        <p:nvSpPr>
          <p:cNvPr id="144392" name="Rectangle 8">
            <a:extLst>
              <a:ext uri="{FF2B5EF4-FFF2-40B4-BE49-F238E27FC236}">
                <a16:creationId xmlns:a16="http://schemas.microsoft.com/office/drawing/2014/main" id="{C8EAAF6D-F952-D88B-2B63-4F5F5990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67" y="4202235"/>
            <a:ext cx="1216819" cy="52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500" b="1">
                <a:solidFill>
                  <a:srgbClr val="2A196F"/>
                </a:solidFill>
                <a:latin typeface="+mn-lt"/>
              </a:rPr>
              <a:t>Variable cost</a:t>
            </a:r>
            <a:br>
              <a:rPr lang="en-US" altLang="it-IT" sz="1500" b="1">
                <a:solidFill>
                  <a:srgbClr val="2A196F"/>
                </a:solidFill>
                <a:latin typeface="+mn-lt"/>
              </a:rPr>
            </a:br>
            <a:r>
              <a:rPr lang="en-US" altLang="it-IT" sz="1500" b="1">
                <a:solidFill>
                  <a:srgbClr val="2A196F"/>
                </a:solidFill>
                <a:latin typeface="+mn-lt"/>
              </a:rPr>
              <a:t>per unit</a:t>
            </a:r>
          </a:p>
        </p:txBody>
      </p:sp>
      <p:sp>
        <p:nvSpPr>
          <p:cNvPr id="144393" name="AutoShape 9">
            <a:extLst>
              <a:ext uri="{FF2B5EF4-FFF2-40B4-BE49-F238E27FC236}">
                <a16:creationId xmlns:a16="http://schemas.microsoft.com/office/drawing/2014/main" id="{9C68CD72-5BEC-DE40-EEF9-D13606794B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92929" y="3552153"/>
            <a:ext cx="238125" cy="638175"/>
          </a:xfrm>
          <a:prstGeom prst="rightArrow">
            <a:avLst>
              <a:gd name="adj1" fmla="val 50000"/>
              <a:gd name="adj2" fmla="val 5000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>
              <a:latin typeface="+mn-lt"/>
            </a:endParaRPr>
          </a:p>
        </p:txBody>
      </p:sp>
      <p:sp>
        <p:nvSpPr>
          <p:cNvPr id="144394" name="AutoShape 10">
            <a:extLst>
              <a:ext uri="{FF2B5EF4-FFF2-40B4-BE49-F238E27FC236}">
                <a16:creationId xmlns:a16="http://schemas.microsoft.com/office/drawing/2014/main" id="{0FDAC174-078B-5648-2189-0F5A4415C2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74016" y="3580728"/>
            <a:ext cx="238125" cy="638175"/>
          </a:xfrm>
          <a:prstGeom prst="rightArrow">
            <a:avLst>
              <a:gd name="adj1" fmla="val 50000"/>
              <a:gd name="adj2" fmla="val 5000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 sz="1800">
              <a:latin typeface="+mn-lt"/>
            </a:endParaRPr>
          </a:p>
        </p:txBody>
      </p:sp>
      <p:sp>
        <p:nvSpPr>
          <p:cNvPr id="144402" name="Rectangle 18">
            <a:extLst>
              <a:ext uri="{FF2B5EF4-FFF2-40B4-BE49-F238E27FC236}">
                <a16:creationId xmlns:a16="http://schemas.microsoft.com/office/drawing/2014/main" id="{87FDEE0D-577D-B38F-85FB-A0765BA6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01" y="5795972"/>
            <a:ext cx="5169694" cy="369332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00" rIns="1350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b="1" i="1" dirty="0">
                <a:solidFill>
                  <a:srgbClr val="0066FF"/>
                </a:solidFill>
                <a:latin typeface="+mn-lt"/>
              </a:rPr>
              <a:t>Q = $60,000 ÷ $40		Q = 1,500 units per year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2CF82CC-68CB-4ABE-D6CB-4235838A73B8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5" grpId="0"/>
      <p:bldP spid="144386" grpId="0"/>
      <p:bldP spid="144387" grpId="0" animBg="1"/>
      <p:bldP spid="144388" grpId="0"/>
      <p:bldP spid="144391" grpId="0"/>
      <p:bldP spid="144392" grpId="0"/>
      <p:bldP spid="144393" grpId="0" animBg="1"/>
      <p:bldP spid="144394" grpId="0" animBg="1"/>
      <p:bldP spid="1444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B313EC6E-51B9-E453-BB76-1F0E78C8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704" y="3178466"/>
            <a:ext cx="492919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Q =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174A34C-2930-F7D1-EDB8-77E13DD8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803" y="3042734"/>
            <a:ext cx="1141809" cy="63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F</a:t>
            </a:r>
          </a:p>
          <a:p>
            <a:pPr algn="ctr">
              <a:spcBef>
                <a:spcPct val="5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P - V</a:t>
            </a: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F8295079-31FA-E379-49CC-CD9F254BC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212" y="3373728"/>
            <a:ext cx="742950" cy="0"/>
          </a:xfrm>
          <a:prstGeom prst="line">
            <a:avLst/>
          </a:prstGeom>
          <a:noFill/>
          <a:ln w="25400">
            <a:solidFill>
              <a:srgbClr val="2A1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solidFill>
                <a:srgbClr val="2A196F"/>
              </a:solidFill>
              <a:latin typeface="+mn-lt"/>
            </a:endParaRP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610E4EB8-906A-F9D7-4BD8-F84A64DB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36" y="2484333"/>
            <a:ext cx="3936206" cy="390486"/>
          </a:xfrm>
          <a:prstGeom prst="rect">
            <a:avLst/>
          </a:prstGeom>
          <a:solidFill>
            <a:srgbClr val="677B53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7860" tIns="33335" rIns="67860" bIns="3333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II. Contribution Margin Method</a:t>
            </a: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253DA37F-BADE-1657-916E-4617B588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654" y="3255857"/>
            <a:ext cx="569119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Q =</a:t>
            </a: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560AC500-B453-7ED0-01F6-B76770D13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844" y="3097504"/>
            <a:ext cx="1693069" cy="70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$60,000</a:t>
            </a:r>
          </a:p>
          <a:p>
            <a:pPr algn="ctr">
              <a:spcBef>
                <a:spcPct val="30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$75 - $35</a:t>
            </a:r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65819682-ED43-19A1-412A-A62F38BD4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437" y="3426116"/>
            <a:ext cx="1352550" cy="0"/>
          </a:xfrm>
          <a:prstGeom prst="line">
            <a:avLst/>
          </a:prstGeom>
          <a:noFill/>
          <a:ln w="28575">
            <a:solidFill>
              <a:srgbClr val="2A1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solidFill>
                <a:srgbClr val="2A196F"/>
              </a:solidFill>
              <a:latin typeface="+mn-lt"/>
            </a:endParaRPr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F9D0E740-BE2B-A0AB-55DC-76DA0A1F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53" y="3955945"/>
            <a:ext cx="2503884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800" b="1" i="1" dirty="0">
                <a:solidFill>
                  <a:srgbClr val="0099FF"/>
                </a:solidFill>
                <a:latin typeface="+mn-lt"/>
              </a:rPr>
              <a:t>Q =  1,500 units per year </a:t>
            </a:r>
          </a:p>
        </p:txBody>
      </p:sp>
      <p:sp>
        <p:nvSpPr>
          <p:cNvPr id="146443" name="Rectangle 11">
            <a:extLst>
              <a:ext uri="{FF2B5EF4-FFF2-40B4-BE49-F238E27FC236}">
                <a16:creationId xmlns:a16="http://schemas.microsoft.com/office/drawing/2014/main" id="{1A5296F3-F49C-AD50-F9C7-3842F721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579" y="4670320"/>
            <a:ext cx="982265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P </a:t>
            </a:r>
            <a:r>
              <a:rPr lang="en-US" altLang="it-IT" sz="1800" b="1" i="1">
                <a:solidFill>
                  <a:srgbClr val="2A196F"/>
                </a:solidFill>
                <a:latin typeface="+mn-lt"/>
                <a:cs typeface="Times New Roman" panose="02020603050405020304" pitchFamily="18" charset="0"/>
              </a:rPr>
              <a:t>×</a:t>
            </a: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 Q =</a:t>
            </a:r>
          </a:p>
        </p:txBody>
      </p:sp>
      <p:sp>
        <p:nvSpPr>
          <p:cNvPr id="146444" name="Rectangle 12">
            <a:extLst>
              <a:ext uri="{FF2B5EF4-FFF2-40B4-BE49-F238E27FC236}">
                <a16:creationId xmlns:a16="http://schemas.microsoft.com/office/drawing/2014/main" id="{E45F12DC-1D67-E27F-EC45-7A2DD637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738" y="4498870"/>
            <a:ext cx="1294210" cy="69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 F </a:t>
            </a:r>
          </a:p>
          <a:p>
            <a:pPr algn="ctr">
              <a:spcBef>
                <a:spcPct val="25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(P - V) </a:t>
            </a:r>
            <a:r>
              <a:rPr lang="en-US" altLang="it-IT" sz="1800" b="1" i="1">
                <a:solidFill>
                  <a:srgbClr val="2A196F"/>
                </a:solidFill>
                <a:latin typeface="+mn-lt"/>
                <a:cs typeface="Times New Roman" panose="02020603050405020304" pitchFamily="18" charset="0"/>
              </a:rPr>
              <a:t>÷ P</a:t>
            </a:r>
            <a:endParaRPr lang="en-US" altLang="it-IT" sz="1800" b="1" i="1">
              <a:solidFill>
                <a:srgbClr val="2A196F"/>
              </a:solidFill>
              <a:latin typeface="+mn-lt"/>
            </a:endParaRPr>
          </a:p>
        </p:txBody>
      </p:sp>
      <p:sp>
        <p:nvSpPr>
          <p:cNvPr id="146445" name="Line 13">
            <a:extLst>
              <a:ext uri="{FF2B5EF4-FFF2-40B4-BE49-F238E27FC236}">
                <a16:creationId xmlns:a16="http://schemas.microsoft.com/office/drawing/2014/main" id="{860CE9FA-ED7B-C71C-EBAA-66229974D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8887" y="4854866"/>
            <a:ext cx="1352550" cy="0"/>
          </a:xfrm>
          <a:prstGeom prst="line">
            <a:avLst/>
          </a:prstGeom>
          <a:noFill/>
          <a:ln w="28575">
            <a:solidFill>
              <a:srgbClr val="2A1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solidFill>
                <a:srgbClr val="2A196F"/>
              </a:solidFill>
              <a:latin typeface="+mn-lt"/>
            </a:endParaRPr>
          </a:p>
        </p:txBody>
      </p:sp>
      <p:sp>
        <p:nvSpPr>
          <p:cNvPr id="146446" name="Rectangle 14">
            <a:extLst>
              <a:ext uri="{FF2B5EF4-FFF2-40B4-BE49-F238E27FC236}">
                <a16:creationId xmlns:a16="http://schemas.microsoft.com/office/drawing/2014/main" id="{3DFF8964-DC07-7540-9C2D-D1D0FF2E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88" y="4594120"/>
            <a:ext cx="2031206" cy="69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$60,000</a:t>
            </a:r>
          </a:p>
          <a:p>
            <a:pPr algn="ctr">
              <a:spcBef>
                <a:spcPct val="25000"/>
              </a:spcBef>
            </a:pP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  ($75 - $35) </a:t>
            </a:r>
            <a:r>
              <a:rPr lang="en-US" altLang="it-IT" sz="1800" b="1" i="1">
                <a:solidFill>
                  <a:srgbClr val="2A196F"/>
                </a:solidFill>
                <a:latin typeface="+mn-lt"/>
                <a:cs typeface="Times New Roman" panose="02020603050405020304" pitchFamily="18" charset="0"/>
              </a:rPr>
              <a:t>÷</a:t>
            </a:r>
            <a:r>
              <a:rPr lang="en-US" altLang="it-IT" sz="1800" b="1" i="1">
                <a:solidFill>
                  <a:srgbClr val="2A196F"/>
                </a:solidFill>
                <a:latin typeface="+mn-lt"/>
              </a:rPr>
              <a:t> $75</a:t>
            </a:r>
          </a:p>
        </p:txBody>
      </p:sp>
      <p:sp>
        <p:nvSpPr>
          <p:cNvPr id="146447" name="Rectangle 15">
            <a:extLst>
              <a:ext uri="{FF2B5EF4-FFF2-40B4-BE49-F238E27FC236}">
                <a16:creationId xmlns:a16="http://schemas.microsoft.com/office/drawing/2014/main" id="{10A3DCAC-E0A4-308E-811F-4A392AA7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379" y="4727470"/>
            <a:ext cx="1066799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P </a:t>
            </a:r>
            <a:r>
              <a:rPr lang="en-US" altLang="it-IT" sz="1800" b="1" i="1" dirty="0">
                <a:solidFill>
                  <a:srgbClr val="2A196F"/>
                </a:solidFill>
                <a:latin typeface="+mn-lt"/>
                <a:cs typeface="Times New Roman" panose="02020603050405020304" pitchFamily="18" charset="0"/>
              </a:rPr>
              <a:t>×</a:t>
            </a:r>
            <a:r>
              <a:rPr lang="en-US" altLang="it-IT" sz="1800" b="1" i="1" dirty="0">
                <a:solidFill>
                  <a:srgbClr val="2A196F"/>
                </a:solidFill>
                <a:latin typeface="+mn-lt"/>
              </a:rPr>
              <a:t> Q =</a:t>
            </a:r>
          </a:p>
        </p:txBody>
      </p:sp>
      <p:sp>
        <p:nvSpPr>
          <p:cNvPr id="146448" name="Line 16">
            <a:extLst>
              <a:ext uri="{FF2B5EF4-FFF2-40B4-BE49-F238E27FC236}">
                <a16:creationId xmlns:a16="http://schemas.microsoft.com/office/drawing/2014/main" id="{28542D7C-CB33-C9EC-D7E5-754614240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088" y="4902492"/>
            <a:ext cx="1770460" cy="11906"/>
          </a:xfrm>
          <a:prstGeom prst="line">
            <a:avLst/>
          </a:prstGeom>
          <a:noFill/>
          <a:ln w="28575">
            <a:solidFill>
              <a:srgbClr val="2A1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solidFill>
                <a:srgbClr val="2A196F"/>
              </a:solidFill>
              <a:latin typeface="+mn-lt"/>
            </a:endParaRPr>
          </a:p>
        </p:txBody>
      </p:sp>
      <p:sp>
        <p:nvSpPr>
          <p:cNvPr id="146449" name="Rectangle 17">
            <a:extLst>
              <a:ext uri="{FF2B5EF4-FFF2-40B4-BE49-F238E27FC236}">
                <a16:creationId xmlns:a16="http://schemas.microsoft.com/office/drawing/2014/main" id="{A5540627-CA9B-93BC-3AC7-64D2F9EF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904" y="5604960"/>
            <a:ext cx="3836564" cy="3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0" tIns="33335" rIns="67860" bIns="33335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it-IT" sz="1800" b="1" i="1" dirty="0">
                <a:solidFill>
                  <a:srgbClr val="0099FF"/>
                </a:solidFill>
                <a:latin typeface="+mn-lt"/>
              </a:rPr>
              <a:t>P </a:t>
            </a:r>
            <a:r>
              <a:rPr lang="en-US" altLang="it-IT" sz="1800" b="1" i="1" dirty="0">
                <a:solidFill>
                  <a:srgbClr val="0099FF"/>
                </a:solidFill>
                <a:latin typeface="+mn-lt"/>
                <a:cs typeface="Times New Roman" panose="02020603050405020304" pitchFamily="18" charset="0"/>
              </a:rPr>
              <a:t>×</a:t>
            </a:r>
            <a:r>
              <a:rPr lang="en-US" altLang="it-IT" sz="1800" b="1" i="1" dirty="0">
                <a:solidFill>
                  <a:srgbClr val="0099FF"/>
                </a:solidFill>
                <a:latin typeface="+mn-lt"/>
              </a:rPr>
              <a:t> Q =   $112,500 per year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AFD1FA-3022-69CC-6500-73FFC5AD55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35896" y="755056"/>
            <a:ext cx="5019270" cy="719925"/>
          </a:xfrm>
        </p:spPr>
        <p:txBody>
          <a:bodyPr vert="horz" wrap="square" lIns="13500" tIns="8100" rIns="13500" bIns="810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sz="2400" dirty="0"/>
              <a:t>CVP Analysis for Breakeven Planning</a:t>
            </a:r>
            <a:br>
              <a:rPr lang="en-US" sz="2400" dirty="0"/>
            </a:br>
            <a:r>
              <a:rPr lang="en-GB" sz="2400" dirty="0"/>
              <a:t>Methods for determining BEP and </a:t>
            </a:r>
            <a:br>
              <a:rPr lang="en-GB" sz="2400" dirty="0"/>
            </a:br>
            <a:r>
              <a:rPr lang="en-GB" sz="2400" dirty="0"/>
              <a:t>target operating profit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786E4BD-B3D0-0B73-0823-01E11EBFE7A5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3" grpId="0"/>
      <p:bldP spid="146444" grpId="0"/>
      <p:bldP spid="146446" grpId="0"/>
      <p:bldP spid="146447" grpId="0"/>
      <p:bldP spid="1464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625DA-06B9-40C6-A731-12196236ECA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ED025211-76CE-46AC-95B9-44036C45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/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B91B7848-7626-4242-A51F-7432BFB9C46F}"/>
              </a:ext>
            </a:extLst>
          </p:cNvPr>
          <p:cNvSpPr txBox="1">
            <a:spLocks noChangeArrowheads="1"/>
          </p:cNvSpPr>
          <p:nvPr/>
        </p:nvSpPr>
        <p:spPr>
          <a:xfrm>
            <a:off x="8809608" y="6453336"/>
            <a:ext cx="442912" cy="415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C0D5AE-40BF-4619-8548-138277589528}" type="slidenum">
              <a:rPr lang="en-GB" altLang="it-IT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it-IT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FFFC66F8-1319-4BFD-86C6-E3330FAD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597650"/>
            <a:ext cx="2160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it-IT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Blocher </a:t>
            </a:r>
            <a:r>
              <a:rPr lang="en-GB" altLang="it-IT" sz="16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et al</a:t>
            </a:r>
            <a:r>
              <a:rPr lang="en-GB" altLang="it-IT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., 2005</a:t>
            </a:r>
            <a:endParaRPr lang="en-US" altLang="it-IT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9" descr="The CVP graph and the Profit-Volume Graph.">
            <a:extLst>
              <a:ext uri="{FF2B5EF4-FFF2-40B4-BE49-F238E27FC236}">
                <a16:creationId xmlns:a16="http://schemas.microsoft.com/office/drawing/2014/main" id="{00D57688-B113-8A4F-1B12-A9C2ABA5296F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167234"/>
            <a:ext cx="8496300" cy="6453187"/>
            <a:chOff x="158" y="102"/>
            <a:chExt cx="4672" cy="3885"/>
          </a:xfrm>
        </p:grpSpPr>
        <p:pic>
          <p:nvPicPr>
            <p:cNvPr id="9" name="Picture 4" descr="fig07_04">
              <a:extLst>
                <a:ext uri="{FF2B5EF4-FFF2-40B4-BE49-F238E27FC236}">
                  <a16:creationId xmlns:a16="http://schemas.microsoft.com/office/drawing/2014/main" id="{BBADE66D-F076-8A8E-26A5-EC85A0892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02"/>
              <a:ext cx="4672" cy="38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5ADD6621-2DCB-2372-81B7-73E5AA1EF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1568"/>
              <a:ext cx="2574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2BD347DB-AC83-424D-27CB-6A5684B66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1588"/>
              <a:ext cx="5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r"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algn="r"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algn="r"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algn="r"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algn="r"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altLang="it-IT" sz="1400" dirty="0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</a:rPr>
                <a:t>Fixed cost</a:t>
              </a:r>
              <a:endParaRPr lang="en-US" altLang="it-IT" sz="1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F451F1F8-FB47-9F2D-13D5-A334D0AB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18" y="3167387"/>
            <a:ext cx="1295400" cy="42024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it-IT" sz="1600" b="1" dirty="0">
                <a:solidFill>
                  <a:schemeClr val="accent5">
                    <a:lumMod val="10000"/>
                  </a:schemeClr>
                </a:solidFill>
              </a:rPr>
              <a:t>Q=1,500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it-IT" sz="1200" b="1" dirty="0">
                <a:solidFill>
                  <a:schemeClr val="accent5">
                    <a:lumMod val="10000"/>
                  </a:schemeClr>
                </a:solidFill>
              </a:rPr>
              <a:t>Breakeven point</a:t>
            </a:r>
            <a:endParaRPr lang="en-GB" altLang="it-IT" sz="12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A9F71C4F-6F23-6373-8132-61B507D2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44" y="5815175"/>
            <a:ext cx="1098550" cy="574132"/>
          </a:xfrm>
          <a:prstGeom prst="rect">
            <a:avLst/>
          </a:prstGeom>
          <a:solidFill>
            <a:srgbClr val="33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it-IT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it-IT" sz="1600" b="1" dirty="0">
                <a:solidFill>
                  <a:schemeClr val="accent5">
                    <a:lumMod val="10000"/>
                  </a:schemeClr>
                </a:solidFill>
              </a:rPr>
              <a:t>Q=1,500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GB" altLang="it-IT" sz="12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810FAA3-974F-AD81-D613-0924A681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224" y="2445567"/>
            <a:ext cx="790575" cy="274638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it-IT" sz="1800" b="1" dirty="0">
                <a:solidFill>
                  <a:schemeClr val="bg2"/>
                </a:solidFill>
              </a:rPr>
              <a:t>$60,000</a:t>
            </a:r>
            <a:endParaRPr lang="en-GB" altLang="it-IT" sz="1800" b="1" dirty="0">
              <a:solidFill>
                <a:schemeClr val="bg2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F2A39FFC-1983-9776-F5BC-2AC98D09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761" y="6178698"/>
            <a:ext cx="935038" cy="274638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it-IT" sz="1800" b="1" dirty="0">
                <a:solidFill>
                  <a:schemeClr val="bg2"/>
                </a:solidFill>
              </a:rPr>
              <a:t>- $60,000</a:t>
            </a:r>
            <a:endParaRPr lang="en-GB" altLang="it-IT" sz="1800" b="1" dirty="0">
              <a:solidFill>
                <a:schemeClr val="bg2"/>
              </a:solidFill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7D143614-456A-6F37-FB6F-17802A935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727" y="1903486"/>
            <a:ext cx="790575" cy="27463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it-IT" sz="1800" b="1" dirty="0">
                <a:solidFill>
                  <a:schemeClr val="bg2"/>
                </a:solidFill>
              </a:rPr>
              <a:t>$112,500</a:t>
            </a:r>
            <a:endParaRPr lang="en-GB" altLang="it-IT" sz="1800" b="1" dirty="0">
              <a:solidFill>
                <a:schemeClr val="bg2"/>
              </a:solidFill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CF251B53-38CE-4336-80FD-3855B3FF4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246673"/>
            <a:ext cx="790575" cy="27622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it-IT" sz="1800" b="1" dirty="0">
                <a:solidFill>
                  <a:schemeClr val="bg2"/>
                </a:solidFill>
              </a:rPr>
              <a:t>Profit</a:t>
            </a:r>
            <a:endParaRPr lang="en-GB" altLang="it-IT" sz="1800" b="1" dirty="0">
              <a:solidFill>
                <a:schemeClr val="bg2"/>
              </a:solidFill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E4AD5342-3806-C27A-5A98-515D88FF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493" y="2158878"/>
            <a:ext cx="790575" cy="27622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it-IT" sz="1800" b="1" dirty="0">
                <a:solidFill>
                  <a:schemeClr val="bg2"/>
                </a:solidFill>
              </a:rPr>
              <a:t>Loss</a:t>
            </a:r>
            <a:endParaRPr lang="en-GB" altLang="it-IT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402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51191-9FCF-4030-BE06-AF5800F6A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Example 2: digital radios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693D15-D9A0-49C7-A31E-25129C353015}"/>
              </a:ext>
            </a:extLst>
          </p:cNvPr>
          <p:cNvSpPr txBox="1"/>
          <p:nvPr/>
        </p:nvSpPr>
        <p:spPr>
          <a:xfrm>
            <a:off x="179512" y="2165563"/>
            <a:ext cx="8640960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Using the formula, the number of units that need to be produced and sold to break-even can be calculated.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Example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 company manufactures and sells digital radios. The selling price is £75, the variable costs (per unit) are £45 and fixed costs are £60,000.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n-ea"/>
                <a:cs typeface="+mn-cs"/>
              </a:rPr>
              <a:t>Calculate the break-even point.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9FFA38B-D7EF-4F3F-B0FA-B956AED2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68960"/>
            <a:ext cx="2451522" cy="12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06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Nature of Management Accounting&amp;#x0D;&amp;#x0A; Definition of management accounting:&amp;quot;&quot;/&gt;&lt;property id=&quot;20307&quot; value=&quot;257&quot;/&gt;&lt;/object&gt;&lt;object type=&quot;3&quot; unique_id=&quot;10288&quot;&gt;&lt;property id=&quot;20148&quot; value=&quot;5&quot;/&gt;&lt;property id=&quot;20300&quot; value=&quot;Slide 5 - &amp;quot;The Distinction between financial and management accounting&amp;quot;&quot;/&gt;&lt;property id=&quot;20307&quot; value=&quot;266&quot;/&gt;&lt;/object&gt;&lt;object type=&quot;3&quot; unique_id=&quot;11049&quot;&gt;&lt;property id=&quot;20148&quot; value=&quot;5&quot;/&gt;&lt;property id=&quot;20300&quot; value=&quot;Slide 3 - &amp;quot;Accounting: Definition and main users&amp;quot;&quot;/&gt;&lt;property id=&quot;20307&quot; value=&quot;279&quot;/&gt;&lt;/object&gt;&lt;object type=&quot;3&quot; unique_id=&quot;11050&quot;&gt;&lt;property id=&quot;20148&quot; value=&quot;5&quot;/&gt;&lt;property id=&quot;20300&quot; value=&quot;Slide 4 - &amp;quot;Major Purposes of Accounting Systems&amp;quot;&quot;/&gt;&lt;property id=&quot;20307&quot; value=&quot;280&quot;/&gt;&lt;/object&gt;&lt;object type=&quot;3&quot; unique_id=&quot;11051&quot;&gt;&lt;property id=&quot;20148&quot; value=&quot;5&quot;/&gt;&lt;property id=&quot;20300&quot; value=&quot;Slide 6 - &amp;quot;Cost Accounting Vs. Cost Management&amp;quot;&quot;/&gt;&lt;property id=&quot;20307&quot; value=&quot;301&quot;/&gt;&lt;/object&gt;&lt;object type=&quot;3&quot; unique_id=&quot;11052&quot;&gt;&lt;property id=&quot;20148&quot; value=&quot;5&quot;/&gt;&lt;property id=&quot;20300&quot; value=&quot;Slide 7&quot;/&gt;&lt;property id=&quot;20307&quot; value=&quot;302&quot;/&gt;&lt;/object&gt;&lt;object type=&quot;3&quot; unique_id=&quot;11053&quot;&gt;&lt;property id=&quot;20148&quot; value=&quot;5&quot;/&gt;&lt;property id=&quot;20300&quot; value=&quot;Slide 8&quot;/&gt;&lt;property id=&quot;20307&quot; value=&quot;281&quot;/&gt;&lt;/object&gt;&lt;object type=&quot;3&quot; unique_id=&quot;11054&quot;&gt;&lt;property id=&quot;20148&quot; value=&quot;5&quot;/&gt;&lt;property id=&quot;20300&quot; value=&quot;Slide 9 - &amp;quot;Performance Report&amp;quot;&quot;/&gt;&lt;property id=&quot;20307&quot; value=&quot;282&quot;/&gt;&lt;/object&gt;&lt;object type=&quot;3&quot; unique_id=&quot;11055&quot;&gt;&lt;property id=&quot;20148&quot; value=&quot;5&quot;/&gt;&lt;property id=&quot;20300&quot; value=&quot;Slide 10 - &amp;quot;Performance Report&amp;quot;&quot;/&gt;&lt;property id=&quot;20307&quot; value=&quot;283&quot;/&gt;&lt;/object&gt;&lt;object type=&quot;3&quot; unique_id=&quot;11056&quot;&gt;&lt;property id=&quot;20148&quot; value=&quot;5&quot;/&gt;&lt;property id=&quot;20300&quot; value=&quot;Slide 11 - &amp;quot;Performance Report&amp;quot;&quot;/&gt;&lt;property id=&quot;20307&quot; value=&quot;284&quot;/&gt;&lt;/object&gt;&lt;object type=&quot;3&quot; unique_id=&quot;11057&quot;&gt;&lt;property id=&quot;20148&quot; value=&quot;5&quot;/&gt;&lt;property id=&quot;20300&quot; value=&quot;Slide 12 - &amp;quot;Contemporary Business Environment&amp;quot;&quot;/&gt;&lt;property id=&quot;20307&quot; value=&quot;285&quot;/&gt;&lt;/object&gt;&lt;object type=&quot;3&quot; unique_id=&quot;11058&quot;&gt;&lt;property id=&quot;20148&quot; value=&quot;5&quot;/&gt;&lt;property id=&quot;20300&quot; value=&quot;Slide 13&quot;/&gt;&lt;property id=&quot;20307&quot; value=&quot;286&quot;/&gt;&lt;/object&gt;&lt;object type=&quot;3&quot; unique_id=&quot;11059&quot;&gt;&lt;property id=&quot;20148&quot; value=&quot;5&quot;/&gt;&lt;property id=&quot;20300&quot; value=&quot;Slide 17&quot;/&gt;&lt;property id=&quot;20307&quot; value=&quot;287&quot;/&gt;&lt;/object&gt;&lt;object type=&quot;3&quot; unique_id=&quot;11060&quot;&gt;&lt;property id=&quot;20148&quot; value=&quot;5&quot;/&gt;&lt;property id=&quot;20300&quot; value=&quot;Slide 19&quot;/&gt;&lt;property id=&quot;20307&quot; value=&quot;288&quot;/&gt;&lt;/object&gt;&lt;object type=&quot;3&quot; unique_id=&quot;11064&quot;&gt;&lt;property id=&quot;20148&quot; value=&quot;5&quot;/&gt;&lt;property id=&quot;20300&quot; value=&quot;Slide 21&quot;/&gt;&lt;property id=&quot;20307&quot; value=&quot;292&quot;/&gt;&lt;/object&gt;&lt;object type=&quot;3&quot; unique_id=&quot;11065&quot;&gt;&lt;property id=&quot;20148&quot; value=&quot;5&quot;/&gt;&lt;property id=&quot;20300&quot; value=&quot;Slide 22&quot;/&gt;&lt;property id=&quot;20307&quot; value=&quot;293&quot;/&gt;&lt;/object&gt;&lt;object type=&quot;3&quot; unique_id=&quot;11066&quot;&gt;&lt;property id=&quot;20148&quot; value=&quot;5&quot;/&gt;&lt;property id=&quot;20300&quot; value=&quot;Slide 23 - &amp;quot;The Balanced Scorecard&amp;quot;&quot;/&gt;&lt;property id=&quot;20307&quot; value=&quot;294&quot;/&gt;&lt;/object&gt;&lt;object type=&quot;3&quot; unique_id=&quot;11067&quot;&gt;&lt;property id=&quot;20148&quot; value=&quot;5&quot;/&gt;&lt;property id=&quot;20300&quot; value=&quot;Slide 18 - &amp;quot;Benchmarking&amp;quot;&quot;/&gt;&lt;property id=&quot;20307&quot; value=&quot;295&quot;/&gt;&lt;/object&gt;&lt;object type=&quot;3&quot; unique_id=&quot;11068&quot;&gt;&lt;property id=&quot;20148&quot; value=&quot;5&quot;/&gt;&lt;property id=&quot;20300&quot; value=&quot;Slide 16 - &amp;quot;Total Quality Management&amp;quot;&quot;/&gt;&lt;property id=&quot;20307&quot; value=&quot;296&quot;/&gt;&lt;/object&gt;&lt;object type=&quot;3&quot; unique_id=&quot;11069&quot;&gt;&lt;property id=&quot;20148&quot; value=&quot;5&quot;/&gt;&lt;property id=&quot;20300&quot; value=&quot;Slide 14 - &amp;quot;Activity-Based Costing&amp;#x0D;&amp;#x0A;and Management&amp;quot;&quot;/&gt;&lt;property id=&quot;20307&quot; value=&quot;297&quot;/&gt;&lt;/object&gt;&lt;object type=&quot;3&quot; unique_id=&quot;11396&quot;&gt;&lt;property id=&quot;20148&quot; value=&quot;5&quot;/&gt;&lt;property id=&quot;20300&quot; value=&quot;Slide 24 - &amp;quot;MGT 102&amp;#x0D;&amp;#x0A;Lectures 3&amp;#x0D;&amp;#x0A;&amp;quot;&quot;/&gt;&lt;property id=&quot;20307&quot; value=&quot;304&quot;/&gt;&lt;/object&gt;&lt;object type=&quot;3&quot; unique_id=&quot;11397&quot;&gt;&lt;property id=&quot;20148&quot; value=&quot;5&quot;/&gt;&lt;property id=&quot;20300&quot; value=&quot;Slide 15 - &amp;quot;Life-Cycle Costing&amp;quot;&quot;/&gt;&lt;property id=&quot;20307&quot; value=&quot;308&quot;/&gt;&lt;/object&gt;&lt;object type=&quot;3&quot; unique_id=&quot;11398&quot;&gt;&lt;property id=&quot;20148&quot; value=&quot;5&quot;/&gt;&lt;property id=&quot;20300&quot; value=&quot;Slide 20 - &amp;quot;Target Costing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1990</Words>
  <Application>Microsoft Macintosh PowerPoint</Application>
  <PresentationFormat>On-screen Show (4:3)</PresentationFormat>
  <Paragraphs>283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Microsoft Yahei</vt:lpstr>
      <vt:lpstr>Arial</vt:lpstr>
      <vt:lpstr>Calibri</vt:lpstr>
      <vt:lpstr>Lucida Sans Unicode</vt:lpstr>
      <vt:lpstr>Times New Roman</vt:lpstr>
      <vt:lpstr>Wingdings</vt:lpstr>
      <vt:lpstr>Wingdings 3</vt:lpstr>
      <vt:lpstr>Office Theme</vt:lpstr>
      <vt:lpstr>Microsoft Equation 3.0</vt:lpstr>
      <vt:lpstr>Equation</vt:lpstr>
      <vt:lpstr>Visio</vt:lpstr>
      <vt:lpstr>PowerPoint Presentation</vt:lpstr>
      <vt:lpstr>Lecture Outline</vt:lpstr>
      <vt:lpstr>CVP Analysis</vt:lpstr>
      <vt:lpstr>CVP Analysis</vt:lpstr>
      <vt:lpstr>Example 1:  Saman Household Furnishings, Inc.</vt:lpstr>
      <vt:lpstr>CVP Analysis for Breakeven Planning Methods for determining BEP and  target operating profit</vt:lpstr>
      <vt:lpstr>CVP Analysis for Breakeven Planning Methods for determining BEP and  target operating profit</vt:lpstr>
      <vt:lpstr>PowerPoint Presentation</vt:lpstr>
      <vt:lpstr>Example 2: digital radios</vt:lpstr>
      <vt:lpstr>Example 2: BEP</vt:lpstr>
      <vt:lpstr>Example 2: BEP</vt:lpstr>
      <vt:lpstr>Example 2: target profit</vt:lpstr>
      <vt:lpstr>Example 2: target profit</vt:lpstr>
      <vt:lpstr>Example 2:  margin of safety</vt:lpstr>
      <vt:lpstr>Example 2:  margin of safety</vt:lpstr>
      <vt:lpstr>Example 2: trade-offs between fixed and variable costs</vt:lpstr>
      <vt:lpstr>Example 2: trade-offs between fixed and variable costs</vt:lpstr>
      <vt:lpstr>Some uses of  CVP Analysis</vt:lpstr>
      <vt:lpstr>PowerPoint Presentation</vt:lpstr>
      <vt:lpstr>PowerPoint Presentation</vt:lpstr>
      <vt:lpstr>Introduction to Budgets预算</vt:lpstr>
      <vt:lpstr>Budgets: period and responsibility</vt:lpstr>
      <vt:lpstr>Budgeting</vt:lpstr>
      <vt:lpstr>Master Budget</vt:lpstr>
      <vt:lpstr>Operating budget and financial budget</vt:lpstr>
      <vt:lpstr>Organisational framework</vt:lpstr>
      <vt:lpstr>Budgeting approaches</vt:lpstr>
      <vt:lpstr>Flexible budgets</vt:lpstr>
      <vt:lpstr>Standard costing</vt:lpstr>
      <vt:lpstr>Standard costing</vt:lpstr>
      <vt:lpstr>Purposes of budgeting</vt:lpstr>
      <vt:lpstr>Reading (optional)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Neng Jiang</dc:creator>
  <cp:lastModifiedBy>Yi Li</cp:lastModifiedBy>
  <cp:revision>270</cp:revision>
  <cp:lastPrinted>2024-01-11T23:24:23Z</cp:lastPrinted>
  <dcterms:created xsi:type="dcterms:W3CDTF">2010-07-12T12:27:37Z</dcterms:created>
  <dcterms:modified xsi:type="dcterms:W3CDTF">2024-01-12T18:55:05Z</dcterms:modified>
</cp:coreProperties>
</file>