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9" r:id="rId4"/>
    <p:sldId id="259" r:id="rId5"/>
    <p:sldId id="258" r:id="rId6"/>
    <p:sldId id="260" r:id="rId7"/>
    <p:sldId id="282" r:id="rId8"/>
    <p:sldId id="262" r:id="rId9"/>
    <p:sldId id="272" r:id="rId10"/>
    <p:sldId id="263" r:id="rId11"/>
    <p:sldId id="264" r:id="rId12"/>
    <p:sldId id="265" r:id="rId13"/>
    <p:sldId id="266" r:id="rId14"/>
    <p:sldId id="274" r:id="rId15"/>
    <p:sldId id="267" r:id="rId16"/>
    <p:sldId id="277" r:id="rId17"/>
    <p:sldId id="268" r:id="rId18"/>
    <p:sldId id="276" r:id="rId19"/>
    <p:sldId id="269" r:id="rId20"/>
    <p:sldId id="278" r:id="rId21"/>
    <p:sldId id="270" r:id="rId22"/>
    <p:sldId id="271" r:id="rId23"/>
    <p:sldId id="273"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63"/>
  </p:normalViewPr>
  <p:slideViewPr>
    <p:cSldViewPr snapToGrid="0">
      <p:cViewPr>
        <p:scale>
          <a:sx n="101" d="100"/>
          <a:sy n="101" d="100"/>
        </p:scale>
        <p:origin x="-328" y="5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9125B65-4D69-4120-B7E4-6DE8868B95AE}" type="datetimeFigureOut">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62665F-BFB0-4FAF-97E2-D954A546922F}" type="slidenum">
              <a:rPr lang="en-GB" smtClean="0"/>
              <a:t>‹#›</a:t>
            </a:fld>
            <a:endParaRPr lang="en-GB"/>
          </a:p>
        </p:txBody>
      </p:sp>
    </p:spTree>
    <p:extLst>
      <p:ext uri="{BB962C8B-B14F-4D97-AF65-F5344CB8AC3E}">
        <p14:creationId xmlns:p14="http://schemas.microsoft.com/office/powerpoint/2010/main" val="377211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9125B65-4D69-4120-B7E4-6DE8868B95AE}" type="datetimeFigureOut">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62665F-BFB0-4FAF-97E2-D954A546922F}" type="slidenum">
              <a:rPr lang="en-GB" smtClean="0"/>
              <a:t>‹#›</a:t>
            </a:fld>
            <a:endParaRPr lang="en-GB"/>
          </a:p>
        </p:txBody>
      </p:sp>
    </p:spTree>
    <p:extLst>
      <p:ext uri="{BB962C8B-B14F-4D97-AF65-F5344CB8AC3E}">
        <p14:creationId xmlns:p14="http://schemas.microsoft.com/office/powerpoint/2010/main" val="3293081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9125B65-4D69-4120-B7E4-6DE8868B95AE}" type="datetimeFigureOut">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62665F-BFB0-4FAF-97E2-D954A546922F}" type="slidenum">
              <a:rPr lang="en-GB" smtClean="0"/>
              <a:t>‹#›</a:t>
            </a:fld>
            <a:endParaRPr lang="en-GB"/>
          </a:p>
        </p:txBody>
      </p:sp>
    </p:spTree>
    <p:extLst>
      <p:ext uri="{BB962C8B-B14F-4D97-AF65-F5344CB8AC3E}">
        <p14:creationId xmlns:p14="http://schemas.microsoft.com/office/powerpoint/2010/main" val="45129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9125B65-4D69-4120-B7E4-6DE8868B95AE}" type="datetimeFigureOut">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62665F-BFB0-4FAF-97E2-D954A546922F}" type="slidenum">
              <a:rPr lang="en-GB" smtClean="0"/>
              <a:t>‹#›</a:t>
            </a:fld>
            <a:endParaRPr lang="en-GB"/>
          </a:p>
        </p:txBody>
      </p:sp>
    </p:spTree>
    <p:extLst>
      <p:ext uri="{BB962C8B-B14F-4D97-AF65-F5344CB8AC3E}">
        <p14:creationId xmlns:p14="http://schemas.microsoft.com/office/powerpoint/2010/main" val="3084373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125B65-4D69-4120-B7E4-6DE8868B95AE}" type="datetimeFigureOut">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62665F-BFB0-4FAF-97E2-D954A546922F}" type="slidenum">
              <a:rPr lang="en-GB" smtClean="0"/>
              <a:t>‹#›</a:t>
            </a:fld>
            <a:endParaRPr lang="en-GB"/>
          </a:p>
        </p:txBody>
      </p:sp>
    </p:spTree>
    <p:extLst>
      <p:ext uri="{BB962C8B-B14F-4D97-AF65-F5344CB8AC3E}">
        <p14:creationId xmlns:p14="http://schemas.microsoft.com/office/powerpoint/2010/main" val="1462023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9125B65-4D69-4120-B7E4-6DE8868B95AE}" type="datetimeFigureOut">
              <a:rPr lang="en-GB" smtClean="0"/>
              <a:t>10/01/2024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62665F-BFB0-4FAF-97E2-D954A546922F}" type="slidenum">
              <a:rPr lang="en-GB" smtClean="0"/>
              <a:t>‹#›</a:t>
            </a:fld>
            <a:endParaRPr lang="en-GB"/>
          </a:p>
        </p:txBody>
      </p:sp>
    </p:spTree>
    <p:extLst>
      <p:ext uri="{BB962C8B-B14F-4D97-AF65-F5344CB8AC3E}">
        <p14:creationId xmlns:p14="http://schemas.microsoft.com/office/powerpoint/2010/main" val="2700865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9125B65-4D69-4120-B7E4-6DE8868B95AE}" type="datetimeFigureOut">
              <a:rPr lang="en-GB" smtClean="0"/>
              <a:t>10/01/2024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962665F-BFB0-4FAF-97E2-D954A546922F}" type="slidenum">
              <a:rPr lang="en-GB" smtClean="0"/>
              <a:t>‹#›</a:t>
            </a:fld>
            <a:endParaRPr lang="en-GB"/>
          </a:p>
        </p:txBody>
      </p:sp>
    </p:spTree>
    <p:extLst>
      <p:ext uri="{BB962C8B-B14F-4D97-AF65-F5344CB8AC3E}">
        <p14:creationId xmlns:p14="http://schemas.microsoft.com/office/powerpoint/2010/main" val="3294341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9125B65-4D69-4120-B7E4-6DE8868B95AE}" type="datetimeFigureOut">
              <a:rPr lang="en-GB" smtClean="0"/>
              <a:t>10/01/2024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962665F-BFB0-4FAF-97E2-D954A546922F}" type="slidenum">
              <a:rPr lang="en-GB" smtClean="0"/>
              <a:t>‹#›</a:t>
            </a:fld>
            <a:endParaRPr lang="en-GB"/>
          </a:p>
        </p:txBody>
      </p:sp>
    </p:spTree>
    <p:extLst>
      <p:ext uri="{BB962C8B-B14F-4D97-AF65-F5344CB8AC3E}">
        <p14:creationId xmlns:p14="http://schemas.microsoft.com/office/powerpoint/2010/main" val="2908981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125B65-4D69-4120-B7E4-6DE8868B95AE}" type="datetimeFigureOut">
              <a:rPr lang="en-GB" smtClean="0"/>
              <a:t>10/01/2024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962665F-BFB0-4FAF-97E2-D954A546922F}" type="slidenum">
              <a:rPr lang="en-GB" smtClean="0"/>
              <a:t>‹#›</a:t>
            </a:fld>
            <a:endParaRPr lang="en-GB"/>
          </a:p>
        </p:txBody>
      </p:sp>
    </p:spTree>
    <p:extLst>
      <p:ext uri="{BB962C8B-B14F-4D97-AF65-F5344CB8AC3E}">
        <p14:creationId xmlns:p14="http://schemas.microsoft.com/office/powerpoint/2010/main" val="310156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9125B65-4D69-4120-B7E4-6DE8868B95AE}" type="datetimeFigureOut">
              <a:rPr lang="en-GB" smtClean="0"/>
              <a:t>10/01/2024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62665F-BFB0-4FAF-97E2-D954A546922F}" type="slidenum">
              <a:rPr lang="en-GB" smtClean="0"/>
              <a:t>‹#›</a:t>
            </a:fld>
            <a:endParaRPr lang="en-GB"/>
          </a:p>
        </p:txBody>
      </p:sp>
    </p:spTree>
    <p:extLst>
      <p:ext uri="{BB962C8B-B14F-4D97-AF65-F5344CB8AC3E}">
        <p14:creationId xmlns:p14="http://schemas.microsoft.com/office/powerpoint/2010/main" val="1459998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9125B65-4D69-4120-B7E4-6DE8868B95AE}" type="datetimeFigureOut">
              <a:rPr lang="en-GB" smtClean="0"/>
              <a:t>10/01/2024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62665F-BFB0-4FAF-97E2-D954A546922F}" type="slidenum">
              <a:rPr lang="en-GB" smtClean="0"/>
              <a:t>‹#›</a:t>
            </a:fld>
            <a:endParaRPr lang="en-GB"/>
          </a:p>
        </p:txBody>
      </p:sp>
    </p:spTree>
    <p:extLst>
      <p:ext uri="{BB962C8B-B14F-4D97-AF65-F5344CB8AC3E}">
        <p14:creationId xmlns:p14="http://schemas.microsoft.com/office/powerpoint/2010/main" val="831196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125B65-4D69-4120-B7E4-6DE8868B95AE}" type="datetimeFigureOut">
              <a:rPr lang="en-GB" smtClean="0"/>
              <a:t>10/01/2024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62665F-BFB0-4FAF-97E2-D954A546922F}" type="slidenum">
              <a:rPr lang="en-GB" smtClean="0"/>
              <a:t>‹#›</a:t>
            </a:fld>
            <a:endParaRPr lang="en-GB"/>
          </a:p>
        </p:txBody>
      </p:sp>
    </p:spTree>
    <p:extLst>
      <p:ext uri="{BB962C8B-B14F-4D97-AF65-F5344CB8AC3E}">
        <p14:creationId xmlns:p14="http://schemas.microsoft.com/office/powerpoint/2010/main" val="1622243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Intellectual Property (IP) Law</a:t>
            </a:r>
          </a:p>
        </p:txBody>
      </p:sp>
      <p:sp>
        <p:nvSpPr>
          <p:cNvPr id="3" name="Subtitle 2"/>
          <p:cNvSpPr>
            <a:spLocks noGrp="1"/>
          </p:cNvSpPr>
          <p:nvPr>
            <p:ph type="subTitle" idx="1"/>
          </p:nvPr>
        </p:nvSpPr>
        <p:spPr/>
        <p:txBody>
          <a:bodyPr/>
          <a:lstStyle/>
          <a:p>
            <a:r>
              <a:rPr lang="en-GB" dirty="0"/>
              <a:t>IP Law Lecture 3</a:t>
            </a:r>
          </a:p>
          <a:p>
            <a:r>
              <a:rPr lang="en-GB" dirty="0"/>
              <a:t>MGT 388 Lecture 6</a:t>
            </a:r>
          </a:p>
          <a:p>
            <a:r>
              <a:rPr lang="en-GB" dirty="0"/>
              <a:t>Note: Please attend your Contract Law seminar</a:t>
            </a:r>
          </a:p>
        </p:txBody>
      </p:sp>
      <p:pic>
        <p:nvPicPr>
          <p:cNvPr id="4"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1261708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Patent Application Procedure</a:t>
            </a:r>
          </a:p>
        </p:txBody>
      </p:sp>
      <p:sp>
        <p:nvSpPr>
          <p:cNvPr id="3" name="Content Placeholder 2"/>
          <p:cNvSpPr>
            <a:spLocks noGrp="1"/>
          </p:cNvSpPr>
          <p:nvPr>
            <p:ph idx="1"/>
          </p:nvPr>
        </p:nvSpPr>
        <p:spPr/>
        <p:txBody>
          <a:bodyPr>
            <a:normAutofit fontScale="92500" lnSpcReduction="20000"/>
          </a:bodyPr>
          <a:lstStyle/>
          <a:p>
            <a:r>
              <a:rPr lang="en-GB" dirty="0"/>
              <a:t>The Specification Document:</a:t>
            </a:r>
          </a:p>
          <a:p>
            <a:pPr lvl="1"/>
            <a:r>
              <a:rPr lang="en-GB" dirty="0"/>
              <a:t>(</a:t>
            </a:r>
            <a:r>
              <a:rPr lang="en-GB" dirty="0" err="1"/>
              <a:t>i</a:t>
            </a:r>
            <a:r>
              <a:rPr lang="en-GB" dirty="0"/>
              <a:t>) Specification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规范</a:t>
            </a:r>
            <a:endParaRPr lang="en-GB" dirty="0"/>
          </a:p>
          <a:p>
            <a:pPr lvl="2"/>
            <a:r>
              <a:rPr lang="en-GB" dirty="0"/>
              <a:t>Biographical information of inventor</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发明人的履历信息</a:t>
            </a:r>
            <a:endParaRPr lang="en-GB" dirty="0"/>
          </a:p>
          <a:p>
            <a:pPr lvl="2"/>
            <a:r>
              <a:rPr lang="en-GB" dirty="0"/>
              <a:t>Written description(may include supplementary drawings/photos)</a:t>
            </a:r>
          </a:p>
          <a:p>
            <a:pPr lvl="3"/>
            <a:r>
              <a:rPr lang="en-GB" dirty="0"/>
              <a:t>Gap in knowledge which invention fills</a:t>
            </a:r>
          </a:p>
          <a:p>
            <a:pPr lvl="3"/>
            <a:r>
              <a:rPr lang="en-GB" i="1" dirty="0"/>
              <a:t>Workings</a:t>
            </a:r>
            <a:r>
              <a:rPr lang="en-GB" dirty="0"/>
              <a:t> - how invention was created</a:t>
            </a:r>
          </a:p>
          <a:p>
            <a:pPr lvl="3"/>
            <a:r>
              <a:rPr lang="en-GB" i="1" dirty="0"/>
              <a:t>Enablement</a:t>
            </a:r>
            <a:r>
              <a:rPr lang="en-GB" dirty="0"/>
              <a:t> - provide sufficient information to enable any </a:t>
            </a:r>
            <a:r>
              <a:rPr lang="en-GB" u="sng" dirty="0"/>
              <a:t>person skilled in the art</a:t>
            </a:r>
            <a:r>
              <a:rPr lang="en-GB" dirty="0"/>
              <a:t> to reproduce invention by following the steps outlined in the description</a:t>
            </a:r>
          </a:p>
          <a:p>
            <a:pPr lvl="1"/>
            <a:r>
              <a:rPr lang="en-GB" dirty="0"/>
              <a:t>(ii) Claims</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索赔</a:t>
            </a:r>
            <a:endParaRPr lang="en-GB" dirty="0"/>
          </a:p>
          <a:p>
            <a:pPr lvl="2"/>
            <a:r>
              <a:rPr lang="en-GB" dirty="0"/>
              <a:t>Defines the matter for which the applicant seeks protection i.e. the scope of the 20 year monopoly</a:t>
            </a:r>
          </a:p>
          <a:p>
            <a:pPr lvl="2"/>
            <a:r>
              <a:rPr lang="en-GB" dirty="0"/>
              <a:t>Must relate to one invention or to a group of inventions which are so linked as to form a single inventive concept</a:t>
            </a:r>
          </a:p>
          <a:p>
            <a:pPr lvl="2"/>
            <a:endParaRPr lang="en-GB" dirty="0"/>
          </a:p>
          <a:p>
            <a:r>
              <a:rPr lang="en-GB" dirty="0"/>
              <a:t>Significance of filing date</a:t>
            </a:r>
          </a:p>
          <a:p>
            <a:pPr lvl="1"/>
            <a:r>
              <a:rPr lang="en-GB" dirty="0"/>
              <a:t>UK has a ‘First to file’ system (app takes priority over other apps from </a:t>
            </a:r>
            <a:r>
              <a:rPr lang="en-GB" i="1" dirty="0"/>
              <a:t>priority date</a:t>
            </a:r>
            <a:r>
              <a:rPr lang="en-GB" dirty="0"/>
              <a:t>)</a:t>
            </a:r>
          </a:p>
          <a:p>
            <a:pPr lvl="2"/>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720957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cannot be patented?</a:t>
            </a:r>
          </a:p>
        </p:txBody>
      </p:sp>
      <p:sp>
        <p:nvSpPr>
          <p:cNvPr id="3" name="Content Placeholder 2"/>
          <p:cNvSpPr>
            <a:spLocks noGrp="1"/>
          </p:cNvSpPr>
          <p:nvPr>
            <p:ph idx="1"/>
          </p:nvPr>
        </p:nvSpPr>
        <p:spPr/>
        <p:txBody>
          <a:bodyPr>
            <a:normAutofit fontScale="70000" lnSpcReduction="20000"/>
          </a:bodyPr>
          <a:lstStyle/>
          <a:p>
            <a:pPr marL="0" indent="0">
              <a:buNone/>
            </a:pPr>
            <a:endParaRPr lang="en-GB" dirty="0"/>
          </a:p>
          <a:p>
            <a:r>
              <a:rPr lang="en-GB" dirty="0"/>
              <a:t>s1(2) Not an invention:</a:t>
            </a:r>
          </a:p>
          <a:p>
            <a:pPr lvl="1"/>
            <a:r>
              <a:rPr lang="en-GB" dirty="0"/>
              <a:t>(a) a </a:t>
            </a:r>
            <a:r>
              <a:rPr lang="en-GB" u="sng" dirty="0"/>
              <a:t>discovery</a:t>
            </a:r>
            <a:r>
              <a:rPr lang="en-GB" dirty="0"/>
              <a:t>, scientific </a:t>
            </a:r>
            <a:r>
              <a:rPr lang="en-GB" u="sng" dirty="0"/>
              <a:t>theory</a:t>
            </a:r>
            <a:r>
              <a:rPr lang="en-GB" dirty="0"/>
              <a:t> or mathematical method</a:t>
            </a:r>
          </a:p>
          <a:p>
            <a:pPr lvl="1"/>
            <a:r>
              <a:rPr lang="en-GB" dirty="0"/>
              <a:t>(b) a </a:t>
            </a:r>
            <a:r>
              <a:rPr lang="en-GB" u="sng" dirty="0"/>
              <a:t>literary, dramatic, musical or artistic work</a:t>
            </a:r>
            <a:r>
              <a:rPr lang="en-GB" dirty="0"/>
              <a:t> or any other aesthetic creation whatsoever</a:t>
            </a:r>
          </a:p>
          <a:p>
            <a:pPr lvl="1"/>
            <a:r>
              <a:rPr lang="en-GB" dirty="0"/>
              <a:t>(c) a scheme, rule or method for performing a </a:t>
            </a:r>
            <a:r>
              <a:rPr lang="en-GB" u="sng" dirty="0"/>
              <a:t>mental act</a:t>
            </a:r>
            <a:r>
              <a:rPr lang="en-GB" dirty="0"/>
              <a:t>, playing a game or doing business, or a program for a computer</a:t>
            </a:r>
          </a:p>
          <a:p>
            <a:pPr lvl="1"/>
            <a:r>
              <a:rPr lang="en-GB" dirty="0"/>
              <a:t>(d) the presentation of information</a:t>
            </a:r>
          </a:p>
          <a:p>
            <a:pPr lvl="1"/>
            <a:endParaRPr lang="en-GB" dirty="0"/>
          </a:p>
          <a:p>
            <a:r>
              <a:rPr lang="en-GB" dirty="0"/>
              <a:t>s1(3) Something that is contrary to public policy or morality</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违反公共政策或道德的内容</a:t>
            </a:r>
            <a:endParaRPr lang="en-GB" dirty="0"/>
          </a:p>
          <a:p>
            <a:pPr lvl="1"/>
            <a:r>
              <a:rPr lang="en-GB" dirty="0"/>
              <a:t>methods of medical treatment as outlined in s.4A(1)</a:t>
            </a:r>
          </a:p>
          <a:p>
            <a:pPr lvl="1"/>
            <a:r>
              <a:rPr lang="en-GB" dirty="0"/>
              <a:t>certain types of biological material e.g. the human body at various stages of formation; processes for cloning humans; uses of human embryos for commercial or industrial purposes (s76A)</a:t>
            </a:r>
          </a:p>
          <a:p>
            <a:pPr marL="457200" lvl="1" indent="0">
              <a:buNone/>
            </a:pP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某些类型的生物材料，例如处于不同形成阶段的人体</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克隆人类的过程</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将人类胚胎用于商业或工业目的</a:t>
            </a:r>
            <a:endParaRPr lang="en-GB" dirty="0"/>
          </a:p>
          <a:p>
            <a:pPr lvl="1"/>
            <a:r>
              <a:rPr lang="en-GB" dirty="0"/>
              <a:t>Others e.g. a new type of letter bomb</a:t>
            </a:r>
          </a:p>
          <a:p>
            <a:pPr marL="0" indent="0">
              <a:buNone/>
            </a:pPr>
            <a:br>
              <a:rPr lang="en-GB" dirty="0"/>
            </a:br>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771181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can be patented?</a:t>
            </a:r>
          </a:p>
        </p:txBody>
      </p:sp>
      <p:sp>
        <p:nvSpPr>
          <p:cNvPr id="3" name="Content Placeholder 2"/>
          <p:cNvSpPr>
            <a:spLocks noGrp="1"/>
          </p:cNvSpPr>
          <p:nvPr>
            <p:ph idx="1"/>
          </p:nvPr>
        </p:nvSpPr>
        <p:spPr/>
        <p:txBody>
          <a:bodyPr>
            <a:normAutofit/>
          </a:bodyPr>
          <a:lstStyle/>
          <a:p>
            <a:pPr marL="0" indent="0">
              <a:buNone/>
            </a:pPr>
            <a:endParaRPr lang="en-GB" dirty="0"/>
          </a:p>
          <a:p>
            <a:r>
              <a:rPr lang="en-GB" dirty="0"/>
              <a:t>s1(1) A patent may only be granted for an invention where:</a:t>
            </a:r>
          </a:p>
          <a:p>
            <a:pPr lvl="1"/>
            <a:r>
              <a:rPr lang="en-GB" dirty="0"/>
              <a:t>(a) the invention is </a:t>
            </a:r>
            <a:r>
              <a:rPr lang="en-GB" u="sng" dirty="0"/>
              <a:t>new</a:t>
            </a:r>
            <a:r>
              <a:rPr lang="en-GB" dirty="0"/>
              <a:t> (</a:t>
            </a:r>
            <a:r>
              <a:rPr lang="en-GB" i="1" dirty="0"/>
              <a:t>novelty</a:t>
            </a:r>
            <a:r>
              <a:rPr lang="en-GB" dirty="0"/>
              <a:t>)</a:t>
            </a:r>
            <a:endParaRPr lang="en-GB" u="sng" dirty="0"/>
          </a:p>
          <a:p>
            <a:pPr lvl="1"/>
            <a:r>
              <a:rPr lang="en-GB" dirty="0"/>
              <a:t>(b) it involves an </a:t>
            </a:r>
            <a:r>
              <a:rPr lang="en-GB" u="sng" dirty="0"/>
              <a:t>inventive step</a:t>
            </a:r>
            <a:r>
              <a:rPr lang="en-GB" dirty="0"/>
              <a:t> (</a:t>
            </a:r>
            <a:r>
              <a:rPr lang="en-GB" i="1" dirty="0"/>
              <a:t>inventiveness</a:t>
            </a:r>
            <a:r>
              <a:rPr lang="en-GB" dirty="0"/>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创造性的步骤</a:t>
            </a:r>
            <a:endParaRPr lang="en-GB" dirty="0"/>
          </a:p>
          <a:p>
            <a:pPr lvl="1"/>
            <a:r>
              <a:rPr lang="en-GB" dirty="0"/>
              <a:t>(c) it is </a:t>
            </a:r>
            <a:r>
              <a:rPr lang="en-GB" u="sng" dirty="0"/>
              <a:t>capable of industrial application</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可进行工业应用</a:t>
            </a:r>
            <a:endParaRPr lang="en-GB" u="sng" dirty="0"/>
          </a:p>
          <a:p>
            <a:endParaRPr lang="en-GB" dirty="0"/>
          </a:p>
          <a:p>
            <a:pPr marL="457200" lvl="1" indent="0">
              <a:buNone/>
            </a:pPr>
            <a:endParaRPr lang="en-GB" dirty="0"/>
          </a:p>
          <a:p>
            <a:pPr marL="457200" lvl="1" indent="0">
              <a:buNone/>
            </a:pPr>
            <a:br>
              <a:rPr lang="en-GB" dirty="0"/>
            </a:br>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959522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Must be ‘new’ (Novelty)</a:t>
            </a:r>
          </a:p>
        </p:txBody>
      </p:sp>
      <p:sp>
        <p:nvSpPr>
          <p:cNvPr id="3" name="Content Placeholder 2"/>
          <p:cNvSpPr>
            <a:spLocks noGrp="1"/>
          </p:cNvSpPr>
          <p:nvPr>
            <p:ph idx="1"/>
          </p:nvPr>
        </p:nvSpPr>
        <p:spPr/>
        <p:txBody>
          <a:bodyPr>
            <a:normAutofit fontScale="62500" lnSpcReduction="20000"/>
          </a:bodyPr>
          <a:lstStyle/>
          <a:p>
            <a:r>
              <a:rPr lang="en-GB" dirty="0"/>
              <a:t>Justification for novelty requirement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新颖性要求的理由</a:t>
            </a:r>
            <a:endParaRPr lang="en-GB" dirty="0"/>
          </a:p>
          <a:p>
            <a:pPr lvl="1"/>
            <a:r>
              <a:rPr lang="en-GB" dirty="0"/>
              <a:t>Ensures patents cannot be used to stop people doing what they were doing before patent granted</a:t>
            </a:r>
          </a:p>
          <a:p>
            <a:pPr lvl="1"/>
            <a:r>
              <a:rPr lang="en-GB" dirty="0"/>
              <a:t>A patent monopoly is only justly rewarded if the patent information is not otherwise available</a:t>
            </a:r>
          </a:p>
          <a:p>
            <a:pPr marL="457200" lvl="1" indent="0">
              <a:buNone/>
            </a:pP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确保专利不能被用来阻止人们在专利授予之前做他们正在做的事情 </a:t>
            </a:r>
            <a:endParaRPr lang="en-US" altLang="ja-JP" b="0" i="0" u="none" strike="noStrike" dirty="0">
              <a:solidFill>
                <a:srgbClr val="000000"/>
              </a:solidFill>
              <a:effectLst/>
              <a:latin typeface="Microsoft Yahei" panose="020B0503020204020204" pitchFamily="34" charset="-122"/>
              <a:ea typeface="Microsoft Yahei" panose="020B0503020204020204" pitchFamily="34" charset="-122"/>
            </a:endParaRPr>
          </a:p>
          <a:p>
            <a:pPr marL="457200" lvl="1" indent="0">
              <a:buNone/>
            </a:pP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专利垄断只有在无法获得专利信息的情况下才能得到公正的奖励</a:t>
            </a:r>
            <a:endParaRPr lang="en-GB" dirty="0"/>
          </a:p>
          <a:p>
            <a:endParaRPr lang="en-GB" dirty="0"/>
          </a:p>
          <a:p>
            <a:r>
              <a:rPr lang="en-GB" dirty="0"/>
              <a:t>An invention must “not form part of the </a:t>
            </a:r>
            <a:r>
              <a:rPr lang="en-GB" u="sng" dirty="0"/>
              <a:t>state of the art</a:t>
            </a:r>
            <a:r>
              <a:rPr lang="en-GB" dirty="0"/>
              <a:t>” (s2)</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发明必须“不构成现有技术的一部分”</a:t>
            </a:r>
            <a:endParaRPr lang="en-GB" dirty="0"/>
          </a:p>
          <a:p>
            <a:pPr lvl="1"/>
            <a:r>
              <a:rPr lang="en-GB" dirty="0"/>
              <a:t>State of the art = “any matter(whether a product, a process, information about either ... which has [prior to the patent application] been made available to the public (whether in the UK or elsewhere) by written or oral description, by use or in any other way” </a:t>
            </a:r>
          </a:p>
          <a:p>
            <a:pPr lvl="1"/>
            <a:endParaRPr lang="en-GB" dirty="0"/>
          </a:p>
          <a:p>
            <a:pPr lvl="1"/>
            <a:r>
              <a:rPr lang="en-GB" dirty="0"/>
              <a:t>i.e. Anything which has been </a:t>
            </a:r>
            <a:r>
              <a:rPr lang="en-GB" u="sng" dirty="0"/>
              <a:t>disclosed</a:t>
            </a:r>
            <a:r>
              <a:rPr lang="en-GB" dirty="0"/>
              <a:t> to the public in such a way that it clearly and unambiguously describes the invention so as to “enable” the person reading it to be aware (but not necessarily understand) the new technical effect contained within the invention.</a:t>
            </a:r>
          </a:p>
          <a:p>
            <a:pPr lvl="1"/>
            <a:endParaRPr lang="en-GB" dirty="0"/>
          </a:p>
          <a:p>
            <a:pPr lvl="1"/>
            <a:r>
              <a:rPr lang="en-GB" dirty="0"/>
              <a:t>Therefore an invention is not ‘new’ if has been ‘made available to the public’</a:t>
            </a:r>
            <a:endParaRPr lang="en-GB" i="1" dirty="0"/>
          </a:p>
          <a:p>
            <a:pPr lvl="2"/>
            <a:r>
              <a:rPr lang="en-GB" dirty="0"/>
              <a:t>‘Made available to the public’ = a) Potentially available &amp; b) directly accessible </a:t>
            </a:r>
          </a:p>
          <a:p>
            <a:pPr lvl="2"/>
            <a:r>
              <a:rPr lang="en-GB" dirty="0"/>
              <a:t>(Note the importance of confidentiality…)</a:t>
            </a:r>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1299671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Must be ‘new’ i.e. Novelty (cont.)</a:t>
            </a:r>
          </a:p>
        </p:txBody>
      </p:sp>
      <p:sp>
        <p:nvSpPr>
          <p:cNvPr id="3" name="Content Placeholder 2"/>
          <p:cNvSpPr>
            <a:spLocks noGrp="1"/>
          </p:cNvSpPr>
          <p:nvPr>
            <p:ph idx="1"/>
          </p:nvPr>
        </p:nvSpPr>
        <p:spPr/>
        <p:txBody>
          <a:bodyPr>
            <a:normAutofit lnSpcReduction="10000"/>
          </a:bodyPr>
          <a:lstStyle/>
          <a:p>
            <a:r>
              <a:rPr lang="en-GB" sz="2600" dirty="0"/>
              <a:t>No ‘mosaicing’ - It is not permitted to combine pieces of art to show that the various component parts of the invention were known (and thus not ‘new’) albeit not in that combined form. </a:t>
            </a:r>
          </a:p>
          <a:p>
            <a:pPr marL="0" indent="0">
              <a:buNone/>
            </a:pPr>
            <a:r>
              <a:rPr lang="ja-JP" altLang="en-US" sz="2600" b="0" i="0" u="none" strike="noStrike">
                <a:solidFill>
                  <a:srgbClr val="000000"/>
                </a:solidFill>
                <a:effectLst/>
                <a:latin typeface="Microsoft Yahei" panose="020B0503020204020204" pitchFamily="34" charset="-122"/>
                <a:ea typeface="Microsoft Yahei" panose="020B0503020204020204" pitchFamily="34" charset="-122"/>
              </a:rPr>
              <a:t>没有“马赛克”</a:t>
            </a:r>
            <a:r>
              <a:rPr lang="en-US" altLang="ja-JP" sz="2600"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sz="2600" b="0" i="0" u="none" strike="noStrike">
                <a:solidFill>
                  <a:srgbClr val="000000"/>
                </a:solidFill>
                <a:effectLst/>
                <a:latin typeface="Microsoft Yahei" panose="020B0503020204020204" pitchFamily="34" charset="-122"/>
                <a:ea typeface="Microsoft Yahei" panose="020B0503020204020204" pitchFamily="34" charset="-122"/>
              </a:rPr>
              <a:t>不允许将艺术作品组合在一起，以表明本发明的各个组成部分是已知的（因此不是“新的”），尽管不是这种组合形式。</a:t>
            </a:r>
            <a:endParaRPr lang="en-GB" sz="2600" dirty="0"/>
          </a:p>
          <a:p>
            <a:endParaRPr lang="en-GB" sz="2600" dirty="0"/>
          </a:p>
          <a:p>
            <a:r>
              <a:rPr lang="en-GB" sz="2600" dirty="0"/>
              <a:t>As such, a new use of an old thing can be deemed ‘new’</a:t>
            </a:r>
          </a:p>
          <a:p>
            <a:pPr lvl="1"/>
            <a:r>
              <a:rPr lang="en-GB" sz="2200" dirty="0"/>
              <a:t>e.g. ‘Workmate’ invention comprised workbench, saw, and vice (</a:t>
            </a:r>
            <a:r>
              <a:rPr lang="en-GB" sz="2200" i="1" dirty="0"/>
              <a:t>Hickman v Andrews</a:t>
            </a:r>
            <a:r>
              <a:rPr lang="en-GB" sz="2200" dirty="0"/>
              <a:t>)</a:t>
            </a:r>
          </a:p>
          <a:p>
            <a:pPr lvl="1"/>
            <a:r>
              <a:rPr lang="en-GB" sz="2200" dirty="0"/>
              <a:t>(Also note that a new process of making ‘old’ things can be deemed ‘new’)</a:t>
            </a:r>
          </a:p>
          <a:p>
            <a:pPr marL="457200" lvl="1" indent="0">
              <a:buNone/>
            </a:pPr>
            <a:r>
              <a:rPr lang="ja-JP" altLang="en-US" sz="2200" b="0" i="0" u="none" strike="noStrike">
                <a:solidFill>
                  <a:srgbClr val="000000"/>
                </a:solidFill>
                <a:effectLst/>
                <a:latin typeface="Microsoft Yahei" panose="020B0503020204020204" pitchFamily="34" charset="-122"/>
                <a:ea typeface="Microsoft Yahei" panose="020B0503020204020204" pitchFamily="34" charset="-122"/>
              </a:rPr>
              <a:t>因此，旧事物的新用途可以被视为“新” 例如，“</a:t>
            </a:r>
            <a:r>
              <a:rPr lang="en-US" sz="2200" b="0" i="0" u="none" strike="noStrike" dirty="0">
                <a:solidFill>
                  <a:srgbClr val="000000"/>
                </a:solidFill>
                <a:effectLst/>
                <a:latin typeface="Microsoft Yahei" panose="020B0503020204020204" pitchFamily="34" charset="-122"/>
                <a:ea typeface="Microsoft Yahei" panose="020B0503020204020204" pitchFamily="34" charset="-122"/>
              </a:rPr>
              <a:t>Workmate”</a:t>
            </a:r>
            <a:r>
              <a:rPr lang="ja-JP" altLang="en-US" sz="2200" b="0" i="0" u="none" strike="noStrike">
                <a:solidFill>
                  <a:srgbClr val="000000"/>
                </a:solidFill>
                <a:effectLst/>
                <a:latin typeface="Microsoft Yahei" panose="020B0503020204020204" pitchFamily="34" charset="-122"/>
                <a:ea typeface="Microsoft Yahei" panose="020B0503020204020204" pitchFamily="34" charset="-122"/>
              </a:rPr>
              <a:t>发明包括工作台、锯子和虎钳（</a:t>
            </a:r>
            <a:r>
              <a:rPr lang="en-US" sz="2200" b="0" i="0" u="none" strike="noStrike" dirty="0">
                <a:solidFill>
                  <a:srgbClr val="000000"/>
                </a:solidFill>
                <a:effectLst/>
                <a:latin typeface="Microsoft Yahei" panose="020B0503020204020204" pitchFamily="34" charset="-122"/>
                <a:ea typeface="Microsoft Yahei" panose="020B0503020204020204" pitchFamily="34" charset="-122"/>
              </a:rPr>
              <a:t>Hickman v Andrews） （</a:t>
            </a:r>
            <a:r>
              <a:rPr lang="ja-JP" altLang="en-US" sz="2200" b="0" i="0" u="none" strike="noStrike">
                <a:solidFill>
                  <a:srgbClr val="000000"/>
                </a:solidFill>
                <a:effectLst/>
                <a:latin typeface="Microsoft Yahei" panose="020B0503020204020204" pitchFamily="34" charset="-122"/>
                <a:ea typeface="Microsoft Yahei" panose="020B0503020204020204" pitchFamily="34" charset="-122"/>
              </a:rPr>
              <a:t>另请注意，制造“旧”事物的新过程可以被视为“新”）</a:t>
            </a:r>
            <a:endParaRPr lang="en-GB" sz="2200" dirty="0"/>
          </a:p>
          <a:p>
            <a:endParaRPr lang="en-GB" dirty="0"/>
          </a:p>
        </p:txBody>
      </p:sp>
      <p:pic>
        <p:nvPicPr>
          <p:cNvPr id="4"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
        <p:nvSpPr>
          <p:cNvPr id="7" name="Cross 6"/>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Patents</a:t>
            </a:r>
          </a:p>
        </p:txBody>
      </p:sp>
    </p:spTree>
    <p:extLst>
      <p:ext uri="{BB962C8B-B14F-4D97-AF65-F5344CB8AC3E}">
        <p14:creationId xmlns:p14="http://schemas.microsoft.com/office/powerpoint/2010/main" val="1517088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(b) Must involve an ‘inventive step’</a:t>
            </a:r>
          </a:p>
        </p:txBody>
      </p:sp>
      <p:sp>
        <p:nvSpPr>
          <p:cNvPr id="3" name="Content Placeholder 2"/>
          <p:cNvSpPr>
            <a:spLocks noGrp="1"/>
          </p:cNvSpPr>
          <p:nvPr>
            <p:ph idx="1"/>
          </p:nvPr>
        </p:nvSpPr>
        <p:spPr/>
        <p:txBody>
          <a:bodyPr>
            <a:normAutofit fontScale="62500" lnSpcReduction="20000"/>
          </a:bodyPr>
          <a:lstStyle/>
          <a:p>
            <a:r>
              <a:rPr lang="en-GB" dirty="0"/>
              <a:t>“An invention shall be taken to involve an inventive step if it is </a:t>
            </a:r>
            <a:r>
              <a:rPr lang="en-GB" u="sng" dirty="0"/>
              <a:t>not obvious</a:t>
            </a:r>
            <a:r>
              <a:rPr lang="en-GB" dirty="0"/>
              <a:t> to </a:t>
            </a:r>
            <a:r>
              <a:rPr lang="en-GB" u="sng" dirty="0"/>
              <a:t>a person skilled in the art</a:t>
            </a:r>
            <a:r>
              <a:rPr lang="en-GB" dirty="0"/>
              <a:t>...”</a:t>
            </a:r>
          </a:p>
          <a:p>
            <a:pPr lvl="1"/>
            <a:r>
              <a:rPr lang="en-GB" dirty="0"/>
              <a:t>i.e. the invention must make a qualitative step forward because:</a:t>
            </a:r>
          </a:p>
          <a:p>
            <a:pPr lvl="2"/>
            <a:r>
              <a:rPr lang="en-GB" dirty="0"/>
              <a:t>Public should not be prevented from doing something that is an obvious extension or variation of what is already known</a:t>
            </a:r>
          </a:p>
          <a:p>
            <a:pPr lvl="2"/>
            <a:r>
              <a:rPr lang="en-GB" dirty="0"/>
              <a:t>Encourages more speculative, risky research.</a:t>
            </a:r>
          </a:p>
          <a:p>
            <a:pPr marL="0" indent="0">
              <a:buNone/>
            </a:pP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“如果一项发明对本领域的技术人员来说并不明显，则应视为涉及创造性步骤</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 </a:t>
            </a:r>
          </a:p>
          <a:p>
            <a:pPr marL="0" indent="0">
              <a:buNone/>
            </a:pP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也就是说，发明必须向前迈出质的一步，因为： 不应阻止公众做一些明显扩展或改变已知的事情 </a:t>
            </a:r>
            <a:endParaRPr lang="en-US" altLang="ja-JP" b="0" i="0" u="none" strike="noStrike" dirty="0">
              <a:solidFill>
                <a:srgbClr val="000000"/>
              </a:solidFill>
              <a:effectLst/>
              <a:latin typeface="Microsoft Yahei" panose="020B0503020204020204" pitchFamily="34" charset="-122"/>
              <a:ea typeface="Microsoft Yahei" panose="020B0503020204020204" pitchFamily="34" charset="-122"/>
            </a:endParaRPr>
          </a:p>
          <a:p>
            <a:pPr marL="0" indent="0">
              <a:buNone/>
            </a:pP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鼓励更多投机性、风险性研究。</a:t>
            </a:r>
            <a:endParaRPr lang="en-GB" dirty="0"/>
          </a:p>
          <a:p>
            <a:pPr marL="0" indent="0">
              <a:buNone/>
            </a:pPr>
            <a:endParaRPr lang="en-GB" dirty="0"/>
          </a:p>
          <a:p>
            <a:r>
              <a:rPr lang="en-GB" dirty="0"/>
              <a:t>Note: ‘Mosaicing’ is permitted in considering what is an inventive step </a:t>
            </a:r>
          </a:p>
          <a:p>
            <a:pPr lvl="1"/>
            <a:r>
              <a:rPr lang="en-GB" dirty="0"/>
              <a:t>i.e. Was the combining of various elements that existed within the art a natural and logical step (i.e. an ‘obvious’ development)?</a:t>
            </a:r>
          </a:p>
          <a:p>
            <a:pPr lvl="1"/>
            <a:r>
              <a:rPr lang="en-GB" dirty="0"/>
              <a:t>e.g. The combination of a workbench, saw, and vice to produce the ‘workmate’ was not deemed to be obvious and thus was patentable</a:t>
            </a:r>
          </a:p>
          <a:p>
            <a:pPr marL="0" indent="0">
              <a:buNone/>
            </a:pP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在考虑什么是创造性步骤时，“马赛克”是允许的 </a:t>
            </a:r>
            <a:endParaRPr lang="en-US" altLang="ja-JP" b="0" i="0" u="none" strike="noStrike" dirty="0">
              <a:solidFill>
                <a:srgbClr val="000000"/>
              </a:solidFill>
              <a:effectLst/>
              <a:latin typeface="Microsoft Yahei" panose="020B0503020204020204" pitchFamily="34" charset="-122"/>
              <a:ea typeface="Microsoft Yahei" panose="020B0503020204020204" pitchFamily="34" charset="-122"/>
            </a:endParaRPr>
          </a:p>
          <a:p>
            <a:pPr marL="0" indent="0">
              <a:buNone/>
            </a:pP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即，将本领域中存在的各种元素结合起来是否是一个自然和合乎逻辑的步骤（即“明显”的发展）？ </a:t>
            </a:r>
            <a:endParaRPr lang="en-US" altLang="ja-JP" b="0" i="0" u="none" strike="noStrike" dirty="0">
              <a:solidFill>
                <a:srgbClr val="000000"/>
              </a:solidFill>
              <a:effectLst/>
              <a:latin typeface="Microsoft Yahei" panose="020B0503020204020204" pitchFamily="34" charset="-122"/>
              <a:ea typeface="Microsoft Yahei" panose="020B0503020204020204" pitchFamily="34" charset="-122"/>
            </a:endParaRPr>
          </a:p>
          <a:p>
            <a:pPr marL="0" indent="0">
              <a:buNone/>
            </a:pP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例如，工作台、锯子和虎钳的组合来生产“工作台”被认为不是显而易见的，因此可以申请专利</a:t>
            </a:r>
            <a:endParaRPr lang="en-GB" dirty="0"/>
          </a:p>
          <a:p>
            <a:pPr marL="457200" lvl="1" indent="0">
              <a:buNone/>
            </a:pPr>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383187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(b) Must involve an ‘inventive step’ (cont.)</a:t>
            </a:r>
          </a:p>
        </p:txBody>
      </p:sp>
      <p:sp>
        <p:nvSpPr>
          <p:cNvPr id="3" name="Content Placeholder 2"/>
          <p:cNvSpPr>
            <a:spLocks noGrp="1"/>
          </p:cNvSpPr>
          <p:nvPr>
            <p:ph idx="1"/>
          </p:nvPr>
        </p:nvSpPr>
        <p:spPr/>
        <p:txBody>
          <a:bodyPr>
            <a:normAutofit fontScale="92500" lnSpcReduction="10000"/>
          </a:bodyPr>
          <a:lstStyle/>
          <a:p>
            <a:r>
              <a:rPr lang="en-GB" dirty="0"/>
              <a:t>In deciding whether an inventive step the courts will:</a:t>
            </a:r>
          </a:p>
          <a:p>
            <a:pPr lvl="1"/>
            <a:r>
              <a:rPr lang="en-GB" dirty="0"/>
              <a:t>Identify the "person skilled in the art", and their common general knowledge</a:t>
            </a:r>
          </a:p>
          <a:p>
            <a:pPr lvl="1"/>
            <a:r>
              <a:rPr lang="en-GB" dirty="0"/>
              <a:t>Identify the inventive concept (the essence of the invention)</a:t>
            </a:r>
          </a:p>
          <a:p>
            <a:pPr lvl="1"/>
            <a:r>
              <a:rPr lang="en-GB" dirty="0"/>
              <a:t>Identify what differences exist between the ‘state of the art’ (i.e. the level of knowledge prior to the invention) and the inventive concept </a:t>
            </a:r>
          </a:p>
          <a:p>
            <a:pPr lvl="1"/>
            <a:r>
              <a:rPr lang="en-GB" dirty="0"/>
              <a:t>Do those differences constitute steps that would have been obvious to the person skilled in the art, or do they require a degree of invention?</a:t>
            </a:r>
          </a:p>
          <a:p>
            <a:pPr lvl="1"/>
            <a:r>
              <a:rPr lang="ja-JP" altLang="en-US" b="0" i="0" u="none" strike="noStrike">
                <a:solidFill>
                  <a:srgbClr val="000000"/>
                </a:solidFill>
                <a:effectLst/>
                <a:latin typeface="Microsoft Yahei" panose="020B0503020204020204" pitchFamily="34" charset="-122"/>
                <a:ea typeface="Microsoft Yahei" panose="020B0503020204020204" pitchFamily="34" charset="-122"/>
              </a:rPr>
              <a:t>识别“本领域技术人员”，以及他们的共同常识 </a:t>
            </a:r>
            <a:endParaRPr lang="en-GB" altLang="ja-JP" b="0" i="0" u="none" strike="noStrike" dirty="0">
              <a:solidFill>
                <a:srgbClr val="000000"/>
              </a:solidFill>
              <a:effectLst/>
              <a:latin typeface="Microsoft Yahei" panose="020B0503020204020204" pitchFamily="34" charset="-122"/>
              <a:ea typeface="Microsoft Yahei" panose="020B0503020204020204" pitchFamily="34" charset="-122"/>
            </a:endParaRPr>
          </a:p>
          <a:p>
            <a:pPr lvl="1"/>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确定发明概念（发明的本质） </a:t>
            </a:r>
            <a:endParaRPr lang="en-GB" altLang="ja-JP" b="0" i="0" u="none" strike="noStrike" dirty="0">
              <a:solidFill>
                <a:srgbClr val="000000"/>
              </a:solidFill>
              <a:effectLst/>
              <a:latin typeface="Microsoft Yahei" panose="020B0503020204020204" pitchFamily="34" charset="-122"/>
              <a:ea typeface="Microsoft Yahei" panose="020B0503020204020204" pitchFamily="34" charset="-122"/>
            </a:endParaRPr>
          </a:p>
          <a:p>
            <a:pPr lvl="1"/>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确定“现有技术水平”（即发明前的知识水平）与创造性概念之间存在哪些差异 </a:t>
            </a:r>
            <a:endParaRPr lang="en-GB" altLang="ja-JP" b="0" i="0" u="none" strike="noStrike" dirty="0">
              <a:solidFill>
                <a:srgbClr val="000000"/>
              </a:solidFill>
              <a:effectLst/>
              <a:latin typeface="Microsoft Yahei" panose="020B0503020204020204" pitchFamily="34" charset="-122"/>
              <a:ea typeface="Microsoft Yahei" panose="020B0503020204020204" pitchFamily="34" charset="-122"/>
            </a:endParaRPr>
          </a:p>
          <a:p>
            <a:pPr lvl="1"/>
            <a:r>
              <a:rPr lang="ja-JP" altLang="en-US" b="0" i="0" u="none" strike="noStrike">
                <a:solidFill>
                  <a:srgbClr val="000000"/>
                </a:solidFill>
                <a:effectLst/>
                <a:latin typeface="Microsoft Yahei" panose="020B0503020204020204" pitchFamily="34" charset="-122"/>
                <a:ea typeface="Microsoft Yahei" panose="020B0503020204020204" pitchFamily="34" charset="-122"/>
              </a:rPr>
              <a:t>这些差异是否构成对本领域技术人员来说显而易见的步骤，或者它们是否需要一定程度的发明？</a:t>
            </a:r>
            <a:endParaRPr lang="en-GB" dirty="0"/>
          </a:p>
          <a:p>
            <a:pPr lvl="1"/>
            <a:endParaRPr lang="en-GB" dirty="0"/>
          </a:p>
          <a:p>
            <a:pPr lvl="1"/>
            <a:endParaRPr lang="en-GB" dirty="0"/>
          </a:p>
          <a:p>
            <a:pPr lvl="2"/>
            <a:endParaRPr lang="en-GB" dirty="0"/>
          </a:p>
          <a:p>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2135840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 Must be capable of industrial application</a:t>
            </a:r>
          </a:p>
        </p:txBody>
      </p:sp>
      <p:sp>
        <p:nvSpPr>
          <p:cNvPr id="3" name="Content Placeholder 2"/>
          <p:cNvSpPr>
            <a:spLocks noGrp="1"/>
          </p:cNvSpPr>
          <p:nvPr>
            <p:ph idx="1"/>
          </p:nvPr>
        </p:nvSpPr>
        <p:spPr/>
        <p:txBody>
          <a:bodyPr>
            <a:normAutofit fontScale="92500"/>
          </a:bodyPr>
          <a:lstStyle/>
          <a:p>
            <a:r>
              <a:rPr lang="en-GB" dirty="0"/>
              <a:t>s4(1) an invention shall be taken to be capable of industrial application if it can be made or used in any kind of industry, including agriculture.</a:t>
            </a:r>
            <a:br>
              <a:rPr lang="en-GB" dirty="0"/>
            </a:br>
            <a:endParaRPr lang="en-GB" dirty="0"/>
          </a:p>
          <a:p>
            <a:r>
              <a:rPr lang="en-GB" dirty="0"/>
              <a:t>Objections on this issue are rare but possible</a:t>
            </a:r>
          </a:p>
          <a:p>
            <a:pPr lvl="1"/>
            <a:r>
              <a:rPr lang="en-GB" dirty="0"/>
              <a:t>e.g. </a:t>
            </a:r>
            <a:r>
              <a:rPr lang="en-GB" i="1" dirty="0"/>
              <a:t>Re </a:t>
            </a:r>
            <a:r>
              <a:rPr lang="en-GB" i="1" dirty="0" err="1"/>
              <a:t>Ducketts</a:t>
            </a:r>
            <a:r>
              <a:rPr lang="en-GB" i="1" dirty="0"/>
              <a:t> Patent Application</a:t>
            </a:r>
          </a:p>
          <a:p>
            <a:pPr lvl="2"/>
            <a:r>
              <a:rPr lang="en-GB" dirty="0"/>
              <a:t>Invention related to a propulsion system</a:t>
            </a:r>
          </a:p>
          <a:p>
            <a:pPr lvl="2"/>
            <a:r>
              <a:rPr lang="en-GB" dirty="0"/>
              <a:t>Went against established laws of nature (was described as creating energy out of nothing – thus breached the principle of conservation of energy)</a:t>
            </a:r>
          </a:p>
          <a:p>
            <a:pPr lvl="2"/>
            <a:r>
              <a:rPr lang="en-GB" dirty="0"/>
              <a:t>Was found to be incapable of industrial application </a:t>
            </a:r>
          </a:p>
          <a:p>
            <a:pPr marL="914400" lvl="2" indent="0">
              <a:buNone/>
            </a:pP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与推进系统有关的发明 </a:t>
            </a:r>
            <a:endParaRPr lang="en-US" altLang="ja-JP" b="0" i="0" u="none" strike="noStrike" dirty="0">
              <a:solidFill>
                <a:srgbClr val="000000"/>
              </a:solidFill>
              <a:effectLst/>
              <a:latin typeface="Microsoft Yahei" panose="020B0503020204020204" pitchFamily="34" charset="-122"/>
              <a:ea typeface="Microsoft Yahei" panose="020B0503020204020204" pitchFamily="34" charset="-122"/>
            </a:endParaRPr>
          </a:p>
          <a:p>
            <a:pPr marL="914400" lvl="2" indent="0">
              <a:buNone/>
            </a:pP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违背了既定的自然法则（被描述为无中生有地创造能量</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因此违反了能量守恒定律） </a:t>
            </a:r>
            <a:endParaRPr lang="en-US" altLang="ja-JP" b="0" i="0" u="none" strike="noStrike" dirty="0">
              <a:solidFill>
                <a:srgbClr val="000000"/>
              </a:solidFill>
              <a:effectLst/>
              <a:latin typeface="Microsoft Yahei" panose="020B0503020204020204" pitchFamily="34" charset="-122"/>
              <a:ea typeface="Microsoft Yahei" panose="020B0503020204020204" pitchFamily="34" charset="-122"/>
            </a:endParaRPr>
          </a:p>
          <a:p>
            <a:pPr marL="914400" lvl="2" indent="0">
              <a:buNone/>
            </a:pP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被发现无法进行工业应用</a:t>
            </a:r>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2054613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Patent granting process</a:t>
            </a:r>
          </a:p>
        </p:txBody>
      </p:sp>
      <p:sp>
        <p:nvSpPr>
          <p:cNvPr id="3" name="Content Placeholder 2"/>
          <p:cNvSpPr>
            <a:spLocks noGrp="1"/>
          </p:cNvSpPr>
          <p:nvPr>
            <p:ph idx="1"/>
          </p:nvPr>
        </p:nvSpPr>
        <p:spPr/>
        <p:txBody>
          <a:bodyPr>
            <a:normAutofit fontScale="92500" lnSpcReduction="10000"/>
          </a:bodyPr>
          <a:lstStyle/>
          <a:p>
            <a:r>
              <a:rPr lang="en-GB" dirty="0"/>
              <a:t>If IP Office (PO) is satisfied as regards novelty, inventiveness and industrial application, they will begin the process of granting the patent:</a:t>
            </a:r>
          </a:p>
          <a:p>
            <a:pPr lvl="1"/>
            <a:r>
              <a:rPr lang="en-GB" dirty="0"/>
              <a:t>1) The PO will run a search to see if a patent over the same material has been filed anywhere else. It will also make a search of existing technical literature.</a:t>
            </a:r>
          </a:p>
          <a:p>
            <a:pPr lvl="1"/>
            <a:r>
              <a:rPr lang="en-GB" dirty="0"/>
              <a:t>2) The application will be published (usually within 18 months of filing). This gives public access to the information. Opponents to the patent may challenge.</a:t>
            </a:r>
          </a:p>
          <a:p>
            <a:pPr lvl="1"/>
            <a:r>
              <a:rPr lang="en-GB" dirty="0"/>
              <a:t>3) In light of both the official search and responses from the public the applicant is offered the opportunity to amend the claims. If there is any disagreement between the applicant and the examiner, then the issue will be heard before a senior examiner.</a:t>
            </a:r>
          </a:p>
          <a:p>
            <a:r>
              <a:rPr lang="en-GB" dirty="0"/>
              <a:t>What about applications for inventions which relate to matters of national security (e.g. military inventions)?</a:t>
            </a:r>
          </a:p>
          <a:p>
            <a:pPr lvl="1"/>
            <a:r>
              <a:rPr lang="en-GB" dirty="0">
                <a:latin typeface="Calibri" panose="020F0502020204030204" pitchFamily="34" charset="0"/>
                <a:ea typeface="Times New Roman" panose="02020603050405020304" pitchFamily="18" charset="0"/>
              </a:rPr>
              <a:t>P</a:t>
            </a:r>
            <a:r>
              <a:rPr lang="en-GB" dirty="0">
                <a:effectLst/>
                <a:latin typeface="Calibri" panose="020F0502020204030204" pitchFamily="34" charset="0"/>
                <a:ea typeface="Times New Roman" panose="02020603050405020304" pitchFamily="18" charset="0"/>
              </a:rPr>
              <a:t>atent application can be made subject to a secrecy order</a:t>
            </a:r>
            <a:r>
              <a:rPr lang="en-GB" dirty="0"/>
              <a:t> &amp; no details published </a:t>
            </a:r>
          </a:p>
          <a:p>
            <a:endParaRPr lang="en-GB" dirty="0"/>
          </a:p>
          <a:p>
            <a:pPr lvl="1"/>
            <a:endParaRPr lang="en-GB" dirty="0"/>
          </a:p>
        </p:txBody>
      </p:sp>
      <p:pic>
        <p:nvPicPr>
          <p:cNvPr id="4"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Patents</a:t>
            </a:r>
          </a:p>
        </p:txBody>
      </p:sp>
    </p:spTree>
    <p:extLst>
      <p:ext uri="{BB962C8B-B14F-4D97-AF65-F5344CB8AC3E}">
        <p14:creationId xmlns:p14="http://schemas.microsoft.com/office/powerpoint/2010/main" val="3143432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Infringement of Patents</a:t>
            </a:r>
          </a:p>
        </p:txBody>
      </p:sp>
      <p:sp>
        <p:nvSpPr>
          <p:cNvPr id="3" name="Content Placeholder 2"/>
          <p:cNvSpPr>
            <a:spLocks noGrp="1"/>
          </p:cNvSpPr>
          <p:nvPr>
            <p:ph idx="1"/>
          </p:nvPr>
        </p:nvSpPr>
        <p:spPr/>
        <p:txBody>
          <a:bodyPr>
            <a:normAutofit fontScale="85000" lnSpcReduction="20000"/>
          </a:bodyPr>
          <a:lstStyle/>
          <a:p>
            <a:r>
              <a:rPr lang="en-GB" dirty="0"/>
              <a:t>Claimant must show:</a:t>
            </a:r>
          </a:p>
          <a:p>
            <a:pPr lvl="1"/>
            <a:r>
              <a:rPr lang="en-GB" dirty="0"/>
              <a:t>An infringing act has been committed within the UK</a:t>
            </a:r>
          </a:p>
          <a:p>
            <a:pPr lvl="1"/>
            <a:r>
              <a:rPr lang="en-GB" dirty="0"/>
              <a:t>Defendant’s conduct falls within the scope of protection of the patent (i.e. that which is specified in the </a:t>
            </a:r>
            <a:r>
              <a:rPr lang="en-GB" i="1" dirty="0"/>
              <a:t>claims</a:t>
            </a:r>
            <a:r>
              <a:rPr lang="en-GB" dirty="0"/>
              <a:t> section of the specification document)</a:t>
            </a:r>
          </a:p>
          <a:p>
            <a:pPr marL="457200" lvl="1" indent="0">
              <a:buNone/>
            </a:pP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被告的行为属于专利权的保护范围</a:t>
            </a:r>
            <a:endParaRPr lang="en-GB" dirty="0"/>
          </a:p>
          <a:p>
            <a:r>
              <a:rPr lang="en-GB" dirty="0"/>
              <a:t>The scope of the patent’s monopoly is determined by the </a:t>
            </a:r>
            <a:r>
              <a:rPr lang="en-GB" i="1" dirty="0"/>
              <a:t>claims</a:t>
            </a:r>
          </a:p>
          <a:p>
            <a:pPr marL="0" indent="0">
              <a:buNone/>
            </a:pP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专利的垄断范围由权利要求决定</a:t>
            </a:r>
            <a:endParaRPr lang="en-GB" dirty="0"/>
          </a:p>
          <a:p>
            <a:r>
              <a:rPr lang="en-GB" dirty="0"/>
              <a:t>How are the </a:t>
            </a:r>
            <a:r>
              <a:rPr lang="en-GB" i="1" dirty="0"/>
              <a:t>claims</a:t>
            </a:r>
            <a:r>
              <a:rPr lang="en-GB" dirty="0"/>
              <a:t> construed i.e. how is the wording therein interpreted:</a:t>
            </a:r>
          </a:p>
          <a:p>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如何解释权利要求，即如何解释其中的措辞：</a:t>
            </a:r>
            <a:endParaRPr lang="en-GB" dirty="0"/>
          </a:p>
          <a:p>
            <a:pPr lvl="1"/>
            <a:r>
              <a:rPr lang="en-GB" dirty="0"/>
              <a:t>Purposive interpretation used - ‘what would the </a:t>
            </a:r>
            <a:r>
              <a:rPr lang="en-GB" u="sng" dirty="0"/>
              <a:t>person skilled in the art</a:t>
            </a:r>
            <a:r>
              <a:rPr lang="en-GB" dirty="0"/>
              <a:t> have understood the patent holder to have used the language (in the claims) to mean?’</a:t>
            </a:r>
          </a:p>
          <a:p>
            <a:pPr lvl="1"/>
            <a:r>
              <a:rPr lang="ja-JP" altLang="en-US" b="0" i="0" u="none" strike="noStrike">
                <a:solidFill>
                  <a:srgbClr val="000000"/>
                </a:solidFill>
                <a:effectLst/>
                <a:latin typeface="Microsoft Yahei" panose="020B0503020204020204" pitchFamily="34" charset="-122"/>
                <a:ea typeface="Microsoft Yahei" panose="020B0503020204020204" pitchFamily="34" charset="-122"/>
              </a:rPr>
              <a:t>使用目的性解释 </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本领域技术人员会理解专利持有人使用（权利要求中）语言的含义是什么？</a:t>
            </a:r>
            <a:br>
              <a:rPr lang="en-GB" dirty="0"/>
            </a:br>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1659712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Relevant IP laws</a:t>
            </a:r>
          </a:p>
        </p:txBody>
      </p:sp>
      <p:sp>
        <p:nvSpPr>
          <p:cNvPr id="3" name="Content Placeholder 2"/>
          <p:cNvSpPr>
            <a:spLocks noGrp="1"/>
          </p:cNvSpPr>
          <p:nvPr>
            <p:ph idx="1"/>
          </p:nvPr>
        </p:nvSpPr>
        <p:spPr/>
        <p:txBody>
          <a:bodyPr>
            <a:normAutofit/>
          </a:bodyPr>
          <a:lstStyle/>
          <a:p>
            <a:r>
              <a:rPr lang="en-GB" dirty="0"/>
              <a:t>Information </a:t>
            </a:r>
          </a:p>
          <a:p>
            <a:pPr lvl="1"/>
            <a:r>
              <a:rPr lang="en-GB" b="1" dirty="0"/>
              <a:t>1. Confidential information (See IP Lecture 1)</a:t>
            </a:r>
          </a:p>
          <a:p>
            <a:r>
              <a:rPr lang="en-GB" dirty="0"/>
              <a:t>Creative expression and design</a:t>
            </a:r>
          </a:p>
          <a:p>
            <a:pPr lvl="1"/>
            <a:r>
              <a:rPr lang="en-GB" b="1" dirty="0"/>
              <a:t>2. Copyright (See IP Lecture 1)</a:t>
            </a:r>
          </a:p>
          <a:p>
            <a:r>
              <a:rPr lang="en-GB" dirty="0"/>
              <a:t>Reputation</a:t>
            </a:r>
          </a:p>
          <a:p>
            <a:pPr lvl="1"/>
            <a:r>
              <a:rPr lang="en-GB" b="1" dirty="0"/>
              <a:t>3. Registration of Trade Marks (See IP Lecture 2)</a:t>
            </a:r>
          </a:p>
          <a:p>
            <a:pPr lvl="1"/>
            <a:r>
              <a:rPr lang="en-GB" b="1" dirty="0"/>
              <a:t>4. Passing Off (See IP Lecture 2)</a:t>
            </a:r>
          </a:p>
          <a:p>
            <a:r>
              <a:rPr lang="en-GB" dirty="0"/>
              <a:t>Invention</a:t>
            </a:r>
          </a:p>
          <a:p>
            <a:pPr lvl="1"/>
            <a:r>
              <a:rPr lang="en-GB" b="1" dirty="0"/>
              <a:t>5. 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Introduction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3661709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Infringement of Patents (cont.)</a:t>
            </a:r>
          </a:p>
        </p:txBody>
      </p:sp>
      <p:sp>
        <p:nvSpPr>
          <p:cNvPr id="3" name="Content Placeholder 2"/>
          <p:cNvSpPr>
            <a:spLocks noGrp="1"/>
          </p:cNvSpPr>
          <p:nvPr>
            <p:ph idx="1"/>
          </p:nvPr>
        </p:nvSpPr>
        <p:spPr/>
        <p:txBody>
          <a:bodyPr>
            <a:normAutofit fontScale="70000" lnSpcReduction="20000"/>
          </a:bodyPr>
          <a:lstStyle/>
          <a:p>
            <a:r>
              <a:rPr lang="en-GB" dirty="0"/>
              <a:t>If UK infringement and within scope of claims shown, the 1977 Patents Act covers two type of infringement:</a:t>
            </a:r>
          </a:p>
          <a:p>
            <a:r>
              <a:rPr lang="en-GB" dirty="0"/>
              <a:t>s60(1) Direct infringement</a:t>
            </a:r>
          </a:p>
          <a:p>
            <a:pPr lvl="1"/>
            <a:r>
              <a:rPr lang="en-GB" i="1" dirty="0"/>
              <a:t>Products</a:t>
            </a:r>
            <a:r>
              <a:rPr lang="en-GB" dirty="0"/>
              <a:t> - making; using; trading with; offering to trade with; keeping for purpose of trading with; importing </a:t>
            </a:r>
          </a:p>
          <a:p>
            <a:pPr lvl="1"/>
            <a:r>
              <a:rPr lang="en-GB" i="1" dirty="0"/>
              <a:t>Processes</a:t>
            </a:r>
            <a:r>
              <a:rPr lang="en-GB" dirty="0"/>
              <a:t> – using; offering it for use; importing a product obtained directly by means of that process, or keeping such a product for disposal or otherwise</a:t>
            </a:r>
          </a:p>
          <a:p>
            <a:pPr marL="457200" lvl="1" indent="0">
              <a:buNone/>
            </a:pPr>
            <a:endParaRPr lang="en-GB" dirty="0"/>
          </a:p>
          <a:p>
            <a:r>
              <a:rPr lang="en-GB" dirty="0"/>
              <a:t>s60(2) Indirect infringement</a:t>
            </a:r>
          </a:p>
          <a:p>
            <a:pPr lvl="1"/>
            <a:r>
              <a:rPr lang="en-GB" dirty="0"/>
              <a:t>Supplies or offers to supply direct infringer with any of the means, relating to an essential element of the invention, for putting the invention into effect</a:t>
            </a:r>
          </a:p>
          <a:p>
            <a:pPr lvl="1"/>
            <a:r>
              <a:rPr lang="en-GB" dirty="0"/>
              <a:t>s60(3) excludes the supply of ‘staple commercial products’ (i.e. those which are readily available) from being cable of being indirect infringement</a:t>
            </a:r>
          </a:p>
          <a:p>
            <a:pPr lvl="1"/>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第 </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60(3)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条将“主要商业产品”（即容易获得的产品）的供应排除在间接侵权之外</a:t>
            </a:r>
            <a:endParaRPr lang="en-US" altLang="ja-JP" b="0" i="0" u="none" strike="noStrike" dirty="0">
              <a:solidFill>
                <a:srgbClr val="000000"/>
              </a:solidFill>
              <a:effectLst/>
              <a:latin typeface="Microsoft Yahei" panose="020B0503020204020204" pitchFamily="34" charset="-122"/>
              <a:ea typeface="Microsoft Yahei" panose="020B0503020204020204" pitchFamily="34" charset="-122"/>
            </a:endParaRPr>
          </a:p>
          <a:p>
            <a:pPr lvl="1"/>
            <a:r>
              <a:rPr lang="en-US" b="0" i="0" u="none" strike="noStrike" dirty="0">
                <a:solidFill>
                  <a:srgbClr val="374151"/>
                </a:solidFill>
                <a:effectLst/>
                <a:latin typeface="Söhne"/>
              </a:rPr>
              <a:t>"Staple commercial products"（</a:t>
            </a:r>
            <a:r>
              <a:rPr lang="ja-JP" altLang="en-US" b="0" i="0" u="none" strike="noStrike">
                <a:solidFill>
                  <a:srgbClr val="374151"/>
                </a:solidFill>
                <a:effectLst/>
                <a:latin typeface="Söhne"/>
              </a:rPr>
              <a:t>基本商业产品）指的是通常用于多种用途、广泛可用并且本身不包含专利技术的商品。在专利法中，这些产品因其广泛的用途和普遍的可用性，不被视为可能构成间接侵权的对象。</a:t>
            </a:r>
            <a:endParaRPr lang="en-GB" dirty="0"/>
          </a:p>
        </p:txBody>
      </p:sp>
      <p:pic>
        <p:nvPicPr>
          <p:cNvPr id="4"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Patents</a:t>
            </a:r>
          </a:p>
        </p:txBody>
      </p:sp>
    </p:spTree>
    <p:extLst>
      <p:ext uri="{BB962C8B-B14F-4D97-AF65-F5344CB8AC3E}">
        <p14:creationId xmlns:p14="http://schemas.microsoft.com/office/powerpoint/2010/main" val="2613970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Defences to Patent Infringement</a:t>
            </a:r>
          </a:p>
        </p:txBody>
      </p:sp>
      <p:sp>
        <p:nvSpPr>
          <p:cNvPr id="3" name="Content Placeholder 2"/>
          <p:cNvSpPr>
            <a:spLocks noGrp="1"/>
          </p:cNvSpPr>
          <p:nvPr>
            <p:ph idx="1"/>
          </p:nvPr>
        </p:nvSpPr>
        <p:spPr/>
        <p:txBody>
          <a:bodyPr>
            <a:normAutofit fontScale="70000" lnSpcReduction="20000"/>
          </a:bodyPr>
          <a:lstStyle/>
          <a:p>
            <a:r>
              <a:rPr lang="en-GB" dirty="0"/>
              <a:t>Consent given by patent holder</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专利持有人的同意</a:t>
            </a:r>
            <a:endParaRPr lang="en-GB" dirty="0"/>
          </a:p>
          <a:p>
            <a:r>
              <a:rPr lang="en-GB" dirty="0"/>
              <a:t>Patent should never have been granted </a:t>
            </a:r>
          </a:p>
          <a:p>
            <a:pPr lvl="1"/>
            <a:r>
              <a:rPr lang="en-GB" dirty="0"/>
              <a:t>i.e. argue lack of novelty, inventiveness, incapable of industrial application</a:t>
            </a:r>
          </a:p>
          <a:p>
            <a:r>
              <a:rPr lang="en-GB" dirty="0"/>
              <a:t>Deny infringing conduct within the scope of the ‘claims’</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否认“索赔”范围内的侵权行为</a:t>
            </a:r>
            <a:endParaRPr lang="en-GB" dirty="0"/>
          </a:p>
          <a:p>
            <a:r>
              <a:rPr lang="en-GB" dirty="0"/>
              <a:t>Patent not in force (as annual renewal fees have not been paid)</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专利未生效（因为尚未支付年度续展费）</a:t>
            </a:r>
            <a:endParaRPr lang="en-GB" dirty="0"/>
          </a:p>
          <a:p>
            <a:r>
              <a:rPr lang="en-GB" dirty="0"/>
              <a:t>Private use</a:t>
            </a:r>
          </a:p>
          <a:p>
            <a:r>
              <a:rPr lang="en-GB" dirty="0"/>
              <a:t>Non-commercial experiment/research </a:t>
            </a:r>
          </a:p>
          <a:p>
            <a:pPr lvl="1"/>
            <a:r>
              <a:rPr lang="en-GB" dirty="0"/>
              <a:t>Must be purely experimental i.e. cannot use if commercial intent behind the research</a:t>
            </a:r>
          </a:p>
          <a:p>
            <a:r>
              <a:rPr lang="en-GB" dirty="0"/>
              <a:t>Use in the preparation of medicines</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用于配制药物</a:t>
            </a:r>
            <a:endParaRPr lang="en-GB" dirty="0"/>
          </a:p>
          <a:p>
            <a:r>
              <a:rPr lang="en-GB" dirty="0"/>
              <a:t>Farmers’ Privilege (Patent Regulations 2000)</a:t>
            </a:r>
          </a:p>
          <a:p>
            <a:pPr lvl="1"/>
            <a:r>
              <a:rPr lang="en-GB" dirty="0"/>
              <a:t>farmers may reproduce certain types of patented biological </a:t>
            </a:r>
            <a:r>
              <a:rPr lang="en-GB" sz="2300" dirty="0"/>
              <a:t>material</a:t>
            </a:r>
            <a:r>
              <a:rPr lang="ja-JP" altLang="en-US" sz="2300" b="0" i="0" u="none" strike="noStrike">
                <a:solidFill>
                  <a:srgbClr val="000000"/>
                </a:solidFill>
                <a:effectLst/>
                <a:latin typeface="Microsoft Yahei" panose="020B0503020204020204" pitchFamily="34" charset="-122"/>
                <a:ea typeface="Microsoft Yahei" panose="020B0503020204020204" pitchFamily="34" charset="-122"/>
              </a:rPr>
              <a:t> 农民可以复制某些类型的专利生物材料</a:t>
            </a:r>
            <a:endParaRPr lang="en-GB" dirty="0"/>
          </a:p>
          <a:p>
            <a:pPr lvl="2"/>
            <a:r>
              <a:rPr lang="en-GB" dirty="0"/>
              <a:t>Permits farmer to propagate a limited group of patented crops</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允许农民繁殖有限的专利作物</a:t>
            </a:r>
            <a:endParaRPr lang="en-GB" dirty="0"/>
          </a:p>
          <a:p>
            <a:pPr lvl="2"/>
            <a:r>
              <a:rPr lang="en-GB" dirty="0"/>
              <a:t>Permits the farmer to reproduce patented livestock</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允许农民繁殖获得专利的牲畜</a:t>
            </a:r>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2982284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Compulsory Licensing &amp; Exhaustion of Rights</a:t>
            </a:r>
            <a:br>
              <a:rPr lang="en-GB" dirty="0"/>
            </a:br>
            <a:r>
              <a:rPr lang="ja-JP" altLang="en-US" sz="2800" b="0" i="0" u="none" strike="noStrike">
                <a:solidFill>
                  <a:srgbClr val="000000"/>
                </a:solidFill>
                <a:effectLst/>
                <a:latin typeface="Microsoft Yahei" panose="020B0503020204020204" pitchFamily="34" charset="-122"/>
                <a:ea typeface="Microsoft Yahei" panose="020B0503020204020204" pitchFamily="34" charset="-122"/>
              </a:rPr>
              <a:t>强制许可和权利用尽</a:t>
            </a:r>
            <a:endParaRPr lang="en-GB" dirty="0"/>
          </a:p>
        </p:txBody>
      </p:sp>
      <p:sp>
        <p:nvSpPr>
          <p:cNvPr id="3" name="Content Placeholder 2"/>
          <p:cNvSpPr>
            <a:spLocks noGrp="1"/>
          </p:cNvSpPr>
          <p:nvPr>
            <p:ph idx="1"/>
          </p:nvPr>
        </p:nvSpPr>
        <p:spPr/>
        <p:txBody>
          <a:bodyPr>
            <a:normAutofit lnSpcReduction="10000"/>
          </a:bodyPr>
          <a:lstStyle/>
          <a:p>
            <a:r>
              <a:rPr lang="en-GB" dirty="0"/>
              <a:t>Compulsory Licensing</a:t>
            </a:r>
          </a:p>
          <a:p>
            <a:pPr lvl="1"/>
            <a:r>
              <a:rPr lang="en-GB" dirty="0"/>
              <a:t>s48 To a third party</a:t>
            </a:r>
          </a:p>
          <a:p>
            <a:pPr lvl="1"/>
            <a:r>
              <a:rPr lang="en-GB" dirty="0"/>
              <a:t>s55-58 To the Crown</a:t>
            </a:r>
          </a:p>
          <a:p>
            <a:pPr lvl="1"/>
            <a:endParaRPr lang="en-GB" dirty="0"/>
          </a:p>
          <a:p>
            <a:r>
              <a:rPr lang="en-GB" dirty="0"/>
              <a:t>Exhaustion of Rights</a:t>
            </a:r>
          </a:p>
          <a:p>
            <a:pPr lvl="1"/>
            <a:r>
              <a:rPr lang="en-GB" dirty="0"/>
              <a:t>Once a patented product is placed into the market with the consent of the patent owner then the patent owner </a:t>
            </a:r>
            <a:r>
              <a:rPr lang="en-GB" i="1" dirty="0"/>
              <a:t>cannot</a:t>
            </a:r>
            <a:r>
              <a:rPr lang="en-GB" dirty="0"/>
              <a:t> control what happens to goods thereafter in terms of controlling the sale of that specific item</a:t>
            </a:r>
          </a:p>
          <a:p>
            <a:pPr lvl="2"/>
            <a:r>
              <a:rPr lang="en-GB" dirty="0"/>
              <a:t>Note: the patent owner </a:t>
            </a:r>
            <a:r>
              <a:rPr lang="en-GB" i="1" dirty="0"/>
              <a:t>can</a:t>
            </a:r>
            <a:r>
              <a:rPr lang="en-GB" dirty="0"/>
              <a:t> prevent the reproduction (i.e. copying) of the item and the sale of that reproduction</a:t>
            </a:r>
          </a:p>
          <a:p>
            <a:pPr marL="914400" lvl="2" indent="0">
              <a:buNone/>
            </a:pP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一旦专利产品在专利权人的同意下投放市场，那么专利权人就无法控制此后商品在控制该特定物品的销售方面会发生什么 </a:t>
            </a:r>
            <a:endParaRPr lang="en-US" altLang="ja-JP" b="0" i="0" u="none" strike="noStrike" dirty="0">
              <a:solidFill>
                <a:srgbClr val="000000"/>
              </a:solidFill>
              <a:effectLst/>
              <a:latin typeface="Microsoft Yahei" panose="020B0503020204020204" pitchFamily="34" charset="-122"/>
              <a:ea typeface="Microsoft Yahei" panose="020B0503020204020204" pitchFamily="34" charset="-122"/>
            </a:endParaRPr>
          </a:p>
          <a:p>
            <a:pPr marL="914400" lvl="2" indent="0">
              <a:buNone/>
            </a:pP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注意：专利权人可以阻止复制（即复制）该项目并出售该复制品</a:t>
            </a:r>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2167283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Remedies补救</a:t>
            </a:r>
            <a:r>
              <a:rPr lang="en-GB" dirty="0"/>
              <a:t> for infringement of patent</a:t>
            </a:r>
          </a:p>
        </p:txBody>
      </p:sp>
      <p:sp>
        <p:nvSpPr>
          <p:cNvPr id="3" name="Content Placeholder 2"/>
          <p:cNvSpPr>
            <a:spLocks noGrp="1"/>
          </p:cNvSpPr>
          <p:nvPr>
            <p:ph idx="1"/>
          </p:nvPr>
        </p:nvSpPr>
        <p:spPr/>
        <p:txBody>
          <a:bodyPr>
            <a:normAutofit/>
          </a:bodyPr>
          <a:lstStyle/>
          <a:p>
            <a:r>
              <a:rPr lang="en-GB" dirty="0"/>
              <a:t>Search orders (</a:t>
            </a:r>
            <a:r>
              <a:rPr lang="en-GB" i="1" dirty="0"/>
              <a:t>Anton Pillar orders</a:t>
            </a:r>
            <a:r>
              <a:rPr lang="en-GB" dirty="0"/>
              <a:t>)</a:t>
            </a:r>
          </a:p>
          <a:p>
            <a:r>
              <a:rPr lang="en-GB" dirty="0"/>
              <a:t>Delivery up</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交付</a:t>
            </a:r>
            <a:endParaRPr lang="en-GB" dirty="0"/>
          </a:p>
          <a:p>
            <a:r>
              <a:rPr lang="en-GB" dirty="0"/>
              <a:t>Destruction of the infringing items</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销毁侵权物品</a:t>
            </a:r>
            <a:endParaRPr lang="en-GB" dirty="0"/>
          </a:p>
          <a:p>
            <a:r>
              <a:rPr lang="en-GB" dirty="0"/>
              <a:t>Injunctions</a:t>
            </a:r>
          </a:p>
          <a:p>
            <a:pPr lvl="1"/>
            <a:r>
              <a:rPr lang="en-GB" dirty="0"/>
              <a:t>Final injunctions</a:t>
            </a:r>
          </a:p>
          <a:p>
            <a:pPr lvl="1"/>
            <a:r>
              <a:rPr lang="en-GB" dirty="0"/>
              <a:t>Interlocutory injunctions (</a:t>
            </a:r>
            <a:r>
              <a:rPr lang="en-GB" i="1" dirty="0"/>
              <a:t>American </a:t>
            </a:r>
            <a:r>
              <a:rPr lang="en-GB" i="1" dirty="0" err="1"/>
              <a:t>Cynamid</a:t>
            </a:r>
            <a:r>
              <a:rPr lang="en-GB" i="1" dirty="0"/>
              <a:t> v Ethicon </a:t>
            </a:r>
            <a:r>
              <a:rPr lang="en-GB" dirty="0"/>
              <a:t>[1975] AC 396)</a:t>
            </a:r>
          </a:p>
          <a:p>
            <a:pPr lvl="1"/>
            <a:r>
              <a:rPr lang="en-GB" dirty="0"/>
              <a:t>Freezing orders (</a:t>
            </a:r>
            <a:r>
              <a:rPr lang="en-GB" i="1" dirty="0" err="1"/>
              <a:t>Mareva</a:t>
            </a:r>
            <a:r>
              <a:rPr lang="en-GB" i="1" dirty="0"/>
              <a:t> </a:t>
            </a:r>
            <a:r>
              <a:rPr lang="en-GB" dirty="0"/>
              <a:t>injunctions)</a:t>
            </a:r>
          </a:p>
          <a:p>
            <a:r>
              <a:rPr lang="en-GB" dirty="0" err="1"/>
              <a:t>Damages赔损</a:t>
            </a:r>
            <a:endParaRPr lang="en-GB" dirty="0"/>
          </a:p>
          <a:p>
            <a:r>
              <a:rPr lang="en-GB" dirty="0"/>
              <a:t>Account of profits</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利润账户</a:t>
            </a:r>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4234101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University of Sheffield IP Policy</a:t>
            </a:r>
          </a:p>
        </p:txBody>
      </p:sp>
      <p:sp>
        <p:nvSpPr>
          <p:cNvPr id="3" name="Content Placeholder 2"/>
          <p:cNvSpPr>
            <a:spLocks noGrp="1"/>
          </p:cNvSpPr>
          <p:nvPr>
            <p:ph idx="1"/>
          </p:nvPr>
        </p:nvSpPr>
        <p:spPr>
          <a:xfrm>
            <a:off x="838200" y="1393794"/>
            <a:ext cx="10515600" cy="4783169"/>
          </a:xfrm>
        </p:spPr>
        <p:txBody>
          <a:bodyPr>
            <a:normAutofit fontScale="55000" lnSpcReduction="20000"/>
          </a:bodyPr>
          <a:lstStyle/>
          <a:p>
            <a:pPr marL="0" indent="0">
              <a:buNone/>
            </a:pPr>
            <a:r>
              <a:rPr lang="en-GB" b="1" dirty="0"/>
              <a:t>Taught students</a:t>
            </a:r>
          </a:p>
          <a:p>
            <a:r>
              <a:rPr lang="en-GB" dirty="0"/>
              <a:t>The General Regulations relating to IP state that </a:t>
            </a:r>
            <a:r>
              <a:rPr lang="en-GB" b="1" u="sng" dirty="0"/>
              <a:t>taught</a:t>
            </a:r>
            <a:r>
              <a:rPr lang="en-GB" dirty="0"/>
              <a:t> students own any IP which they create in the course of their study or research. This is to encourage enterprise amongst students and to remain legally complaint. However, in order to recognise the significant contribution of other organisations or individuals to the creation of student IP, there will be some exceptions to the sole ownership by taught students of their IP. Such exceptions may include:</a:t>
            </a:r>
          </a:p>
          <a:p>
            <a:r>
              <a:rPr lang="en-GB" dirty="0"/>
              <a:t>a) students employed or sponsored by another institution or organisation;</a:t>
            </a:r>
            <a:br>
              <a:rPr lang="en-GB" dirty="0"/>
            </a:br>
            <a:r>
              <a:rPr lang="en-GB" dirty="0"/>
              <a:t>b) students undertaking a sponsored project or placement;</a:t>
            </a:r>
            <a:br>
              <a:rPr lang="en-GB" dirty="0"/>
            </a:br>
            <a:r>
              <a:rPr lang="en-GB" dirty="0"/>
              <a:t>c) where the Intellectual Property is generated as a result of collaborative work, for example with other students or with members of staff (or where the work being undertaken derives from the Intellectual Property of staff);</a:t>
            </a:r>
            <a:br>
              <a:rPr lang="en-GB" dirty="0"/>
            </a:br>
            <a:r>
              <a:rPr lang="en-GB" dirty="0"/>
              <a:t>d) units which have as a primary or substantial purpose, the creation of Intellectual Property;</a:t>
            </a:r>
            <a:br>
              <a:rPr lang="en-GB" dirty="0"/>
            </a:br>
            <a:r>
              <a:rPr lang="en-GB" dirty="0"/>
              <a:t>e) other exceptional circumstances.</a:t>
            </a:r>
          </a:p>
          <a:p>
            <a:r>
              <a:rPr lang="en-GB" dirty="0"/>
              <a:t>Under the General Regulations a register of modules exempt under (d) must be kept. </a:t>
            </a:r>
          </a:p>
          <a:p>
            <a:r>
              <a:rPr lang="en-GB" dirty="0"/>
              <a:t>Where a module is exempt there should be contractual arrangements in place to illustrate how the IP will be shared. </a:t>
            </a:r>
          </a:p>
          <a:p>
            <a:pPr marL="0" indent="0">
              <a:buNone/>
            </a:pPr>
            <a:r>
              <a:rPr lang="en-GB" b="1" dirty="0"/>
              <a:t>Postgraduate researchers and student employees</a:t>
            </a:r>
          </a:p>
          <a:p>
            <a:r>
              <a:rPr lang="en-GB" dirty="0"/>
              <a:t>If a student is also an employee of the University, for example, a teaching assistant or a postgraduate researcher, then any intellectual property created in the course of such employment will be governed by the terms of such employment and is not classed as 'student intellectual property'. For the avoidance of doubt, intellectual property generated by postgraduate researchers is owned by the University as per the terms of their registration. Where students intellectual property rights is commercialised by the University, the student will receive a share of any income generated according to our usual terms (i.e. those which apply to staff inventors).</a:t>
            </a:r>
          </a:p>
          <a:p>
            <a:pPr marL="0" indent="0">
              <a:buNone/>
            </a:pPr>
            <a:r>
              <a:rPr lang="en-GB" b="1" dirty="0"/>
              <a:t>For more details see:</a:t>
            </a:r>
          </a:p>
          <a:p>
            <a:r>
              <a:rPr lang="en-GB" dirty="0"/>
              <a:t>https://www.sheffield.ac.uk/lets/pp/policy/ip</a:t>
            </a:r>
          </a:p>
        </p:txBody>
      </p:sp>
      <p:pic>
        <p:nvPicPr>
          <p:cNvPr id="4"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
        <p:nvSpPr>
          <p:cNvPr id="6" name="Cross 5"/>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UoS</a:t>
            </a:r>
            <a:r>
              <a:rPr lang="en-GB" dirty="0"/>
              <a:t> IP Policy</a:t>
            </a:r>
          </a:p>
        </p:txBody>
      </p:sp>
    </p:spTree>
    <p:extLst>
      <p:ext uri="{BB962C8B-B14F-4D97-AF65-F5344CB8AC3E}">
        <p14:creationId xmlns:p14="http://schemas.microsoft.com/office/powerpoint/2010/main" val="751665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a:t>
            </a:r>
          </a:p>
        </p:txBody>
      </p:sp>
      <p:sp>
        <p:nvSpPr>
          <p:cNvPr id="3" name="Content Placeholder 2"/>
          <p:cNvSpPr>
            <a:spLocks noGrp="1"/>
          </p:cNvSpPr>
          <p:nvPr>
            <p:ph idx="1"/>
          </p:nvPr>
        </p:nvSpPr>
        <p:spPr/>
        <p:txBody>
          <a:bodyPr/>
          <a:lstStyle/>
          <a:p>
            <a:r>
              <a:rPr lang="en-GB" dirty="0"/>
              <a:t>The Process of Invention</a:t>
            </a:r>
          </a:p>
          <a:p>
            <a:r>
              <a:rPr lang="en-GB" dirty="0"/>
              <a:t>Applying for a Patent</a:t>
            </a:r>
          </a:p>
          <a:p>
            <a:r>
              <a:rPr lang="en-GB" dirty="0"/>
              <a:t>An invention in the eyes of the law</a:t>
            </a:r>
          </a:p>
          <a:p>
            <a:r>
              <a:rPr lang="en-GB" dirty="0"/>
              <a:t>Infringement</a:t>
            </a:r>
          </a:p>
          <a:p>
            <a:r>
              <a:rPr lang="en-GB" dirty="0"/>
              <a:t>Defences to an alleged infringement</a:t>
            </a:r>
          </a:p>
          <a:p>
            <a:r>
              <a:rPr lang="en-GB" dirty="0"/>
              <a:t>Compulsory Licensing &amp; Exhaustion of Rights</a:t>
            </a:r>
          </a:p>
          <a:p>
            <a:r>
              <a:rPr lang="en-GB" dirty="0"/>
              <a:t>The University IP policy</a:t>
            </a:r>
          </a:p>
          <a:p>
            <a:endParaRPr lang="en-GB" dirty="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
        <p:nvSpPr>
          <p:cNvPr id="5" name="Cross 4"/>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Introduction</a:t>
            </a:r>
          </a:p>
        </p:txBody>
      </p:sp>
      <p:pic>
        <p:nvPicPr>
          <p:cNvPr id="6" name="Content Placeholder 4"/>
          <p:cNvPicPr>
            <a:picLocks noChangeAspect="1"/>
          </p:cNvPicPr>
          <p:nvPr/>
        </p:nvPicPr>
        <p:blipFill>
          <a:blip r:embed="rId3"/>
          <a:stretch>
            <a:fillRect/>
          </a:stretch>
        </p:blipFill>
        <p:spPr>
          <a:xfrm>
            <a:off x="10399621" y="0"/>
            <a:ext cx="1792379" cy="762066"/>
          </a:xfrm>
          <a:prstGeom prst="rect">
            <a:avLst/>
          </a:prstGeom>
        </p:spPr>
      </p:pic>
    </p:spTree>
    <p:extLst>
      <p:ext uri="{BB962C8B-B14F-4D97-AF65-F5344CB8AC3E}">
        <p14:creationId xmlns:p14="http://schemas.microsoft.com/office/powerpoint/2010/main" val="3714003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process of invention and re-invention</a:t>
            </a:r>
          </a:p>
        </p:txBody>
      </p:sp>
      <p:sp>
        <p:nvSpPr>
          <p:cNvPr id="3" name="Content Placeholder 2"/>
          <p:cNvSpPr>
            <a:spLocks noGrp="1"/>
          </p:cNvSpPr>
          <p:nvPr>
            <p:ph idx="1"/>
          </p:nvPr>
        </p:nvSpPr>
        <p:spPr/>
        <p:txBody>
          <a:bodyPr>
            <a:normAutofit fontScale="55000" lnSpcReduction="20000"/>
          </a:bodyPr>
          <a:lstStyle/>
          <a:p>
            <a:r>
              <a:rPr lang="en-GB" sz="3600" dirty="0"/>
              <a:t>Most inventions produce solutions to problems</a:t>
            </a:r>
          </a:p>
          <a:p>
            <a:r>
              <a:rPr lang="en-GB" sz="3600" dirty="0"/>
              <a:t>These solutions, in turn can throw up problems – </a:t>
            </a:r>
            <a:r>
              <a:rPr lang="en-GB" sz="3600" dirty="0" err="1"/>
              <a:t>constan不断</a:t>
            </a:r>
            <a:r>
              <a:rPr lang="en-GB" sz="3600" dirty="0"/>
              <a:t> need to innovate e.g.</a:t>
            </a:r>
          </a:p>
          <a:p>
            <a:endParaRPr lang="en-GB" sz="3600" dirty="0"/>
          </a:p>
          <a:p>
            <a:pPr lvl="1"/>
            <a:r>
              <a:rPr lang="en-GB" sz="3300" dirty="0"/>
              <a:t>Problem = The preservation of food and drink for long periods</a:t>
            </a:r>
          </a:p>
          <a:p>
            <a:pPr lvl="1"/>
            <a:r>
              <a:rPr lang="en-GB" sz="3300" i="1" dirty="0"/>
              <a:t>Innovation = The tin can (patented in 1810)</a:t>
            </a:r>
          </a:p>
          <a:p>
            <a:pPr lvl="1"/>
            <a:r>
              <a:rPr lang="en-GB" sz="3300" dirty="0"/>
              <a:t>Problem = Difficulty in opening the tin can</a:t>
            </a:r>
          </a:p>
          <a:p>
            <a:pPr lvl="1"/>
            <a:r>
              <a:rPr lang="en-GB" sz="3300" i="1" dirty="0"/>
              <a:t>Innovation = Claw shape tin opener (patented in 1855)</a:t>
            </a:r>
          </a:p>
          <a:p>
            <a:pPr lvl="1"/>
            <a:r>
              <a:rPr lang="en-GB" sz="3300" dirty="0"/>
              <a:t>Problem = Claw shape opener was dangerous to use</a:t>
            </a:r>
          </a:p>
          <a:p>
            <a:pPr lvl="1"/>
            <a:r>
              <a:rPr lang="en-GB" sz="3300" i="1" dirty="0"/>
              <a:t>Innovation = Rotating wheel tin opener (patented in 1870)</a:t>
            </a:r>
          </a:p>
          <a:p>
            <a:pPr lvl="1"/>
            <a:r>
              <a:rPr lang="en-GB" sz="3300" dirty="0"/>
              <a:t>Problem = Tin opener produced sharp edges – problem for canned drinks</a:t>
            </a:r>
          </a:p>
          <a:p>
            <a:pPr lvl="1"/>
            <a:r>
              <a:rPr lang="en-GB" sz="3300" i="1" dirty="0"/>
              <a:t>Innovation = The removable ring pull (patented in 1963)</a:t>
            </a:r>
          </a:p>
          <a:p>
            <a:pPr lvl="1"/>
            <a:r>
              <a:rPr lang="en-GB" sz="3300" dirty="0"/>
              <a:t>Problem = Litter and safety (removable ring pulls were sharp and discarded)</a:t>
            </a:r>
          </a:p>
          <a:p>
            <a:pPr lvl="1"/>
            <a:r>
              <a:rPr lang="en-GB" sz="3300" i="1" dirty="0"/>
              <a:t>Innovation = The retained ring pull (patented in 1976)</a:t>
            </a:r>
          </a:p>
          <a:p>
            <a:pPr lvl="1"/>
            <a:endParaRPr lang="en-GB" dirty="0"/>
          </a:p>
          <a:p>
            <a:pPr marL="0" indent="0">
              <a:buNone/>
            </a:pPr>
            <a:br>
              <a:rPr lang="en-GB" dirty="0"/>
            </a:br>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Invention</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2466226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5. Patents</a:t>
            </a:r>
          </a:p>
        </p:txBody>
      </p:sp>
      <p:sp>
        <p:nvSpPr>
          <p:cNvPr id="3" name="Content Placeholder 2"/>
          <p:cNvSpPr>
            <a:spLocks noGrp="1"/>
          </p:cNvSpPr>
          <p:nvPr>
            <p:ph idx="1"/>
          </p:nvPr>
        </p:nvSpPr>
        <p:spPr/>
        <p:txBody>
          <a:bodyPr>
            <a:normAutofit fontScale="62500" lnSpcReduction="20000"/>
          </a:bodyPr>
          <a:lstStyle/>
          <a:p>
            <a:r>
              <a:rPr lang="en-GB" dirty="0"/>
              <a:t>“A patent is an exclusive right granted for an invention, which is a product or a process that provides, in general, a new way of doing something, or offers a new technical solution to a problem.” (WIPO)</a:t>
            </a:r>
          </a:p>
          <a:p>
            <a:r>
              <a:rPr lang="en-GB" dirty="0"/>
              <a:t>Stops others from using the invention without patent holder’s consent</a:t>
            </a:r>
            <a:endParaRPr lang="en-GB" sz="3100" dirty="0"/>
          </a:p>
          <a:p>
            <a:r>
              <a:rPr lang="en-GB" sz="3100" dirty="0"/>
              <a:t>Justifications for the protection of invention via system of patents:</a:t>
            </a:r>
            <a:endParaRPr lang="en-GB" dirty="0"/>
          </a:p>
          <a:p>
            <a:pPr lvl="1"/>
            <a:r>
              <a:rPr lang="en-GB" sz="3200" i="1" dirty="0"/>
              <a:t>Moral justification – </a:t>
            </a:r>
            <a:r>
              <a:rPr lang="en-GB" sz="3200" dirty="0"/>
              <a:t>taking another’s ideas is akin to stealing</a:t>
            </a:r>
          </a:p>
          <a:p>
            <a:pPr lvl="1"/>
            <a:r>
              <a:rPr lang="en-GB" sz="3200" i="1" dirty="0"/>
              <a:t>Reward of monopoly </a:t>
            </a:r>
            <a:r>
              <a:rPr lang="en-GB" sz="3200" dirty="0"/>
              <a:t>- protect the result of inventive work -&gt; incentive to invest in R&amp;D</a:t>
            </a:r>
          </a:p>
          <a:p>
            <a:pPr lvl="1"/>
            <a:r>
              <a:rPr lang="en-GB" sz="3200" i="1" dirty="0"/>
              <a:t>Secure economic development </a:t>
            </a:r>
            <a:r>
              <a:rPr lang="en-GB" sz="3200" dirty="0"/>
              <a:t>- R&amp;D underpins economies of most developed nations.</a:t>
            </a:r>
          </a:p>
          <a:p>
            <a:pPr lvl="1"/>
            <a:r>
              <a:rPr lang="en-GB" sz="3200" i="1" dirty="0"/>
              <a:t>Given in exchange for secrets</a:t>
            </a:r>
          </a:p>
          <a:p>
            <a:pPr lvl="2"/>
            <a:r>
              <a:rPr lang="en-GB" sz="2900" dirty="0"/>
              <a:t>Disseminates new information about innovation which would otherwise be kept secret</a:t>
            </a:r>
          </a:p>
          <a:p>
            <a:pPr lvl="2"/>
            <a:r>
              <a:rPr lang="en-GB" sz="2900" dirty="0"/>
              <a:t>Stimulates creativity in those also working in area.</a:t>
            </a:r>
          </a:p>
          <a:p>
            <a:pPr lvl="2"/>
            <a:r>
              <a:rPr lang="en-GB" sz="2900" dirty="0"/>
              <a:t>Patents often only place information can be fully obtained about an invention </a:t>
            </a:r>
          </a:p>
          <a:p>
            <a:pPr lvl="2"/>
            <a:r>
              <a:rPr lang="en-GB" sz="2900" dirty="0"/>
              <a:t>Over 90% of patents no longer in force, so patent reference system is may be useful to investigate previous inventions and assess value of continuing with a proposed research project.</a:t>
            </a:r>
          </a:p>
          <a:p>
            <a:pPr lvl="2"/>
            <a:r>
              <a:rPr lang="en-GB" sz="2900" dirty="0"/>
              <a:t>Provides information about what competitors are doing </a:t>
            </a:r>
            <a:br>
              <a:rPr lang="en-GB" sz="2700" dirty="0"/>
            </a:br>
            <a:br>
              <a:rPr lang="en-GB" dirty="0"/>
            </a:br>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1907833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Routes to obtain a patent</a:t>
            </a:r>
          </a:p>
        </p:txBody>
      </p:sp>
      <p:sp>
        <p:nvSpPr>
          <p:cNvPr id="3" name="Content Placeholder 2"/>
          <p:cNvSpPr>
            <a:spLocks noGrp="1"/>
          </p:cNvSpPr>
          <p:nvPr>
            <p:ph idx="1"/>
          </p:nvPr>
        </p:nvSpPr>
        <p:spPr/>
        <p:txBody>
          <a:bodyPr>
            <a:normAutofit fontScale="85000" lnSpcReduction="20000"/>
          </a:bodyPr>
          <a:lstStyle/>
          <a:p>
            <a:r>
              <a:rPr lang="en-GB" dirty="0"/>
              <a:t> In the UK - can obtain a patent via one of three routes:</a:t>
            </a:r>
          </a:p>
          <a:p>
            <a:pPr lvl="1"/>
            <a:r>
              <a:rPr lang="en-GB" dirty="0" err="1"/>
              <a:t>i</a:t>
            </a:r>
            <a:r>
              <a:rPr lang="en-GB" dirty="0"/>
              <a:t>) a European Patent, via an application to the European Patent Office (EPO). This will be valid in as many EPC member states as the applicant designates.</a:t>
            </a:r>
          </a:p>
          <a:p>
            <a:pPr lvl="1"/>
            <a:r>
              <a:rPr lang="en-GB" dirty="0"/>
              <a:t>ii) a PCT (patent co-operation treaty) patent provided through World IP Office (WIPO) which allows filing in multiple international jurisdictions through a single application.</a:t>
            </a:r>
          </a:p>
          <a:p>
            <a:pPr lvl="1"/>
            <a:r>
              <a:rPr lang="en-GB" dirty="0"/>
              <a:t>iii) a UK Patent, via an application to the UK IP Office (UKIPO). This is only enforceable within the territory of the UK. </a:t>
            </a:r>
          </a:p>
          <a:p>
            <a:pPr lvl="1"/>
            <a:endParaRPr lang="en-GB" dirty="0"/>
          </a:p>
          <a:p>
            <a:r>
              <a:rPr lang="en-GB" dirty="0"/>
              <a:t>Our focus here is on the UK Patent </a:t>
            </a:r>
          </a:p>
          <a:p>
            <a:pPr lvl="1"/>
            <a:r>
              <a:rPr lang="en-GB" dirty="0"/>
              <a:t>Governed by The Patents Act 1977</a:t>
            </a:r>
          </a:p>
          <a:p>
            <a:pPr lvl="1"/>
            <a:r>
              <a:rPr lang="en-GB" dirty="0"/>
              <a:t>Act allows for UK courts to be influenced, but not bound, by decisions of EPO.</a:t>
            </a:r>
          </a:p>
          <a:p>
            <a:pPr lvl="1"/>
            <a:endParaRPr lang="en-GB" dirty="0"/>
          </a:p>
          <a:p>
            <a:r>
              <a:rPr lang="en-GB" dirty="0"/>
              <a:t>Opposition to a patent</a:t>
            </a:r>
          </a:p>
          <a:p>
            <a:pPr lvl="1"/>
            <a:r>
              <a:rPr lang="en-GB" dirty="0"/>
              <a:t>During application process</a:t>
            </a:r>
          </a:p>
          <a:p>
            <a:pPr lvl="1"/>
            <a:r>
              <a:rPr lang="en-GB" dirty="0"/>
              <a:t>In defence of an allegation of infringement</a:t>
            </a:r>
          </a:p>
          <a:p>
            <a:pPr marL="457200" lvl="1" indent="0">
              <a:buNone/>
            </a:pPr>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261052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Protection afforded by Patents Act 1977 </a:t>
            </a:r>
          </a:p>
        </p:txBody>
      </p:sp>
      <p:sp>
        <p:nvSpPr>
          <p:cNvPr id="3" name="Content Placeholder 2"/>
          <p:cNvSpPr>
            <a:spLocks noGrp="1"/>
          </p:cNvSpPr>
          <p:nvPr>
            <p:ph idx="1"/>
          </p:nvPr>
        </p:nvSpPr>
        <p:spPr>
          <a:xfrm>
            <a:off x="838200" y="1461639"/>
            <a:ext cx="10515600" cy="4839581"/>
          </a:xfrm>
        </p:spPr>
        <p:txBody>
          <a:bodyPr>
            <a:normAutofit fontScale="70000" lnSpcReduction="20000"/>
          </a:bodyPr>
          <a:lstStyle/>
          <a:p>
            <a:r>
              <a:rPr lang="en-GB" dirty="0"/>
              <a:t>Duration of protection</a:t>
            </a:r>
          </a:p>
          <a:p>
            <a:pPr lvl="1"/>
            <a:r>
              <a:rPr lang="en-GB" dirty="0"/>
              <a:t>s25(1): A patent granted under this Act shall be treated for the purposes of the following provisions of this Act as having been granted, and shall take effect, on the date on which notice of its grant is published … and … shall continue in force until the end of the period of 20 years beginning with the date of filing the application for the patent…</a:t>
            </a:r>
          </a:p>
          <a:p>
            <a:pPr marL="457200" lvl="1" indent="0">
              <a:buNone/>
            </a:pP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为已授予专利，并应自其授予通知公布之日起生效</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和。。。有效期至自提交专利申请之日起</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20</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年期满。</a:t>
            </a:r>
            <a:endParaRPr lang="en-GB" dirty="0"/>
          </a:p>
          <a:p>
            <a:r>
              <a:rPr lang="en-GB" dirty="0"/>
              <a:t>What about before the application? </a:t>
            </a:r>
          </a:p>
          <a:p>
            <a:pPr lvl="1"/>
            <a:r>
              <a:rPr lang="en-GB" dirty="0"/>
              <a:t>The importance of the law protecting confidential information</a:t>
            </a:r>
          </a:p>
          <a:p>
            <a:r>
              <a:rPr lang="en-GB" dirty="0"/>
              <a:t>What about after the application is filed but before the grant?</a:t>
            </a:r>
          </a:p>
          <a:p>
            <a:pPr lvl="1"/>
            <a:r>
              <a:rPr lang="en-GB" dirty="0"/>
              <a:t>Can use “Patent Pending” warning notice – gives no legal protection but warns potential infringers that they may be liable for damages once the full patent is issued.</a:t>
            </a:r>
          </a:p>
          <a:p>
            <a:pPr marL="457200" lvl="1" indent="0">
              <a:buNone/>
            </a:pP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可以使用“专利申请中”警告通知 </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 </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不提供法律保护，但警告潜在侵权者，一旦颁发完整专利，他们可能需要承担损害赔偿责任</a:t>
            </a:r>
            <a:endParaRPr lang="en-GB" dirty="0"/>
          </a:p>
          <a:p>
            <a:pPr lvl="1"/>
            <a:r>
              <a:rPr lang="en-GB" dirty="0"/>
              <a:t>s16(1): The IP Office should “as soon as possible …publish it as filed … and advertise the fact and date of its publication in the journal (note: at which point the application is accessible by the general public)</a:t>
            </a:r>
          </a:p>
          <a:p>
            <a:pPr lvl="1"/>
            <a:r>
              <a:rPr lang="en-GB" dirty="0"/>
              <a:t>s69(1) Once application for patent has been published can sue for damages retrospectively:</a:t>
            </a:r>
          </a:p>
          <a:p>
            <a:pPr lvl="2"/>
            <a:r>
              <a:rPr lang="en-GB" dirty="0"/>
              <a:t>(2)(a) after the patent has been granted; and</a:t>
            </a:r>
          </a:p>
          <a:p>
            <a:pPr lvl="2"/>
            <a:r>
              <a:rPr lang="en-GB" dirty="0"/>
              <a:t>(2)(b) if the act would, if the patent had been granted on the date of the publication of the application, have infringed … the claims (as interpreted by the description and any drawings referred to in the description or claims) in the form in which they were contained in the application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
        <p:nvSpPr>
          <p:cNvPr id="5" name="Cross 4"/>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Patents</a:t>
            </a:r>
          </a:p>
        </p:txBody>
      </p:sp>
      <p:pic>
        <p:nvPicPr>
          <p:cNvPr id="6" name="Content Placeholder 4"/>
          <p:cNvPicPr>
            <a:picLocks noChangeAspect="1"/>
          </p:cNvPicPr>
          <p:nvPr/>
        </p:nvPicPr>
        <p:blipFill>
          <a:blip r:embed="rId3"/>
          <a:stretch>
            <a:fillRect/>
          </a:stretch>
        </p:blipFill>
        <p:spPr>
          <a:xfrm>
            <a:off x="10399621" y="0"/>
            <a:ext cx="1792379" cy="762066"/>
          </a:xfrm>
          <a:prstGeom prst="rect">
            <a:avLst/>
          </a:prstGeom>
        </p:spPr>
      </p:pic>
    </p:spTree>
    <p:extLst>
      <p:ext uri="{BB962C8B-B14F-4D97-AF65-F5344CB8AC3E}">
        <p14:creationId xmlns:p14="http://schemas.microsoft.com/office/powerpoint/2010/main" val="3490159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Who can apply for a patent?</a:t>
            </a:r>
          </a:p>
        </p:txBody>
      </p:sp>
      <p:sp>
        <p:nvSpPr>
          <p:cNvPr id="3" name="Content Placeholder 2"/>
          <p:cNvSpPr>
            <a:spLocks noGrp="1"/>
          </p:cNvSpPr>
          <p:nvPr>
            <p:ph idx="1"/>
          </p:nvPr>
        </p:nvSpPr>
        <p:spPr/>
        <p:txBody>
          <a:bodyPr>
            <a:normAutofit fontScale="92500" lnSpcReduction="10000"/>
          </a:bodyPr>
          <a:lstStyle/>
          <a:p>
            <a:r>
              <a:rPr lang="en-GB" dirty="0"/>
              <a:t>s7(2)(a) </a:t>
            </a:r>
            <a:r>
              <a:rPr lang="en-GB" i="1" dirty="0"/>
              <a:t>Inventor</a:t>
            </a:r>
            <a:r>
              <a:rPr lang="en-GB" dirty="0"/>
              <a:t> - A patent for an invention may be granted primarily to the inventor or joint inventors</a:t>
            </a:r>
          </a:p>
          <a:p>
            <a:endParaRPr lang="en-GB" dirty="0"/>
          </a:p>
          <a:p>
            <a:r>
              <a:rPr lang="en-GB" dirty="0"/>
              <a:t>s7(2)(b)  </a:t>
            </a:r>
            <a:r>
              <a:rPr lang="en-GB" i="1" dirty="0"/>
              <a:t>Contracting party with inventor </a:t>
            </a:r>
            <a:r>
              <a:rPr lang="en-GB" dirty="0"/>
              <a:t>– e.g. research funding body</a:t>
            </a:r>
          </a:p>
          <a:p>
            <a:pPr marL="0" indent="0">
              <a:buNone/>
            </a:pP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与发明人的签约方</a:t>
            </a:r>
            <a:r>
              <a:rPr lang="en-US" altLang="ja-JP" b="0" i="0" u="none" strike="noStrike" dirty="0">
                <a:solidFill>
                  <a:srgbClr val="000000"/>
                </a:solidFill>
                <a:effectLst/>
                <a:latin typeface="Microsoft Yahei" panose="020B0503020204020204" pitchFamily="34" charset="-122"/>
                <a:ea typeface="Microsoft Yahei" panose="020B0503020204020204" pitchFamily="34" charset="-122"/>
              </a:rPr>
              <a: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例如研究资助机构</a:t>
            </a:r>
            <a:endParaRPr lang="en-GB" dirty="0"/>
          </a:p>
          <a:p>
            <a:pPr marL="0" indent="0">
              <a:buNone/>
            </a:pPr>
            <a:endParaRPr lang="en-GB" dirty="0"/>
          </a:p>
          <a:p>
            <a:r>
              <a:rPr lang="en-GB" dirty="0"/>
              <a:t>s39  where the invention is made by an employee </a:t>
            </a:r>
            <a:r>
              <a:rPr lang="en-GB" u="sng" dirty="0"/>
              <a:t>in the course of his employment</a:t>
            </a:r>
            <a:r>
              <a:rPr lang="en-GB" dirty="0"/>
              <a:t> then the employer is regarded as being entitled to the patent</a:t>
            </a:r>
          </a:p>
          <a:p>
            <a:pPr lvl="1"/>
            <a:r>
              <a:rPr lang="en-GB" dirty="0"/>
              <a:t>Note s40: where the patent is of </a:t>
            </a:r>
            <a:r>
              <a:rPr lang="en-GB" u="sng" dirty="0"/>
              <a:t>outstanding benefit</a:t>
            </a:r>
            <a:r>
              <a:rPr lang="en-GB" dirty="0"/>
              <a:t> to the employer, the employee may make a claim for a contribution of that benefit (but very hard to prove)</a:t>
            </a:r>
            <a:br>
              <a:rPr lang="en-GB" dirty="0"/>
            </a:br>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3766980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Before we go on: a ‘person skilled in the art’</a:t>
            </a:r>
          </a:p>
        </p:txBody>
      </p:sp>
      <p:sp>
        <p:nvSpPr>
          <p:cNvPr id="3" name="Content Placeholder 2"/>
          <p:cNvSpPr>
            <a:spLocks noGrp="1"/>
          </p:cNvSpPr>
          <p:nvPr>
            <p:ph idx="1"/>
          </p:nvPr>
        </p:nvSpPr>
        <p:spPr/>
        <p:txBody>
          <a:bodyPr>
            <a:normAutofit fontScale="92500" lnSpcReduction="20000"/>
          </a:bodyPr>
          <a:lstStyle/>
          <a:p>
            <a:r>
              <a:rPr lang="en-GB" dirty="0"/>
              <a:t>The court must use a reference point in determining whether:</a:t>
            </a:r>
          </a:p>
          <a:p>
            <a:pPr lvl="1"/>
            <a:r>
              <a:rPr lang="en-GB" dirty="0"/>
              <a:t>There is an appropriate level of detail in a patent application</a:t>
            </a:r>
          </a:p>
          <a:p>
            <a:pPr lvl="1"/>
            <a:r>
              <a:rPr lang="ja-JP" altLang="en-US" b="0" i="0" u="none" strike="noStrike">
                <a:solidFill>
                  <a:srgbClr val="000000"/>
                </a:solidFill>
                <a:effectLst/>
                <a:latin typeface="Microsoft Yahei" panose="020B0503020204020204" pitchFamily="34" charset="-122"/>
                <a:ea typeface="Microsoft Yahei" panose="020B0503020204020204" pitchFamily="34" charset="-122"/>
              </a:rPr>
              <a:t>专利申请中有适当程度的详细程度</a:t>
            </a:r>
            <a:endParaRPr lang="en-GB" dirty="0"/>
          </a:p>
          <a:p>
            <a:pPr lvl="1"/>
            <a:r>
              <a:rPr lang="en-GB" dirty="0"/>
              <a:t>The invention for which the application is made is indeed ‘a step forward’ in terms of development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申请的发明在发展方面确实是“向前迈出的一步”</a:t>
            </a:r>
            <a:endParaRPr lang="en-GB" dirty="0"/>
          </a:p>
          <a:p>
            <a:pPr lvl="1"/>
            <a:endParaRPr lang="en-GB" dirty="0"/>
          </a:p>
          <a:p>
            <a:r>
              <a:rPr lang="en-GB" dirty="0"/>
              <a:t>For this purpose the court will place itself in the shoes of a </a:t>
            </a:r>
            <a:r>
              <a:rPr lang="en-GB" u="sng" dirty="0"/>
              <a:t>legal concept </a:t>
            </a:r>
            <a:r>
              <a:rPr lang="en-GB" dirty="0"/>
              <a:t>termed ‘a person skilled in the art’</a:t>
            </a:r>
            <a:r>
              <a:rPr lang="ja-JP" altLang="en-US" b="0" i="0" u="none" strike="noStrike">
                <a:solidFill>
                  <a:srgbClr val="000000"/>
                </a:solidFill>
                <a:effectLst/>
                <a:latin typeface="Microsoft Yahei" panose="020B0503020204020204" pitchFamily="34" charset="-122"/>
                <a:ea typeface="Microsoft Yahei" panose="020B0503020204020204" pitchFamily="34" charset="-122"/>
              </a:rPr>
              <a:t> 本领域技术人员</a:t>
            </a:r>
            <a:endParaRPr lang="en-GB" dirty="0"/>
          </a:p>
          <a:p>
            <a:pPr lvl="1"/>
            <a:r>
              <a:rPr lang="en-GB" dirty="0"/>
              <a:t>a normally skilled but unimaginative worker in the relevant area </a:t>
            </a:r>
          </a:p>
          <a:p>
            <a:pPr lvl="1"/>
            <a:r>
              <a:rPr lang="en-GB" dirty="0"/>
              <a:t>with all the accompanying knowledge at the date the invention was created </a:t>
            </a:r>
          </a:p>
          <a:p>
            <a:pPr lvl="1"/>
            <a:r>
              <a:rPr lang="en-GB" dirty="0"/>
              <a:t>but without any knowledge of the invention itself</a:t>
            </a:r>
          </a:p>
          <a:p>
            <a:pPr lvl="1"/>
            <a:r>
              <a:rPr lang="en-GB" dirty="0"/>
              <a:t>“halfway between an idiot and a genius”</a:t>
            </a:r>
            <a:br>
              <a:rPr lang="en-GB" dirty="0"/>
            </a:br>
            <a:endParaRPr lang="en-GB" dirty="0"/>
          </a:p>
        </p:txBody>
      </p:sp>
      <p:sp>
        <p:nvSpPr>
          <p:cNvPr id="4" name="Cross 3"/>
          <p:cNvSpPr/>
          <p:nvPr/>
        </p:nvSpPr>
        <p:spPr>
          <a:xfrm>
            <a:off x="0" y="6301220"/>
            <a:ext cx="2057400" cy="55678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Patents</a:t>
            </a:r>
          </a:p>
        </p:txBody>
      </p:sp>
      <p:pic>
        <p:nvPicPr>
          <p:cNvPr id="5" name="Content Placeholder 4"/>
          <p:cNvPicPr>
            <a:picLocks noChangeAspect="1"/>
          </p:cNvPicPr>
          <p:nvPr/>
        </p:nvPicPr>
        <p:blipFill>
          <a:blip r:embed="rId2"/>
          <a:stretch>
            <a:fillRect/>
          </a:stretch>
        </p:blipFill>
        <p:spPr>
          <a:xfrm>
            <a:off x="10399621" y="0"/>
            <a:ext cx="1792379" cy="7620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314" y="5743839"/>
            <a:ext cx="1204686" cy="1114161"/>
          </a:xfrm>
          <a:prstGeom prst="rect">
            <a:avLst/>
          </a:prstGeom>
        </p:spPr>
      </p:pic>
    </p:spTree>
    <p:extLst>
      <p:ext uri="{BB962C8B-B14F-4D97-AF65-F5344CB8AC3E}">
        <p14:creationId xmlns:p14="http://schemas.microsoft.com/office/powerpoint/2010/main" val="508828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1664</TotalTime>
  <Words>3554</Words>
  <Application>Microsoft Macintosh PowerPoint</Application>
  <PresentationFormat>Widescreen</PresentationFormat>
  <Paragraphs>289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Microsoft Yahei</vt:lpstr>
      <vt:lpstr>Söhne</vt:lpstr>
      <vt:lpstr>Arial</vt:lpstr>
      <vt:lpstr>Calibri</vt:lpstr>
      <vt:lpstr>Calibri Light</vt:lpstr>
      <vt:lpstr>Office Theme</vt:lpstr>
      <vt:lpstr>Intellectual Property (IP) Law</vt:lpstr>
      <vt:lpstr>Relevant IP laws</vt:lpstr>
      <vt:lpstr>Overview</vt:lpstr>
      <vt:lpstr>The process of invention and re-invention</vt:lpstr>
      <vt:lpstr>5. Patents</vt:lpstr>
      <vt:lpstr>Routes to obtain a patent</vt:lpstr>
      <vt:lpstr>Protection afforded by Patents Act 1977 </vt:lpstr>
      <vt:lpstr>Who can apply for a patent?</vt:lpstr>
      <vt:lpstr>Before we go on: a ‘person skilled in the art’</vt:lpstr>
      <vt:lpstr>The Patent Application Procedure</vt:lpstr>
      <vt:lpstr>What cannot be patented?</vt:lpstr>
      <vt:lpstr>What can be patented?</vt:lpstr>
      <vt:lpstr>(a) Must be ‘new’ (Novelty)</vt:lpstr>
      <vt:lpstr>(a) Must be ‘new’ i.e. Novelty (cont.)</vt:lpstr>
      <vt:lpstr> (b) Must involve an ‘inventive step’</vt:lpstr>
      <vt:lpstr> (b) Must involve an ‘inventive step’ (cont.)</vt:lpstr>
      <vt:lpstr>(c) Must be capable of industrial application</vt:lpstr>
      <vt:lpstr>Patent granting process</vt:lpstr>
      <vt:lpstr>Infringement of Patents</vt:lpstr>
      <vt:lpstr>Infringement of Patents (cont.)</vt:lpstr>
      <vt:lpstr>Defences to Patent Infringement</vt:lpstr>
      <vt:lpstr>Compulsory Licensing &amp; Exhaustion of Rights 强制许可和权利用尽</vt:lpstr>
      <vt:lpstr>Remedies补救 for infringement of patent</vt:lpstr>
      <vt:lpstr>University of Sheffield IP Policy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Intellectual Property (IP) Law</dc:title>
  <dc:creator>Luke Samuel Blindell</dc:creator>
  <cp:lastModifiedBy>Yi Li</cp:lastModifiedBy>
  <cp:revision>126</cp:revision>
  <dcterms:created xsi:type="dcterms:W3CDTF">2017-10-05T19:41:36Z</dcterms:created>
  <dcterms:modified xsi:type="dcterms:W3CDTF">2024-01-10T12:29:32Z</dcterms:modified>
</cp:coreProperties>
</file>