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0" r:id="rId3"/>
    <p:sldId id="328" r:id="rId4"/>
    <p:sldId id="329" r:id="rId5"/>
    <p:sldId id="330" r:id="rId6"/>
    <p:sldId id="336" r:id="rId7"/>
    <p:sldId id="331" r:id="rId8"/>
    <p:sldId id="332" r:id="rId9"/>
    <p:sldId id="333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7" r:id="rId19"/>
    <p:sldId id="345" r:id="rId20"/>
    <p:sldId id="346" r:id="rId21"/>
    <p:sldId id="348" r:id="rId22"/>
    <p:sldId id="349" r:id="rId23"/>
    <p:sldId id="350" r:id="rId24"/>
    <p:sldId id="352" r:id="rId25"/>
    <p:sldId id="369" r:id="rId26"/>
    <p:sldId id="353" r:id="rId27"/>
    <p:sldId id="356" r:id="rId28"/>
    <p:sldId id="357" r:id="rId29"/>
    <p:sldId id="358" r:id="rId30"/>
    <p:sldId id="359" r:id="rId31"/>
    <p:sldId id="363" r:id="rId32"/>
    <p:sldId id="364" r:id="rId33"/>
    <p:sldId id="365" r:id="rId34"/>
    <p:sldId id="327" r:id="rId35"/>
  </p:sldIdLst>
  <p:sldSz cx="9144000" cy="6858000" type="screen4x3"/>
  <p:notesSz cx="6888163" cy="100187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eresa Speziale" initials="MTS" lastIdx="1" clrIdx="0">
    <p:extLst>
      <p:ext uri="{19B8F6BF-5375-455C-9EA6-DF929625EA0E}">
        <p15:presenceInfo xmlns:p15="http://schemas.microsoft.com/office/powerpoint/2012/main" userId="f3ff391c4e4e71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7" autoAdjust="0"/>
    <p:restoredTop sz="94663"/>
  </p:normalViewPr>
  <p:slideViewPr>
    <p:cSldViewPr>
      <p:cViewPr varScale="1">
        <p:scale>
          <a:sx n="116" d="100"/>
          <a:sy n="116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9052-1D5C-414C-B2F6-8004ACF8E7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D8056-2E65-4C97-A4FD-3AFE492CF4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DF2DE85-47DF-421D-B9A4-95A4880ADE83}" type="datetimeFigureOut">
              <a:rPr lang="en-US" altLang="en-US"/>
              <a:pPr>
                <a:defRPr/>
              </a:pPr>
              <a:t>1/7/24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921FD-E793-44D5-8B19-6174FD2DBE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F85F-ECB4-4996-BF3C-E6384280DA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4500" cy="503238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B419061-051C-4B07-B20D-4E5729603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3742C8-07D2-4373-B7D5-270C690E4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1AAC-98EA-4E6C-9A34-6CEC4A3E0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B413426-A8DE-4374-97A6-ACFB6587AB50}" type="datetimeFigureOut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9F06BE-1FE6-4B4E-A02B-BDDAF7B4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EC5AD6-6E30-4141-A16A-FA3AA4146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976" y="4759325"/>
            <a:ext cx="5510213" cy="4508500"/>
          </a:xfrm>
          <a:prstGeom prst="rect">
            <a:avLst/>
          </a:prstGeom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GB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F4B8-DEF0-497F-A1B9-61E1EA8EB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D128-2B37-40D7-8AEB-E364356D9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4500" cy="501650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E63CF95-A0FC-4E1D-BFC1-D577AC32F1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92FC-AD1A-4D6C-A783-9A6C3CDB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11D81-4FEB-463A-8B0D-86A07A729519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47E4-E9F3-45BE-A907-9C555D12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68E2-0291-4CAF-B575-2FE44FC1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FE35-B203-48A5-8901-16C111752C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923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0371-CEB5-49F9-B6C9-277671D4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9A455-010E-4846-B804-68D455BB3A11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A17B-D70E-4EF9-84F4-58345F8D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D2BD-4963-493D-A065-6E09352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C3125-74CB-420B-A0C8-ECE0807E10E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42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2D60-1A28-4642-B3F0-E6C7B60E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6DED4-EAE9-4541-A1AB-8F3BCB941002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28D4-0D94-44EF-A164-E0751A5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A30A-20F9-40D2-8954-2F542408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116-3D2A-4DD8-A72E-67B74B185F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7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85A5-DDC6-411D-B2F3-5FE2D509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FF06B-0BD1-40C8-8A7E-A1608494D929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2AD6-A47A-4753-8346-FFFFBA6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0744D-E550-4CDD-91A7-8454A01B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88275-EB79-4A50-B678-EDC2E59452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0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4A30A-B1E7-4EDF-9839-9A9FF064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FEB60-B4F2-4221-8932-5136518CE6FB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E8E7-B4D3-4CC8-B56A-3A8531E1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F46-2702-437C-848B-569C639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DDC5-300B-4EAF-92AB-7CB1A0D814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68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470DE3-8945-4C22-BE8C-6293544E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6414-FE8A-4141-A674-935EB1F5EFC8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77F6D2-5C37-4A22-832C-B56D74D0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6347D2-E637-439F-93E3-AA88AD9C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9FF59-F855-4F84-89FB-768D9BC39DB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A24B656-CCFF-4D35-A421-C5618EA2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4F03-BC61-4776-84F2-15FC4B9FAA3A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26FA01-DCD4-45EB-9BEA-36F7BFAC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F17F76-BD5A-4F71-871E-ECCD35E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CF7-95F6-4170-A60C-AD01928F8F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56A3A4-0FDD-4DCC-9B31-8E015AA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3DD7B-2F0F-4639-B685-130C5257648B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8A936D-5FC5-4164-A508-2F9763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D4385E-4C9B-4DB4-909D-1BF8A5CF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89251-E37C-4847-A7DD-5E139AC47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58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E7CEBC5-55B4-41C6-870D-CCE7DCEB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D3717-C25D-4C15-B33F-BD0B48EDE1C3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563927-FD6F-4751-82D2-A583CC9B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650DF7-81F0-4850-824E-73547C3E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E7B6-3CC4-42E2-B753-D2B0AB1404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5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961B89-8F56-4AE0-8543-60BB0473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A53B3-B6DE-43D0-BA0C-9F0EF926FA78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097C5-51A4-4937-8E24-7CD74568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45A0CC-A1F9-44E5-9534-57E5B9E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01768-D1C0-447E-B7E9-921D600FB7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273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45BBB7-9E65-4C25-8C33-293DB87D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A057F-F46A-4D44-8787-FECABD02217C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995E26-92CD-49AB-8C2F-8E41A54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788DA0-CC39-4F03-B737-CBCC832A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A0D1-EE0D-460B-8221-627D3A2B2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81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FC0288-FB04-4AFA-B884-61010A9CE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AB35B55-91E7-42F2-BAA5-08A70E393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3F1F-5F4D-4BAD-9C76-AA1948FA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469B4F-19A1-4551-8C06-37E4DB57B90A}" type="datetime1">
              <a:rPr lang="en-GB" altLang="en-US"/>
              <a:pPr>
                <a:defRPr/>
              </a:pPr>
              <a:t>07/01/2024</a:t>
            </a:fld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F7A3-5FB0-44F5-8304-EA46C8DB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ADC2-EFF0-4003-8E3F-059927D27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28C98B-C20A-4617-98CF-90A0EFCD16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" name="Picture 6" descr="The University of Sheffield logo with Sheffield University Management School written next to it in black." title="Sheffield University Management School logo">
            <a:extLst>
              <a:ext uri="{FF2B5EF4-FFF2-40B4-BE49-F238E27FC236}">
                <a16:creationId xmlns:a16="http://schemas.microsoft.com/office/drawing/2014/main" id="{32C1237D-E268-4DCA-90CF-59E8CE852C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200" y="730250"/>
            <a:ext cx="2743200" cy="1108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AB79A103-DD12-4DC6-9748-E5D62FBE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8F94F-E73F-4CF2-83BF-E5D9839CB8BE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828E9B-005E-41FC-85A5-94D06B3FBFF9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7772400" cy="18303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800" b="1" i="0" u="none" strike="noStrike" kern="1200" cap="none" spc="0" baseline="0">
                <a:solidFill>
                  <a:srgbClr val="464646"/>
                </a:solidFill>
                <a:effectLst>
                  <a:outerShdw dist="25402" dir="5400000">
                    <a:srgbClr val="000000"/>
                  </a:outerShdw>
                </a:effectLst>
                <a:uFillTx/>
                <a:latin typeface="Lucida Sans Unicode"/>
              </a:defRPr>
            </a:lvl1pPr>
          </a:lstStyle>
          <a:p>
            <a:pPr eaLnBrk="1">
              <a:defRPr/>
            </a:pPr>
            <a:endParaRPr lang="en-GB" dirty="0"/>
          </a:p>
        </p:txBody>
      </p:sp>
      <p:sp>
        <p:nvSpPr>
          <p:cNvPr id="5124" name="Subtitle 2">
            <a:extLst>
              <a:ext uri="{FF2B5EF4-FFF2-40B4-BE49-F238E27FC236}">
                <a16:creationId xmlns:a16="http://schemas.microsoft.com/office/drawing/2014/main" id="{AB99C602-3A1F-4E16-997E-0BD7CF5D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0713" indent="-2286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8838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3716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ts val="400"/>
              </a:spcBef>
              <a:buClr>
                <a:srgbClr val="2DA2BF"/>
              </a:buClr>
              <a:buSzPct val="68000"/>
              <a:buFont typeface="Wingdings 3" panose="05040102010807070707" pitchFamily="18" charset="2"/>
              <a:buNone/>
            </a:pPr>
            <a:endParaRPr lang="en-GB" altLang="it-IT" sz="2700" dirty="0">
              <a:solidFill>
                <a:srgbClr val="464646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896F02-4235-48BE-AA74-1424AC655EA2}"/>
              </a:ext>
            </a:extLst>
          </p:cNvPr>
          <p:cNvSpPr txBox="1">
            <a:spLocks/>
          </p:cNvSpPr>
          <p:nvPr/>
        </p:nvSpPr>
        <p:spPr>
          <a:xfrm>
            <a:off x="685800" y="1752601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MGT388</a:t>
            </a:r>
            <a:b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/>
                <a:ea typeface="+mj-ea"/>
                <a:cs typeface="+mj-cs"/>
              </a:rPr>
              <a:t>Finance for Engineers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99CEA4-CEEB-4E76-8368-58D826651198}"/>
              </a:ext>
            </a:extLst>
          </p:cNvPr>
          <p:cNvSpPr txBox="1">
            <a:spLocks/>
          </p:cNvSpPr>
          <p:nvPr/>
        </p:nvSpPr>
        <p:spPr>
          <a:xfrm>
            <a:off x="899592" y="3611607"/>
            <a:ext cx="7558608" cy="1199704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Lecture 7: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Pricing Decisions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Case Study: Starbucks</a:t>
            </a:r>
          </a:p>
        </p:txBody>
      </p:sp>
      <p:pic>
        <p:nvPicPr>
          <p:cNvPr id="4" name="Immagine 3" descr="Case Study: Starbucks with some decorative elements.">
            <a:extLst>
              <a:ext uri="{FF2B5EF4-FFF2-40B4-BE49-F238E27FC236}">
                <a16:creationId xmlns:a16="http://schemas.microsoft.com/office/drawing/2014/main" id="{3A995A20-0AAD-4618-B841-2C74C6B3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2060848"/>
            <a:ext cx="7996287" cy="46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78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Case Study: Starbucks</a:t>
            </a:r>
          </a:p>
        </p:txBody>
      </p:sp>
      <p:sp>
        <p:nvSpPr>
          <p:cNvPr id="4" name="Content Placeholder 1" descr="Case Study: Starbucks with some decorative elements.">
            <a:extLst>
              <a:ext uri="{FF2B5EF4-FFF2-40B4-BE49-F238E27FC236}">
                <a16:creationId xmlns:a16="http://schemas.microsoft.com/office/drawing/2014/main" id="{1FA2E7DF-97CB-4DF3-B408-500DD95B5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621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GB" dirty="0"/>
              <a:t>Starbucks continued with </a:t>
            </a:r>
            <a:r>
              <a:rPr lang="en-GB" b="1" dirty="0"/>
              <a:t>value-based pricing</a:t>
            </a:r>
            <a:r>
              <a:rPr lang="en-GB" dirty="0"/>
              <a:t>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It increased profits by </a:t>
            </a:r>
            <a:r>
              <a:rPr lang="en-GB" b="1" dirty="0"/>
              <a:t>increasing prices on selected products</a:t>
            </a:r>
            <a:r>
              <a:rPr lang="en-GB" dirty="0"/>
              <a:t> – e.g. small coffees.</a:t>
            </a:r>
          </a:p>
          <a:p>
            <a:pPr marL="109728" indent="0">
              <a:buNone/>
            </a:pPr>
            <a:r>
              <a:rPr lang="en-GB" dirty="0"/>
              <a:t>It informed customers of limited price increase - due to labour and commodity costs.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b="1" dirty="0"/>
              <a:t>Inelastic demand curve</a:t>
            </a:r>
            <a:r>
              <a:rPr lang="en-GB" dirty="0"/>
              <a:t>: few customers went elsewhere, some switched product to large which had better margins.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Profitability improved.</a:t>
            </a:r>
          </a:p>
        </p:txBody>
      </p:sp>
      <p:pic>
        <p:nvPicPr>
          <p:cNvPr id="5" name="Picture 3" descr="bvanthro - Coffee Vs Tea">
            <a:extLst>
              <a:ext uri="{FF2B5EF4-FFF2-40B4-BE49-F238E27FC236}">
                <a16:creationId xmlns:a16="http://schemas.microsoft.com/office/drawing/2014/main" id="{2D2801A5-172C-4B1E-B345-E0F10086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5537866"/>
            <a:ext cx="1440160" cy="10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591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Economic Theory</a:t>
            </a:r>
          </a:p>
        </p:txBody>
      </p:sp>
      <p:pic>
        <p:nvPicPr>
          <p:cNvPr id="4" name="Immagine 3" descr="Definition of supply with some decorative elements.">
            <a:extLst>
              <a:ext uri="{FF2B5EF4-FFF2-40B4-BE49-F238E27FC236}">
                <a16:creationId xmlns:a16="http://schemas.microsoft.com/office/drawing/2014/main" id="{3CC04609-E32C-43EE-B0DC-0D9E5EE1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7" y="2096964"/>
            <a:ext cx="83149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96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Supply curve</a:t>
            </a:r>
          </a:p>
        </p:txBody>
      </p:sp>
      <p:pic>
        <p:nvPicPr>
          <p:cNvPr id="3" name="Immagine 2" descr="Graph of supply curve.">
            <a:extLst>
              <a:ext uri="{FF2B5EF4-FFF2-40B4-BE49-F238E27FC236}">
                <a16:creationId xmlns:a16="http://schemas.microsoft.com/office/drawing/2014/main" id="{FF8D2D36-9359-4EF7-AD68-BAC62AF9A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1988840"/>
            <a:ext cx="8230313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95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Market price</a:t>
            </a:r>
          </a:p>
        </p:txBody>
      </p:sp>
      <p:pic>
        <p:nvPicPr>
          <p:cNvPr id="4" name="Immagine 3" descr="Graph of market price.">
            <a:extLst>
              <a:ext uri="{FF2B5EF4-FFF2-40B4-BE49-F238E27FC236}">
                <a16:creationId xmlns:a16="http://schemas.microsoft.com/office/drawing/2014/main" id="{847DD6CA-E875-45CE-BE4F-4FF45E61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3" y="2073728"/>
            <a:ext cx="8230313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5986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Market price</a:t>
            </a:r>
          </a:p>
        </p:txBody>
      </p:sp>
      <p:pic>
        <p:nvPicPr>
          <p:cNvPr id="3" name="Immagine 2" descr="Graph of market price.">
            <a:extLst>
              <a:ext uri="{FF2B5EF4-FFF2-40B4-BE49-F238E27FC236}">
                <a16:creationId xmlns:a16="http://schemas.microsoft.com/office/drawing/2014/main" id="{C5FC3E1B-2FBB-4043-B111-61726F63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2073728"/>
            <a:ext cx="8230313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93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Do you have to accept market price?</a:t>
            </a:r>
          </a:p>
        </p:txBody>
      </p:sp>
      <p:pic>
        <p:nvPicPr>
          <p:cNvPr id="4" name="Immagine 3" descr="Examples of price takers and price setters with some decorative elements.">
            <a:extLst>
              <a:ext uri="{FF2B5EF4-FFF2-40B4-BE49-F238E27FC236}">
                <a16:creationId xmlns:a16="http://schemas.microsoft.com/office/drawing/2014/main" id="{D6E7ECA2-F791-4013-815B-91C0FD1A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06" y="1863899"/>
            <a:ext cx="6837370" cy="49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145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2D66833-985C-40C1-91D9-65049AA9B72E}"/>
              </a:ext>
            </a:extLst>
          </p:cNvPr>
          <p:cNvSpPr txBox="1">
            <a:spLocks/>
          </p:cNvSpPr>
          <p:nvPr/>
        </p:nvSpPr>
        <p:spPr bwMode="auto">
          <a:xfrm>
            <a:off x="304800" y="1888232"/>
            <a:ext cx="8534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lvl="1" indent="-291600">
              <a:spcBef>
                <a:spcPts val="1000"/>
              </a:spcBef>
              <a:buClr>
                <a:srgbClr val="911B21"/>
              </a:buClr>
              <a:buSzPct val="100000"/>
            </a:pP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environment with little or no competition or w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products are unique or clearly distinguishable from competitor goods</a:t>
            </a: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company may have to set its own price </a:t>
            </a:r>
            <a:r>
              <a:rPr lang="en-US" altLang="en-US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 setter)</a:t>
            </a: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a function of product cost.</a:t>
            </a:r>
          </a:p>
          <a:p>
            <a:pPr marL="291600" lvl="1" indent="-291600">
              <a:spcBef>
                <a:spcPts val="1000"/>
              </a:spcBef>
              <a:buClr>
                <a:srgbClr val="911B21"/>
              </a:buClr>
              <a:buSzPct val="100000"/>
            </a:pP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determining the proper </a:t>
            </a:r>
            <a:r>
              <a:rPr lang="en-US" altLang="en-US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mark-up</a:t>
            </a: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company must consider: </a:t>
            </a:r>
          </a:p>
          <a:p>
            <a:pPr marL="1207008" lvl="4" indent="-457200">
              <a:spcBef>
                <a:spcPts val="1000"/>
              </a:spcBef>
              <a:buClr>
                <a:srgbClr val="911B21"/>
              </a:buClr>
              <a:buFont typeface="Wingdings" panose="05000000000000000000" pitchFamily="2" charset="2"/>
              <a:buChar char="ü"/>
            </a:pP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and market conditions </a:t>
            </a:r>
          </a:p>
          <a:p>
            <a:pPr marL="1207008" lvl="4" indent="-457200">
              <a:spcBef>
                <a:spcPts val="1000"/>
              </a:spcBef>
              <a:buClr>
                <a:srgbClr val="911B21"/>
              </a:buClr>
              <a:buFont typeface="Wingdings" panose="05000000000000000000" pitchFamily="2" charset="2"/>
              <a:buChar char="ü"/>
            </a:pP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non-manufacturing overheads</a:t>
            </a:r>
          </a:p>
          <a:p>
            <a:pPr marL="1207008" lvl="4" indent="-457200">
              <a:spcBef>
                <a:spcPts val="1000"/>
              </a:spcBef>
              <a:buClr>
                <a:srgbClr val="911B21"/>
              </a:buClr>
              <a:buFont typeface="Wingdings" panose="05000000000000000000" pitchFamily="2" charset="2"/>
              <a:buChar char="ü"/>
            </a:pPr>
            <a:r>
              <a:rPr lang="en-US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return.</a:t>
            </a:r>
          </a:p>
        </p:txBody>
      </p:sp>
      <p:sp>
        <p:nvSpPr>
          <p:cNvPr id="5" name="Content Placeholder 10" descr="An equation reads, cost plus markup = target selling price.&#10;">
            <a:extLst>
              <a:ext uri="{FF2B5EF4-FFF2-40B4-BE49-F238E27FC236}">
                <a16:creationId xmlns:a16="http://schemas.microsoft.com/office/drawing/2014/main" id="{5ECFAF47-B211-4B53-86E7-A3A61076AE6B}"/>
              </a:ext>
            </a:extLst>
          </p:cNvPr>
          <p:cNvSpPr txBox="1">
            <a:spLocks/>
          </p:cNvSpPr>
          <p:nvPr/>
        </p:nvSpPr>
        <p:spPr bwMode="auto">
          <a:xfrm>
            <a:off x="286072" y="621216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+ Mark-up = Selling Price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2760424-8361-4CBD-8B4E-A0EFB7DAF498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</p:spTree>
    <p:extLst>
      <p:ext uri="{BB962C8B-B14F-4D97-AF65-F5344CB8AC3E}">
        <p14:creationId xmlns:p14="http://schemas.microsoft.com/office/powerpoint/2010/main" val="487552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B1B52509-9D65-4F26-AE01-08B7A875A31F}"/>
              </a:ext>
            </a:extLst>
          </p:cNvPr>
          <p:cNvSpPr txBox="1">
            <a:spLocks/>
          </p:cNvSpPr>
          <p:nvPr/>
        </p:nvSpPr>
        <p:spPr bwMode="auto">
          <a:xfrm>
            <a:off x="304800" y="2193032"/>
            <a:ext cx="8534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project plc is in the process of setting a selling price on its new design lamp. The per unit variable cost estimates for the new lamp are as follows:</a:t>
            </a:r>
          </a:p>
        </p:txBody>
      </p:sp>
      <p:graphicFrame>
        <p:nvGraphicFramePr>
          <p:cNvPr id="8" name="Content Placeholder 13" descr="Calculation of variable cost per unit.">
            <a:extLst>
              <a:ext uri="{FF2B5EF4-FFF2-40B4-BE49-F238E27FC236}">
                <a16:creationId xmlns:a16="http://schemas.microsoft.com/office/drawing/2014/main" id="{E36B0ABE-2EF7-45AF-BA79-48EA07058C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127623"/>
              </p:ext>
            </p:extLst>
          </p:nvPr>
        </p:nvGraphicFramePr>
        <p:xfrm>
          <a:off x="1500336" y="3883324"/>
          <a:ext cx="6096000" cy="220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3981690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2788953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Unit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86044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materials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£46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7230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labor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73973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manufacturing overhead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465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selling and administrative expenses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48626"/>
                  </a:ext>
                </a:extLst>
              </a:tr>
              <a:tr h="3811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 per unit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£120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7927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41E1E80-7FCB-4EBC-9C75-12366A77F324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C36AF060-249D-47CE-AD12-84938F0961CD}"/>
              </a:ext>
            </a:extLst>
          </p:cNvPr>
          <p:cNvCxnSpPr>
            <a:cxnSpLocks/>
          </p:cNvCxnSpPr>
          <p:nvPr/>
        </p:nvCxnSpPr>
        <p:spPr>
          <a:xfrm>
            <a:off x="6444208" y="6132445"/>
            <a:ext cx="1152128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0134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E62FCB-38CE-41DD-9E15-2B6405974E55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sp>
        <p:nvSpPr>
          <p:cNvPr id="4" name="Content Placeholder 4" descr="Calculation of fixed cost per unit.">
            <a:extLst>
              <a:ext uri="{FF2B5EF4-FFF2-40B4-BE49-F238E27FC236}">
                <a16:creationId xmlns:a16="http://schemas.microsoft.com/office/drawing/2014/main" id="{6B8353C8-59EC-445B-8F5C-FFB4CC079B36}"/>
              </a:ext>
            </a:extLst>
          </p:cNvPr>
          <p:cNvSpPr txBox="1">
            <a:spLocks/>
          </p:cNvSpPr>
          <p:nvPr/>
        </p:nvSpPr>
        <p:spPr bwMode="auto">
          <a:xfrm>
            <a:off x="304800" y="2348880"/>
            <a:ext cx="8534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Art Project has the following fixed costs per unit at a budgeted sales volume of 10,000 units: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Unit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manufacturing overhead (£700,000)                                                 £70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selling and administrative expenses (£600,000)                          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60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 per unit (at 10,000 units)                                                      £130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EE2F5841-07DB-4873-B384-B6CE05B197F0}"/>
              </a:ext>
            </a:extLst>
          </p:cNvPr>
          <p:cNvCxnSpPr/>
          <p:nvPr/>
        </p:nvCxnSpPr>
        <p:spPr>
          <a:xfrm>
            <a:off x="7620000" y="5517232"/>
            <a:ext cx="685800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904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D115F44-6A0B-4A88-A343-3BBF2A2F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7A196-B040-4BF4-9755-9F90A9F9CDD3}" type="slidenum">
              <a:rPr lang="en-GB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Lecture Outline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55B5F73-474B-4420-8899-0D2CEFC0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19664"/>
            <a:ext cx="8229600" cy="423367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GB" dirty="0"/>
              <a:t>Economic Theory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GB" dirty="0"/>
              <a:t>Cost plus pricing: Absorption costing or 				      Variable costing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GB" dirty="0"/>
              <a:t>Target pricing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endParaRPr lang="en-GB" dirty="0"/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GB" dirty="0"/>
              <a:t>Life Cycle Analysis</a:t>
            </a:r>
          </a:p>
          <a:p>
            <a:pPr marL="109728" indent="0">
              <a:buNone/>
            </a:pPr>
            <a:endParaRPr lang="en-GB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graphicFrame>
        <p:nvGraphicFramePr>
          <p:cNvPr id="4" name="Content Placeholder 27" descr="Calculation of selling price per unit.">
            <a:extLst>
              <a:ext uri="{FF2B5EF4-FFF2-40B4-BE49-F238E27FC236}">
                <a16:creationId xmlns:a16="http://schemas.microsoft.com/office/drawing/2014/main" id="{E541A809-2CE3-47A6-A80C-5923A0E8B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693014"/>
              </p:ext>
            </p:extLst>
          </p:nvPr>
        </p:nvGraphicFramePr>
        <p:xfrm>
          <a:off x="1524000" y="3789040"/>
          <a:ext cx="5638800" cy="234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391149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760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Unit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3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£120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costs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5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Mark-up (32% of cost)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5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Selling price per unit (at 10,000 units)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 </a:t>
                      </a:r>
                      <a:r>
                        <a:rPr lang="en-US" altLang="en-US" sz="8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en-US" sz="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£330</a:t>
                      </a:r>
                      <a:r>
                        <a:rPr kumimoji="0" lang="en-US" altLang="en-US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06335"/>
                  </a:ext>
                </a:extLst>
              </a:tr>
            </a:tbl>
          </a:graphicData>
        </a:graphic>
      </p:graphicFrame>
      <p:cxnSp>
        <p:nvCxnSpPr>
          <p:cNvPr id="5" name="Connettore 1 16">
            <a:extLst>
              <a:ext uri="{FF2B5EF4-FFF2-40B4-BE49-F238E27FC236}">
                <a16:creationId xmlns:a16="http://schemas.microsoft.com/office/drawing/2014/main" id="{A85AB6AE-3552-4291-BC7A-43FBFAD83B9C}"/>
              </a:ext>
            </a:extLst>
          </p:cNvPr>
          <p:cNvCxnSpPr/>
          <p:nvPr/>
        </p:nvCxnSpPr>
        <p:spPr>
          <a:xfrm>
            <a:off x="6096000" y="6014080"/>
            <a:ext cx="1066800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B14069F9-5C4A-40CC-92B7-840280311CA7}"/>
              </a:ext>
            </a:extLst>
          </p:cNvPr>
          <p:cNvSpPr/>
          <p:nvPr/>
        </p:nvSpPr>
        <p:spPr>
          <a:xfrm>
            <a:off x="304800" y="2341904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ROI =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return on its investment (ROI) of £4,000,000 = £800,000 (£80 per unit):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15968704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967AA0C0-EA7A-4792-970A-14E11EE14322}"/>
              </a:ext>
            </a:extLst>
          </p:cNvPr>
          <p:cNvSpPr txBox="1">
            <a:spLocks/>
          </p:cNvSpPr>
          <p:nvPr/>
        </p:nvSpPr>
        <p:spPr bwMode="auto">
          <a:xfrm>
            <a:off x="440871" y="1961728"/>
            <a:ext cx="853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indent="-291600">
              <a:buClr>
                <a:srgbClr val="911B21"/>
              </a:buClr>
              <a:buSzPct val="100000"/>
              <a:tabLst>
                <a:tab pos="131445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apply. </a:t>
            </a:r>
          </a:p>
          <a:p>
            <a:pPr marL="291600" indent="-291600">
              <a:buClr>
                <a:srgbClr val="911B21"/>
              </a:buClr>
              <a:buSzPct val="100000"/>
              <a:tabLst>
                <a:tab pos="131445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consider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side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 per unit changes with change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volume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overheads have been allocated to products via 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process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allocation of overheads has led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products being over costed and others under costed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price may be out of line with the market.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pricing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lead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surplus inventory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business achieving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return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required.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3157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cxnSp>
        <p:nvCxnSpPr>
          <p:cNvPr id="4" name="Connettore 1 5">
            <a:extLst>
              <a:ext uri="{FF2B5EF4-FFF2-40B4-BE49-F238E27FC236}">
                <a16:creationId xmlns:a16="http://schemas.microsoft.com/office/drawing/2014/main" id="{896325DD-1B7F-433B-9A55-C82D43B1643B}"/>
              </a:ext>
            </a:extLst>
          </p:cNvPr>
          <p:cNvCxnSpPr/>
          <p:nvPr/>
        </p:nvCxnSpPr>
        <p:spPr>
          <a:xfrm>
            <a:off x="7620000" y="5085184"/>
            <a:ext cx="685800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24785A-CB9B-4DA5-A348-AE20C4F8A298}"/>
              </a:ext>
            </a:extLst>
          </p:cNvPr>
          <p:cNvSpPr txBox="1">
            <a:spLocks/>
          </p:cNvSpPr>
          <p:nvPr/>
        </p:nvSpPr>
        <p:spPr bwMode="auto">
          <a:xfrm>
            <a:off x="304800" y="2226568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costs per unit at a budgeted sales volume of 5,000 units: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							         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Unit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manufacturing overhead (£700,000)                                               £140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selling and administrative expenses (£600,000)                           </a:t>
            </a: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120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cost per unit (at 5,000 units)                                                        £260</a:t>
            </a:r>
          </a:p>
          <a:p>
            <a:pPr marL="109728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517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(Cost-Plus Pricing)</a:t>
            </a:r>
          </a:p>
        </p:txBody>
      </p:sp>
      <p:graphicFrame>
        <p:nvGraphicFramePr>
          <p:cNvPr id="6" name="Content Placeholder 27" descr="Calculation of selling price per unit.">
            <a:extLst>
              <a:ext uri="{FF2B5EF4-FFF2-40B4-BE49-F238E27FC236}">
                <a16:creationId xmlns:a16="http://schemas.microsoft.com/office/drawing/2014/main" id="{8EF75D40-6AE3-4E01-9794-B8B435362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818945"/>
              </p:ext>
            </p:extLst>
          </p:nvPr>
        </p:nvGraphicFramePr>
        <p:xfrm>
          <a:off x="1597496" y="3607400"/>
          <a:ext cx="5638800" cy="234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391149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760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Unit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3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£120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costs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26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5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Mark-up (42,1%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cost)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160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5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Selling price per unit (at 5,000 units)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 </a:t>
                      </a:r>
                      <a:r>
                        <a:rPr lang="en-US" altLang="en-US" sz="8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en-US" sz="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£540</a:t>
                      </a:r>
                      <a:r>
                        <a:rPr kumimoji="0" lang="en-US" altLang="en-US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06335"/>
                  </a:ext>
                </a:extLst>
              </a:tr>
            </a:tbl>
          </a:graphicData>
        </a:graphic>
      </p:graphicFrame>
      <p:cxnSp>
        <p:nvCxnSpPr>
          <p:cNvPr id="7" name="Connettore 1 16">
            <a:extLst>
              <a:ext uri="{FF2B5EF4-FFF2-40B4-BE49-F238E27FC236}">
                <a16:creationId xmlns:a16="http://schemas.microsoft.com/office/drawing/2014/main" id="{D0D1725D-DC79-404C-ADD4-4FCD730A8399}"/>
              </a:ext>
            </a:extLst>
          </p:cNvPr>
          <p:cNvCxnSpPr/>
          <p:nvPr/>
        </p:nvCxnSpPr>
        <p:spPr>
          <a:xfrm>
            <a:off x="6169496" y="5832440"/>
            <a:ext cx="1066800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E7DFB1D1-084A-4567-8706-A2C30A53AC42}"/>
              </a:ext>
            </a:extLst>
          </p:cNvPr>
          <p:cNvSpPr/>
          <p:nvPr/>
        </p:nvSpPr>
        <p:spPr>
          <a:xfrm>
            <a:off x="152400" y="2302812"/>
            <a:ext cx="874007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ROI =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return on its investment (ROI) of £4,000,000 = £800,000 (£160 per unit)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0890406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Marginal Costing (Variable Cost Pricing)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63CCCB4-4DCA-4C74-956E-E073DCAA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 Costing (or Variable Cost Pricing) - calculate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cost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product and apply a suitable mark-up.</a:t>
            </a:r>
          </a:p>
          <a:p>
            <a:pPr marL="109728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mark-up should cover all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costs plus the variable overheads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allow for a profit.</a:t>
            </a:r>
          </a:p>
          <a:p>
            <a:pPr marL="109728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financially viable to price a product just to cover variable costs.</a:t>
            </a:r>
          </a:p>
          <a:p>
            <a:pPr marL="109728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419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Absorption Costing (Variable Cost Pricing)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7DFB1D1-084A-4567-8706-A2C30A53AC42}"/>
              </a:ext>
            </a:extLst>
          </p:cNvPr>
          <p:cNvSpPr/>
          <p:nvPr/>
        </p:nvSpPr>
        <p:spPr>
          <a:xfrm>
            <a:off x="152400" y="2302812"/>
            <a:ext cx="874007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Art project plc applies Variable Cost Pricing with a mark-up of 50% of variable cost.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produces the following selling price per unit: 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2800" dirty="0"/>
          </a:p>
        </p:txBody>
      </p:sp>
      <p:graphicFrame>
        <p:nvGraphicFramePr>
          <p:cNvPr id="11" name="Content Placeholder 27" descr="Calculation of selling price per unit.">
            <a:extLst>
              <a:ext uri="{FF2B5EF4-FFF2-40B4-BE49-F238E27FC236}">
                <a16:creationId xmlns:a16="http://schemas.microsoft.com/office/drawing/2014/main" id="{8BC2566A-7CDF-45EF-8798-EE8EDD9C2C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84355"/>
              </p:ext>
            </p:extLst>
          </p:nvPr>
        </p:nvGraphicFramePr>
        <p:xfrm>
          <a:off x="1752600" y="4077072"/>
          <a:ext cx="563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3911499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760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Unit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33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cost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£120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4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Mark-up (50%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variable cost)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60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Selling price per unit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£ 180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5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06335"/>
                  </a:ext>
                </a:extLst>
              </a:tr>
            </a:tbl>
          </a:graphicData>
        </a:graphic>
      </p:graphicFrame>
      <p:cxnSp>
        <p:nvCxnSpPr>
          <p:cNvPr id="12" name="Connettore 1 16">
            <a:extLst>
              <a:ext uri="{FF2B5EF4-FFF2-40B4-BE49-F238E27FC236}">
                <a16:creationId xmlns:a16="http://schemas.microsoft.com/office/drawing/2014/main" id="{EA014644-90AA-4949-AB5F-D9F22589CE6D}"/>
              </a:ext>
            </a:extLst>
          </p:cNvPr>
          <p:cNvCxnSpPr/>
          <p:nvPr/>
        </p:nvCxnSpPr>
        <p:spPr>
          <a:xfrm>
            <a:off x="6300192" y="5589240"/>
            <a:ext cx="1066800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144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846567-A474-46FE-AA8D-BE7AD253414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Cost Based Pricing - Marginal Costing (Variable Cost Pricing)</a:t>
            </a:r>
          </a:p>
        </p:txBody>
      </p:sp>
      <p:sp>
        <p:nvSpPr>
          <p:cNvPr id="5" name="Content Placeholder 11">
            <a:extLst>
              <a:ext uri="{FF2B5EF4-FFF2-40B4-BE49-F238E27FC236}">
                <a16:creationId xmlns:a16="http://schemas.microsoft.com/office/drawing/2014/main" id="{3F36E026-BBAA-4E39-8704-CFC1ACAB7623}"/>
              </a:ext>
            </a:extLst>
          </p:cNvPr>
          <p:cNvSpPr txBox="1">
            <a:spLocks/>
          </p:cNvSpPr>
          <p:nvPr/>
        </p:nvSpPr>
        <p:spPr bwMode="auto">
          <a:xfrm>
            <a:off x="251520" y="2105744"/>
            <a:ext cx="8534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indent="-291600">
              <a:buClr>
                <a:srgbClr val="911B21"/>
              </a:buClr>
              <a:buSzPct val="100000"/>
              <a:tabLst>
                <a:tab pos="131445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the problem of uncertain cost information related to fixed-cost-per-unit computations.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in pricing special orders or when excess capacity exists.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1600" indent="-291600">
              <a:buClr>
                <a:srgbClr val="911B21"/>
              </a:buClr>
              <a:buSzPct val="100000"/>
              <a:tabLst>
                <a:tab pos="1314450" algn="l"/>
              </a:tabLs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may set the price too low and fail to cover fixed costs.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2800" lvl="1" indent="-320400">
              <a:spcBef>
                <a:spcPts val="1000"/>
              </a:spcBef>
              <a:buClr>
                <a:srgbClr val="911B21"/>
              </a:buClr>
              <a:buSzPct val="80000"/>
              <a:buFont typeface="Courier New" panose="02070309020205020404" pitchFamily="49" charset="0"/>
              <a:buChar char="o"/>
              <a:tabLst>
                <a:tab pos="1314450" algn="l"/>
              </a:tabLs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359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698446A-B754-45FB-9B9C-E3B7227F8AF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Target costing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38C2C2E-6889-44EF-9D01-4CEEB72D3018}"/>
              </a:ext>
            </a:extLst>
          </p:cNvPr>
          <p:cNvSpPr/>
          <p:nvPr/>
        </p:nvSpPr>
        <p:spPr>
          <a:xfrm>
            <a:off x="527248" y="2124139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00000"/>
              </a:lnSpc>
              <a:buClr>
                <a:srgbClr val="911B2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products are not easily differentiated from competitor goods, prices are not set by the company, but rather by the laws of supply and demand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(price taker)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>
              <a:lnSpc>
                <a:spcPct val="100000"/>
              </a:lnSpc>
              <a:buClr>
                <a:srgbClr val="911B2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 of supply and demand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affect  product price.</a:t>
            </a:r>
          </a:p>
          <a:p>
            <a:pPr lvl="1" indent="-457200">
              <a:lnSpc>
                <a:spcPct val="100000"/>
              </a:lnSpc>
              <a:buClr>
                <a:srgbClr val="911B2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earn a profit, companies must focus on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costs.</a:t>
            </a:r>
          </a:p>
          <a:p>
            <a:pPr lvl="1" indent="-457200">
              <a:lnSpc>
                <a:spcPct val="100000"/>
              </a:lnSpc>
              <a:buClr>
                <a:srgbClr val="911B2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setting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provide the company’s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profit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1288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698446A-B754-45FB-9B9C-E3B7227F8AF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Target costing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DC63880-ECE6-4824-A529-C72F581A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60848"/>
            <a:ext cx="8305800" cy="4130155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for a product is analysed and a price is established.</a:t>
            </a:r>
          </a:p>
          <a:p>
            <a:pPr marL="109728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acceptable profit margin is determined and then the cost for which the product must be produced is calculated.</a:t>
            </a:r>
          </a:p>
          <a:p>
            <a:pPr marL="109728" indent="0"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 marL="109728" indent="0"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109728" indent="0"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</p:txBody>
      </p:sp>
      <p:sp>
        <p:nvSpPr>
          <p:cNvPr id="2" name="Freccia bidirezionale verticale 1">
            <a:extLst>
              <a:ext uri="{FF2B5EF4-FFF2-40B4-BE49-F238E27FC236}">
                <a16:creationId xmlns:a16="http://schemas.microsoft.com/office/drawing/2014/main" id="{AF7C6357-ADB6-41BC-A4BC-59FDB170DE95}"/>
              </a:ext>
            </a:extLst>
          </p:cNvPr>
          <p:cNvSpPr/>
          <p:nvPr/>
        </p:nvSpPr>
        <p:spPr>
          <a:xfrm>
            <a:off x="6705600" y="5381200"/>
            <a:ext cx="408432" cy="6065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ontent Placeholder 12" descr="An equation for establishing a target cost: market price minus desired profit equals target cost.">
            <a:extLst>
              <a:ext uri="{FF2B5EF4-FFF2-40B4-BE49-F238E27FC236}">
                <a16:creationId xmlns:a16="http://schemas.microsoft.com/office/drawing/2014/main" id="{12DEFE84-535D-40E8-A827-5205F6A15903}"/>
              </a:ext>
            </a:extLst>
          </p:cNvPr>
          <p:cNvSpPr txBox="1">
            <a:spLocks/>
          </p:cNvSpPr>
          <p:nvPr/>
        </p:nvSpPr>
        <p:spPr>
          <a:xfrm>
            <a:off x="914400" y="4692352"/>
            <a:ext cx="7086600" cy="5334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500"/>
              </a:spcBef>
              <a:buClr>
                <a:srgbClr val="911B21"/>
              </a:buCl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− Desired Profit = </a:t>
            </a:r>
            <a:r>
              <a:rPr lang="en-IN" sz="2800" b="1" dirty="0">
                <a:solidFill>
                  <a:srgbClr val="911B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Cost</a:t>
            </a:r>
          </a:p>
        </p:txBody>
      </p:sp>
      <p:sp>
        <p:nvSpPr>
          <p:cNvPr id="11" name="Content Placeholder 12" descr="An equation for establishing a target cost: market price minus desired profit equals target cost.">
            <a:extLst>
              <a:ext uri="{FF2B5EF4-FFF2-40B4-BE49-F238E27FC236}">
                <a16:creationId xmlns:a16="http://schemas.microsoft.com/office/drawing/2014/main" id="{E4671FB5-AF67-4696-BC70-875864610DF7}"/>
              </a:ext>
            </a:extLst>
          </p:cNvPr>
          <p:cNvSpPr txBox="1">
            <a:spLocks/>
          </p:cNvSpPr>
          <p:nvPr/>
        </p:nvSpPr>
        <p:spPr>
          <a:xfrm>
            <a:off x="914400" y="6063952"/>
            <a:ext cx="7086600" cy="5334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500"/>
              </a:spcBef>
              <a:buClr>
                <a:srgbClr val="911B21"/>
              </a:buClr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</a:t>
            </a:r>
            <a:r>
              <a:rPr lang="en-IN" sz="2800" b="1" dirty="0">
                <a:solidFill>
                  <a:srgbClr val="911B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Cost</a:t>
            </a:r>
          </a:p>
        </p:txBody>
      </p:sp>
    </p:spTree>
    <p:extLst>
      <p:ext uri="{BB962C8B-B14F-4D97-AF65-F5344CB8AC3E}">
        <p14:creationId xmlns:p14="http://schemas.microsoft.com/office/powerpoint/2010/main" val="40981021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698446A-B754-45FB-9B9C-E3B7227F8AF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Target costing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9D1658C-93D7-437C-ADCE-3B7812630B68}"/>
              </a:ext>
            </a:extLst>
          </p:cNvPr>
          <p:cNvSpPr txBox="1">
            <a:spLocks/>
          </p:cNvSpPr>
          <p:nvPr/>
        </p:nvSpPr>
        <p:spPr bwMode="auto">
          <a:xfrm>
            <a:off x="304800" y="2025249"/>
            <a:ext cx="8534400" cy="266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Aeolus Plc is considering introducing an USB computer fan. Market research indicates that 100,000 units can be sold if the price is no more than £15. If Aeolus decides to produce the fans, it will need to invest £1,000,000 in new production equipment. Aeolus requires a minimum rate of return of 20% on all investments (ROI). Determine the target cost per unit. The desired profit for this new product line is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39" descr="Market price minus desired profit = target cost per unit.">
            <a:extLst>
              <a:ext uri="{FF2B5EF4-FFF2-40B4-BE49-F238E27FC236}">
                <a16:creationId xmlns:a16="http://schemas.microsoft.com/office/drawing/2014/main" id="{8681690C-9A31-4A99-873E-C0906E796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291683"/>
              </p:ext>
            </p:extLst>
          </p:nvPr>
        </p:nvGraphicFramePr>
        <p:xfrm>
          <a:off x="1098550" y="5770162"/>
          <a:ext cx="584993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62640" imgH="317160" progId="Equation.DSMT4">
                  <p:embed/>
                </p:oleObj>
              </mc:Choice>
              <mc:Fallback>
                <p:oleObj name="Equation" r:id="rId2" imgW="6362640" imgH="317160" progId="Equation.DSMT4">
                  <p:embed/>
                  <p:pic>
                    <p:nvPicPr>
                      <p:cNvPr id="11" name="Content Placeholder 39" descr="Market price minus desired profit = target cost per unit.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8550" y="5770162"/>
                        <a:ext cx="5849938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34">
            <a:extLst>
              <a:ext uri="{FF2B5EF4-FFF2-40B4-BE49-F238E27FC236}">
                <a16:creationId xmlns:a16="http://schemas.microsoft.com/office/drawing/2014/main" id="{5FF7EC43-E6C7-4350-BE9E-E039A3597B04}"/>
              </a:ext>
            </a:extLst>
          </p:cNvPr>
          <p:cNvSpPr txBox="1">
            <a:spLocks/>
          </p:cNvSpPr>
          <p:nvPr/>
        </p:nvSpPr>
        <p:spPr bwMode="auto">
          <a:xfrm>
            <a:off x="2326105" y="4689257"/>
            <a:ext cx="3922295" cy="37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£1,000,000 × 20% = 200,000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5">
            <a:extLst>
              <a:ext uri="{FF2B5EF4-FFF2-40B4-BE49-F238E27FC236}">
                <a16:creationId xmlns:a16="http://schemas.microsoft.com/office/drawing/2014/main" id="{45A4705D-790A-4FB4-A35B-367A8A5D0147}"/>
              </a:ext>
            </a:extLst>
          </p:cNvPr>
          <p:cNvSpPr txBox="1">
            <a:spLocks/>
          </p:cNvSpPr>
          <p:nvPr/>
        </p:nvSpPr>
        <p:spPr bwMode="auto">
          <a:xfrm>
            <a:off x="304800" y="5245706"/>
            <a:ext cx="8382000" cy="36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fan must result in profit of £200,000 ÷ 100,000 units = £2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4">
            <a:extLst>
              <a:ext uri="{FF2B5EF4-FFF2-40B4-BE49-F238E27FC236}">
                <a16:creationId xmlns:a16="http://schemas.microsoft.com/office/drawing/2014/main" id="{D9564407-8475-402D-9A88-10CF552121F7}"/>
              </a:ext>
            </a:extLst>
          </p:cNvPr>
          <p:cNvSpPr txBox="1">
            <a:spLocks/>
          </p:cNvSpPr>
          <p:nvPr/>
        </p:nvSpPr>
        <p:spPr bwMode="auto">
          <a:xfrm>
            <a:off x="1335505" y="6154194"/>
            <a:ext cx="5612983" cy="37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£15           -        £2              =            £ 13 per unit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35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Economic Theory</a:t>
            </a:r>
          </a:p>
        </p:txBody>
      </p:sp>
      <p:pic>
        <p:nvPicPr>
          <p:cNvPr id="3" name="Immagine 2" descr="Definition of market with some decorative elements.">
            <a:extLst>
              <a:ext uri="{FF2B5EF4-FFF2-40B4-BE49-F238E27FC236}">
                <a16:creationId xmlns:a16="http://schemas.microsoft.com/office/drawing/2014/main" id="{86727717-0C0B-45DD-ACCE-76A1DF95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1" y="2060848"/>
            <a:ext cx="8075597" cy="46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33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698446A-B754-45FB-9B9C-E3B7227F8AF6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Target costing</a:t>
            </a:r>
          </a:p>
        </p:txBody>
      </p:sp>
      <p:pic>
        <p:nvPicPr>
          <p:cNvPr id="3" name="Immagine 2" descr="Possible initiatives to reduce the gap between actual cost and target cost.">
            <a:extLst>
              <a:ext uri="{FF2B5EF4-FFF2-40B4-BE49-F238E27FC236}">
                <a16:creationId xmlns:a16="http://schemas.microsoft.com/office/drawing/2014/main" id="{B9BC62FC-A2A6-43EB-870D-F3DF832B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07" y="1930881"/>
            <a:ext cx="7317786" cy="473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51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Graph of Life Cycle Analysis.">
            <a:extLst>
              <a:ext uri="{FF2B5EF4-FFF2-40B4-BE49-F238E27FC236}">
                <a16:creationId xmlns:a16="http://schemas.microsoft.com/office/drawing/2014/main" id="{069972ED-E65A-4CF9-BBD0-F37FC3F308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16352" cy="685800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5224164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6BD4CD3-FF78-43F6-A697-2C7A9E86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dirty="0"/>
              <a:t>For products with a </a:t>
            </a:r>
            <a:r>
              <a:rPr lang="en-GB" sz="2400" b="1" dirty="0"/>
              <a:t>dynamic environment </a:t>
            </a:r>
            <a:r>
              <a:rPr lang="en-GB" sz="2400" dirty="0"/>
              <a:t>cost plus pricing is not relevant.</a:t>
            </a:r>
          </a:p>
          <a:p>
            <a:pPr marL="109728" indent="0">
              <a:buNone/>
            </a:pPr>
            <a:endParaRPr lang="en-GB" sz="1200" dirty="0"/>
          </a:p>
          <a:p>
            <a:pPr marL="109728" indent="0">
              <a:buNone/>
            </a:pPr>
            <a:r>
              <a:rPr lang="en-GB" sz="2400" dirty="0"/>
              <a:t>Money will have been invested in </a:t>
            </a:r>
            <a:r>
              <a:rPr lang="en-GB" sz="2400" b="1" dirty="0"/>
              <a:t>research and development</a:t>
            </a:r>
            <a:r>
              <a:rPr lang="en-GB" sz="2400" dirty="0"/>
              <a:t> before a product is launched and these costs as well as costs of production need to be recouped.</a:t>
            </a:r>
          </a:p>
          <a:p>
            <a:pPr marL="109728" indent="0">
              <a:buNone/>
            </a:pPr>
            <a:endParaRPr lang="en-GB" sz="1200" dirty="0"/>
          </a:p>
          <a:p>
            <a:pPr marL="109728" indent="0">
              <a:buNone/>
            </a:pPr>
            <a:r>
              <a:rPr lang="en-GB" sz="2400" b="1" dirty="0"/>
              <a:t>Initial production costs per unit will be high</a:t>
            </a:r>
            <a:r>
              <a:rPr lang="en-GB" sz="2400" dirty="0"/>
              <a:t>, staff training, new methods of manufacture, new processes.</a:t>
            </a:r>
          </a:p>
          <a:p>
            <a:pPr marL="109728" indent="0">
              <a:buNone/>
            </a:pPr>
            <a:r>
              <a:rPr lang="en-GB" sz="2400" b="1" dirty="0"/>
              <a:t>Advertising and marketing costs will also be high.</a:t>
            </a:r>
          </a:p>
          <a:p>
            <a:pPr marL="109728" indent="0">
              <a:buNone/>
            </a:pPr>
            <a:endParaRPr lang="en-GB" sz="1200" dirty="0"/>
          </a:p>
          <a:p>
            <a:pPr marL="109728" indent="0">
              <a:buNone/>
            </a:pPr>
            <a:r>
              <a:rPr lang="en-GB" sz="2400" dirty="0"/>
              <a:t>These unit costs should fall further into </a:t>
            </a:r>
            <a:r>
              <a:rPr lang="en-GB" sz="2400" b="1" dirty="0"/>
              <a:t>life cycle of product.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293552-95B8-494B-BFC7-2FCEA066E63C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Life Cycle Analysis</a:t>
            </a:r>
          </a:p>
        </p:txBody>
      </p:sp>
    </p:spTree>
    <p:extLst>
      <p:ext uri="{BB962C8B-B14F-4D97-AF65-F5344CB8AC3E}">
        <p14:creationId xmlns:p14="http://schemas.microsoft.com/office/powerpoint/2010/main" val="24298999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293552-95B8-494B-BFC7-2FCEA066E63C}"/>
              </a:ext>
            </a:extLst>
          </p:cNvPr>
          <p:cNvSpPr txBox="1">
            <a:spLocks/>
          </p:cNvSpPr>
          <p:nvPr/>
        </p:nvSpPr>
        <p:spPr bwMode="auto">
          <a:xfrm>
            <a:off x="3589040" y="745232"/>
            <a:ext cx="55194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dirty="0"/>
              <a:t>Life Cycle Analysis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8C7A35A-E062-427F-92E1-82864BDC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824"/>
            <a:ext cx="8229600" cy="415747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GB" sz="2400" b="1" dirty="0"/>
              <a:t>The sales price will initially be high</a:t>
            </a:r>
            <a:r>
              <a:rPr lang="en-GB" sz="2400" dirty="0"/>
              <a:t>. New product to market, no competition.</a:t>
            </a:r>
          </a:p>
          <a:p>
            <a:pPr marL="109728" indent="0">
              <a:buNone/>
            </a:pPr>
            <a:endParaRPr lang="en-GB" sz="1200" dirty="0"/>
          </a:p>
          <a:p>
            <a:pPr marL="109728" indent="0">
              <a:buNone/>
            </a:pPr>
            <a:r>
              <a:rPr lang="en-GB" sz="2400" dirty="0"/>
              <a:t>If market price is high, </a:t>
            </a:r>
            <a:r>
              <a:rPr lang="en-GB" sz="2400" b="1" dirty="0"/>
              <a:t>competitors will enter the market </a:t>
            </a:r>
            <a:r>
              <a:rPr lang="en-GB" sz="2400" dirty="0"/>
              <a:t>unless the process or product can be protected.</a:t>
            </a:r>
          </a:p>
          <a:p>
            <a:pPr marL="109728" indent="0">
              <a:buNone/>
            </a:pPr>
            <a:endParaRPr lang="en-GB" sz="1200" dirty="0"/>
          </a:p>
          <a:p>
            <a:pPr marL="109728" indent="0">
              <a:buNone/>
            </a:pPr>
            <a:r>
              <a:rPr lang="en-GB" sz="2400" dirty="0"/>
              <a:t>As more of the product is supplied or similar products are supplied </a:t>
            </a:r>
            <a:r>
              <a:rPr lang="en-GB" sz="2400" b="1" dirty="0"/>
              <a:t>the price will fall</a:t>
            </a:r>
            <a:r>
              <a:rPr lang="en-GB" sz="2400" dirty="0"/>
              <a:t>.</a:t>
            </a:r>
          </a:p>
          <a:p>
            <a:pPr marL="109728" indent="0">
              <a:buNone/>
            </a:pPr>
            <a:r>
              <a:rPr lang="en-GB" sz="2400" dirty="0"/>
              <a:t>Eventually the </a:t>
            </a:r>
            <a:r>
              <a:rPr lang="en-GB" sz="2400" b="1" dirty="0"/>
              <a:t>innovation</a:t>
            </a:r>
            <a:r>
              <a:rPr lang="en-GB" sz="2400" dirty="0"/>
              <a:t> will be overtaken.</a:t>
            </a:r>
          </a:p>
          <a:p>
            <a:pPr marL="109728" indent="0">
              <a:buNone/>
            </a:pPr>
            <a:endParaRPr lang="en-GB" sz="1200" b="1" dirty="0"/>
          </a:p>
          <a:p>
            <a:pPr marL="109728" indent="0">
              <a:buNone/>
            </a:pPr>
            <a:r>
              <a:rPr lang="en-GB" sz="2400" b="1" dirty="0"/>
              <a:t>Pricing </a:t>
            </a:r>
            <a:r>
              <a:rPr lang="en-GB" sz="2400" dirty="0"/>
              <a:t>in this type of environment need careful consideration with accurate forecasts of sales and cost over the life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5527140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2F1FD-A1C4-4FD3-9532-644AD775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Font typeface="Arial" panose="020B0604020202020204" pitchFamily="34" charset="0"/>
              <a:buNone/>
            </a:pPr>
            <a:endParaRPr lang="en-GB" altLang="it-IT" sz="2400" dirty="0"/>
          </a:p>
          <a:p>
            <a:pPr>
              <a:buNone/>
            </a:pPr>
            <a:r>
              <a:rPr lang="en-GB" altLang="it-IT" dirty="0" err="1"/>
              <a:t>Gowthorpe</a:t>
            </a:r>
            <a:r>
              <a:rPr lang="en-GB" altLang="it-IT" dirty="0"/>
              <a:t>:</a:t>
            </a:r>
            <a:r>
              <a:rPr lang="en-GB" dirty="0"/>
              <a:t> Chapter 13</a:t>
            </a:r>
            <a:endParaRPr lang="it-IT" alt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28F7D4-37FC-4F56-8A5B-E35FF5AA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488275-EB79-4A50-B678-EDC2E59452C6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51191-9FCF-4030-BE06-AF5800F6A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5200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Reading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50446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Demand curve</a:t>
            </a:r>
          </a:p>
        </p:txBody>
      </p:sp>
      <p:pic>
        <p:nvPicPr>
          <p:cNvPr id="15" name="Immagine 14" descr="Graph of demande curve.">
            <a:extLst>
              <a:ext uri="{FF2B5EF4-FFF2-40B4-BE49-F238E27FC236}">
                <a16:creationId xmlns:a16="http://schemas.microsoft.com/office/drawing/2014/main" id="{5E4C8335-7FAD-4C25-A88B-CABB6ABA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6" y="2132856"/>
            <a:ext cx="8230313" cy="452362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254F42-9C9E-4991-BE26-693612F35494}"/>
              </a:ext>
            </a:extLst>
          </p:cNvPr>
          <p:cNvSpPr txBox="1"/>
          <p:nvPr/>
        </p:nvSpPr>
        <p:spPr>
          <a:xfrm>
            <a:off x="3577208" y="3429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67E6C1-E87B-43DA-8E23-A0225CC41F7E}"/>
              </a:ext>
            </a:extLst>
          </p:cNvPr>
          <p:cNvSpPr txBox="1"/>
          <p:nvPr/>
        </p:nvSpPr>
        <p:spPr>
          <a:xfrm>
            <a:off x="4716016" y="42100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5AD61A-DADC-4C29-A36B-821E7378CE1F}"/>
              </a:ext>
            </a:extLst>
          </p:cNvPr>
          <p:cNvSpPr txBox="1"/>
          <p:nvPr/>
        </p:nvSpPr>
        <p:spPr>
          <a:xfrm>
            <a:off x="4078361" y="2552416"/>
            <a:ext cx="2571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Possible</a:t>
            </a:r>
            <a:r>
              <a:rPr lang="it-IT" sz="1600" b="1" dirty="0"/>
              <a:t> </a:t>
            </a:r>
          </a:p>
          <a:p>
            <a:pPr algn="ctr"/>
            <a:r>
              <a:rPr lang="it-IT" sz="1600" b="1" dirty="0"/>
              <a:t>price/</a:t>
            </a:r>
            <a:r>
              <a:rPr lang="it-IT" sz="1600" b="1" dirty="0" err="1"/>
              <a:t>quantity</a:t>
            </a:r>
            <a:r>
              <a:rPr lang="it-IT" sz="1600" b="1" dirty="0"/>
              <a:t> </a:t>
            </a:r>
            <a:r>
              <a:rPr lang="it-IT" sz="1600" b="1" dirty="0" err="1"/>
              <a:t>combinations</a:t>
            </a:r>
            <a:endParaRPr lang="it-IT" sz="1600" b="1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D0885A6-C762-4CC8-B553-A0F1D71C32C4}"/>
              </a:ext>
            </a:extLst>
          </p:cNvPr>
          <p:cNvCxnSpPr/>
          <p:nvPr/>
        </p:nvCxnSpPr>
        <p:spPr>
          <a:xfrm>
            <a:off x="4716016" y="3548955"/>
            <a:ext cx="169277" cy="5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760D4FA-26A4-4541-BC82-EBFB39DC0CE9}"/>
              </a:ext>
            </a:extLst>
          </p:cNvPr>
          <p:cNvCxnSpPr>
            <a:cxnSpLocks/>
          </p:cNvCxnSpPr>
          <p:nvPr/>
        </p:nvCxnSpPr>
        <p:spPr>
          <a:xfrm flipH="1">
            <a:off x="3915762" y="3475746"/>
            <a:ext cx="676511" cy="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688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3889" y="625252"/>
            <a:ext cx="6251376" cy="1143000"/>
          </a:xfrm>
        </p:spPr>
        <p:txBody>
          <a:bodyPr/>
          <a:lstStyle/>
          <a:p>
            <a:pPr lvl="0" algn="l"/>
            <a:r>
              <a:rPr lang="en-GB" sz="4000" dirty="0" err="1"/>
              <a:t>Elasticity弹性</a:t>
            </a:r>
            <a:r>
              <a:rPr lang="en-GB" sz="4000" dirty="0"/>
              <a:t> of demand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D13354A-6FA0-4FD6-9ED8-33E8A022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075240" cy="3672408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GB" sz="3000" dirty="0"/>
              <a:t>The shape of the demand curve depends on elasticity.</a:t>
            </a:r>
          </a:p>
          <a:p>
            <a:pPr marL="109728" indent="0">
              <a:buNone/>
            </a:pPr>
            <a:r>
              <a:rPr lang="en-GB" sz="3000" dirty="0"/>
              <a:t>If a change in price leads to a </a:t>
            </a:r>
            <a:r>
              <a:rPr lang="en-GB" sz="3000" b="1" dirty="0"/>
              <a:t>more than proportionate</a:t>
            </a:r>
            <a:r>
              <a:rPr lang="en-GB" sz="3000" dirty="0"/>
              <a:t> change in quantity demanded, then demand is said to be </a:t>
            </a:r>
            <a:r>
              <a:rPr lang="en-GB" sz="3000" b="1" dirty="0"/>
              <a:t>elastic</a:t>
            </a:r>
            <a:r>
              <a:rPr lang="en-GB" sz="3000" dirty="0"/>
              <a:t>.</a:t>
            </a:r>
          </a:p>
          <a:p>
            <a:pPr marL="109728" indent="0">
              <a:buNone/>
            </a:pP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如果价格的变化导致需求量的变化超过比例，那么需求就被称为弹性的。</a:t>
            </a:r>
            <a:endParaRPr lang="en-GB" sz="3000" dirty="0"/>
          </a:p>
          <a:p>
            <a:pPr marL="109728" indent="0">
              <a:buNone/>
            </a:pPr>
            <a:r>
              <a:rPr lang="en-GB" sz="3000" dirty="0"/>
              <a:t>Products that can swapped/substituted for a similar product have elastic demand. </a:t>
            </a:r>
          </a:p>
          <a:p>
            <a:pPr marL="109728" indent="0">
              <a:buNone/>
            </a:pP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可以替代</a:t>
            </a:r>
            <a:r>
              <a:rPr lang="en-US" altLang="ja-JP" sz="16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 sz="16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替代类似产品的产品具有弹性需求。</a:t>
            </a:r>
            <a:endParaRPr lang="en-GB" sz="3000" dirty="0"/>
          </a:p>
          <a:p>
            <a:pPr marL="109728" indent="0">
              <a:buNone/>
            </a:pPr>
            <a:endParaRPr lang="en-GB" sz="3000" dirty="0"/>
          </a:p>
          <a:p>
            <a:pPr marL="109728" indent="0">
              <a:buNone/>
            </a:pPr>
            <a:endParaRPr lang="en-GB" sz="3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1803D41-AE23-4006-9EFE-DF07B141A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9" y="5640474"/>
            <a:ext cx="1460218" cy="109516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64620FF-23FB-4F06-9B1C-7F53A8567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4" y="5633674"/>
            <a:ext cx="1161788" cy="1161788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0A2F298B-6881-41FE-8986-80B3E1CD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5604074"/>
            <a:ext cx="1728192" cy="10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560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Elasticity of demand</a:t>
            </a:r>
          </a:p>
        </p:txBody>
      </p:sp>
      <p:pic>
        <p:nvPicPr>
          <p:cNvPr id="9" name="Immagine 8" descr="Graph of elastic demand.">
            <a:extLst>
              <a:ext uri="{FF2B5EF4-FFF2-40B4-BE49-F238E27FC236}">
                <a16:creationId xmlns:a16="http://schemas.microsoft.com/office/drawing/2014/main" id="{6B61BC4C-3FE9-4B12-B275-3D490D1F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55804"/>
            <a:ext cx="7596844" cy="42575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D8DB33-7C8F-4FDD-B98C-1EC2039F4190}"/>
              </a:ext>
            </a:extLst>
          </p:cNvPr>
          <p:cNvSpPr txBox="1"/>
          <p:nvPr/>
        </p:nvSpPr>
        <p:spPr>
          <a:xfrm>
            <a:off x="3351153" y="1959223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Elastic</a:t>
            </a:r>
            <a:r>
              <a:rPr lang="it-IT" sz="2400" b="1" dirty="0"/>
              <a:t> demand</a:t>
            </a:r>
          </a:p>
        </p:txBody>
      </p:sp>
    </p:spTree>
    <p:extLst>
      <p:ext uri="{BB962C8B-B14F-4D97-AF65-F5344CB8AC3E}">
        <p14:creationId xmlns:p14="http://schemas.microsoft.com/office/powerpoint/2010/main" val="2113442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Elasticity of demand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B854C8-2C82-4844-924D-25859E1B4FEB}"/>
              </a:ext>
            </a:extLst>
          </p:cNvPr>
          <p:cNvSpPr txBox="1">
            <a:spLocks/>
          </p:cNvSpPr>
          <p:nvPr/>
        </p:nvSpPr>
        <p:spPr bwMode="auto">
          <a:xfrm>
            <a:off x="457200" y="2163680"/>
            <a:ext cx="8229600" cy="26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anose="020B0604020202020204" pitchFamily="34" charset="0"/>
              <a:buNone/>
            </a:pPr>
            <a:r>
              <a:rPr lang="en-GB" dirty="0"/>
              <a:t>If a change in price leads to a </a:t>
            </a:r>
            <a:r>
              <a:rPr lang="en-GB" b="1" dirty="0"/>
              <a:t>less than proportionate change</a:t>
            </a:r>
            <a:r>
              <a:rPr lang="en-GB" dirty="0"/>
              <a:t> in quantity demanded then demand is said to be </a:t>
            </a:r>
            <a:r>
              <a:rPr lang="en-GB" b="1" dirty="0"/>
              <a:t>inelastic</a:t>
            </a:r>
            <a:r>
              <a:rPr lang="en-GB" dirty="0"/>
              <a:t>. 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ja-JP" altLang="en-US" sz="19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如果价格的变化导致需求量的变化不成比例，那么需求就被称为无弹性的。</a:t>
            </a:r>
            <a:endParaRPr lang="en-GB" sz="1900" dirty="0"/>
          </a:p>
          <a:p>
            <a:pPr marL="109728" indent="0">
              <a:buFont typeface="Arial" panose="020B0604020202020204" pitchFamily="34" charset="0"/>
              <a:buNone/>
            </a:pPr>
            <a:r>
              <a:rPr lang="en-GB" dirty="0"/>
              <a:t>Product that have inelastic demand are often </a:t>
            </a:r>
            <a:r>
              <a:rPr lang="en-GB" b="1" dirty="0"/>
              <a:t>premium or luxury products</a:t>
            </a:r>
            <a:r>
              <a:rPr lang="en-GB" dirty="0"/>
              <a:t>.</a:t>
            </a:r>
          </a:p>
          <a:p>
            <a:pPr marL="109728" indent="0">
              <a:buFont typeface="Arial" panose="020B0604020202020204" pitchFamily="34" charset="0"/>
              <a:buNone/>
            </a:pPr>
            <a:r>
              <a:rPr lang="ja-JP" altLang="en-US" sz="2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需求缺乏弹性的产品通常是高端或奢侈品。</a:t>
            </a:r>
            <a:endParaRPr lang="en-GB" sz="2200" dirty="0"/>
          </a:p>
          <a:p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ECEDFE8-90F9-4C63-BA4C-FBEC1A2E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71995"/>
            <a:ext cx="2278710" cy="14128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9A13FD3-B0DC-4E72-94DB-32DADABE0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27" y="4990647"/>
            <a:ext cx="1807701" cy="156767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CC89E0-8A6F-472E-8A39-61D0B10C0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92" y="4990647"/>
            <a:ext cx="1080120" cy="14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1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Elasticity of demand</a:t>
            </a:r>
          </a:p>
        </p:txBody>
      </p:sp>
      <p:pic>
        <p:nvPicPr>
          <p:cNvPr id="3" name="Immagine 2" descr="Graph of inelastic demand.">
            <a:extLst>
              <a:ext uri="{FF2B5EF4-FFF2-40B4-BE49-F238E27FC236}">
                <a16:creationId xmlns:a16="http://schemas.microsoft.com/office/drawing/2014/main" id="{4588B2E7-3AFA-497E-9C15-BBCA5ACF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43" y="2289752"/>
            <a:ext cx="8230313" cy="45236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30BA76-5126-4420-80A5-1D51F4C12BE4}"/>
              </a:ext>
            </a:extLst>
          </p:cNvPr>
          <p:cNvSpPr txBox="1"/>
          <p:nvPr/>
        </p:nvSpPr>
        <p:spPr>
          <a:xfrm>
            <a:off x="3275856" y="1959223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Inelastic</a:t>
            </a:r>
            <a:r>
              <a:rPr lang="it-IT" sz="2400" b="1" dirty="0"/>
              <a:t> demand</a:t>
            </a:r>
          </a:p>
        </p:txBody>
      </p:sp>
    </p:spTree>
    <p:extLst>
      <p:ext uri="{BB962C8B-B14F-4D97-AF65-F5344CB8AC3E}">
        <p14:creationId xmlns:p14="http://schemas.microsoft.com/office/powerpoint/2010/main" val="31803182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0B813-50AF-431E-A094-B9D6F35F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7208" y="735299"/>
            <a:ext cx="5459288" cy="1143000"/>
          </a:xfrm>
        </p:spPr>
        <p:txBody>
          <a:bodyPr/>
          <a:lstStyle/>
          <a:p>
            <a:pPr lvl="0" algn="l"/>
            <a:r>
              <a:rPr lang="en-GB" dirty="0"/>
              <a:t>Case Study: Starbucks</a:t>
            </a:r>
          </a:p>
        </p:txBody>
      </p:sp>
      <p:pic>
        <p:nvPicPr>
          <p:cNvPr id="3" name="Immagine 2" descr="Case Study: Starbucks with some decorative elements.">
            <a:extLst>
              <a:ext uri="{FF2B5EF4-FFF2-40B4-BE49-F238E27FC236}">
                <a16:creationId xmlns:a16="http://schemas.microsoft.com/office/drawing/2014/main" id="{9B584E84-23D9-4080-BB23-37DAFB16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298750" cy="45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2428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 - &amp;quot;Nature of Management Accounting&amp;#x0D;&amp;#x0A; Definition of management accounting:&amp;quot;&quot;/&gt;&lt;property id=&quot;20307&quot; value=&quot;257&quot;/&gt;&lt;/object&gt;&lt;object type=&quot;3&quot; unique_id=&quot;10288&quot;&gt;&lt;property id=&quot;20148&quot; value=&quot;5&quot;/&gt;&lt;property id=&quot;20300&quot; value=&quot;Slide 5 - &amp;quot;The Distinction between financial and management accounting&amp;quot;&quot;/&gt;&lt;property id=&quot;20307&quot; value=&quot;266&quot;/&gt;&lt;/object&gt;&lt;object type=&quot;3&quot; unique_id=&quot;11049&quot;&gt;&lt;property id=&quot;20148&quot; value=&quot;5&quot;/&gt;&lt;property id=&quot;20300&quot; value=&quot;Slide 3 - &amp;quot;Accounting: Definition and main users&amp;quot;&quot;/&gt;&lt;property id=&quot;20307&quot; value=&quot;279&quot;/&gt;&lt;/object&gt;&lt;object type=&quot;3&quot; unique_id=&quot;11050&quot;&gt;&lt;property id=&quot;20148&quot; value=&quot;5&quot;/&gt;&lt;property id=&quot;20300&quot; value=&quot;Slide 4 - &amp;quot;Major Purposes of Accounting Systems&amp;quot;&quot;/&gt;&lt;property id=&quot;20307&quot; value=&quot;280&quot;/&gt;&lt;/object&gt;&lt;object type=&quot;3&quot; unique_id=&quot;11051&quot;&gt;&lt;property id=&quot;20148&quot; value=&quot;5&quot;/&gt;&lt;property id=&quot;20300&quot; value=&quot;Slide 6 - &amp;quot;Cost Accounting Vs. Cost Management&amp;quot;&quot;/&gt;&lt;property id=&quot;20307&quot; value=&quot;301&quot;/&gt;&lt;/object&gt;&lt;object type=&quot;3&quot; unique_id=&quot;11052&quot;&gt;&lt;property id=&quot;20148&quot; value=&quot;5&quot;/&gt;&lt;property id=&quot;20300&quot; value=&quot;Slide 7&quot;/&gt;&lt;property id=&quot;20307&quot; value=&quot;302&quot;/&gt;&lt;/object&gt;&lt;object type=&quot;3&quot; unique_id=&quot;11053&quot;&gt;&lt;property id=&quot;20148&quot; value=&quot;5&quot;/&gt;&lt;property id=&quot;20300&quot; value=&quot;Slide 8&quot;/&gt;&lt;property id=&quot;20307&quot; value=&quot;281&quot;/&gt;&lt;/object&gt;&lt;object type=&quot;3&quot; unique_id=&quot;11054&quot;&gt;&lt;property id=&quot;20148&quot; value=&quot;5&quot;/&gt;&lt;property id=&quot;20300&quot; value=&quot;Slide 9 - &amp;quot;Performance Report&amp;quot;&quot;/&gt;&lt;property id=&quot;20307&quot; value=&quot;282&quot;/&gt;&lt;/object&gt;&lt;object type=&quot;3&quot; unique_id=&quot;11055&quot;&gt;&lt;property id=&quot;20148&quot; value=&quot;5&quot;/&gt;&lt;property id=&quot;20300&quot; value=&quot;Slide 10 - &amp;quot;Performance Report&amp;quot;&quot;/&gt;&lt;property id=&quot;20307&quot; value=&quot;283&quot;/&gt;&lt;/object&gt;&lt;object type=&quot;3&quot; unique_id=&quot;11056&quot;&gt;&lt;property id=&quot;20148&quot; value=&quot;5&quot;/&gt;&lt;property id=&quot;20300&quot; value=&quot;Slide 11 - &amp;quot;Performance Report&amp;quot;&quot;/&gt;&lt;property id=&quot;20307&quot; value=&quot;284&quot;/&gt;&lt;/object&gt;&lt;object type=&quot;3&quot; unique_id=&quot;11057&quot;&gt;&lt;property id=&quot;20148&quot; value=&quot;5&quot;/&gt;&lt;property id=&quot;20300&quot; value=&quot;Slide 12 - &amp;quot;Contemporary Business Environment&amp;quot;&quot;/&gt;&lt;property id=&quot;20307&quot; value=&quot;285&quot;/&gt;&lt;/object&gt;&lt;object type=&quot;3&quot; unique_id=&quot;11058&quot;&gt;&lt;property id=&quot;20148&quot; value=&quot;5&quot;/&gt;&lt;property id=&quot;20300&quot; value=&quot;Slide 13&quot;/&gt;&lt;property id=&quot;20307&quot; value=&quot;286&quot;/&gt;&lt;/object&gt;&lt;object type=&quot;3&quot; unique_id=&quot;11059&quot;&gt;&lt;property id=&quot;20148&quot; value=&quot;5&quot;/&gt;&lt;property id=&quot;20300&quot; value=&quot;Slide 17&quot;/&gt;&lt;property id=&quot;20307&quot; value=&quot;287&quot;/&gt;&lt;/object&gt;&lt;object type=&quot;3&quot; unique_id=&quot;11060&quot;&gt;&lt;property id=&quot;20148&quot; value=&quot;5&quot;/&gt;&lt;property id=&quot;20300&quot; value=&quot;Slide 19&quot;/&gt;&lt;property id=&quot;20307&quot; value=&quot;288&quot;/&gt;&lt;/object&gt;&lt;object type=&quot;3&quot; unique_id=&quot;11064&quot;&gt;&lt;property id=&quot;20148&quot; value=&quot;5&quot;/&gt;&lt;property id=&quot;20300&quot; value=&quot;Slide 21&quot;/&gt;&lt;property id=&quot;20307&quot; value=&quot;292&quot;/&gt;&lt;/object&gt;&lt;object type=&quot;3&quot; unique_id=&quot;11065&quot;&gt;&lt;property id=&quot;20148&quot; value=&quot;5&quot;/&gt;&lt;property id=&quot;20300&quot; value=&quot;Slide 22&quot;/&gt;&lt;property id=&quot;20307&quot; value=&quot;293&quot;/&gt;&lt;/object&gt;&lt;object type=&quot;3&quot; unique_id=&quot;11066&quot;&gt;&lt;property id=&quot;20148&quot; value=&quot;5&quot;/&gt;&lt;property id=&quot;20300&quot; value=&quot;Slide 23 - &amp;quot;The Balanced Scorecard&amp;quot;&quot;/&gt;&lt;property id=&quot;20307&quot; value=&quot;294&quot;/&gt;&lt;/object&gt;&lt;object type=&quot;3&quot; unique_id=&quot;11067&quot;&gt;&lt;property id=&quot;20148&quot; value=&quot;5&quot;/&gt;&lt;property id=&quot;20300&quot; value=&quot;Slide 18 - &amp;quot;Benchmarking&amp;quot;&quot;/&gt;&lt;property id=&quot;20307&quot; value=&quot;295&quot;/&gt;&lt;/object&gt;&lt;object type=&quot;3&quot; unique_id=&quot;11068&quot;&gt;&lt;property id=&quot;20148&quot; value=&quot;5&quot;/&gt;&lt;property id=&quot;20300&quot; value=&quot;Slide 16 - &amp;quot;Total Quality Management&amp;quot;&quot;/&gt;&lt;property id=&quot;20307&quot; value=&quot;296&quot;/&gt;&lt;/object&gt;&lt;object type=&quot;3&quot; unique_id=&quot;11069&quot;&gt;&lt;property id=&quot;20148&quot; value=&quot;5&quot;/&gt;&lt;property id=&quot;20300&quot; value=&quot;Slide 14 - &amp;quot;Activity-Based Costing&amp;#x0D;&amp;#x0A;and Management&amp;quot;&quot;/&gt;&lt;property id=&quot;20307&quot; value=&quot;297&quot;/&gt;&lt;/object&gt;&lt;object type=&quot;3&quot; unique_id=&quot;11396&quot;&gt;&lt;property id=&quot;20148&quot; value=&quot;5&quot;/&gt;&lt;property id=&quot;20300&quot; value=&quot;Slide 24 - &amp;quot;MGT 102&amp;#x0D;&amp;#x0A;Lectures 3&amp;#x0D;&amp;#x0A;&amp;quot;&quot;/&gt;&lt;property id=&quot;20307&quot; value=&quot;304&quot;/&gt;&lt;/object&gt;&lt;object type=&quot;3&quot; unique_id=&quot;11397&quot;&gt;&lt;property id=&quot;20148&quot; value=&quot;5&quot;/&gt;&lt;property id=&quot;20300&quot; value=&quot;Slide 15 - &amp;quot;Life-Cycle Costing&amp;quot;&quot;/&gt;&lt;property id=&quot;20307&quot; value=&quot;308&quot;/&gt;&lt;/object&gt;&lt;object type=&quot;3&quot; unique_id=&quot;11398&quot;&gt;&lt;property id=&quot;20148&quot; value=&quot;5&quot;/&gt;&lt;property id=&quot;20300&quot; value=&quot;Slide 20 - &amp;quot;Target Costing&amp;quot;&quot;/&gt;&lt;property id=&quot;20307&quot; value=&quot;3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1414</Words>
  <Application>Microsoft Macintosh PowerPoint</Application>
  <PresentationFormat>On-screen Show (4:3)</PresentationFormat>
  <Paragraphs>186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Microsoft Yahei</vt:lpstr>
      <vt:lpstr>Arial</vt:lpstr>
      <vt:lpstr>Calibri</vt:lpstr>
      <vt:lpstr>Courier New</vt:lpstr>
      <vt:lpstr>Lucida Sans Unicode</vt:lpstr>
      <vt:lpstr>Times New Roman</vt:lpstr>
      <vt:lpstr>Wingdings</vt:lpstr>
      <vt:lpstr>Wingdings 3</vt:lpstr>
      <vt:lpstr>Office Theme</vt:lpstr>
      <vt:lpstr>Equation</vt:lpstr>
      <vt:lpstr>PowerPoint Presentation</vt:lpstr>
      <vt:lpstr>Lecture Outline</vt:lpstr>
      <vt:lpstr>Economic Theory</vt:lpstr>
      <vt:lpstr>Demand curve</vt:lpstr>
      <vt:lpstr>Elasticity弹性 of demand</vt:lpstr>
      <vt:lpstr>Elasticity of demand</vt:lpstr>
      <vt:lpstr>Elasticity of demand</vt:lpstr>
      <vt:lpstr>Elasticity of demand</vt:lpstr>
      <vt:lpstr>Case Study: Starbucks</vt:lpstr>
      <vt:lpstr>Case Study: Starbucks</vt:lpstr>
      <vt:lpstr>Case Study: Starbucks</vt:lpstr>
      <vt:lpstr>Economic Theory</vt:lpstr>
      <vt:lpstr>Supply curve</vt:lpstr>
      <vt:lpstr>Market price</vt:lpstr>
      <vt:lpstr>Market price</vt:lpstr>
      <vt:lpstr>Do you have to accept market price?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(optional)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Neng Jiang</dc:creator>
  <cp:lastModifiedBy>Yi Li</cp:lastModifiedBy>
  <cp:revision>221</cp:revision>
  <cp:lastPrinted>2022-11-06T22:35:41Z</cp:lastPrinted>
  <dcterms:created xsi:type="dcterms:W3CDTF">2010-07-12T12:27:37Z</dcterms:created>
  <dcterms:modified xsi:type="dcterms:W3CDTF">2024-01-07T03:18:02Z</dcterms:modified>
</cp:coreProperties>
</file>