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0" r:id="rId3"/>
    <p:sldId id="288" r:id="rId4"/>
    <p:sldId id="262" r:id="rId5"/>
    <p:sldId id="284" r:id="rId6"/>
    <p:sldId id="263" r:id="rId7"/>
    <p:sldId id="265" r:id="rId8"/>
    <p:sldId id="266" r:id="rId9"/>
    <p:sldId id="264" r:id="rId10"/>
    <p:sldId id="267" r:id="rId11"/>
    <p:sldId id="268" r:id="rId12"/>
    <p:sldId id="269" r:id="rId13"/>
    <p:sldId id="292" r:id="rId14"/>
    <p:sldId id="257" r:id="rId15"/>
    <p:sldId id="258" r:id="rId16"/>
    <p:sldId id="260" r:id="rId17"/>
    <p:sldId id="259" r:id="rId18"/>
    <p:sldId id="261" r:id="rId19"/>
    <p:sldId id="271" r:id="rId20"/>
    <p:sldId id="294" r:id="rId21"/>
    <p:sldId id="295" r:id="rId22"/>
    <p:sldId id="273" r:id="rId23"/>
    <p:sldId id="277" r:id="rId24"/>
    <p:sldId id="274" r:id="rId25"/>
    <p:sldId id="275" r:id="rId26"/>
    <p:sldId id="276" r:id="rId27"/>
    <p:sldId id="296" r:id="rId28"/>
  </p:sldIdLst>
  <p:sldSz cx="9144000" cy="6858000" type="screen4x3"/>
  <p:notesSz cx="6888163" cy="10018713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Teresa Speziale" initials="MTS" lastIdx="1" clrIdx="0">
    <p:extLst>
      <p:ext uri="{19B8F6BF-5375-455C-9EA6-DF929625EA0E}">
        <p15:presenceInfo xmlns:p15="http://schemas.microsoft.com/office/powerpoint/2012/main" userId="f3ff391c4e4e71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88124" autoAdjust="0"/>
  </p:normalViewPr>
  <p:slideViewPr>
    <p:cSldViewPr>
      <p:cViewPr varScale="1">
        <p:scale>
          <a:sx n="55" d="100"/>
          <a:sy n="55" d="100"/>
        </p:scale>
        <p:origin x="14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279052-1D5C-414C-B2F6-8004ACF8E7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D8056-2E65-4C97-A4FD-3AFE492CF4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DF2DE85-47DF-421D-B9A4-95A4880ADE83}" type="datetimeFigureOut">
              <a:rPr lang="en-US" altLang="en-US"/>
              <a:pPr>
                <a:defRPr/>
              </a:pPr>
              <a:t>11/20/2023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921FD-E793-44D5-8B19-6174FD2DBE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5475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3F85F-ECB4-4996-BF3C-E6384280DA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5475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B419061-051C-4B07-B20D-4E5729603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3742C8-07D2-4373-B7D5-270C690E46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C1AAC-98EA-4E6C-9A34-6CEC4A3E02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B413426-A8DE-4374-97A6-ACFB6587AB50}" type="datetimeFigureOut">
              <a:rPr lang="en-GB" altLang="en-US"/>
              <a:pPr>
                <a:defRPr/>
              </a:pPr>
              <a:t>20/11/2023</a:t>
            </a:fld>
            <a:endParaRPr lang="en-GB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59F06BE-1FE6-4B4E-A02B-BDDAF7B4F5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AEC5AD6-6E30-4141-A16A-FA3AA4146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6" y="4759325"/>
            <a:ext cx="5510213" cy="450850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DF4B8-DEF0-497F-A1B9-61E1EA8EB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8D128-2B37-40D7-8AEB-E364356D9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E63CF95-A0FC-4E1D-BFC1-D577AC32F1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2BBD-C434-4189-BD2D-8621BC38124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7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92FC-AD1A-4D6C-A783-9A6C3CDB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A3C4F-19B1-4972-B7C5-75B091B5B63A}" type="datetime1">
              <a:rPr lang="en-GB" altLang="en-US" smtClean="0"/>
              <a:t>20/11/2023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47E4-E9F3-45BE-A907-9C555D12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68E2-0291-4CAF-B575-2FE44FC1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3FE35-B203-48A5-8901-16C111752C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923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0371-CEB5-49F9-B6C9-277671D4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15268-1B61-422F-80C9-6F6F12870F9A}" type="datetime1">
              <a:rPr lang="en-GB" altLang="en-US" smtClean="0"/>
              <a:t>20/11/2023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A17B-D70E-4EF9-84F4-58345F8D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3D2BD-4963-493D-A065-6E093525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C3125-74CB-420B-A0C8-ECE0807E10E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425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2D60-1A28-4642-B3F0-E6C7B60E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D2F36-54A2-41DE-8C54-8319417A37F7}" type="datetime1">
              <a:rPr lang="en-GB" altLang="en-US" smtClean="0"/>
              <a:t>20/11/2023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28D4-0D94-44EF-A164-E0751A5C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A30A-20F9-40D2-8954-2F542408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D7116-3D2A-4DD8-A72E-67B74B185F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279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285A5-DDC6-411D-B2F3-5FE2D509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B81CF-A241-449B-B485-182251F32717}" type="datetime1">
              <a:rPr lang="en-GB" altLang="en-US" smtClean="0"/>
              <a:t>20/11/2023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2AD6-A47A-4753-8346-FFFFBA6F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744D-E550-4CDD-91A7-8454A01B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88275-EB79-4A50-B678-EDC2E59452C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80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4A30A-B1E7-4EDF-9839-9A9FF06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75859-FEF6-4783-AFFB-DA5E481DD51C}" type="datetime1">
              <a:rPr lang="en-GB" altLang="en-US" smtClean="0"/>
              <a:t>20/11/2023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E8E7-B4D3-4CC8-B56A-3A8531E1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DF46-2702-437C-848B-569C639A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BDDC5-300B-4EAF-92AB-7CB1A0D8141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68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470DE3-8945-4C22-BE8C-6293544E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B2A7-88F3-4CEE-BC65-CB783829A32C}" type="datetime1">
              <a:rPr lang="en-GB" altLang="en-US" smtClean="0"/>
              <a:t>20/11/2023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77F6D2-5C37-4A22-832C-B56D74D0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6347D2-E637-439F-93E3-AA88AD9C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9FF59-F855-4F84-89FB-768D9BC39D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101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A24B656-CCFF-4D35-A421-C5618EA2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16900-6863-4C96-A4A0-B4285595295A}" type="datetime1">
              <a:rPr lang="en-GB" altLang="en-US" smtClean="0"/>
              <a:t>20/11/2023</a:t>
            </a:fld>
            <a:endParaRPr lang="en-GB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26FA01-DCD4-45EB-9BEA-36F7BFAC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CF17F76-BD5A-4F71-871E-ECCD35E6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7ACF7-95F6-4170-A60C-AD01928F8F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01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C56A3A4-0FDD-4DCC-9B31-8E015AAC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554B2-97F8-4D89-BD67-55317FFEAC32}" type="datetime1">
              <a:rPr lang="en-GB" altLang="en-US" smtClean="0"/>
              <a:t>20/11/2023</a:t>
            </a:fld>
            <a:endParaRPr lang="en-GB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28A936D-5FC5-4164-A508-2F9763C3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D4385E-4C9B-4DB4-909D-1BF8A5CF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89251-E37C-4847-A7DD-5E139AC47D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583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E7CEBC5-55B4-41C6-870D-CCE7DCEB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E1B0B-4825-4F2B-A968-6C27E7FA0358}" type="datetime1">
              <a:rPr lang="en-GB" altLang="en-US" smtClean="0"/>
              <a:t>20/11/2023</a:t>
            </a:fld>
            <a:endParaRPr lang="en-GB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563927-FD6F-4751-82D2-A583CC9B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650DF7-81F0-4850-824E-73547C3E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E7B6-3CC4-42E2-B753-D2B0AB1404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959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961B89-8F56-4AE0-8543-60BB0473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14C60-CF79-4FC9-AE99-BD139E76128F}" type="datetime1">
              <a:rPr lang="en-GB" altLang="en-US" smtClean="0"/>
              <a:t>20/11/2023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4097C5-51A4-4937-8E24-7CD7456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45A0CC-A1F9-44E5-9534-57E5B9E2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01768-D1C0-447E-B7E9-921D600FB7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27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45BBB7-9E65-4C25-8C33-293DB87D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67049-F95E-4585-B4C0-81627620A922}" type="datetime1">
              <a:rPr lang="en-GB" altLang="en-US" smtClean="0"/>
              <a:t>20/11/2023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995E26-92CD-49AB-8C2F-8E41A54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788DA0-CC39-4F03-B737-CBCC832A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9A0D1-EE0D-460B-8221-627D3A2B25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814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4FC0288-FB04-4AFA-B884-61010A9CE8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AB35B55-91E7-42F2-BAA5-08A70E3934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3F1F-5F4D-4BAD-9C76-AA1948FAE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C4EE6F-4E4F-4F09-982C-750B01B96FCE}" type="datetime1">
              <a:rPr lang="en-GB" altLang="en-US" smtClean="0"/>
              <a:t>20/11/2023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F7A3-5FB0-44F5-8304-EA46C8DB0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ADC2-EFF0-4003-8E3F-059927D27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528C98B-C20A-4617-98CF-90A0EFCD16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2" name="Picture 6" descr="The University of Sheffield logo with Sheffield University Management School written next to it in black." title="Sheffield University Management School logo">
            <a:extLst>
              <a:ext uri="{FF2B5EF4-FFF2-40B4-BE49-F238E27FC236}">
                <a16:creationId xmlns:a16="http://schemas.microsoft.com/office/drawing/2014/main" id="{32C1237D-E268-4DCA-90CF-59E8CE852C1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8200" y="730250"/>
            <a:ext cx="2743200" cy="1108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828E9B-005E-41FC-85A5-94D06B3FBFF9}"/>
              </a:ext>
            </a:extLst>
          </p:cNvPr>
          <p:cNvSpPr txBox="1">
            <a:spLocks/>
          </p:cNvSpPr>
          <p:nvPr/>
        </p:nvSpPr>
        <p:spPr>
          <a:xfrm>
            <a:off x="685800" y="1752600"/>
            <a:ext cx="7772400" cy="183038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800" b="1" i="0" u="none" strike="noStrike" kern="1200" cap="none" spc="0" baseline="0">
                <a:solidFill>
                  <a:srgbClr val="464646"/>
                </a:solidFill>
                <a:effectLst>
                  <a:outerShdw dist="25402" dir="5400000">
                    <a:srgbClr val="000000"/>
                  </a:outerShdw>
                </a:effectLst>
                <a:uFillTx/>
                <a:latin typeface="Lucida Sans Unicode"/>
              </a:defRPr>
            </a:lvl1pPr>
          </a:lstStyle>
          <a:p>
            <a:pPr eaLnBrk="1">
              <a:defRPr/>
            </a:pPr>
            <a:endParaRPr lang="en-GB" dirty="0"/>
          </a:p>
        </p:txBody>
      </p:sp>
      <p:sp>
        <p:nvSpPr>
          <p:cNvPr id="5124" name="Subtitle 2">
            <a:extLst>
              <a:ext uri="{FF2B5EF4-FFF2-40B4-BE49-F238E27FC236}">
                <a16:creationId xmlns:a16="http://schemas.microsoft.com/office/drawing/2014/main" id="{AB99C602-3A1F-4E16-997E-0BD7CF5DB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11563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0713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8838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None/>
            </a:pPr>
            <a:endParaRPr lang="en-GB" altLang="it-IT" sz="2700" dirty="0">
              <a:solidFill>
                <a:srgbClr val="464646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8" name="Title 1" descr="Cover with module and lecture title.">
            <a:extLst>
              <a:ext uri="{FF2B5EF4-FFF2-40B4-BE49-F238E27FC236}">
                <a16:creationId xmlns:a16="http://schemas.microsoft.com/office/drawing/2014/main" id="{90896F02-4235-48BE-AA74-1424AC655EA2}"/>
              </a:ext>
            </a:extLst>
          </p:cNvPr>
          <p:cNvSpPr txBox="1">
            <a:spLocks/>
          </p:cNvSpPr>
          <p:nvPr/>
        </p:nvSpPr>
        <p:spPr>
          <a:xfrm>
            <a:off x="685800" y="1752601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MGT388</a:t>
            </a:r>
            <a:b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</a:b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Finance for Engineers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99CEA4-CEEB-4E76-8368-58D826651198}"/>
              </a:ext>
            </a:extLst>
          </p:cNvPr>
          <p:cNvSpPr txBox="1">
            <a:spLocks/>
          </p:cNvSpPr>
          <p:nvPr/>
        </p:nvSpPr>
        <p:spPr>
          <a:xfrm>
            <a:off x="899592" y="3611607"/>
            <a:ext cx="7558608" cy="1199704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Lecture 8: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Capital Investment Decisions: Appraisal Methods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349" y="2270794"/>
            <a:ext cx="8229600" cy="426811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600" dirty="0" err="1"/>
              <a:t>Strenghts</a:t>
            </a:r>
            <a:r>
              <a:rPr lang="en-GB" sz="2600" dirty="0"/>
              <a:t> of ARR</a:t>
            </a:r>
          </a:p>
          <a:p>
            <a:r>
              <a:rPr lang="en-GB" sz="1800" dirty="0"/>
              <a:t>Simple and easy to calculate. Easy to understand.</a:t>
            </a:r>
          </a:p>
          <a:p>
            <a:r>
              <a:rPr lang="en-GB" sz="1800" dirty="0"/>
              <a:t>Very similar to Return on Capital Employed (ROCE).</a:t>
            </a:r>
          </a:p>
          <a:p>
            <a:r>
              <a:rPr lang="en-GB" sz="1800" dirty="0"/>
              <a:t>Projects judged by ARR are assessed internally in the same way as assessed externally.</a:t>
            </a:r>
          </a:p>
          <a:p>
            <a:pPr marL="109728" indent="0">
              <a:buNone/>
            </a:pPr>
            <a:endParaRPr lang="en-GB" sz="1800" dirty="0"/>
          </a:p>
          <a:p>
            <a:pPr marL="109728" indent="0">
              <a:buNone/>
            </a:pPr>
            <a:r>
              <a:rPr lang="en-GB" sz="2600" dirty="0"/>
              <a:t>Weaknesses of ARR</a:t>
            </a:r>
          </a:p>
          <a:p>
            <a:r>
              <a:rPr lang="en-GB" sz="1800" dirty="0"/>
              <a:t>It attaches same value to cash flows whether received in year 1 or year 5.</a:t>
            </a:r>
          </a:p>
          <a:p>
            <a:r>
              <a:rPr lang="en-GB" sz="1800" dirty="0"/>
              <a:t>Should ARR be calculated before or after depreciation? Before.</a:t>
            </a:r>
          </a:p>
          <a:p>
            <a:r>
              <a:rPr lang="en-GB" sz="1800" dirty="0"/>
              <a:t>It does not consider the size of investment. An investment of £40,000 with ARR of 10% generates £4,000. An investment of £400,000 with ARR of 10% generates £40,000.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896" y="749622"/>
            <a:ext cx="5626968" cy="1143000"/>
          </a:xfrm>
        </p:spPr>
        <p:txBody>
          <a:bodyPr/>
          <a:lstStyle/>
          <a:p>
            <a:pPr algn="l"/>
            <a:r>
              <a:rPr lang="en-GB" dirty="0"/>
              <a:t>Accounting rate of return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10708-F62F-CE59-BCF4-C4A74AC9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3502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GB" dirty="0"/>
              <a:t>The payback period is the length of time it takes for an initial investment to be repaid out of the net cash inflows from a project.</a:t>
            </a:r>
          </a:p>
          <a:p>
            <a:pPr marL="109728" indent="0">
              <a:buNone/>
            </a:pPr>
            <a:endParaRPr lang="en-GB" b="1" dirty="0"/>
          </a:p>
          <a:p>
            <a:pPr marL="109728" indent="0">
              <a:buNone/>
            </a:pPr>
            <a:r>
              <a:rPr lang="en-GB" b="1" dirty="0"/>
              <a:t>Year		Net Cash flow	              </a:t>
            </a:r>
            <a:r>
              <a:rPr lang="en-GB" b="1" dirty="0">
                <a:solidFill>
                  <a:srgbClr val="0070C0"/>
                </a:solidFill>
              </a:rPr>
              <a:t>Cumulative Net Cash 					                  Flow</a:t>
            </a:r>
            <a:endParaRPr lang="en-GB" dirty="0">
              <a:solidFill>
                <a:srgbClr val="0070C0"/>
              </a:solidFill>
            </a:endParaRPr>
          </a:p>
          <a:p>
            <a:pPr marL="109728" indent="0" fontAlgn="t">
              <a:buNone/>
            </a:pPr>
            <a:r>
              <a:rPr lang="en-GB" dirty="0"/>
              <a:t>  0		(200,000)		     	</a:t>
            </a:r>
            <a:r>
              <a:rPr lang="en-GB" dirty="0">
                <a:solidFill>
                  <a:srgbClr val="0070C0"/>
                </a:solidFill>
              </a:rPr>
              <a:t>(200,000)</a:t>
            </a:r>
          </a:p>
          <a:p>
            <a:pPr marL="109728" indent="0" fontAlgn="t">
              <a:buNone/>
            </a:pPr>
            <a:r>
              <a:rPr lang="en-GB" dirty="0"/>
              <a:t>  1		   48,000			</a:t>
            </a:r>
            <a:r>
              <a:rPr lang="en-GB" dirty="0">
                <a:solidFill>
                  <a:srgbClr val="0070C0"/>
                </a:solidFill>
              </a:rPr>
              <a:t>(152,000)</a:t>
            </a:r>
          </a:p>
          <a:p>
            <a:pPr marL="109728" indent="0" fontAlgn="t">
              <a:buNone/>
            </a:pPr>
            <a:r>
              <a:rPr lang="en-GB" dirty="0"/>
              <a:t>  2		   57,000			 </a:t>
            </a:r>
            <a:r>
              <a:rPr lang="en-GB" dirty="0">
                <a:solidFill>
                  <a:srgbClr val="0070C0"/>
                </a:solidFill>
              </a:rPr>
              <a:t>(95,000)</a:t>
            </a:r>
          </a:p>
          <a:p>
            <a:pPr marL="109728" indent="0" fontAlgn="t">
              <a:buNone/>
            </a:pPr>
            <a:r>
              <a:rPr lang="en-GB" dirty="0"/>
              <a:t>  3		   57,000			 </a:t>
            </a:r>
            <a:r>
              <a:rPr lang="en-GB" dirty="0">
                <a:solidFill>
                  <a:srgbClr val="0070C0"/>
                </a:solidFill>
              </a:rPr>
              <a:t>(38,000)</a:t>
            </a:r>
          </a:p>
          <a:p>
            <a:pPr marL="109728" indent="0" fontAlgn="t">
              <a:buNone/>
            </a:pPr>
            <a:r>
              <a:rPr lang="en-GB" dirty="0"/>
              <a:t>  4		   33,000			</a:t>
            </a:r>
            <a:r>
              <a:rPr lang="en-GB" dirty="0">
                <a:solidFill>
                  <a:srgbClr val="0070C0"/>
                </a:solidFill>
              </a:rPr>
              <a:t>   (5,000)</a:t>
            </a:r>
          </a:p>
          <a:p>
            <a:pPr marL="109728" indent="0" fontAlgn="t">
              <a:buNone/>
            </a:pPr>
            <a:r>
              <a:rPr lang="en-GB" dirty="0"/>
              <a:t>  5		   34,000			  </a:t>
            </a:r>
            <a:r>
              <a:rPr lang="en-GB" dirty="0">
                <a:solidFill>
                  <a:srgbClr val="0070C0"/>
                </a:solidFill>
              </a:rPr>
              <a:t>29,000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896" y="752999"/>
            <a:ext cx="4402832" cy="1143000"/>
          </a:xfrm>
        </p:spPr>
        <p:txBody>
          <a:bodyPr/>
          <a:lstStyle/>
          <a:p>
            <a:pPr algn="l"/>
            <a:r>
              <a:rPr lang="en-GB" dirty="0"/>
              <a:t>Payback period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D6F9D-BAAE-D179-56E2-552ADFC7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3204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941" y="2406796"/>
            <a:ext cx="8229600" cy="3917032"/>
          </a:xfrm>
        </p:spPr>
        <p:txBody>
          <a:bodyPr/>
          <a:lstStyle/>
          <a:p>
            <a:pPr marL="109728" indent="0">
              <a:buNone/>
            </a:pPr>
            <a:r>
              <a:rPr lang="en-GB" sz="2800" dirty="0"/>
              <a:t>For the above project it takes between 4 and 5 years to payback the initial investment of £200,000.</a:t>
            </a:r>
          </a:p>
          <a:p>
            <a:pPr marL="109728" indent="0">
              <a:buNone/>
            </a:pPr>
            <a:endParaRPr lang="en-GB" sz="2800" dirty="0"/>
          </a:p>
          <a:p>
            <a:pPr marL="109728" indent="0">
              <a:buNone/>
            </a:pPr>
            <a:r>
              <a:rPr lang="en-GB" sz="2800" dirty="0"/>
              <a:t>Assuming the £34,000 inflow in year 5 accrued evenly at (£34,000/12 months) = £2,833 per month.</a:t>
            </a:r>
          </a:p>
          <a:p>
            <a:pPr marL="109728" indent="0">
              <a:buNone/>
            </a:pPr>
            <a:endParaRPr lang="en-GB" sz="2800" dirty="0"/>
          </a:p>
          <a:p>
            <a:pPr marL="109728" indent="0">
              <a:buNone/>
            </a:pPr>
            <a:r>
              <a:rPr lang="en-GB" sz="2800" dirty="0"/>
              <a:t>The payback period is approximately 4 year 2 months.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C17F0-87DB-042A-8C4D-9FC33EB7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B4B087C-5D7C-EB5E-F8A5-75CB1657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96" y="752999"/>
            <a:ext cx="4402832" cy="1143000"/>
          </a:xfrm>
        </p:spPr>
        <p:txBody>
          <a:bodyPr/>
          <a:lstStyle/>
          <a:p>
            <a:pPr algn="l"/>
            <a:r>
              <a:rPr lang="en-GB" dirty="0"/>
              <a:t>Payback period</a:t>
            </a:r>
          </a:p>
        </p:txBody>
      </p:sp>
    </p:spTree>
    <p:extLst>
      <p:ext uri="{BB962C8B-B14F-4D97-AF65-F5344CB8AC3E}">
        <p14:creationId xmlns:p14="http://schemas.microsoft.com/office/powerpoint/2010/main" val="266925433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6856" y="2195512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GB" sz="2400" kern="0" dirty="0" err="1">
                <a:solidFill>
                  <a:prstClr val="black"/>
                </a:solidFill>
                <a:latin typeface="+mj-lt"/>
              </a:rPr>
              <a:t>Strenghts</a:t>
            </a:r>
            <a:r>
              <a:rPr lang="en-GB" sz="2400" kern="0" dirty="0">
                <a:solidFill>
                  <a:prstClr val="black"/>
                </a:solidFill>
                <a:latin typeface="+mj-lt"/>
              </a:rPr>
              <a:t> of Payback Period</a:t>
            </a:r>
          </a:p>
          <a:p>
            <a:r>
              <a:rPr lang="en-GB" sz="1800" dirty="0"/>
              <a:t>Minimises impact of long-term risk – like change of government, chances of competitors producing copy products.</a:t>
            </a:r>
          </a:p>
          <a:p>
            <a:r>
              <a:rPr lang="en-GB" sz="1800" dirty="0"/>
              <a:t>Quick and simple to calculate and managers easily understand it.</a:t>
            </a:r>
          </a:p>
          <a:p>
            <a:r>
              <a:rPr lang="en-GB" sz="1800" dirty="0"/>
              <a:t>Avoids obvious difficulties in projecting cash flow several years from hence.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7544" y="4196110"/>
            <a:ext cx="822960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sz="2400" kern="0" dirty="0">
                <a:solidFill>
                  <a:prstClr val="black"/>
                </a:solidFill>
                <a:latin typeface="+mn-lt"/>
              </a:rPr>
              <a:t>Weaknesses of Payback Period</a:t>
            </a:r>
          </a:p>
          <a:p>
            <a:pPr marL="285750" indent="-285750" fontAlgn="base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>
                <a:solidFill>
                  <a:prstClr val="black"/>
                </a:solidFill>
                <a:latin typeface="+mn-lt"/>
              </a:rPr>
              <a:t>Difficulties in predicting what expenditure has to be paid – Especially when large negative cash-flow at the end of the project is present.</a:t>
            </a:r>
          </a:p>
          <a:p>
            <a:pPr marL="285750" indent="-285750" fontAlgn="base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>
                <a:solidFill>
                  <a:prstClr val="black"/>
                </a:solidFill>
                <a:latin typeface="+mn-lt"/>
              </a:rPr>
              <a:t>Ignores time value of money.</a:t>
            </a:r>
          </a:p>
          <a:p>
            <a:pPr marL="285750" indent="-285750" fontAlgn="base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>
                <a:solidFill>
                  <a:prstClr val="black"/>
                </a:solidFill>
                <a:latin typeface="+mn-lt"/>
              </a:rPr>
              <a:t>Favours short-term projects over long-term projects 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7FC81A-D141-382D-F4D3-D7A0D6FC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6A55BB4-22C9-CFBC-18EB-4EDD226E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96" y="752999"/>
            <a:ext cx="4402832" cy="1143000"/>
          </a:xfrm>
        </p:spPr>
        <p:txBody>
          <a:bodyPr/>
          <a:lstStyle/>
          <a:p>
            <a:pPr algn="l"/>
            <a:r>
              <a:rPr lang="en-GB" dirty="0"/>
              <a:t>Payback period</a:t>
            </a:r>
          </a:p>
        </p:txBody>
      </p:sp>
    </p:spTree>
    <p:extLst>
      <p:ext uri="{BB962C8B-B14F-4D97-AF65-F5344CB8AC3E}">
        <p14:creationId xmlns:p14="http://schemas.microsoft.com/office/powerpoint/2010/main" val="23692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12949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u="sng" dirty="0"/>
              <a:t>Compounding</a:t>
            </a:r>
          </a:p>
          <a:p>
            <a:pPr marL="109728" indent="0">
              <a:buNone/>
            </a:pPr>
            <a:r>
              <a:rPr lang="en-GB" sz="2400" dirty="0">
                <a:cs typeface="Times New Roman" charset="0"/>
              </a:rPr>
              <a:t>£100 invested today at 10% p.a. is worth £110 in 1 yr.</a:t>
            </a:r>
          </a:p>
          <a:p>
            <a:pPr>
              <a:buNone/>
            </a:pPr>
            <a:r>
              <a:rPr lang="en-GB" sz="2400" dirty="0">
                <a:cs typeface="Times New Roman" charset="0"/>
              </a:rPr>
              <a:t> </a:t>
            </a:r>
            <a:endParaRPr lang="en-GB" sz="2400" dirty="0"/>
          </a:p>
          <a:p>
            <a:pPr marL="109728" indent="0">
              <a:buNone/>
            </a:pPr>
            <a:r>
              <a:rPr lang="en-GB" sz="2400" dirty="0">
                <a:cs typeface="Times New Roman" charset="0"/>
              </a:rPr>
              <a:t>In 2 years it will be worth £110 x 110%, i.e. £121</a:t>
            </a:r>
          </a:p>
          <a:p>
            <a:endParaRPr lang="en-GB" sz="2400" b="1" u="sng" dirty="0">
              <a:cs typeface="Times New Roman" charset="0"/>
            </a:endParaRPr>
          </a:p>
          <a:p>
            <a:pPr marL="109728" indent="0">
              <a:buNone/>
            </a:pPr>
            <a:r>
              <a:rPr lang="en-GB" sz="2400" dirty="0">
                <a:cs typeface="Times New Roman" charset="0"/>
              </a:rPr>
              <a:t>In 3 years it will be worth £121 x 110%, i.e. £133</a:t>
            </a:r>
          </a:p>
          <a:p>
            <a:pPr marL="109728" indent="0">
              <a:buNone/>
            </a:pPr>
            <a:endParaRPr lang="en-GB" sz="2400" dirty="0">
              <a:cs typeface="Times New Roman" charset="0"/>
            </a:endParaRPr>
          </a:p>
          <a:p>
            <a:pPr marL="109728" indent="0">
              <a:buNone/>
            </a:pPr>
            <a:r>
              <a:rPr lang="en-GB" sz="2400" dirty="0">
                <a:cs typeface="Times New Roman" charset="0"/>
              </a:rPr>
              <a:t>To find out what £100 invested for 3 years at 10% is:</a:t>
            </a:r>
          </a:p>
          <a:p>
            <a:pPr marL="109728" indent="0">
              <a:buNone/>
            </a:pPr>
            <a:r>
              <a:rPr lang="en-GB" sz="2400" dirty="0">
                <a:cs typeface="Times New Roman" charset="0"/>
              </a:rPr>
              <a:t>£100  x 1.10</a:t>
            </a:r>
            <a:r>
              <a:rPr lang="en-GB" sz="2400" b="1" baseline="30000" dirty="0">
                <a:cs typeface="Times New Roman" charset="0"/>
              </a:rPr>
              <a:t>3  = </a:t>
            </a:r>
            <a:r>
              <a:rPr lang="en-GB" sz="2400" dirty="0">
                <a:cs typeface="Times New Roman" charset="0"/>
              </a:rPr>
              <a:t>£133</a:t>
            </a:r>
          </a:p>
          <a:p>
            <a:pPr marL="109728" indent="0">
              <a:buNone/>
            </a:pPr>
            <a:endParaRPr lang="en-GB" sz="2400" dirty="0">
              <a:cs typeface="Times New Roman" charset="0"/>
            </a:endParaRPr>
          </a:p>
          <a:p>
            <a:pPr marL="109728" indent="0">
              <a:buNone/>
            </a:pPr>
            <a:endParaRPr lang="en-GB" sz="2400" dirty="0">
              <a:cs typeface="Times New Roman" charset="0"/>
            </a:endParaRPr>
          </a:p>
          <a:p>
            <a:pPr marL="109728" indent="0">
              <a:buNone/>
            </a:pPr>
            <a:endParaRPr lang="en-GB" sz="2400" dirty="0">
              <a:cs typeface="Times New Roman" charset="0"/>
            </a:endParaRPr>
          </a:p>
          <a:p>
            <a:pPr marL="109728" indent="0">
              <a:buNone/>
            </a:pPr>
            <a:endParaRPr lang="en-GB" sz="2400" dirty="0">
              <a:cs typeface="Times New Roman" charset="0"/>
            </a:endParaRPr>
          </a:p>
          <a:p>
            <a:pPr>
              <a:buNone/>
            </a:pPr>
            <a:endParaRPr lang="en-GB" sz="2400" u="sng" dirty="0">
              <a:cs typeface="Times New Roman" charset="0"/>
            </a:endParaRP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63888" y="687386"/>
            <a:ext cx="5491066" cy="1143000"/>
          </a:xfrm>
        </p:spPr>
        <p:txBody>
          <a:bodyPr/>
          <a:lstStyle/>
          <a:p>
            <a:r>
              <a:rPr lang="en-GB" dirty="0"/>
              <a:t>Time value of money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6BDDE-C434-346A-8DE9-6F2B55F1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9080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GB" u="sng" dirty="0"/>
              <a:t>Discounting</a:t>
            </a:r>
          </a:p>
          <a:p>
            <a:pPr marL="109728" indent="0">
              <a:buNone/>
            </a:pPr>
            <a:endParaRPr lang="en-GB" u="sng" dirty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9552" y="2532037"/>
            <a:ext cx="74705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>
              <a:defRPr/>
            </a:pPr>
            <a:r>
              <a:rPr lang="en-GB" dirty="0">
                <a:cs typeface="Times New Roman" charset="0"/>
              </a:rPr>
              <a:t>If we know we are to receive £133 in 3 years' time, how much is that worth now, given that the rate of interest is10%?</a:t>
            </a:r>
            <a:r>
              <a:rPr lang="en-GB" u="sng" dirty="0"/>
              <a:t> </a:t>
            </a:r>
          </a:p>
          <a:p>
            <a:pPr marL="72000">
              <a:defRPr/>
            </a:pPr>
            <a:endParaRPr lang="en-GB" u="sng" dirty="0"/>
          </a:p>
          <a:p>
            <a:pPr>
              <a:defRPr/>
            </a:pPr>
            <a:r>
              <a:rPr lang="en-GB" dirty="0"/>
              <a:t>The answer is: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>
                <a:cs typeface="Times New Roman" charset="0"/>
              </a:rPr>
              <a:t>£133 X  </a:t>
            </a:r>
            <a:r>
              <a:rPr lang="en-GB" u="sng" dirty="0">
                <a:cs typeface="Times New Roman" charset="0"/>
              </a:rPr>
              <a:t>    1     </a:t>
            </a:r>
            <a:r>
              <a:rPr lang="en-GB" dirty="0">
                <a:cs typeface="Times New Roman" charset="0"/>
              </a:rPr>
              <a:t>=    £100</a:t>
            </a:r>
            <a:endParaRPr lang="en-GB" u="sng" dirty="0">
              <a:cs typeface="Times New Roman" charset="0"/>
            </a:endParaRPr>
          </a:p>
          <a:p>
            <a:pPr>
              <a:defRPr/>
            </a:pPr>
            <a:r>
              <a:rPr lang="en-GB" dirty="0">
                <a:cs typeface="Times New Roman" charset="0"/>
              </a:rPr>
              <a:t>	(1.10)</a:t>
            </a:r>
            <a:r>
              <a:rPr lang="en-GB" b="1" baseline="30000" dirty="0">
                <a:cs typeface="Times New Roman" charset="0"/>
              </a:rPr>
              <a:t>3</a:t>
            </a:r>
            <a:endParaRPr lang="en-GB" dirty="0">
              <a:cs typeface="Times New Roman" charset="0"/>
            </a:endParaRPr>
          </a:p>
          <a:p>
            <a:pPr>
              <a:defRPr/>
            </a:pPr>
            <a:endParaRPr lang="en-GB" dirty="0">
              <a:cs typeface="Times New Roman" charset="0"/>
            </a:endParaRPr>
          </a:p>
          <a:p>
            <a:pPr>
              <a:defRPr/>
            </a:pPr>
            <a:r>
              <a:rPr lang="en-GB" u="sng" dirty="0">
                <a:cs typeface="Times New Roman" charset="0"/>
              </a:rPr>
              <a:t>    1     </a:t>
            </a:r>
            <a:r>
              <a:rPr lang="en-GB" dirty="0">
                <a:cs typeface="Times New Roman" charset="0"/>
              </a:rPr>
              <a:t>=    0.751</a:t>
            </a:r>
          </a:p>
          <a:p>
            <a:pPr>
              <a:defRPr/>
            </a:pPr>
            <a:r>
              <a:rPr lang="en-GB" dirty="0">
                <a:cs typeface="Times New Roman" charset="0"/>
              </a:rPr>
              <a:t>(1.10)</a:t>
            </a:r>
            <a:r>
              <a:rPr lang="en-GB" b="1" baseline="30000" dirty="0">
                <a:cs typeface="Times New Roman" charset="0"/>
              </a:rPr>
              <a:t>3</a:t>
            </a:r>
          </a:p>
          <a:p>
            <a:pPr>
              <a:defRPr/>
            </a:pPr>
            <a:endParaRPr lang="en-GB" dirty="0">
              <a:cs typeface="Times New Roman" charset="0"/>
            </a:endParaRPr>
          </a:p>
          <a:p>
            <a:pPr>
              <a:defRPr/>
            </a:pPr>
            <a:r>
              <a:rPr lang="en-GB" dirty="0">
                <a:cs typeface="Times New Roman" charset="0"/>
              </a:rPr>
              <a:t>0.751 is the ‘</a:t>
            </a:r>
            <a:r>
              <a:rPr lang="en-GB" i="1" dirty="0">
                <a:cs typeface="Times New Roman" charset="0"/>
              </a:rPr>
              <a:t>discount factor’ </a:t>
            </a:r>
            <a:r>
              <a:rPr lang="en-GB" dirty="0">
                <a:cs typeface="Times New Roman" charset="0"/>
              </a:rPr>
              <a:t>(for 3 years at 10%). </a:t>
            </a:r>
          </a:p>
          <a:p>
            <a:pPr>
              <a:defRPr/>
            </a:pPr>
            <a:r>
              <a:rPr lang="en-GB" dirty="0">
                <a:cs typeface="Times New Roman" charset="0"/>
              </a:rPr>
              <a:t>Tables are provided for discount factors they do not need to be calculated.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29D54-9C9E-2F61-FE52-0CE83E36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5038571-42C0-A02C-0E09-D421BEB1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888" y="687386"/>
            <a:ext cx="5491066" cy="1143000"/>
          </a:xfrm>
        </p:spPr>
        <p:txBody>
          <a:bodyPr/>
          <a:lstStyle/>
          <a:p>
            <a:r>
              <a:rPr lang="en-GB" dirty="0"/>
              <a:t>Time value of money</a:t>
            </a:r>
          </a:p>
        </p:txBody>
      </p:sp>
    </p:spTree>
    <p:extLst>
      <p:ext uri="{BB962C8B-B14F-4D97-AF65-F5344CB8AC3E}">
        <p14:creationId xmlns:p14="http://schemas.microsoft.com/office/powerpoint/2010/main" val="256736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7904" y="488385"/>
            <a:ext cx="5266928" cy="1143000"/>
          </a:xfrm>
        </p:spPr>
        <p:txBody>
          <a:bodyPr/>
          <a:lstStyle/>
          <a:p>
            <a:pPr algn="l"/>
            <a:r>
              <a:rPr lang="en-GB" dirty="0"/>
              <a:t>Present Value Tables</a:t>
            </a:r>
          </a:p>
        </p:txBody>
      </p:sp>
      <p:pic>
        <p:nvPicPr>
          <p:cNvPr id="4" name="Content Placeholder 5" descr="Present Value Table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2950"/>
            <a:ext cx="7990616" cy="45259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B7FE3-FF8D-083A-0C21-46977D22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029989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047461"/>
            <a:ext cx="8229600" cy="4810539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GB" u="sng" dirty="0"/>
              <a:t>Discounting</a:t>
            </a:r>
          </a:p>
          <a:p>
            <a:pPr marL="109728" indent="0">
              <a:buNone/>
            </a:pPr>
            <a:r>
              <a:rPr lang="en-GB" dirty="0"/>
              <a:t>With investment appraisal we use the reverse of compounding. 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We estimate cash flows we expect in future years and discount them at an appropriate rate. 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The rate used for discounting takes into account inflation but also the firm’s required rate of return.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The required rate of return on a project depends on the risk involved and the opportunity cost of not investing the funds elsewhere.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The discount rate a business uses for investment appraisal is known as its </a:t>
            </a:r>
            <a:r>
              <a:rPr lang="en-GB" b="1" dirty="0"/>
              <a:t>cost of capital</a:t>
            </a:r>
            <a:r>
              <a:rPr lang="en-GB" dirty="0"/>
              <a:t>.</a:t>
            </a:r>
          </a:p>
          <a:p>
            <a:pPr marL="109728" indent="0">
              <a:buNone/>
            </a:pPr>
            <a:endParaRPr lang="en-GB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896" y="692696"/>
            <a:ext cx="5266928" cy="1143000"/>
          </a:xfrm>
        </p:spPr>
        <p:txBody>
          <a:bodyPr/>
          <a:lstStyle/>
          <a:p>
            <a:pPr algn="l"/>
            <a:r>
              <a:rPr lang="en-GB" dirty="0"/>
              <a:t>Time value of money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A9E33-47E3-0C43-4F89-45388535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086305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5591" y="205739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GB" dirty="0"/>
              <a:t>Having established the timing and amount of future cash flows the firms cost of capital can be applied to bring those cash flows to their present value.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The </a:t>
            </a:r>
            <a:r>
              <a:rPr lang="en-GB" b="1" dirty="0"/>
              <a:t>total of the present values </a:t>
            </a:r>
            <a:r>
              <a:rPr lang="en-GB" dirty="0"/>
              <a:t>is the net present value of a project.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If the net present value is </a:t>
            </a:r>
            <a:r>
              <a:rPr lang="en-GB" b="1" dirty="0"/>
              <a:t>positive </a:t>
            </a:r>
            <a:r>
              <a:rPr lang="en-GB" dirty="0"/>
              <a:t>the project should be accepted.</a:t>
            </a:r>
          </a:p>
          <a:p>
            <a:pPr marL="109728" indent="0">
              <a:buNone/>
            </a:pPr>
            <a:r>
              <a:rPr lang="en-GB" dirty="0"/>
              <a:t>If the net present value is </a:t>
            </a:r>
            <a:r>
              <a:rPr lang="en-GB" b="1" dirty="0"/>
              <a:t>negative</a:t>
            </a:r>
            <a:r>
              <a:rPr lang="en-GB" dirty="0"/>
              <a:t> the project should be rejected.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7904" y="692696"/>
            <a:ext cx="4546848" cy="1143000"/>
          </a:xfrm>
        </p:spPr>
        <p:txBody>
          <a:bodyPr/>
          <a:lstStyle/>
          <a:p>
            <a:pPr algn="l"/>
            <a:r>
              <a:rPr lang="en-GB" dirty="0"/>
              <a:t>Net present value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76795-2048-617A-86F9-0544EDB7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3808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28520"/>
            <a:ext cx="8229600" cy="4755984"/>
          </a:xfrm>
        </p:spPr>
        <p:txBody>
          <a:bodyPr>
            <a:normAutofit fontScale="92500" lnSpcReduction="20000"/>
          </a:bodyPr>
          <a:lstStyle/>
          <a:p>
            <a:pPr marL="109728" indent="0" fontAlgn="t">
              <a:buNone/>
            </a:pPr>
            <a:r>
              <a:rPr lang="en-GB" dirty="0"/>
              <a:t>Decide whether to accept the project if the firm’s cost of capital is 7%.</a:t>
            </a:r>
          </a:p>
          <a:p>
            <a:pPr marL="109728" indent="0" fontAlgn="t">
              <a:buNone/>
            </a:pPr>
            <a:endParaRPr lang="en-GB" dirty="0"/>
          </a:p>
          <a:p>
            <a:pPr marL="109728" indent="0" fontAlgn="t">
              <a:buNone/>
            </a:pPr>
            <a:r>
              <a:rPr lang="en-GB" sz="2000" b="1" dirty="0"/>
              <a:t>Year	Net Cash flow             Discount Factor	           Net present value</a:t>
            </a:r>
          </a:p>
          <a:p>
            <a:pPr marL="109728" indent="0" fontAlgn="t">
              <a:buNone/>
            </a:pPr>
            <a:r>
              <a:rPr lang="en-GB" sz="2000" b="1" dirty="0"/>
              <a:t>	          £				                          £</a:t>
            </a:r>
            <a:endParaRPr lang="en-GB" sz="2000" dirty="0"/>
          </a:p>
          <a:p>
            <a:pPr marL="109728" indent="0" fontAlgn="t">
              <a:buNone/>
            </a:pPr>
            <a:r>
              <a:rPr lang="en-GB" sz="2000" dirty="0"/>
              <a:t>  0	    (200,000)		   1     		  (200,000)</a:t>
            </a:r>
          </a:p>
          <a:p>
            <a:pPr marL="109728" indent="0" fontAlgn="t">
              <a:buNone/>
            </a:pPr>
            <a:r>
              <a:rPr lang="en-GB" sz="2000" dirty="0"/>
              <a:t>  1	      48,000		0.935		     44,880</a:t>
            </a:r>
          </a:p>
          <a:p>
            <a:pPr marL="109728" indent="0" fontAlgn="t">
              <a:buNone/>
            </a:pPr>
            <a:r>
              <a:rPr lang="en-GB" sz="2000" dirty="0"/>
              <a:t>  2	      57,000		0.873		     49,761</a:t>
            </a:r>
          </a:p>
          <a:p>
            <a:pPr marL="109728" indent="0" fontAlgn="t">
              <a:buNone/>
            </a:pPr>
            <a:r>
              <a:rPr lang="en-GB" sz="2000" dirty="0"/>
              <a:t>  3	      57,000                                0.816		     46,512</a:t>
            </a:r>
          </a:p>
          <a:p>
            <a:pPr marL="109728" indent="0" fontAlgn="t">
              <a:buNone/>
            </a:pPr>
            <a:r>
              <a:rPr lang="en-GB" sz="2000" dirty="0"/>
              <a:t>  4	      33,000		0.763		     25,179</a:t>
            </a:r>
          </a:p>
          <a:p>
            <a:pPr marL="109728" indent="0" fontAlgn="t">
              <a:buNone/>
            </a:pPr>
            <a:r>
              <a:rPr lang="en-GB" sz="2000" dirty="0"/>
              <a:t>  5	      34,000                                 0.713		     </a:t>
            </a:r>
            <a:r>
              <a:rPr lang="en-GB" sz="2000" u="sng" dirty="0"/>
              <a:t>24,242</a:t>
            </a:r>
          </a:p>
          <a:p>
            <a:pPr marL="109728" indent="0" fontAlgn="t">
              <a:buNone/>
            </a:pPr>
            <a:r>
              <a:rPr lang="en-GB" sz="2000" dirty="0"/>
              <a:t>						</a:t>
            </a:r>
            <a:r>
              <a:rPr lang="en-GB" sz="2000" u="sng" dirty="0"/>
              <a:t>     (9,426)</a:t>
            </a:r>
          </a:p>
          <a:p>
            <a:pPr marL="109728" indent="0" fontAlgn="t">
              <a:buNone/>
            </a:pPr>
            <a:endParaRPr lang="en-GB" sz="2000" u="sng" dirty="0"/>
          </a:p>
          <a:p>
            <a:pPr marL="109728" indent="0" fontAlgn="t">
              <a:buNone/>
            </a:pPr>
            <a:r>
              <a:rPr lang="en-GB" sz="2000" dirty="0"/>
              <a:t>As the NPV is negative, at that cost of capital the project should be rejected.	      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9216" y="764704"/>
            <a:ext cx="3970784" cy="11430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Example - NPV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869F8-8F4F-D76A-39B6-A9E847D4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67072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Lecture Outline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55B5F73-474B-4420-8899-0D2CEFC0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19664"/>
            <a:ext cx="8229600" cy="4233672"/>
          </a:xfrm>
        </p:spPr>
        <p:txBody>
          <a:bodyPr>
            <a:normAutofit fontScale="85000" lnSpcReduction="20000"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Illustrate capital investment appraisal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Distinguish between compounding and discounting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Explain the concepts of payback method, net present value (NPV), accounting rate of return (ARR) and internal rate of return (IRR)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Calculate the payback period, NPV, ARR and IRR  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Justify the superiority of NPV over the IRR 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Explain the limitations of payback and ARR 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Justify why the payback and ARR methods are widely used in practice</a:t>
            </a:r>
          </a:p>
          <a:p>
            <a:pPr marL="566928" indent="-457200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E6A-DA32-8A48-4EF8-E0F81A60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1560" y="2656153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har char="•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Font typeface="TUOS Stephenson" pitchFamily="-128" charset="0"/>
              <a:buChar char="•"/>
              <a:defRPr sz="28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defRPr sz="14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Invest if NPV is Positive.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Not Invest if NPV is Negative.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If NPV is Zero, investor is indifferent as to whether to invest.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 the given example, the Investment should go ahead.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AB73-DCE7-A63C-3FC7-0E029130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3CD4F84-EDFF-1094-0858-B81028A8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04" y="692696"/>
            <a:ext cx="4546848" cy="1143000"/>
          </a:xfrm>
        </p:spPr>
        <p:txBody>
          <a:bodyPr/>
          <a:lstStyle/>
          <a:p>
            <a:pPr algn="l"/>
            <a:r>
              <a:rPr lang="en-GB" dirty="0"/>
              <a:t>Net present value</a:t>
            </a:r>
          </a:p>
        </p:txBody>
      </p:sp>
    </p:spTree>
    <p:extLst>
      <p:ext uri="{BB962C8B-B14F-4D97-AF65-F5344CB8AC3E}">
        <p14:creationId xmlns:p14="http://schemas.microsoft.com/office/powerpoint/2010/main" val="40821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39552" y="2069976"/>
            <a:ext cx="784887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>
                <a:solidFill>
                  <a:prstClr val="black"/>
                </a:solidFill>
                <a:latin typeface="+mj-lt"/>
              </a:rPr>
              <a:t>Strengths of NPV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2420888"/>
            <a:ext cx="822960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har char="•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Font typeface="TUOS Stephenson" pitchFamily="-128" charset="0"/>
              <a:buChar char="•"/>
              <a:defRPr sz="28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defRPr sz="14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It recognises the Time Value of Money.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It recognises the difference in size of investment.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It allows for additivity – So projects whose success depends upon the introduction of subsequent projects , may be added together to find out their combined NPV.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9552" y="4149080"/>
            <a:ext cx="784887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>
                <a:solidFill>
                  <a:prstClr val="black"/>
                </a:solidFill>
                <a:latin typeface="+mj-lt"/>
              </a:rPr>
              <a:t>Weaknesses of NPV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7137" y="4465104"/>
            <a:ext cx="822960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kern="0" dirty="0">
                <a:solidFill>
                  <a:prstClr val="black"/>
                </a:solidFill>
                <a:latin typeface="+mj-lt"/>
              </a:rPr>
              <a:t>Difficult to explain to people not formally trained in Finance.</a:t>
            </a:r>
          </a:p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kern="0" dirty="0">
                <a:solidFill>
                  <a:prstClr val="black"/>
                </a:solidFill>
                <a:latin typeface="+mj-lt"/>
              </a:rPr>
              <a:t>Provides answers in monetary terms, so does not allow comparison for profitability of the project.</a:t>
            </a:r>
          </a:p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FontTx/>
              <a:buChar char="•"/>
              <a:defRPr/>
            </a:pPr>
            <a:endParaRPr lang="en-GB" kern="0" dirty="0">
              <a:solidFill>
                <a:prstClr val="black"/>
              </a:solidFill>
              <a:latin typeface="+mj-lt"/>
            </a:endParaRPr>
          </a:p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kern="0" dirty="0">
                <a:solidFill>
                  <a:prstClr val="black"/>
                </a:solidFill>
                <a:latin typeface="+mj-lt"/>
              </a:rPr>
              <a:t>Which is better ?	Initial Investment		NPV</a:t>
            </a:r>
          </a:p>
          <a:p>
            <a:pPr marL="3086100" lvl="6" indent="-342900">
              <a:spcBef>
                <a:spcPct val="30000"/>
              </a:spcBef>
              <a:buFontTx/>
              <a:buChar char="•"/>
              <a:defRPr/>
            </a:pPr>
            <a:r>
              <a:rPr lang="en-GB" kern="0" dirty="0">
                <a:solidFill>
                  <a:prstClr val="black"/>
                </a:solidFill>
                <a:latin typeface="+mj-lt"/>
              </a:rPr>
              <a:t>£ 50,000		£25,000</a:t>
            </a:r>
          </a:p>
          <a:p>
            <a:pPr marL="3086100" lvl="6" indent="-342900">
              <a:spcBef>
                <a:spcPct val="30000"/>
              </a:spcBef>
              <a:buFontTx/>
              <a:buChar char="•"/>
              <a:defRPr/>
            </a:pPr>
            <a:r>
              <a:rPr lang="en-GB" kern="0" dirty="0">
                <a:solidFill>
                  <a:prstClr val="black"/>
                </a:solidFill>
                <a:latin typeface="+mj-lt"/>
              </a:rPr>
              <a:t>£250,000		£30,000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831B9-B54D-1739-4483-D15BED61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441355"/>
            <a:ext cx="2133600" cy="365125"/>
          </a:xfrm>
        </p:spPr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474F1A2-C6B0-C751-4396-26435CE0B37F}"/>
              </a:ext>
            </a:extLst>
          </p:cNvPr>
          <p:cNvSpPr txBox="1">
            <a:spLocks/>
          </p:cNvSpPr>
          <p:nvPr/>
        </p:nvSpPr>
        <p:spPr bwMode="auto">
          <a:xfrm>
            <a:off x="3707904" y="692696"/>
            <a:ext cx="454684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/>
              <a:t>Net present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8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3066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GB" sz="3000" dirty="0"/>
              <a:t>The internal rate of return of a particular investment is the discount rate that, when applied to its future cash flows, will produce an NPV of zero. </a:t>
            </a:r>
          </a:p>
          <a:p>
            <a:pPr marL="109728" indent="0">
              <a:buNone/>
            </a:pPr>
            <a:endParaRPr lang="en-GB" sz="3000" dirty="0"/>
          </a:p>
          <a:p>
            <a:pPr marL="109728" indent="0">
              <a:buNone/>
            </a:pPr>
            <a:r>
              <a:rPr lang="en-GB" sz="3000" dirty="0"/>
              <a:t>The internal rate of return represents the return from an investment opportunity.</a:t>
            </a:r>
          </a:p>
          <a:p>
            <a:pPr marL="109728" indent="0">
              <a:buNone/>
            </a:pPr>
            <a:endParaRPr lang="en-GB" sz="3000" dirty="0"/>
          </a:p>
          <a:p>
            <a:pPr marL="109728" indent="0">
              <a:buNone/>
            </a:pPr>
            <a:r>
              <a:rPr lang="en-GB" sz="3000" dirty="0"/>
              <a:t>The way to obtain an IRR is through a computer package, trial and error with linear interpolation or graphically.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17032" y="698571"/>
            <a:ext cx="5626968" cy="1143000"/>
          </a:xfrm>
        </p:spPr>
        <p:txBody>
          <a:bodyPr/>
          <a:lstStyle/>
          <a:p>
            <a:pPr algn="l"/>
            <a:r>
              <a:rPr lang="en-GB" dirty="0"/>
              <a:t>Internal rate of return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EB4F9-DCDE-C49F-C8B2-58B2F7AD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279968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GB" dirty="0"/>
              <a:t>The NPV is preferred to IRR.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Where net cash flows are both positive and negative there can be more than one IRR.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IRR is a percentage. A business might be concerned with value of cash flow.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WILL NOT BE ASKED TO CALCULATE AN IRR BUT FOR COMPLETENESS THE IRR FOR THE LECTURE EXAMPLE HAS BEEN SHOWN IN THE FINAL SLIDES.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42C98-EB99-7C6B-0406-9E11EAC3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106405C-B49D-9808-B1C9-0EBF0405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032" y="698571"/>
            <a:ext cx="5626968" cy="1143000"/>
          </a:xfrm>
        </p:spPr>
        <p:txBody>
          <a:bodyPr/>
          <a:lstStyle/>
          <a:p>
            <a:pPr algn="l"/>
            <a:r>
              <a:rPr lang="en-GB" dirty="0"/>
              <a:t>Internal rate of return</a:t>
            </a:r>
          </a:p>
        </p:txBody>
      </p:sp>
    </p:spTree>
    <p:extLst>
      <p:ext uri="{BB962C8B-B14F-4D97-AF65-F5344CB8AC3E}">
        <p14:creationId xmlns:p14="http://schemas.microsoft.com/office/powerpoint/2010/main" val="166573698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45763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GB" sz="2800" dirty="0"/>
              <a:t>Prepare NPV calculations for two discount rates one which produces a negative NPV and one which produces a positive NPV.</a:t>
            </a:r>
          </a:p>
          <a:p>
            <a:pPr marL="109728" indent="0">
              <a:buNone/>
            </a:pPr>
            <a:endParaRPr lang="en-GB" sz="2800" dirty="0"/>
          </a:p>
          <a:p>
            <a:pPr marL="109728" indent="0">
              <a:buNone/>
            </a:pPr>
            <a:r>
              <a:rPr lang="en-GB" sz="2800" dirty="0"/>
              <a:t>Use linear interpolation to determine the internal rate of return.</a:t>
            </a:r>
          </a:p>
          <a:p>
            <a:pPr marL="109728" indent="0">
              <a:buNone/>
            </a:pPr>
            <a:endParaRPr lang="en-GB" sz="2800" dirty="0"/>
          </a:p>
          <a:p>
            <a:pPr marL="109728" indent="0">
              <a:buNone/>
            </a:pPr>
            <a:r>
              <a:rPr lang="en-GB" sz="2800" dirty="0"/>
              <a:t>For our project, we have used a 7% discount rate and obtained a negative NPV.</a:t>
            </a:r>
          </a:p>
          <a:p>
            <a:pPr marL="109728" indent="0">
              <a:buNone/>
            </a:pPr>
            <a:r>
              <a:rPr lang="en-GB" sz="2800" dirty="0"/>
              <a:t>Re-calculate NPV using a discount rate of 5%.</a:t>
            </a:r>
          </a:p>
          <a:p>
            <a:pPr marL="109728" indent="0">
              <a:buNone/>
            </a:pPr>
            <a:endParaRPr lang="en-GB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63888" y="702763"/>
            <a:ext cx="547260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Calculating Internal Rate of return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2BBDD-BE59-DE83-6D08-03992A1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343989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6275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109728" indent="0" fontAlgn="t">
              <a:buNone/>
            </a:pPr>
            <a:r>
              <a:rPr lang="en-GB" sz="2800" dirty="0"/>
              <a:t>Calculating the net present value using a discount rate of 5%.</a:t>
            </a:r>
          </a:p>
          <a:p>
            <a:pPr marL="109728" indent="0" fontAlgn="t">
              <a:buNone/>
            </a:pPr>
            <a:endParaRPr lang="en-GB" sz="2800" dirty="0"/>
          </a:p>
          <a:p>
            <a:pPr marL="109728" indent="0" fontAlgn="t">
              <a:buNone/>
            </a:pPr>
            <a:r>
              <a:rPr lang="en-GB" sz="2400" b="1" dirty="0"/>
              <a:t>Year	  Net Cash flow        Discount Factor           Net present value</a:t>
            </a:r>
          </a:p>
          <a:p>
            <a:pPr marL="109728" indent="0" fontAlgn="t">
              <a:buNone/>
            </a:pPr>
            <a:r>
              <a:rPr lang="en-GB" sz="2400" b="1" dirty="0"/>
              <a:t>	            £				                          £</a:t>
            </a:r>
            <a:endParaRPr lang="en-GB" sz="2400" dirty="0"/>
          </a:p>
          <a:p>
            <a:pPr marL="109728" indent="0" fontAlgn="t">
              <a:buNone/>
            </a:pPr>
            <a:r>
              <a:rPr lang="en-GB" sz="2400" dirty="0"/>
              <a:t>  0	    (200,000)		   1     		  (200,000)</a:t>
            </a:r>
          </a:p>
          <a:p>
            <a:pPr marL="109728" indent="0" fontAlgn="t">
              <a:buNone/>
            </a:pPr>
            <a:r>
              <a:rPr lang="en-GB" sz="2400" dirty="0"/>
              <a:t>  1	      48,000		0.952		     45,696</a:t>
            </a:r>
          </a:p>
          <a:p>
            <a:pPr marL="109728" indent="0" fontAlgn="t">
              <a:buNone/>
            </a:pPr>
            <a:r>
              <a:rPr lang="en-GB" sz="2400" dirty="0"/>
              <a:t>  2	      57,000		0.907		     51,699</a:t>
            </a:r>
          </a:p>
          <a:p>
            <a:pPr marL="109728" indent="0" fontAlgn="t">
              <a:buNone/>
            </a:pPr>
            <a:r>
              <a:rPr lang="en-GB" sz="2400" dirty="0"/>
              <a:t>  3	      57,000                              0.864		     49,248</a:t>
            </a:r>
          </a:p>
          <a:p>
            <a:pPr marL="109728" indent="0" fontAlgn="t">
              <a:buNone/>
            </a:pPr>
            <a:r>
              <a:rPr lang="en-GB" sz="2400" dirty="0"/>
              <a:t>  4	      33,000		0.823		     27,159</a:t>
            </a:r>
          </a:p>
          <a:p>
            <a:pPr marL="109728" indent="0" fontAlgn="t">
              <a:buNone/>
            </a:pPr>
            <a:r>
              <a:rPr lang="en-GB" sz="2400" dirty="0"/>
              <a:t>  5	      34,000                              0.784	                     </a:t>
            </a:r>
            <a:r>
              <a:rPr lang="en-GB" sz="2400" u="sng" dirty="0"/>
              <a:t>26,656</a:t>
            </a:r>
          </a:p>
          <a:p>
            <a:pPr marL="109728" indent="0" fontAlgn="t">
              <a:buNone/>
            </a:pPr>
            <a:r>
              <a:rPr lang="en-GB" sz="2400" dirty="0"/>
              <a:t>						        </a:t>
            </a:r>
            <a:r>
              <a:rPr lang="en-GB" sz="2400" u="sng" dirty="0"/>
              <a:t>  458</a:t>
            </a:r>
          </a:p>
          <a:p>
            <a:pPr marL="109728" indent="0" fontAlgn="t">
              <a:buNone/>
            </a:pPr>
            <a:r>
              <a:rPr lang="en-GB" sz="2400" dirty="0"/>
              <a:t>If the company had a cost of capital of 5%, the project would have been accepted.</a:t>
            </a:r>
          </a:p>
          <a:p>
            <a:pPr marL="109728" indent="0" fontAlgn="t">
              <a:buNone/>
            </a:pPr>
            <a:endParaRPr lang="en-GB" sz="2800" u="sng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6AED6-596F-4C1A-811B-0277933F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541768E-7BC4-916C-28FC-600DCF86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888" y="702763"/>
            <a:ext cx="547260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Calculating Internal Rate of return</a:t>
            </a:r>
          </a:p>
        </p:txBody>
      </p:sp>
    </p:spTree>
    <p:extLst>
      <p:ext uri="{BB962C8B-B14F-4D97-AF65-F5344CB8AC3E}">
        <p14:creationId xmlns:p14="http://schemas.microsoft.com/office/powerpoint/2010/main" val="253660936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GB" dirty="0"/>
              <a:t>From the  two NPV tables we have two figures either side of zero. Linear interpolation can now be used to estimate the IRR.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The difference in the cash flows is (9,426) + 458 =  £9,884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The difference in the discount rate used is (7%-5%) 2%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The distance between 7% and IRR is      </a:t>
            </a:r>
            <a:r>
              <a:rPr lang="en-GB" u="sng" dirty="0"/>
              <a:t>9,426</a:t>
            </a:r>
            <a:r>
              <a:rPr lang="en-GB" dirty="0"/>
              <a:t>  X 2% =  1.9%            </a:t>
            </a:r>
          </a:p>
          <a:p>
            <a:pPr marL="109728" indent="0">
              <a:buNone/>
            </a:pPr>
            <a:r>
              <a:rPr lang="en-GB" dirty="0"/>
              <a:t>			                         9,884</a:t>
            </a:r>
          </a:p>
          <a:p>
            <a:pPr marL="109728" indent="0">
              <a:buNone/>
            </a:pPr>
            <a:r>
              <a:rPr lang="en-GB" dirty="0"/>
              <a:t>IRR is  7%-1.9% = 5.1%                                                                             					</a:t>
            </a:r>
          </a:p>
          <a:p>
            <a:pPr marL="109728" indent="0">
              <a:buNone/>
            </a:pPr>
            <a:r>
              <a:rPr lang="en-GB" dirty="0"/>
              <a:t>The distance between 5% and IRR is     </a:t>
            </a:r>
            <a:r>
              <a:rPr lang="en-GB" u="sng" dirty="0"/>
              <a:t>458</a:t>
            </a:r>
            <a:r>
              <a:rPr lang="en-GB" dirty="0"/>
              <a:t> 	 X 2% =  0.1%       					                      9,884</a:t>
            </a:r>
          </a:p>
          <a:p>
            <a:pPr marL="109728" indent="0">
              <a:buNone/>
            </a:pPr>
            <a:r>
              <a:rPr lang="en-GB" dirty="0"/>
              <a:t>IRR is 5% +0.1% = 5.1%                                                                               	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1D287-B896-383F-F484-5695BEFE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26</a:t>
            </a:fld>
            <a:endParaRPr lang="en-GB" alt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ABBD0F7-7FCC-9978-063B-2BA4C200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888" y="692696"/>
            <a:ext cx="547260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Calculating Internal Rate of return</a:t>
            </a:r>
          </a:p>
        </p:txBody>
      </p:sp>
    </p:spTree>
    <p:extLst>
      <p:ext uri="{BB962C8B-B14F-4D97-AF65-F5344CB8AC3E}">
        <p14:creationId xmlns:p14="http://schemas.microsoft.com/office/powerpoint/2010/main" val="386022993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9FB47E2-737A-49E9-B832-B9CDD352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888" y="692696"/>
            <a:ext cx="4392488" cy="1143000"/>
          </a:xfrm>
        </p:spPr>
        <p:txBody>
          <a:bodyPr/>
          <a:lstStyle/>
          <a:p>
            <a:pPr algn="l"/>
            <a:r>
              <a:rPr lang="it-IT" dirty="0"/>
              <a:t>Reading (optional)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01BAA9-DD57-484D-84BD-7375248F3603}"/>
              </a:ext>
            </a:extLst>
          </p:cNvPr>
          <p:cNvSpPr txBox="1"/>
          <p:nvPr/>
        </p:nvSpPr>
        <p:spPr>
          <a:xfrm>
            <a:off x="457200" y="2420888"/>
            <a:ext cx="79978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GB" altLang="it-IT" sz="2800" u="sng" dirty="0"/>
          </a:p>
          <a:p>
            <a:pPr>
              <a:buNone/>
            </a:pPr>
            <a:r>
              <a:rPr lang="en-GB" altLang="it-IT" sz="3200" dirty="0" err="1"/>
              <a:t>Gowthorpe</a:t>
            </a:r>
            <a:r>
              <a:rPr lang="en-GB" altLang="it-IT" sz="3200" dirty="0"/>
              <a:t>:</a:t>
            </a:r>
            <a:r>
              <a:rPr lang="en-GB" sz="3200" dirty="0"/>
              <a:t> Chapter 15</a:t>
            </a:r>
            <a:endParaRPr lang="it-IT" altLang="it-I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A2A47-1DF4-1B28-EB1C-5FB6C45D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02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7340"/>
            <a:ext cx="8229600" cy="41559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An </a:t>
            </a:r>
            <a:r>
              <a:rPr lang="en-GB" sz="2200" b="1" dirty="0"/>
              <a:t>investment </a:t>
            </a:r>
            <a:r>
              <a:rPr lang="en-GB" sz="2200" dirty="0"/>
              <a:t>involves foregoing consumption now, in anticipation of the opportunity to consume more in the future.</a:t>
            </a:r>
          </a:p>
          <a:p>
            <a:pPr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A particular opportunity to invest is known as ‘</a:t>
            </a:r>
            <a:r>
              <a:rPr lang="en-GB" sz="2200" b="1" dirty="0"/>
              <a:t>project</a:t>
            </a:r>
            <a:r>
              <a:rPr lang="en-GB" sz="2200" dirty="0"/>
              <a:t>’ (e.g., Buying a new machine, building a new factory).</a:t>
            </a:r>
          </a:p>
          <a:p>
            <a:pPr>
              <a:buNone/>
            </a:pPr>
            <a:endParaRPr lang="en-GB" sz="2200" dirty="0"/>
          </a:p>
          <a:p>
            <a:pPr>
              <a:buNone/>
            </a:pPr>
            <a:r>
              <a:rPr lang="en-GB" sz="2200" b="1" dirty="0"/>
              <a:t>Investment Appraisal involves:</a:t>
            </a:r>
          </a:p>
          <a:p>
            <a:r>
              <a:rPr lang="en-GB" sz="2200" dirty="0"/>
              <a:t>Identify future cash flows which are relevant to the project</a:t>
            </a:r>
          </a:p>
          <a:p>
            <a:r>
              <a:rPr lang="en-GB" sz="2200" dirty="0"/>
              <a:t>Estimate the scale of future cash inflows/outflows</a:t>
            </a:r>
          </a:p>
          <a:p>
            <a:r>
              <a:rPr lang="en-GB" sz="2200" dirty="0"/>
              <a:t>Ascertain the timing of these future cash inflows /outflows</a:t>
            </a:r>
          </a:p>
          <a:p>
            <a:r>
              <a:rPr lang="en-GB" sz="2200" dirty="0"/>
              <a:t>Make a comparison with a set standard or among projects to determine their suitability.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B2257BB-C8C7-4B48-B8A9-9A4EE24F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96" y="681931"/>
            <a:ext cx="5133256" cy="1143000"/>
          </a:xfrm>
        </p:spPr>
        <p:txBody>
          <a:bodyPr/>
          <a:lstStyle/>
          <a:p>
            <a:pPr algn="l"/>
            <a:r>
              <a:rPr lang="en-GB" dirty="0"/>
              <a:t>Capital Investment Appraisal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AD4404-5BCB-2DDA-ED6A-FA5AC28B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08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24461"/>
            <a:ext cx="8229600" cy="319695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sz="2800" dirty="0"/>
              <a:t>To achieve the </a:t>
            </a:r>
            <a:r>
              <a:rPr lang="en-GB" sz="2800" u="sng" dirty="0"/>
              <a:t>business strategy</a:t>
            </a:r>
            <a:r>
              <a:rPr lang="en-GB" sz="2800" dirty="0"/>
              <a:t>, an investment in a project, contract or new development may be required. </a:t>
            </a:r>
          </a:p>
          <a:p>
            <a:pPr marL="109728" indent="0">
              <a:buNone/>
            </a:pPr>
            <a:endParaRPr lang="en-GB" sz="2800" dirty="0"/>
          </a:p>
          <a:p>
            <a:pPr marL="109728" indent="0">
              <a:buNone/>
            </a:pPr>
            <a:r>
              <a:rPr lang="en-GB" sz="2800" dirty="0"/>
              <a:t>An </a:t>
            </a:r>
            <a:r>
              <a:rPr lang="en-GB" sz="2800" u="sng" dirty="0"/>
              <a:t>investment decision </a:t>
            </a:r>
            <a:r>
              <a:rPr lang="en-GB" sz="2800" dirty="0"/>
              <a:t>often requires a considerable financial outlay with returns expected over an extended time period. </a:t>
            </a:r>
          </a:p>
          <a:p>
            <a:pPr marL="109728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80" y="5353721"/>
            <a:ext cx="1817288" cy="1306175"/>
          </a:xfrm>
          <a:prstGeom prst="rect">
            <a:avLst/>
          </a:prstGeom>
        </p:spPr>
      </p:pic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421413"/>
            <a:ext cx="1108814" cy="1108814"/>
          </a:xfrm>
          <a:prstGeom prst="rect">
            <a:avLst/>
          </a:prstGeom>
        </p:spPr>
      </p:pic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291744"/>
            <a:ext cx="1368152" cy="136815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968E80-ACF1-EE1D-09CE-D545D8A4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D209990-D73F-40D8-0775-FDEAD477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96" y="681931"/>
            <a:ext cx="5133256" cy="1143000"/>
          </a:xfrm>
        </p:spPr>
        <p:txBody>
          <a:bodyPr/>
          <a:lstStyle/>
          <a:p>
            <a:pPr algn="l"/>
            <a:r>
              <a:rPr lang="en-GB" dirty="0"/>
              <a:t>Capital Investment Appraisal</a:t>
            </a:r>
          </a:p>
        </p:txBody>
      </p:sp>
    </p:spTree>
    <p:extLst>
      <p:ext uri="{BB962C8B-B14F-4D97-AF65-F5344CB8AC3E}">
        <p14:creationId xmlns:p14="http://schemas.microsoft.com/office/powerpoint/2010/main" val="3708509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3438"/>
            <a:ext cx="8229600" cy="4954562"/>
          </a:xfrm>
        </p:spPr>
        <p:txBody>
          <a:bodyPr/>
          <a:lstStyle/>
          <a:p>
            <a:pPr marL="452628"/>
            <a:r>
              <a:rPr lang="en-GB" sz="2400" dirty="0"/>
              <a:t>If only one project is available: need to decide whether to invest or not.</a:t>
            </a:r>
          </a:p>
          <a:p>
            <a:pPr marL="452628"/>
            <a:r>
              <a:rPr lang="en-GB" sz="2400" dirty="0"/>
              <a:t>Where more than one project is available: need to decide which project to invest in. </a:t>
            </a:r>
            <a:r>
              <a:rPr lang="en-GB" sz="2400" i="1" dirty="0"/>
              <a:t>Capital Rationing.</a:t>
            </a:r>
          </a:p>
          <a:p>
            <a:pPr marL="109728" indent="0">
              <a:buNone/>
            </a:pPr>
            <a:endParaRPr lang="en-GB" sz="2400" i="1" dirty="0"/>
          </a:p>
          <a:p>
            <a:pPr marL="109728" indent="0">
              <a:buNone/>
            </a:pPr>
            <a:r>
              <a:rPr lang="en-GB" sz="2400" dirty="0"/>
              <a:t>When deciding on an investment, a firm must consider:</a:t>
            </a:r>
          </a:p>
          <a:p>
            <a:pPr marL="109728" indent="0">
              <a:buNone/>
            </a:pPr>
            <a:r>
              <a:rPr lang="en-GB" sz="2400" dirty="0"/>
              <a:t>			 Risk and uncertainty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r>
              <a:rPr lang="en-GB" sz="2400" dirty="0"/>
              <a:t> 		 Monetary returns 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r>
              <a:rPr lang="en-GB" sz="2400" dirty="0"/>
              <a:t> Non-monetary business objectives</a:t>
            </a:r>
            <a:endParaRPr lang="en-GB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26" y="4292687"/>
            <a:ext cx="1656174" cy="1122315"/>
          </a:xfrm>
          <a:prstGeom prst="rect">
            <a:avLst/>
          </a:prstGeom>
        </p:spPr>
      </p:pic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1" y="4529384"/>
            <a:ext cx="1979712" cy="1172979"/>
          </a:xfrm>
          <a:prstGeom prst="rect">
            <a:avLst/>
          </a:prstGeom>
        </p:spPr>
      </p:pic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46" y="5611252"/>
            <a:ext cx="1739355" cy="113011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A41FE9-DE39-4AC3-F79F-BDC5EB1E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DC74C51-5BB7-C0DD-72B8-7DAAABBC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96" y="672406"/>
            <a:ext cx="5133256" cy="1143000"/>
          </a:xfrm>
        </p:spPr>
        <p:txBody>
          <a:bodyPr/>
          <a:lstStyle/>
          <a:p>
            <a:pPr algn="l"/>
            <a:r>
              <a:rPr lang="en-GB" dirty="0"/>
              <a:t>Capital Investment Appraisal</a:t>
            </a:r>
          </a:p>
        </p:txBody>
      </p:sp>
    </p:spTree>
    <p:extLst>
      <p:ext uri="{BB962C8B-B14F-4D97-AF65-F5344CB8AC3E}">
        <p14:creationId xmlns:p14="http://schemas.microsoft.com/office/powerpoint/2010/main" val="3853394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GB" sz="2800" dirty="0"/>
              <a:t>All the investment appraisal techniques consider </a:t>
            </a:r>
            <a:r>
              <a:rPr lang="en-GB" sz="2800" u="sng" dirty="0"/>
              <a:t>cash flows rather than profits,</a:t>
            </a:r>
            <a:r>
              <a:rPr lang="en-GB" sz="2800" dirty="0"/>
              <a:t> as cash does not suffer from accounting allocations and is a better predictor of future wealth.</a:t>
            </a:r>
          </a:p>
          <a:p>
            <a:pPr marL="109728" indent="0">
              <a:buNone/>
            </a:pPr>
            <a:endParaRPr lang="en-GB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Accounting rate of return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Payback period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Net present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Internal rate of return.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9912" y="731837"/>
            <a:ext cx="4546848" cy="1143000"/>
          </a:xfrm>
        </p:spPr>
        <p:txBody>
          <a:bodyPr/>
          <a:lstStyle/>
          <a:p>
            <a:pPr algn="l"/>
            <a:r>
              <a:rPr lang="en-GB" dirty="0"/>
              <a:t>Appraisal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E488F-7EC9-12A7-15B6-3A3F3133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9830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843524"/>
            <a:ext cx="8291264" cy="489654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GB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INVESTMENT</a:t>
            </a:r>
          </a:p>
          <a:p>
            <a:pPr marL="109728" indent="0">
              <a:buNone/>
            </a:pPr>
            <a:r>
              <a:rPr lang="en-GB" sz="2200" dirty="0"/>
              <a:t>A project will require an initial investment of £200,000 and will last 5 years. At the end of 5 years, some of the equipment can be sold off for £10,000.</a:t>
            </a:r>
          </a:p>
          <a:p>
            <a:pPr marL="109728" indent="0">
              <a:buNone/>
            </a:pPr>
            <a:endParaRPr lang="en-GB" sz="2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GB" sz="2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</a:t>
            </a:r>
          </a:p>
          <a:p>
            <a:pPr marL="109728" indent="0">
              <a:buNone/>
            </a:pPr>
            <a:r>
              <a:rPr lang="en-GB" sz="2200" dirty="0"/>
              <a:t>The sales revenue will be £75,000 in year 1, £85,000 in years 2 and 3, £60,000 in year 4 and £50,000 in year 5.</a:t>
            </a:r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r>
              <a:rPr lang="en-GB" sz="2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COSTS</a:t>
            </a:r>
          </a:p>
          <a:p>
            <a:pPr marL="109728" indent="0">
              <a:buNone/>
            </a:pPr>
            <a:r>
              <a:rPr lang="en-GB" sz="2200" dirty="0">
                <a:solidFill>
                  <a:srgbClr val="0070C0"/>
                </a:solidFill>
              </a:rPr>
              <a:t>Labour costs </a:t>
            </a:r>
            <a:r>
              <a:rPr lang="en-GB" sz="2200" dirty="0"/>
              <a:t>are expected to be £25,000 for each year.</a:t>
            </a:r>
          </a:p>
          <a:p>
            <a:pPr marL="109728" indent="0">
              <a:buNone/>
            </a:pPr>
            <a:r>
              <a:rPr lang="en-GB" sz="2200" dirty="0">
                <a:solidFill>
                  <a:srgbClr val="0070C0"/>
                </a:solidFill>
              </a:rPr>
              <a:t>Material costs </a:t>
            </a:r>
            <a:r>
              <a:rPr lang="en-GB" sz="2200" dirty="0"/>
              <a:t>will be £2,000 in year 1, £3,000 in years 2 and 3, £2,000 in year 4 and £1,000 in year 5.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896" y="836712"/>
            <a:ext cx="5293096" cy="793388"/>
          </a:xfrm>
        </p:spPr>
        <p:txBody>
          <a:bodyPr/>
          <a:lstStyle/>
          <a:p>
            <a:pPr algn="l"/>
            <a:r>
              <a:rPr lang="en-GB" dirty="0"/>
              <a:t>Example (data)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80C3D-7059-6898-9EEF-214D48C9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4427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Table with calculation of net cash flow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814377"/>
              </p:ext>
            </p:extLst>
          </p:nvPr>
        </p:nvGraphicFramePr>
        <p:xfrm>
          <a:off x="827584" y="2497296"/>
          <a:ext cx="735516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Investment/</a:t>
                      </a:r>
                    </a:p>
                    <a:p>
                      <a:r>
                        <a:rPr lang="en-GB" dirty="0"/>
                        <a:t>Scrap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Net Cash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(200,000)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(200,000)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(25,000)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(2,000)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(25,000)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(3,000)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(25,000)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(3,000)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(25,000)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(2,000)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(25,000)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(1,000)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(190,000)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(125,000)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(11,000)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355,000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7904" y="727212"/>
            <a:ext cx="5198910" cy="1143000"/>
          </a:xfrm>
        </p:spPr>
        <p:txBody>
          <a:bodyPr/>
          <a:lstStyle/>
          <a:p>
            <a:pPr algn="l"/>
            <a:r>
              <a:rPr lang="en-GB" dirty="0"/>
              <a:t>Calculation of </a:t>
            </a:r>
            <a:br>
              <a:rPr lang="en-GB" dirty="0"/>
            </a:br>
            <a:r>
              <a:rPr lang="en-GB" dirty="0"/>
              <a:t>net cash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D8AF5-07EB-A220-E379-C1BED106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701449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96" y="2143397"/>
            <a:ext cx="9036496" cy="4525963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GB" dirty="0"/>
              <a:t>ARR = 	 </a:t>
            </a:r>
            <a:r>
              <a:rPr lang="en-GB" u="sng" dirty="0"/>
              <a:t>  Average expected return*   </a:t>
            </a:r>
            <a:r>
              <a:rPr lang="en-GB" dirty="0"/>
              <a:t>         X 100%                                                                                  	   Average capital employed/investment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Average expected return</a:t>
            </a:r>
            <a:r>
              <a:rPr lang="en-GB" i="1" dirty="0"/>
              <a:t>=</a:t>
            </a:r>
            <a:r>
              <a:rPr lang="en-GB" u="sng" dirty="0"/>
              <a:t>£355,000-£11,000-£125,000 </a:t>
            </a:r>
            <a:r>
              <a:rPr lang="en-GB" dirty="0"/>
              <a:t>					                  5 years</a:t>
            </a:r>
          </a:p>
          <a:p>
            <a:pPr marL="109728" indent="0">
              <a:buNone/>
            </a:pPr>
            <a:r>
              <a:rPr lang="en-GB" dirty="0"/>
              <a:t>			=  £219,000/5 years = £43,800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Average investment =</a:t>
            </a:r>
            <a:r>
              <a:rPr lang="en-GB" u="sng" dirty="0"/>
              <a:t>£200,000+£10,000</a:t>
            </a:r>
            <a:r>
              <a:rPr lang="en-GB" dirty="0"/>
              <a:t> = £105,000</a:t>
            </a:r>
          </a:p>
          <a:p>
            <a:pPr marL="109728" indent="0">
              <a:buNone/>
            </a:pPr>
            <a:r>
              <a:rPr lang="en-GB" dirty="0"/>
              <a:t>					2</a:t>
            </a:r>
          </a:p>
          <a:p>
            <a:pPr marL="109728" indent="0">
              <a:buNone/>
            </a:pPr>
            <a:r>
              <a:rPr lang="en-GB" dirty="0"/>
              <a:t>ARR =     </a:t>
            </a:r>
            <a:r>
              <a:rPr lang="en-GB" u="sng" dirty="0"/>
              <a:t>£43,800   </a:t>
            </a:r>
            <a:r>
              <a:rPr lang="en-GB" dirty="0"/>
              <a:t>= 42%</a:t>
            </a:r>
          </a:p>
          <a:p>
            <a:pPr marL="109728" indent="0">
              <a:buNone/>
            </a:pPr>
            <a:r>
              <a:rPr lang="en-GB" dirty="0"/>
              <a:t>	     £105,000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12638" y="725028"/>
            <a:ext cx="5638800" cy="1143000"/>
          </a:xfrm>
        </p:spPr>
        <p:txBody>
          <a:bodyPr/>
          <a:lstStyle/>
          <a:p>
            <a:pPr algn="l"/>
            <a:r>
              <a:rPr lang="en-GB" dirty="0"/>
              <a:t>Accounting rate of return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190183" y="6372036"/>
            <a:ext cx="396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accounting</a:t>
            </a:r>
            <a:r>
              <a:rPr lang="it-IT" dirty="0"/>
              <a:t> </a:t>
            </a:r>
            <a:r>
              <a:rPr lang="it-IT" dirty="0" err="1"/>
              <a:t>operating</a:t>
            </a:r>
            <a:r>
              <a:rPr lang="it-IT" dirty="0"/>
              <a:t> profit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4179-E27B-0734-9B9A-0A04B95F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GB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89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 - &amp;quot;Nature of Management Accounting&amp;#x0D;&amp;#x0A; Definition of management accounting:&amp;quot;&quot;/&gt;&lt;property id=&quot;20307&quot; value=&quot;257&quot;/&gt;&lt;/object&gt;&lt;object type=&quot;3&quot; unique_id=&quot;10288&quot;&gt;&lt;property id=&quot;20148&quot; value=&quot;5&quot;/&gt;&lt;property id=&quot;20300&quot; value=&quot;Slide 5 - &amp;quot;The Distinction between financial and management accounting&amp;quot;&quot;/&gt;&lt;property id=&quot;20307&quot; value=&quot;266&quot;/&gt;&lt;/object&gt;&lt;object type=&quot;3&quot; unique_id=&quot;11049&quot;&gt;&lt;property id=&quot;20148&quot; value=&quot;5&quot;/&gt;&lt;property id=&quot;20300&quot; value=&quot;Slide 3 - &amp;quot;Accounting: Definition and main users&amp;quot;&quot;/&gt;&lt;property id=&quot;20307&quot; value=&quot;279&quot;/&gt;&lt;/object&gt;&lt;object type=&quot;3&quot; unique_id=&quot;11050&quot;&gt;&lt;property id=&quot;20148&quot; value=&quot;5&quot;/&gt;&lt;property id=&quot;20300&quot; value=&quot;Slide 4 - &amp;quot;Major Purposes of Accounting Systems&amp;quot;&quot;/&gt;&lt;property id=&quot;20307&quot; value=&quot;280&quot;/&gt;&lt;/object&gt;&lt;object type=&quot;3&quot; unique_id=&quot;11051&quot;&gt;&lt;property id=&quot;20148&quot; value=&quot;5&quot;/&gt;&lt;property id=&quot;20300&quot; value=&quot;Slide 6 - &amp;quot;Cost Accounting Vs. Cost Management&amp;quot;&quot;/&gt;&lt;property id=&quot;20307&quot; value=&quot;301&quot;/&gt;&lt;/object&gt;&lt;object type=&quot;3&quot; unique_id=&quot;11052&quot;&gt;&lt;property id=&quot;20148&quot; value=&quot;5&quot;/&gt;&lt;property id=&quot;20300&quot; value=&quot;Slide 7&quot;/&gt;&lt;property id=&quot;20307&quot; value=&quot;302&quot;/&gt;&lt;/object&gt;&lt;object type=&quot;3&quot; unique_id=&quot;11053&quot;&gt;&lt;property id=&quot;20148&quot; value=&quot;5&quot;/&gt;&lt;property id=&quot;20300&quot; value=&quot;Slide 8&quot;/&gt;&lt;property id=&quot;20307&quot; value=&quot;281&quot;/&gt;&lt;/object&gt;&lt;object type=&quot;3&quot; unique_id=&quot;11054&quot;&gt;&lt;property id=&quot;20148&quot; value=&quot;5&quot;/&gt;&lt;property id=&quot;20300&quot; value=&quot;Slide 9 - &amp;quot;Performance Report&amp;quot;&quot;/&gt;&lt;property id=&quot;20307&quot; value=&quot;282&quot;/&gt;&lt;/object&gt;&lt;object type=&quot;3&quot; unique_id=&quot;11055&quot;&gt;&lt;property id=&quot;20148&quot; value=&quot;5&quot;/&gt;&lt;property id=&quot;20300&quot; value=&quot;Slide 10 - &amp;quot;Performance Report&amp;quot;&quot;/&gt;&lt;property id=&quot;20307&quot; value=&quot;283&quot;/&gt;&lt;/object&gt;&lt;object type=&quot;3&quot; unique_id=&quot;11056&quot;&gt;&lt;property id=&quot;20148&quot; value=&quot;5&quot;/&gt;&lt;property id=&quot;20300&quot; value=&quot;Slide 11 - &amp;quot;Performance Report&amp;quot;&quot;/&gt;&lt;property id=&quot;20307&quot; value=&quot;284&quot;/&gt;&lt;/object&gt;&lt;object type=&quot;3&quot; unique_id=&quot;11057&quot;&gt;&lt;property id=&quot;20148&quot; value=&quot;5&quot;/&gt;&lt;property id=&quot;20300&quot; value=&quot;Slide 12 - &amp;quot;Contemporary Business Environment&amp;quot;&quot;/&gt;&lt;property id=&quot;20307&quot; value=&quot;285&quot;/&gt;&lt;/object&gt;&lt;object type=&quot;3&quot; unique_id=&quot;11058&quot;&gt;&lt;property id=&quot;20148&quot; value=&quot;5&quot;/&gt;&lt;property id=&quot;20300&quot; value=&quot;Slide 13&quot;/&gt;&lt;property id=&quot;20307&quot; value=&quot;286&quot;/&gt;&lt;/object&gt;&lt;object type=&quot;3&quot; unique_id=&quot;11059&quot;&gt;&lt;property id=&quot;20148&quot; value=&quot;5&quot;/&gt;&lt;property id=&quot;20300&quot; value=&quot;Slide 17&quot;/&gt;&lt;property id=&quot;20307&quot; value=&quot;287&quot;/&gt;&lt;/object&gt;&lt;object type=&quot;3&quot; unique_id=&quot;11060&quot;&gt;&lt;property id=&quot;20148&quot; value=&quot;5&quot;/&gt;&lt;property id=&quot;20300&quot; value=&quot;Slide 19&quot;/&gt;&lt;property id=&quot;20307&quot; value=&quot;288&quot;/&gt;&lt;/object&gt;&lt;object type=&quot;3&quot; unique_id=&quot;11064&quot;&gt;&lt;property id=&quot;20148&quot; value=&quot;5&quot;/&gt;&lt;property id=&quot;20300&quot; value=&quot;Slide 21&quot;/&gt;&lt;property id=&quot;20307&quot; value=&quot;292&quot;/&gt;&lt;/object&gt;&lt;object type=&quot;3&quot; unique_id=&quot;11065&quot;&gt;&lt;property id=&quot;20148&quot; value=&quot;5&quot;/&gt;&lt;property id=&quot;20300&quot; value=&quot;Slide 22&quot;/&gt;&lt;property id=&quot;20307&quot; value=&quot;293&quot;/&gt;&lt;/object&gt;&lt;object type=&quot;3&quot; unique_id=&quot;11066&quot;&gt;&lt;property id=&quot;20148&quot; value=&quot;5&quot;/&gt;&lt;property id=&quot;20300&quot; value=&quot;Slide 23 - &amp;quot;The Balanced Scorecard&amp;quot;&quot;/&gt;&lt;property id=&quot;20307&quot; value=&quot;294&quot;/&gt;&lt;/object&gt;&lt;object type=&quot;3&quot; unique_id=&quot;11067&quot;&gt;&lt;property id=&quot;20148&quot; value=&quot;5&quot;/&gt;&lt;property id=&quot;20300&quot; value=&quot;Slide 18 - &amp;quot;Benchmarking&amp;quot;&quot;/&gt;&lt;property id=&quot;20307&quot; value=&quot;295&quot;/&gt;&lt;/object&gt;&lt;object type=&quot;3&quot; unique_id=&quot;11068&quot;&gt;&lt;property id=&quot;20148&quot; value=&quot;5&quot;/&gt;&lt;property id=&quot;20300&quot; value=&quot;Slide 16 - &amp;quot;Total Quality Management&amp;quot;&quot;/&gt;&lt;property id=&quot;20307&quot; value=&quot;296&quot;/&gt;&lt;/object&gt;&lt;object type=&quot;3&quot; unique_id=&quot;11069&quot;&gt;&lt;property id=&quot;20148&quot; value=&quot;5&quot;/&gt;&lt;property id=&quot;20300&quot; value=&quot;Slide 14 - &amp;quot;Activity-Based Costing&amp;#x0D;&amp;#x0A;and Management&amp;quot;&quot;/&gt;&lt;property id=&quot;20307&quot; value=&quot;297&quot;/&gt;&lt;/object&gt;&lt;object type=&quot;3&quot; unique_id=&quot;11396&quot;&gt;&lt;property id=&quot;20148&quot; value=&quot;5&quot;/&gt;&lt;property id=&quot;20300&quot; value=&quot;Slide 24 - &amp;quot;MGT 102&amp;#x0D;&amp;#x0A;Lectures 3&amp;#x0D;&amp;#x0A;&amp;quot;&quot;/&gt;&lt;property id=&quot;20307&quot; value=&quot;304&quot;/&gt;&lt;/object&gt;&lt;object type=&quot;3&quot; unique_id=&quot;11397&quot;&gt;&lt;property id=&quot;20148&quot; value=&quot;5&quot;/&gt;&lt;property id=&quot;20300&quot; value=&quot;Slide 15 - &amp;quot;Life-Cycle Costing&amp;quot;&quot;/&gt;&lt;property id=&quot;20307&quot; value=&quot;308&quot;/&gt;&lt;/object&gt;&lt;object type=&quot;3&quot; unique_id=&quot;11398&quot;&gt;&lt;property id=&quot;20148&quot; value=&quot;5&quot;/&gt;&lt;property id=&quot;20300&quot; value=&quot;Slide 20 - &amp;quot;Target Costing&amp;quot;&quot;/&gt;&lt;property id=&quot;20307&quot; value=&quot;30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2112</Words>
  <Application>Microsoft Office PowerPoint</Application>
  <PresentationFormat>On-screen Show (4:3)</PresentationFormat>
  <Paragraphs>297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Lucida Sans Unicode</vt:lpstr>
      <vt:lpstr>Wingdings</vt:lpstr>
      <vt:lpstr>Wingdings 3</vt:lpstr>
      <vt:lpstr>Office Theme</vt:lpstr>
      <vt:lpstr>PowerPoint Presentation</vt:lpstr>
      <vt:lpstr>Lecture Outline</vt:lpstr>
      <vt:lpstr>Capital Investment Appraisal</vt:lpstr>
      <vt:lpstr>Capital Investment Appraisal</vt:lpstr>
      <vt:lpstr>Capital Investment Appraisal</vt:lpstr>
      <vt:lpstr>Appraisal Techniques</vt:lpstr>
      <vt:lpstr>Example (data)</vt:lpstr>
      <vt:lpstr>Calculation of  net cash flow</vt:lpstr>
      <vt:lpstr>Accounting rate of return</vt:lpstr>
      <vt:lpstr>Accounting rate of return</vt:lpstr>
      <vt:lpstr>Payback period</vt:lpstr>
      <vt:lpstr>Payback period</vt:lpstr>
      <vt:lpstr>Payback period</vt:lpstr>
      <vt:lpstr>Time value of money</vt:lpstr>
      <vt:lpstr>Time value of money</vt:lpstr>
      <vt:lpstr>Present Value Tables</vt:lpstr>
      <vt:lpstr>Time value of money</vt:lpstr>
      <vt:lpstr>Net present value</vt:lpstr>
      <vt:lpstr>Example - NPV</vt:lpstr>
      <vt:lpstr>Net present value</vt:lpstr>
      <vt:lpstr>PowerPoint Presentation</vt:lpstr>
      <vt:lpstr>Internal rate of return</vt:lpstr>
      <vt:lpstr>Internal rate of return</vt:lpstr>
      <vt:lpstr>Calculating Internal Rate of return</vt:lpstr>
      <vt:lpstr>Calculating Internal Rate of return</vt:lpstr>
      <vt:lpstr>Calculating Internal Rate of return</vt:lpstr>
      <vt:lpstr>Reading (optional)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Neng Jiang</dc:creator>
  <cp:lastModifiedBy>Maria-Teresa Speziale</cp:lastModifiedBy>
  <cp:revision>223</cp:revision>
  <cp:lastPrinted>2022-11-06T22:35:41Z</cp:lastPrinted>
  <dcterms:created xsi:type="dcterms:W3CDTF">2010-07-12T12:27:37Z</dcterms:created>
  <dcterms:modified xsi:type="dcterms:W3CDTF">2023-11-20T11:46:50Z</dcterms:modified>
</cp:coreProperties>
</file>