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72" r:id="rId7"/>
    <p:sldId id="265" r:id="rId8"/>
    <p:sldId id="266" r:id="rId9"/>
    <p:sldId id="267" r:id="rId10"/>
    <p:sldId id="268" r:id="rId11"/>
    <p:sldId id="27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3"/>
  </p:normalViewPr>
  <p:slideViewPr>
    <p:cSldViewPr snapToGrid="0">
      <p:cViewPr>
        <p:scale>
          <a:sx n="91" d="100"/>
          <a:sy n="91" d="100"/>
        </p:scale>
        <p:origin x="216"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40C825A-208B-4CE1-96F1-1F1DF3B84FC6}"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62919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0C825A-208B-4CE1-96F1-1F1DF3B84FC6}"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111302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0C825A-208B-4CE1-96F1-1F1DF3B84FC6}"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211252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0C825A-208B-4CE1-96F1-1F1DF3B84FC6}"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401445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0C825A-208B-4CE1-96F1-1F1DF3B84FC6}" type="datetimeFigureOut">
              <a:rPr lang="en-GB" smtClean="0"/>
              <a:t>07/01/2024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90784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40C825A-208B-4CE1-96F1-1F1DF3B84FC6}"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211225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40C825A-208B-4CE1-96F1-1F1DF3B84FC6}" type="datetimeFigureOut">
              <a:rPr lang="en-GB" smtClean="0"/>
              <a:t>07/01/2024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284630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40C825A-208B-4CE1-96F1-1F1DF3B84FC6}" type="datetimeFigureOut">
              <a:rPr lang="en-GB" smtClean="0"/>
              <a:t>07/01/2024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166704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C825A-208B-4CE1-96F1-1F1DF3B84FC6}" type="datetimeFigureOut">
              <a:rPr lang="en-GB" smtClean="0"/>
              <a:t>07/01/2024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109016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0C825A-208B-4CE1-96F1-1F1DF3B84FC6}"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397304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0C825A-208B-4CE1-96F1-1F1DF3B84FC6}" type="datetimeFigureOut">
              <a:rPr lang="en-GB" smtClean="0"/>
              <a:t>07/01/2024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2BF82C-9252-4B95-B2F7-6C756967BF6A}" type="slidenum">
              <a:rPr lang="en-GB" smtClean="0"/>
              <a:t>‹#›</a:t>
            </a:fld>
            <a:endParaRPr lang="en-GB"/>
          </a:p>
        </p:txBody>
      </p:sp>
    </p:spTree>
    <p:extLst>
      <p:ext uri="{BB962C8B-B14F-4D97-AF65-F5344CB8AC3E}">
        <p14:creationId xmlns:p14="http://schemas.microsoft.com/office/powerpoint/2010/main" val="62320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C825A-208B-4CE1-96F1-1F1DF3B84FC6}" type="datetimeFigureOut">
              <a:rPr lang="en-GB" smtClean="0"/>
              <a:t>07/01/2024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BF82C-9252-4B95-B2F7-6C756967BF6A}" type="slidenum">
              <a:rPr lang="en-GB" smtClean="0"/>
              <a:t>‹#›</a:t>
            </a:fld>
            <a:endParaRPr lang="en-GB"/>
          </a:p>
        </p:txBody>
      </p:sp>
    </p:spTree>
    <p:extLst>
      <p:ext uri="{BB962C8B-B14F-4D97-AF65-F5344CB8AC3E}">
        <p14:creationId xmlns:p14="http://schemas.microsoft.com/office/powerpoint/2010/main" val="3780899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mn-lt"/>
              </a:rPr>
              <a:t>The Law of Tort</a:t>
            </a:r>
          </a:p>
        </p:txBody>
      </p:sp>
      <p:sp>
        <p:nvSpPr>
          <p:cNvPr id="3" name="Subtitle 2"/>
          <p:cNvSpPr>
            <a:spLocks noGrp="1"/>
          </p:cNvSpPr>
          <p:nvPr>
            <p:ph type="subTitle" idx="1"/>
          </p:nvPr>
        </p:nvSpPr>
        <p:spPr/>
        <p:txBody>
          <a:bodyPr/>
          <a:lstStyle/>
          <a:p>
            <a:r>
              <a:rPr lang="en-GB" dirty="0"/>
              <a:t>Tort Lecture 2</a:t>
            </a:r>
          </a:p>
          <a:p>
            <a:r>
              <a:rPr lang="en-GB" dirty="0"/>
              <a:t>MGT388 Lecture 8</a:t>
            </a:r>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Tree>
    <p:extLst>
      <p:ext uri="{BB962C8B-B14F-4D97-AF65-F5344CB8AC3E}">
        <p14:creationId xmlns:p14="http://schemas.microsoft.com/office/powerpoint/2010/main" val="226883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mn-lt"/>
              </a:rPr>
              <a:t>An overriding factor of public policy?</a:t>
            </a:r>
            <a:r>
              <a:rPr lang="ja-JP" altLang="en-US" sz="3200" b="0" i="0" u="none" strike="noStrike">
                <a:solidFill>
                  <a:srgbClr val="000000"/>
                </a:solidFill>
                <a:effectLst/>
                <a:latin typeface="Microsoft Yahei" panose="020B0503020204020204" pitchFamily="34" charset="-122"/>
                <a:ea typeface="Microsoft Yahei" panose="020B0503020204020204" pitchFamily="34" charset="-122"/>
              </a:rPr>
              <a:t> 公共政策的首要因素？</a:t>
            </a:r>
            <a:endParaRPr lang="en-GB" sz="3200" dirty="0">
              <a:latin typeface="+mn-lt"/>
            </a:endParaRPr>
          </a:p>
        </p:txBody>
      </p:sp>
      <p:sp>
        <p:nvSpPr>
          <p:cNvPr id="3" name="Content Placeholder 2"/>
          <p:cNvSpPr>
            <a:spLocks noGrp="1"/>
          </p:cNvSpPr>
          <p:nvPr>
            <p:ph idx="1"/>
          </p:nvPr>
        </p:nvSpPr>
        <p:spPr>
          <a:xfrm>
            <a:off x="317694" y="1690688"/>
            <a:ext cx="11682047" cy="4351338"/>
          </a:xfrm>
        </p:spPr>
        <p:txBody>
          <a:bodyPr>
            <a:normAutofit fontScale="47500" lnSpcReduction="20000"/>
          </a:bodyPr>
          <a:lstStyle/>
          <a:p>
            <a:pPr marL="0" indent="0">
              <a:buNone/>
            </a:pPr>
            <a:endParaRPr lang="en-GB" dirty="0"/>
          </a:p>
          <a:p>
            <a:r>
              <a:rPr lang="en-GB" sz="3600" dirty="0"/>
              <a:t>“All these three, - duty, remoteness and causation, are all devices by which the courts limit the range of liability for negligence. Sometimes it is done by limiting the range of persons to whom a duty is owed. Sometimes it is done by saying there is a break in the chain of causation. All these devices are useful in their way. But ultimately it is a question of policy for the judge to decide.” (Denning MR, </a:t>
            </a:r>
            <a:r>
              <a:rPr lang="en-GB" sz="3600" i="1" dirty="0"/>
              <a:t>Lamb v Camden LBC </a:t>
            </a:r>
            <a:r>
              <a:rPr lang="en-GB" sz="3600" dirty="0"/>
              <a:t>[1981] QB 625) </a:t>
            </a:r>
          </a:p>
          <a:p>
            <a:pPr marL="0" indent="0">
              <a:buNone/>
            </a:pPr>
            <a:endParaRPr lang="en-GB" sz="3600" dirty="0"/>
          </a:p>
          <a:p>
            <a:pPr algn="l">
              <a:buFont typeface="+mj-lt"/>
              <a:buAutoNum type="arabicPeriod"/>
            </a:pPr>
            <a:r>
              <a:rPr lang="ja-JP" altLang="en-US" sz="3400" b="1" i="0" u="none" strike="noStrike">
                <a:solidFill>
                  <a:srgbClr val="374151"/>
                </a:solidFill>
                <a:effectLst/>
                <a:latin typeface="Söhne"/>
              </a:rPr>
              <a:t>责任（</a:t>
            </a:r>
            <a:r>
              <a:rPr lang="en-US" sz="3400" b="1" i="0" u="none" strike="noStrike" dirty="0">
                <a:solidFill>
                  <a:srgbClr val="374151"/>
                </a:solidFill>
                <a:effectLst/>
                <a:latin typeface="Söhne"/>
              </a:rPr>
              <a:t>duty）：</a:t>
            </a:r>
            <a:r>
              <a:rPr lang="en-US" sz="3400" b="0" i="0" u="none" strike="noStrike" dirty="0">
                <a:solidFill>
                  <a:srgbClr val="374151"/>
                </a:solidFill>
                <a:effectLst/>
                <a:latin typeface="Söhne"/>
              </a:rPr>
              <a:t> </a:t>
            </a:r>
            <a:r>
              <a:rPr lang="ja-JP" altLang="en-US" sz="3400" b="0" i="0" u="none" strike="noStrike">
                <a:solidFill>
                  <a:srgbClr val="374151"/>
                </a:solidFill>
                <a:effectLst/>
                <a:latin typeface="Söhne"/>
              </a:rPr>
              <a:t>责任是指在法律上，一个人必须对其行为的后果负责。</a:t>
            </a:r>
            <a:r>
              <a:rPr lang="en-US" sz="3400" b="0" i="0" u="none" strike="noStrike" dirty="0">
                <a:solidFill>
                  <a:srgbClr val="374151"/>
                </a:solidFill>
                <a:effectLst/>
                <a:latin typeface="Söhne"/>
              </a:rPr>
              <a:t>Denning MR</a:t>
            </a:r>
            <a:r>
              <a:rPr lang="ja-JP" altLang="en-US" sz="3400" b="0" i="0" u="none" strike="noStrike">
                <a:solidFill>
                  <a:srgbClr val="374151"/>
                </a:solidFill>
                <a:effectLst/>
                <a:latin typeface="Söhne"/>
              </a:rPr>
              <a:t>提到，法庭有时通过限制责任的范围，比如限定对特定人承担责任，来限制法律责任的范围。</a:t>
            </a:r>
          </a:p>
          <a:p>
            <a:pPr algn="l">
              <a:buFont typeface="+mj-lt"/>
              <a:buAutoNum type="arabicPeriod"/>
            </a:pPr>
            <a:r>
              <a:rPr lang="ja-JP" altLang="en-US" sz="3400" b="1" i="0" u="none" strike="noStrike">
                <a:solidFill>
                  <a:srgbClr val="374151"/>
                </a:solidFill>
                <a:effectLst/>
                <a:latin typeface="Söhne"/>
              </a:rPr>
              <a:t>远因（</a:t>
            </a:r>
            <a:r>
              <a:rPr lang="en-US" sz="3400" b="1" i="0" u="none" strike="noStrike" dirty="0">
                <a:solidFill>
                  <a:srgbClr val="374151"/>
                </a:solidFill>
                <a:effectLst/>
                <a:latin typeface="Söhne"/>
              </a:rPr>
              <a:t>remoteness）：</a:t>
            </a:r>
            <a:r>
              <a:rPr lang="en-US" sz="3400" b="0" i="0" u="none" strike="noStrike" dirty="0">
                <a:solidFill>
                  <a:srgbClr val="374151"/>
                </a:solidFill>
                <a:effectLst/>
                <a:latin typeface="Söhne"/>
              </a:rPr>
              <a:t> </a:t>
            </a:r>
            <a:r>
              <a:rPr lang="ja-JP" altLang="en-US" sz="3400" b="0" i="0" u="none" strike="noStrike">
                <a:solidFill>
                  <a:srgbClr val="374151"/>
                </a:solidFill>
                <a:effectLst/>
                <a:latin typeface="Söhne"/>
              </a:rPr>
              <a:t>远因是指损害和疏忽行为之间的直接关系。法庭有时会认为某个因素过于远离疏忽行为，因此不再视为直接原因。这也是一种限制法律责任范围的手段。</a:t>
            </a:r>
          </a:p>
          <a:p>
            <a:pPr algn="l">
              <a:buFont typeface="+mj-lt"/>
              <a:buAutoNum type="arabicPeriod"/>
            </a:pPr>
            <a:r>
              <a:rPr lang="ja-JP" altLang="en-US" sz="3400" b="1" i="0" u="none" strike="noStrike">
                <a:solidFill>
                  <a:srgbClr val="374151"/>
                </a:solidFill>
                <a:effectLst/>
                <a:latin typeface="Söhne"/>
              </a:rPr>
              <a:t>因果关系（</a:t>
            </a:r>
            <a:r>
              <a:rPr lang="en-US" sz="3400" b="1" i="0" u="none" strike="noStrike" dirty="0">
                <a:solidFill>
                  <a:srgbClr val="374151"/>
                </a:solidFill>
                <a:effectLst/>
                <a:latin typeface="Söhne"/>
              </a:rPr>
              <a:t>causation）：</a:t>
            </a:r>
            <a:r>
              <a:rPr lang="en-US" sz="3400" b="0" i="0" u="none" strike="noStrike" dirty="0">
                <a:solidFill>
                  <a:srgbClr val="374151"/>
                </a:solidFill>
                <a:effectLst/>
                <a:latin typeface="Söhne"/>
              </a:rPr>
              <a:t> </a:t>
            </a:r>
            <a:r>
              <a:rPr lang="ja-JP" altLang="en-US" sz="3400" b="0" i="0" u="none" strike="noStrike">
                <a:solidFill>
                  <a:srgbClr val="374151"/>
                </a:solidFill>
                <a:effectLst/>
                <a:latin typeface="Söhne"/>
              </a:rPr>
              <a:t>因果关系强调行为与结果之间的因果联系。有时法庭会认为，某个事件并非由疏忽行为引起，从而中断因果关系。</a:t>
            </a:r>
          </a:p>
          <a:p>
            <a:pPr algn="l"/>
            <a:r>
              <a:rPr lang="en-US" sz="3400" b="0" i="0" u="none" strike="noStrike" dirty="0">
                <a:solidFill>
                  <a:srgbClr val="374151"/>
                </a:solidFill>
                <a:effectLst/>
                <a:latin typeface="Söhne"/>
              </a:rPr>
              <a:t>Denning MR</a:t>
            </a:r>
            <a:r>
              <a:rPr lang="ja-JP" altLang="en-US" sz="3400" b="0" i="0" u="none" strike="noStrike">
                <a:solidFill>
                  <a:srgbClr val="374151"/>
                </a:solidFill>
                <a:effectLst/>
                <a:latin typeface="Söhne"/>
              </a:rPr>
              <a:t>指出，这三个概念都是法庭用来限制疏忽责任范围的手段。有时法庭限制对特定人的责任，有时通过认定因果关系断裂来限制责任的范围。他还强调，这些手段在一定程度上是有用的，但最终，决定是否适用这些手段，是法官根据法律政策来判断的。法官需要权衡各种利弊，做出最符合公正和合理法治的决策。这突显了在法庭中对责任限制的问题是涉及法律政策的决定。</a:t>
            </a:r>
          </a:p>
          <a:p>
            <a:pPr marL="0" indent="0">
              <a:buNone/>
            </a:pPr>
            <a:br>
              <a:rPr lang="en-GB" dirty="0"/>
            </a:b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Public policy?</a:t>
            </a:r>
          </a:p>
        </p:txBody>
      </p:sp>
    </p:spTree>
    <p:extLst>
      <p:ext uri="{BB962C8B-B14F-4D97-AF65-F5344CB8AC3E}">
        <p14:creationId xmlns:p14="http://schemas.microsoft.com/office/powerpoint/2010/main" val="203778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Defences to negligence</a:t>
            </a:r>
          </a:p>
        </p:txBody>
      </p:sp>
      <p:sp>
        <p:nvSpPr>
          <p:cNvPr id="3" name="Content Placeholder 2"/>
          <p:cNvSpPr>
            <a:spLocks noGrp="1"/>
          </p:cNvSpPr>
          <p:nvPr>
            <p:ph idx="1"/>
          </p:nvPr>
        </p:nvSpPr>
        <p:spPr>
          <a:xfrm>
            <a:off x="659422" y="1690688"/>
            <a:ext cx="10515600" cy="4351338"/>
          </a:xfrm>
        </p:spPr>
        <p:txBody>
          <a:bodyPr>
            <a:normAutofit lnSpcReduction="10000"/>
          </a:bodyPr>
          <a:lstStyle/>
          <a:p>
            <a:r>
              <a:rPr lang="en-GB" dirty="0" err="1"/>
              <a:t>Volenti</a:t>
            </a:r>
            <a:r>
              <a:rPr lang="en-GB" dirty="0"/>
              <a:t> (voluntary assuming the risk)</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（对方自愿承担风险）</a:t>
            </a:r>
            <a:endParaRPr lang="en-GB" dirty="0"/>
          </a:p>
          <a:p>
            <a:pPr lvl="1"/>
            <a:r>
              <a:rPr lang="en-GB" dirty="0"/>
              <a:t>Claimant consents to the risk of harm</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索赔人同意有伤害的风险</a:t>
            </a:r>
            <a:endParaRPr lang="en-GB" dirty="0"/>
          </a:p>
          <a:p>
            <a:pPr lvl="1"/>
            <a:r>
              <a:rPr lang="en-GB" dirty="0"/>
              <a:t>Claimant consents (or is treated as such) to defendant’s exclusion of liability</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原告同意（或被视为）被告人免除责任</a:t>
            </a:r>
            <a:endParaRPr lang="en-GB" dirty="0"/>
          </a:p>
          <a:p>
            <a:r>
              <a:rPr lang="en-GB" dirty="0"/>
              <a:t>Illegality</a:t>
            </a:r>
          </a:p>
          <a:p>
            <a:pPr marL="0" indent="0">
              <a:buNone/>
            </a:pPr>
            <a:endParaRPr lang="en-GB" dirty="0"/>
          </a:p>
          <a:p>
            <a:r>
              <a:rPr lang="en-GB" dirty="0"/>
              <a:t>Contributory negligence (partial defence)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共同过失（部分抗辩）</a:t>
            </a:r>
            <a:endParaRPr lang="en-GB" dirty="0"/>
          </a:p>
          <a:p>
            <a:pPr lvl="1"/>
            <a:r>
              <a:rPr lang="en-GB" dirty="0"/>
              <a:t>Did the claimants own negligent actions contribute to the harm caused by the defendant’s negligence? (e.g. injuries worsened as not wearing seatbelt)</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申索人自己的疏忽行为是否导致了被告人的疏忽造成的伤害？（例如，因未系安全带而加重的伤害）</a:t>
            </a:r>
            <a:endParaRPr lang="en-GB" dirty="0"/>
          </a:p>
          <a:p>
            <a:endParaRPr lang="en-GB" dirty="0"/>
          </a:p>
        </p:txBody>
      </p:sp>
      <p:pic>
        <p:nvPicPr>
          <p:cNvPr id="4" name="Picture 3"/>
          <p:cNvPicPr>
            <a:picLocks noChangeAspect="1"/>
          </p:cNvPicPr>
          <p:nvPr/>
        </p:nvPicPr>
        <p:blipFill>
          <a:blip r:embed="rId2"/>
          <a:stretch>
            <a:fillRect/>
          </a:stretch>
        </p:blipFill>
        <p:spPr>
          <a:xfrm>
            <a:off x="11175022" y="5795486"/>
            <a:ext cx="1016977" cy="1062513"/>
          </a:xfrm>
          <a:prstGeom prst="rect">
            <a:avLst/>
          </a:prstGeom>
        </p:spPr>
      </p:pic>
      <p:pic>
        <p:nvPicPr>
          <p:cNvPr id="5" name="Content Placeholder 4"/>
          <p:cNvPicPr>
            <a:picLocks noChangeAspect="1"/>
          </p:cNvPicPr>
          <p:nvPr/>
        </p:nvPicPr>
        <p:blipFill>
          <a:blip r:embed="rId3"/>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Defences</a:t>
            </a:r>
          </a:p>
        </p:txBody>
      </p:sp>
    </p:spTree>
    <p:extLst>
      <p:ext uri="{BB962C8B-B14F-4D97-AF65-F5344CB8AC3E}">
        <p14:creationId xmlns:p14="http://schemas.microsoft.com/office/powerpoint/2010/main" val="224721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Remedies for negligence</a:t>
            </a:r>
            <a:endParaRPr lang="en-GB" dirty="0"/>
          </a:p>
        </p:txBody>
      </p:sp>
      <p:sp>
        <p:nvSpPr>
          <p:cNvPr id="3" name="Content Placeholder 2"/>
          <p:cNvSpPr>
            <a:spLocks noGrp="1"/>
          </p:cNvSpPr>
          <p:nvPr>
            <p:ph idx="1"/>
          </p:nvPr>
        </p:nvSpPr>
        <p:spPr/>
        <p:txBody>
          <a:bodyPr>
            <a:normAutofit fontScale="70000" lnSpcReduction="20000"/>
          </a:bodyPr>
          <a:lstStyle/>
          <a:p>
            <a:r>
              <a:rPr lang="en-GB" dirty="0"/>
              <a:t>Principle remedy for negligence is an award of damages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对疏忽的主要补救措施是判给损害赔偿</a:t>
            </a:r>
            <a:endParaRPr lang="en-GB" dirty="0"/>
          </a:p>
          <a:p>
            <a:pPr lvl="1"/>
            <a:r>
              <a:rPr lang="en-GB" dirty="0"/>
              <a:t>Aim of damages in tort is: to try to put the claimant back in the position that they were in before the tort was committed (contrast this aim with that of contract)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侵权行为损害赔偿的目的是：试图使索赔人恢复到侵权行为发生前的位置（将这一目的与合同的目的进行对比）</a:t>
            </a:r>
            <a:endParaRPr lang="en-GB" dirty="0"/>
          </a:p>
          <a:p>
            <a:pPr marL="457200" lvl="1" indent="0">
              <a:buNone/>
            </a:pPr>
            <a:r>
              <a:rPr lang="ja-JP" altLang="en-US" b="0" i="0" u="none" strike="noStrike">
                <a:solidFill>
                  <a:srgbClr val="374151"/>
                </a:solidFill>
                <a:effectLst/>
                <a:latin typeface="Söhne"/>
              </a:rPr>
              <a:t>这强调了赔偿的目标是为了弥补受害方所遭受的实际损害，而非简单地对违约行为的违约方提出索赔。</a:t>
            </a:r>
            <a:endParaRPr lang="en-US" altLang="ja-JP" dirty="0">
              <a:solidFill>
                <a:srgbClr val="374151"/>
              </a:solidFill>
              <a:latin typeface="Söhne"/>
            </a:endParaRPr>
          </a:p>
          <a:p>
            <a:pPr marL="457200" lvl="1" indent="0">
              <a:buNone/>
            </a:pPr>
            <a:endParaRPr lang="en-GB" dirty="0"/>
          </a:p>
          <a:p>
            <a:r>
              <a:rPr lang="en-GB" dirty="0"/>
              <a:t>Limitations on award of damages in tort:</a:t>
            </a:r>
          </a:p>
          <a:p>
            <a:pPr lvl="1"/>
            <a:r>
              <a:rPr lang="en-GB" dirty="0"/>
              <a:t>Duty to mitigate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减轻责任的义务</a:t>
            </a:r>
            <a:endParaRPr lang="en-GB" dirty="0"/>
          </a:p>
          <a:p>
            <a:pPr lvl="2"/>
            <a:r>
              <a:rPr lang="en-GB" dirty="0"/>
              <a:t>Unreasonable inaction (e.g. if claimant refused offer of help following harm)</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不合理的不作为（例如，如果索赔人在受伤后拒绝提供帮助）</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2"/>
            <a:r>
              <a:rPr lang="ja-JP" altLang="en-US" b="0" i="0" u="none" strike="noStrike">
                <a:solidFill>
                  <a:srgbClr val="374151"/>
                </a:solidFill>
                <a:effectLst/>
                <a:latin typeface="Söhne"/>
              </a:rPr>
              <a:t>受害方有责任采取合理的措施来减轻其损害。如果受害方未尽合理的努力去减轻损害，可能会影响其获得的赔偿。</a:t>
            </a:r>
            <a:endParaRPr lang="en-US" altLang="ja-JP" b="0" i="0" u="none" strike="noStrike" dirty="0">
              <a:solidFill>
                <a:srgbClr val="374151"/>
              </a:solidFill>
              <a:effectLst/>
              <a:latin typeface="Söhne"/>
            </a:endParaRPr>
          </a:p>
          <a:p>
            <a:pPr lvl="2"/>
            <a:r>
              <a:rPr lang="ja-JP" altLang="en-US" b="0" i="0" u="none" strike="noStrike">
                <a:solidFill>
                  <a:srgbClr val="374151"/>
                </a:solidFill>
                <a:effectLst/>
                <a:latin typeface="Söhne"/>
              </a:rPr>
              <a:t>如果受害方拒绝在受害后接受帮助，这可能被视为不合理的不作为，从而影响赔偿的判定。</a:t>
            </a:r>
            <a:endParaRPr lang="en-GB" dirty="0"/>
          </a:p>
          <a:p>
            <a:pPr lvl="2"/>
            <a:r>
              <a:rPr lang="en-GB" dirty="0"/>
              <a:t>Unreasonable expense incurred in attempting to mitigate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在试图减轻压力时产生的不合理费用</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2"/>
            <a:r>
              <a:rPr lang="ja-JP" altLang="en-US" b="0" i="0" u="none" strike="noStrike">
                <a:solidFill>
                  <a:srgbClr val="374151"/>
                </a:solidFill>
                <a:effectLst/>
                <a:latin typeface="Söhne"/>
              </a:rPr>
              <a:t>如果受害方在试图减轻损害时产生了不合理的费用，可能会在判定赔偿时受到限制。</a:t>
            </a:r>
            <a:endParaRPr lang="en-GB" dirty="0"/>
          </a:p>
          <a:p>
            <a:pPr lvl="1"/>
            <a:r>
              <a:rPr lang="en-GB" dirty="0"/>
              <a:t>Contributory negligence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共同过失</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457200" lvl="1" indent="0">
              <a:buNone/>
            </a:pPr>
            <a:r>
              <a:rPr lang="zh-CN" altLang="en-US" b="0" i="0" u="none" strike="noStrike" dirty="0">
                <a:solidFill>
                  <a:srgbClr val="374151"/>
                </a:solidFill>
                <a:effectLst/>
                <a:latin typeface="Söhne"/>
              </a:rPr>
              <a:t>      </a:t>
            </a:r>
            <a:r>
              <a:rPr lang="ja-JP" altLang="en-US" b="0" i="0" u="none" strike="noStrike">
                <a:solidFill>
                  <a:srgbClr val="374151"/>
                </a:solidFill>
                <a:effectLst/>
                <a:latin typeface="Söhne"/>
              </a:rPr>
              <a:t>果受害方也有过失行为，即共同过失，可能会影响其获得的赔偿。</a:t>
            </a:r>
            <a:br>
              <a:rPr lang="en-GB" dirty="0"/>
            </a:br>
            <a:endParaRPr lang="en-GB" dirty="0"/>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Remedies</a:t>
            </a:r>
          </a:p>
        </p:txBody>
      </p:sp>
      <p:pic>
        <p:nvPicPr>
          <p:cNvPr id="7" name="Picture 6"/>
          <p:cNvPicPr>
            <a:picLocks noChangeAspect="1"/>
          </p:cNvPicPr>
          <p:nvPr/>
        </p:nvPicPr>
        <p:blipFill>
          <a:blip r:embed="rId3"/>
          <a:stretch>
            <a:fillRect/>
          </a:stretch>
        </p:blipFill>
        <p:spPr>
          <a:xfrm>
            <a:off x="11175022" y="5795486"/>
            <a:ext cx="1016977" cy="1062513"/>
          </a:xfrm>
          <a:prstGeom prst="rect">
            <a:avLst/>
          </a:prstGeom>
        </p:spPr>
      </p:pic>
    </p:spTree>
    <p:extLst>
      <p:ext uri="{BB962C8B-B14F-4D97-AF65-F5344CB8AC3E}">
        <p14:creationId xmlns:p14="http://schemas.microsoft.com/office/powerpoint/2010/main" val="76870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The tort of negligence</a:t>
            </a:r>
          </a:p>
        </p:txBody>
      </p:sp>
      <p:sp>
        <p:nvSpPr>
          <p:cNvPr id="3" name="Content Placeholder 2"/>
          <p:cNvSpPr>
            <a:spLocks noGrp="1"/>
          </p:cNvSpPr>
          <p:nvPr>
            <p:ph idx="1"/>
          </p:nvPr>
        </p:nvSpPr>
        <p:spPr>
          <a:xfrm>
            <a:off x="776654" y="1834417"/>
            <a:ext cx="10515600" cy="4351338"/>
          </a:xfrm>
        </p:spPr>
        <p:txBody>
          <a:bodyPr>
            <a:normAutofit fontScale="92500" lnSpcReduction="10000"/>
          </a:bodyPr>
          <a:lstStyle/>
          <a:p>
            <a:pPr marL="0" indent="0">
              <a:buNone/>
            </a:pPr>
            <a:r>
              <a:rPr lang="en-GB" dirty="0"/>
              <a:t>“The defendant is liable for all </a:t>
            </a:r>
            <a:r>
              <a:rPr lang="en-GB" u="sng" dirty="0"/>
              <a:t>damage</a:t>
            </a:r>
            <a:r>
              <a:rPr lang="en-GB" dirty="0"/>
              <a:t> </a:t>
            </a:r>
            <a:r>
              <a:rPr lang="en-GB" u="sng" dirty="0"/>
              <a:t>caused</a:t>
            </a:r>
            <a:r>
              <a:rPr lang="en-GB" dirty="0"/>
              <a:t> by his </a:t>
            </a:r>
            <a:r>
              <a:rPr lang="en-GB" u="sng" dirty="0"/>
              <a:t>breach</a:t>
            </a:r>
            <a:r>
              <a:rPr lang="en-GB" dirty="0"/>
              <a:t> of </a:t>
            </a:r>
            <a:r>
              <a:rPr lang="en-GB" u="sng" dirty="0"/>
              <a:t>duty to take reasonable care</a:t>
            </a:r>
            <a:r>
              <a:rPr lang="en-GB" dirty="0"/>
              <a:t>, provided that the damage is not too </a:t>
            </a:r>
            <a:r>
              <a:rPr lang="en-GB" u="sng" dirty="0"/>
              <a:t>remote</a:t>
            </a:r>
            <a:r>
              <a:rPr lang="en-GB" dirty="0"/>
              <a:t>.” </a:t>
            </a:r>
          </a:p>
          <a:p>
            <a:pPr marL="0" indent="0">
              <a:buNone/>
            </a:pPr>
            <a:r>
              <a:rPr lang="ja-JP" altLang="en-US" sz="2200"/>
              <a:t>“被告应对其违反合理谨慎义务而造成的所有损害承担责任，只要损害不是太小。”</a:t>
            </a:r>
            <a:endParaRPr lang="en-GB" sz="2200" dirty="0"/>
          </a:p>
          <a:p>
            <a:pPr marL="0" indent="0">
              <a:buNone/>
            </a:pPr>
            <a:r>
              <a:rPr lang="en-GB" dirty="0"/>
              <a:t>The essential components of negligence:</a:t>
            </a:r>
          </a:p>
          <a:p>
            <a:pPr marL="514350" indent="-514350">
              <a:buAutoNum type="arabicParenR"/>
            </a:pPr>
            <a:r>
              <a:rPr lang="en-GB" dirty="0"/>
              <a:t>A duty of care exists (see Tort lecture 1)</a:t>
            </a:r>
          </a:p>
          <a:p>
            <a:pPr marL="514350" indent="-514350">
              <a:buAutoNum type="arabicParenR"/>
            </a:pPr>
            <a:r>
              <a:rPr lang="en-GB" dirty="0"/>
              <a:t>There is a breach of that duty</a:t>
            </a:r>
          </a:p>
          <a:p>
            <a:pPr marL="514350" indent="-514350">
              <a:buAutoNum type="arabicParenR"/>
            </a:pPr>
            <a:r>
              <a:rPr lang="en-GB" dirty="0"/>
              <a:t>There is harm/damage done to the claimant</a:t>
            </a:r>
          </a:p>
          <a:p>
            <a:pPr marL="514350" indent="-514350">
              <a:buAutoNum type="arabicParenR"/>
            </a:pPr>
            <a:r>
              <a:rPr lang="en-GB" dirty="0"/>
              <a:t>There is a causal link between that harm/damage and the breach of duty</a:t>
            </a:r>
          </a:p>
          <a:p>
            <a:pPr marL="514350" indent="-514350">
              <a:buAutoNum type="arabicParenR"/>
            </a:pPr>
            <a:r>
              <a:rPr lang="en-GB" dirty="0"/>
              <a:t>The harm/damage must not be too remote </a:t>
            </a:r>
            <a:br>
              <a:rPr lang="en-GB" dirty="0"/>
            </a:br>
            <a:endParaRPr lang="en-GB" dirty="0"/>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Components of Negligence</a:t>
            </a:r>
          </a:p>
        </p:txBody>
      </p:sp>
      <p:pic>
        <p:nvPicPr>
          <p:cNvPr id="7" name="Picture 6"/>
          <p:cNvPicPr>
            <a:picLocks noChangeAspect="1"/>
          </p:cNvPicPr>
          <p:nvPr/>
        </p:nvPicPr>
        <p:blipFill>
          <a:blip r:embed="rId3"/>
          <a:stretch>
            <a:fillRect/>
          </a:stretch>
        </p:blipFill>
        <p:spPr>
          <a:xfrm>
            <a:off x="11175022" y="5795486"/>
            <a:ext cx="1016977" cy="1062513"/>
          </a:xfrm>
          <a:prstGeom prst="rect">
            <a:avLst/>
          </a:prstGeom>
        </p:spPr>
      </p:pic>
    </p:spTree>
    <p:extLst>
      <p:ext uri="{BB962C8B-B14F-4D97-AF65-F5344CB8AC3E}">
        <p14:creationId xmlns:p14="http://schemas.microsoft.com/office/powerpoint/2010/main" val="18103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1) Duty of care (recap)</a:t>
            </a:r>
            <a:endParaRPr lang="en-GB" dirty="0"/>
          </a:p>
        </p:txBody>
      </p:sp>
      <p:sp>
        <p:nvSpPr>
          <p:cNvPr id="3" name="Content Placeholder 2"/>
          <p:cNvSpPr>
            <a:spLocks noGrp="1"/>
          </p:cNvSpPr>
          <p:nvPr>
            <p:ph idx="1"/>
          </p:nvPr>
        </p:nvSpPr>
        <p:spPr/>
        <p:txBody>
          <a:bodyPr>
            <a:normAutofit fontScale="77500" lnSpcReduction="20000"/>
          </a:bodyPr>
          <a:lstStyle/>
          <a:p>
            <a:r>
              <a:rPr lang="en-GB" dirty="0"/>
              <a:t>Must be a relationship by which a duty of care is owed - carelessness alone does not give rise to liability</a:t>
            </a:r>
          </a:p>
          <a:p>
            <a:endParaRPr lang="en-GB" dirty="0"/>
          </a:p>
          <a:p>
            <a:r>
              <a:rPr lang="en-GB" dirty="0"/>
              <a:t>A duty of care is a legal obligation which is imposed on an individual requiring adherence to a standard of reasonable care in the performance of an act that could foreseeably cause harm to others</a:t>
            </a:r>
          </a:p>
          <a:p>
            <a:pPr lvl="1"/>
            <a:r>
              <a:rPr lang="en-GB" dirty="0"/>
              <a:t>e.g. duty of care owed by employer not to cause employee physical injury</a:t>
            </a:r>
          </a:p>
          <a:p>
            <a:pPr marL="0" indent="0">
              <a:buNone/>
            </a:pPr>
            <a:endParaRPr lang="en-GB" dirty="0"/>
          </a:p>
          <a:p>
            <a:r>
              <a:rPr lang="en-GB" dirty="0"/>
              <a:t>When does a duty of care exist?</a:t>
            </a:r>
          </a:p>
          <a:p>
            <a:pPr lvl="1"/>
            <a:r>
              <a:rPr lang="en-GB" dirty="0"/>
              <a:t>Precedent (found to exist in previous cases regarding similar circumstances)</a:t>
            </a:r>
          </a:p>
          <a:p>
            <a:pPr lvl="1"/>
            <a:r>
              <a:rPr lang="en-GB" dirty="0"/>
              <a:t>By analogy </a:t>
            </a:r>
            <a:r>
              <a:rPr lang="en-GB" dirty="0" err="1"/>
              <a:t>通过类比to</a:t>
            </a:r>
            <a:r>
              <a:rPr lang="en-GB" dirty="0"/>
              <a:t> those duties of care found in previous cases (e.g. nursery/childminder)</a:t>
            </a:r>
          </a:p>
          <a:p>
            <a:pPr lvl="1"/>
            <a:r>
              <a:rPr lang="en-GB" dirty="0"/>
              <a:t>If new circumstances fulfil the requirements of the ‘</a:t>
            </a:r>
            <a:r>
              <a:rPr lang="en-GB" dirty="0" err="1"/>
              <a:t>Caparo</a:t>
            </a:r>
            <a:r>
              <a:rPr lang="en-GB" dirty="0"/>
              <a:t> Test’</a:t>
            </a:r>
          </a:p>
          <a:p>
            <a:endParaRPr lang="en-GB" dirty="0"/>
          </a:p>
          <a:p>
            <a:r>
              <a:rPr lang="en-GB" dirty="0"/>
              <a:t>Note: special rules for cases regarding pure economic loss and pure psychiatric injury</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Duty of Care</a:t>
            </a:r>
          </a:p>
        </p:txBody>
      </p:sp>
      <p:pic>
        <p:nvPicPr>
          <p:cNvPr id="7" name="Picture 6"/>
          <p:cNvPicPr>
            <a:picLocks noChangeAspect="1"/>
          </p:cNvPicPr>
          <p:nvPr/>
        </p:nvPicPr>
        <p:blipFill>
          <a:blip r:embed="rId3"/>
          <a:stretch>
            <a:fillRect/>
          </a:stretch>
        </p:blipFill>
        <p:spPr>
          <a:xfrm>
            <a:off x="11175022" y="5795486"/>
            <a:ext cx="1016977" cy="1062513"/>
          </a:xfrm>
          <a:prstGeom prst="rect">
            <a:avLst/>
          </a:prstGeom>
        </p:spPr>
      </p:pic>
    </p:spTree>
    <p:extLst>
      <p:ext uri="{BB962C8B-B14F-4D97-AF65-F5344CB8AC3E}">
        <p14:creationId xmlns:p14="http://schemas.microsoft.com/office/powerpoint/2010/main" val="23037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2) Breach of duty of care</a:t>
            </a:r>
          </a:p>
        </p:txBody>
      </p:sp>
      <p:sp>
        <p:nvSpPr>
          <p:cNvPr id="3" name="Content Placeholder 2"/>
          <p:cNvSpPr>
            <a:spLocks noGrp="1"/>
          </p:cNvSpPr>
          <p:nvPr>
            <p:ph idx="1"/>
          </p:nvPr>
        </p:nvSpPr>
        <p:spPr/>
        <p:txBody>
          <a:bodyPr>
            <a:normAutofit fontScale="77500" lnSpcReduction="20000"/>
          </a:bodyPr>
          <a:lstStyle/>
          <a:p>
            <a:endParaRPr lang="en-GB" dirty="0"/>
          </a:p>
          <a:p>
            <a:r>
              <a:rPr lang="en-GB" dirty="0"/>
              <a:t>A defendant is only liable if he can be shown to be at fault</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被告只有在能够证明有过错的情况下才负上法律责任</a:t>
            </a:r>
            <a:endParaRPr lang="en-GB" dirty="0"/>
          </a:p>
          <a:p>
            <a:pPr lvl="1"/>
            <a:r>
              <a:rPr lang="en-GB" dirty="0"/>
              <a:t>How should the defendant have behaved in the circumstances? (a question of law – see next slide)</a:t>
            </a:r>
          </a:p>
          <a:p>
            <a:pPr lvl="1"/>
            <a:r>
              <a:rPr lang="en-GB" dirty="0"/>
              <a:t>How did defendant actually behave? (a question of fact/evidence)</a:t>
            </a:r>
          </a:p>
          <a:p>
            <a:pPr lvl="1"/>
            <a:r>
              <a:rPr lang="en-GB" dirty="0"/>
              <a:t>If the defendant’s actual behaviour is below that which the law defines as a </a:t>
            </a:r>
            <a:r>
              <a:rPr lang="en-GB" u="sng" dirty="0"/>
              <a:t>minimum standard</a:t>
            </a:r>
            <a:r>
              <a:rPr lang="en-GB" dirty="0"/>
              <a:t> then a duty of care owed will be breached</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如果被告的实际行为低于法律所界定的最低标准，那么就违反了应有的谨慎责任</a:t>
            </a:r>
            <a:endParaRPr lang="en-GB" dirty="0"/>
          </a:p>
          <a:p>
            <a:endParaRPr lang="en-GB" dirty="0"/>
          </a:p>
          <a:p>
            <a:r>
              <a:rPr lang="en-GB" dirty="0"/>
              <a:t>“Negligence is the omission to do something which a reasonable man would do, or doing something which a prudent and reasonable man would not do [in the circumstances]” (</a:t>
            </a:r>
            <a:r>
              <a:rPr lang="en-GB" i="1" dirty="0"/>
              <a:t>Blyth v Birmingham Waterworks Co</a:t>
            </a:r>
            <a:r>
              <a:rPr lang="en-GB" dirty="0"/>
              <a:t>.)</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疏忽是指没有做一个理性的人会做的事，或者做一个谨慎和合理的人不会做的事</a:t>
            </a:r>
            <a:endParaRPr lang="en-GB" dirty="0"/>
          </a:p>
          <a:p>
            <a:pPr lvl="1"/>
            <a:r>
              <a:rPr lang="en-GB" dirty="0"/>
              <a:t>Minimum standard = what is (</a:t>
            </a:r>
            <a:r>
              <a:rPr lang="en-GB" dirty="0" err="1"/>
              <a:t>i</a:t>
            </a:r>
            <a:r>
              <a:rPr lang="en-GB" dirty="0"/>
              <a:t>) </a:t>
            </a:r>
            <a:r>
              <a:rPr lang="en-GB" u="sng" dirty="0"/>
              <a:t>reasonable</a:t>
            </a:r>
            <a:r>
              <a:rPr lang="en-GB" dirty="0"/>
              <a:t> (ii) in the </a:t>
            </a:r>
            <a:r>
              <a:rPr lang="en-GB" u="sng" dirty="0"/>
              <a:t>circumstances</a:t>
            </a:r>
            <a:br>
              <a:rPr lang="en-GB" dirty="0"/>
            </a:br>
            <a:r>
              <a:rPr lang="en-GB" dirty="0"/>
              <a:t> </a:t>
            </a:r>
          </a:p>
          <a:p>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Breach of Duty</a:t>
            </a:r>
          </a:p>
        </p:txBody>
      </p:sp>
    </p:spTree>
    <p:extLst>
      <p:ext uri="{BB962C8B-B14F-4D97-AF65-F5344CB8AC3E}">
        <p14:creationId xmlns:p14="http://schemas.microsoft.com/office/powerpoint/2010/main" val="259097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993"/>
            <a:ext cx="11353800" cy="1325563"/>
          </a:xfrm>
        </p:spPr>
        <p:txBody>
          <a:bodyPr>
            <a:normAutofit/>
          </a:bodyPr>
          <a:lstStyle/>
          <a:p>
            <a:r>
              <a:rPr lang="en-GB" sz="3600" dirty="0">
                <a:latin typeface="+mn-lt"/>
              </a:rPr>
              <a:t>Breach of duty – standard of care</a:t>
            </a:r>
            <a:r>
              <a:rPr lang="ja-JP" altLang="en-US" sz="3600" b="0" i="0" u="none" strike="noStrike">
                <a:solidFill>
                  <a:srgbClr val="000000"/>
                </a:solidFill>
                <a:effectLst/>
                <a:latin typeface="Microsoft Yahei" panose="020B0503020204020204" pitchFamily="34" charset="-122"/>
                <a:ea typeface="Microsoft Yahei" panose="020B0503020204020204" pitchFamily="34" charset="-122"/>
              </a:rPr>
              <a:t>违反职责 </a:t>
            </a:r>
            <a:r>
              <a:rPr lang="en-US" altLang="ja-JP" sz="3600"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sz="3600" b="0" i="0" u="none" strike="noStrike">
                <a:solidFill>
                  <a:srgbClr val="000000"/>
                </a:solidFill>
                <a:effectLst/>
                <a:latin typeface="Microsoft Yahei" panose="020B0503020204020204" pitchFamily="34" charset="-122"/>
                <a:ea typeface="Microsoft Yahei" panose="020B0503020204020204" pitchFamily="34" charset="-122"/>
              </a:rPr>
              <a:t>谨慎标准</a:t>
            </a:r>
            <a:endParaRPr lang="en-GB" sz="3600" dirty="0">
              <a:latin typeface="+mn-lt"/>
            </a:endParaRPr>
          </a:p>
        </p:txBody>
      </p:sp>
      <p:sp>
        <p:nvSpPr>
          <p:cNvPr id="3" name="Content Placeholder 2"/>
          <p:cNvSpPr>
            <a:spLocks noGrp="1"/>
          </p:cNvSpPr>
          <p:nvPr>
            <p:ph idx="1"/>
          </p:nvPr>
        </p:nvSpPr>
        <p:spPr/>
        <p:txBody>
          <a:bodyPr>
            <a:normAutofit fontScale="70000" lnSpcReduction="20000"/>
          </a:bodyPr>
          <a:lstStyle/>
          <a:p>
            <a:pPr marL="0" indent="0">
              <a:buNone/>
            </a:pPr>
            <a:r>
              <a:rPr lang="en-GB" u="sng" dirty="0"/>
              <a:t>(</a:t>
            </a:r>
            <a:r>
              <a:rPr lang="en-GB" u="sng" dirty="0" err="1"/>
              <a:t>i</a:t>
            </a:r>
            <a:r>
              <a:rPr lang="en-GB" u="sng" dirty="0"/>
              <a:t>) What is reasonable?</a:t>
            </a:r>
          </a:p>
          <a:p>
            <a:r>
              <a:rPr lang="en-GB" dirty="0"/>
              <a:t>What level of care would be expected of the </a:t>
            </a:r>
            <a:r>
              <a:rPr lang="en-GB" i="1" u="sng" dirty="0"/>
              <a:t>reasonable person</a:t>
            </a:r>
            <a:r>
              <a:rPr lang="en-GB" u="sng" dirty="0"/>
              <a:t> </a:t>
            </a:r>
            <a:r>
              <a:rPr lang="en-GB" dirty="0"/>
              <a:t>in the position of the defendant in all the circumstances?</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在所有情况下，处于被告人地位的合理人应受到多大程度的谨慎？</a:t>
            </a:r>
            <a:endParaRPr lang="en-GB" dirty="0"/>
          </a:p>
          <a:p>
            <a:r>
              <a:rPr lang="en-GB" dirty="0"/>
              <a:t>Reasonable person = an objective legal test</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理性人</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客观的法律检验</a:t>
            </a:r>
            <a:endParaRPr lang="en-GB" dirty="0"/>
          </a:p>
          <a:p>
            <a:pPr lvl="1"/>
            <a:r>
              <a:rPr lang="en-GB" dirty="0"/>
              <a:t>What level of care and skill did the activity that the defendant was undertaking require? (</a:t>
            </a:r>
            <a:r>
              <a:rPr lang="en-GB" i="1" dirty="0" err="1"/>
              <a:t>Nettleship</a:t>
            </a:r>
            <a:r>
              <a:rPr lang="en-GB" i="1" dirty="0"/>
              <a:t> v Weston</a:t>
            </a:r>
            <a:r>
              <a:rPr lang="en-GB" dirty="0"/>
              <a:t>)</a:t>
            </a:r>
          </a:p>
          <a:p>
            <a:pPr marL="457200" lvl="1" indent="0">
              <a:buNone/>
            </a:pPr>
            <a:endParaRPr lang="en-GB" dirty="0"/>
          </a:p>
          <a:p>
            <a:r>
              <a:rPr lang="en-GB" u="sng" dirty="0"/>
              <a:t>Exceptions</a:t>
            </a:r>
            <a:r>
              <a:rPr lang="en-GB" dirty="0"/>
              <a:t> i.e. where a characteristic of defendant has been incorporated in test:</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例外情况，即被告的特征已被纳入测试：</a:t>
            </a:r>
            <a:endParaRPr lang="en-GB" dirty="0"/>
          </a:p>
          <a:p>
            <a:pPr lvl="1"/>
            <a:r>
              <a:rPr lang="en-GB" dirty="0"/>
              <a:t>Where illness has affected functioning of brain and was unbeknown to defendant (</a:t>
            </a:r>
            <a:r>
              <a:rPr lang="en-GB" i="1" dirty="0" err="1"/>
              <a:t>Mansfied</a:t>
            </a:r>
            <a:r>
              <a:rPr lang="en-GB" i="1" dirty="0"/>
              <a:t> v Weetabix</a:t>
            </a:r>
            <a:r>
              <a:rPr lang="en-GB" dirty="0"/>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疾病影响了大脑的功能，而被告人却不知情</a:t>
            </a:r>
            <a:endParaRPr lang="en-GB" dirty="0"/>
          </a:p>
          <a:p>
            <a:pPr lvl="1"/>
            <a:r>
              <a:rPr lang="en-GB" dirty="0"/>
              <a:t>Children – “what can be objectively expected of a child of that age” </a:t>
            </a:r>
            <a:r>
              <a:rPr lang="en-GB" i="1" dirty="0"/>
              <a:t>(Orchard v Lee)</a:t>
            </a:r>
          </a:p>
          <a:p>
            <a:pPr lvl="1"/>
            <a:r>
              <a:rPr lang="en-GB" dirty="0"/>
              <a:t>Special skills i.e. Professionals acting in their capacity as professionals and exercising a special skill/competence – “an ordinary skilled person professing to exercise that skill” </a:t>
            </a:r>
            <a:r>
              <a:rPr lang="en-GB" i="1" dirty="0"/>
              <a:t>(</a:t>
            </a:r>
            <a:r>
              <a:rPr lang="en-GB" i="1" dirty="0" err="1"/>
              <a:t>Bolam</a:t>
            </a:r>
            <a:r>
              <a:rPr lang="en-GB" i="1" dirty="0"/>
              <a:t> v Friern Hospital </a:t>
            </a:r>
            <a:r>
              <a:rPr lang="en-GB" i="1" dirty="0" err="1"/>
              <a:t>Mgt</a:t>
            </a:r>
            <a:r>
              <a:rPr lang="en-GB" i="1" dirty="0"/>
              <a:t>)</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特殊技能，即以专业人员身份行事并行使特殊技能</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能力的专业人员</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自称行使该技能的普通技术人员</a:t>
            </a:r>
            <a:endParaRPr lang="en-GB" i="1" dirty="0"/>
          </a:p>
          <a:p>
            <a:pPr marL="0" indent="0">
              <a:buNone/>
            </a:pP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Breach of Duty</a:t>
            </a:r>
          </a:p>
        </p:txBody>
      </p:sp>
    </p:spTree>
    <p:extLst>
      <p:ext uri="{BB962C8B-B14F-4D97-AF65-F5344CB8AC3E}">
        <p14:creationId xmlns:p14="http://schemas.microsoft.com/office/powerpoint/2010/main" val="178812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210" y="-198372"/>
            <a:ext cx="10515600" cy="1325563"/>
          </a:xfrm>
        </p:spPr>
        <p:txBody>
          <a:bodyPr/>
          <a:lstStyle/>
          <a:p>
            <a:r>
              <a:rPr lang="en-GB" dirty="0">
                <a:latin typeface="+mn-lt"/>
              </a:rPr>
              <a:t>Breach of duty – standard of care (cont.)</a:t>
            </a:r>
          </a:p>
        </p:txBody>
      </p:sp>
      <p:sp>
        <p:nvSpPr>
          <p:cNvPr id="3" name="Content Placeholder 2"/>
          <p:cNvSpPr>
            <a:spLocks noGrp="1"/>
          </p:cNvSpPr>
          <p:nvPr>
            <p:ph idx="1"/>
          </p:nvPr>
        </p:nvSpPr>
        <p:spPr>
          <a:xfrm>
            <a:off x="112542" y="762066"/>
            <a:ext cx="11957538" cy="5414897"/>
          </a:xfrm>
        </p:spPr>
        <p:txBody>
          <a:bodyPr>
            <a:normAutofit/>
          </a:bodyPr>
          <a:lstStyle/>
          <a:p>
            <a:pPr marL="0" indent="0">
              <a:buNone/>
            </a:pPr>
            <a:r>
              <a:rPr lang="en-GB" u="sng" dirty="0"/>
              <a:t>(ii) In the circumstances?</a:t>
            </a:r>
          </a:p>
          <a:p>
            <a:pPr lvl="1"/>
            <a:r>
              <a:rPr lang="en-GB" dirty="0"/>
              <a:t>Magnitude of risk</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风险程度</a:t>
            </a:r>
            <a:endParaRPr lang="en-GB" dirty="0"/>
          </a:p>
          <a:p>
            <a:pPr lvl="2"/>
            <a:r>
              <a:rPr lang="en-GB" dirty="0"/>
              <a:t>Probability that injury will occur (</a:t>
            </a:r>
            <a:r>
              <a:rPr lang="en-GB" i="1" dirty="0"/>
              <a:t>Bolton v Stone)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受伤的可能性</a:t>
            </a:r>
            <a:endParaRPr lang="en-GB" dirty="0"/>
          </a:p>
          <a:p>
            <a:pPr lvl="2"/>
            <a:r>
              <a:rPr lang="en-GB" dirty="0"/>
              <a:t>Seriousness of injury (</a:t>
            </a:r>
            <a:r>
              <a:rPr lang="en-GB" i="1" dirty="0"/>
              <a:t>Paris v Stepney BC)</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受伤的严重程度</a:t>
            </a:r>
            <a:endParaRPr lang="en-GB" dirty="0"/>
          </a:p>
          <a:p>
            <a:pPr lvl="1"/>
            <a:r>
              <a:rPr lang="en-GB" dirty="0"/>
              <a:t>Cost of eliminating the risk</a:t>
            </a:r>
            <a:r>
              <a:rPr lang="zh-CN" altLang="en-US" dirty="0"/>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消除风险的成本</a:t>
            </a:r>
            <a:endParaRPr lang="en-GB" dirty="0"/>
          </a:p>
          <a:p>
            <a:pPr lvl="2"/>
            <a:r>
              <a:rPr lang="en-GB" dirty="0"/>
              <a:t>i.e. cost of taking precautions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采取预防措施的成本</a:t>
            </a:r>
            <a:endParaRPr lang="en-GB" dirty="0"/>
          </a:p>
          <a:p>
            <a:pPr lvl="1"/>
            <a:r>
              <a:rPr lang="en-GB" dirty="0"/>
              <a:t>Conformity with standard practice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符合标准实践</a:t>
            </a:r>
            <a:endParaRPr lang="en-GB" dirty="0"/>
          </a:p>
          <a:p>
            <a:pPr lvl="2"/>
            <a:r>
              <a:rPr lang="en-GB" dirty="0"/>
              <a:t>Generally “neglect of duty does not by repetition cease to be neglect of duty”</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“玩忽职守不会因重复而不再是玩忽职守”</a:t>
            </a:r>
            <a:endParaRPr lang="en-GB" dirty="0"/>
          </a:p>
          <a:p>
            <a:pPr lvl="2"/>
            <a:r>
              <a:rPr lang="en-GB" dirty="0"/>
              <a:t>Exception – In the consideration of professionals acting in their capacity as professionals exercising a special skill/competence (</a:t>
            </a:r>
            <a:r>
              <a:rPr lang="en-GB" i="1" dirty="0" err="1"/>
              <a:t>Bolam</a:t>
            </a:r>
            <a:r>
              <a:rPr lang="en-GB" i="1" dirty="0"/>
              <a:t> v Friern Hospital </a:t>
            </a:r>
            <a:r>
              <a:rPr lang="en-GB" i="1" dirty="0" err="1"/>
              <a:t>Mgt</a:t>
            </a:r>
            <a:r>
              <a:rPr lang="en-GB" dirty="0"/>
              <a:t>)</a:t>
            </a:r>
          </a:p>
          <a:p>
            <a:pPr lvl="2"/>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例外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考虑到以行使特殊技能</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能力的专业人员身份行事的专业人员</a:t>
            </a:r>
            <a:endParaRPr lang="en-GB" dirty="0"/>
          </a:p>
          <a:p>
            <a:pPr lvl="1"/>
            <a:r>
              <a:rPr lang="en-GB" dirty="0"/>
              <a:t>Social value of activity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活动的社会价值</a:t>
            </a:r>
            <a:endParaRPr lang="en-GB" dirty="0"/>
          </a:p>
          <a:p>
            <a:pPr lvl="2"/>
            <a:r>
              <a:rPr lang="en-GB" dirty="0"/>
              <a:t>Emergency/rescue situation (</a:t>
            </a:r>
            <a:r>
              <a:rPr lang="en-GB" i="1" dirty="0"/>
              <a:t>Watt v Herts CC)</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紧急情况</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救援情况</a:t>
            </a:r>
            <a:endParaRPr lang="en-GB" i="1" dirty="0"/>
          </a:p>
          <a:p>
            <a:pPr lvl="2"/>
            <a:r>
              <a:rPr lang="en-GB" dirty="0"/>
              <a:t>Sporting events - in the heat of the moment </a:t>
            </a:r>
            <a:r>
              <a:rPr lang="en-GB" i="1" dirty="0"/>
              <a:t>(Blake v Galloway)</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体育赛事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在当下的热潮中</a:t>
            </a: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Breach of Duty</a:t>
            </a:r>
          </a:p>
        </p:txBody>
      </p:sp>
    </p:spTree>
    <p:extLst>
      <p:ext uri="{BB962C8B-B14F-4D97-AF65-F5344CB8AC3E}">
        <p14:creationId xmlns:p14="http://schemas.microsoft.com/office/powerpoint/2010/main" val="4834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3) Harm/Damage done to the claimant</a:t>
            </a:r>
          </a:p>
        </p:txBody>
      </p:sp>
      <p:sp>
        <p:nvSpPr>
          <p:cNvPr id="3" name="Content Placeholder 2"/>
          <p:cNvSpPr>
            <a:spLocks noGrp="1"/>
          </p:cNvSpPr>
          <p:nvPr>
            <p:ph idx="1"/>
          </p:nvPr>
        </p:nvSpPr>
        <p:spPr/>
        <p:txBody>
          <a:bodyPr>
            <a:normAutofit fontScale="92500" lnSpcReduction="10000"/>
          </a:bodyPr>
          <a:lstStyle/>
          <a:p>
            <a:r>
              <a:rPr lang="en-GB" dirty="0"/>
              <a:t>‘Proof of damage is an essential element in a claim in negligence’ (</a:t>
            </a:r>
            <a:r>
              <a:rPr lang="en-GB" i="1" dirty="0"/>
              <a:t>Lord Hoffman, Rothwell v Chemical and Insulating Co Ltd</a:t>
            </a:r>
            <a:r>
              <a:rPr lang="en-GB" dirty="0"/>
              <a:t>)</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“损害证明是疏忽索赔的基本要素”</a:t>
            </a:r>
            <a:endParaRPr lang="en-GB" dirty="0"/>
          </a:p>
          <a:p>
            <a:r>
              <a:rPr lang="en-GB" dirty="0"/>
              <a:t>Claimant must suffer </a:t>
            </a:r>
            <a:r>
              <a:rPr lang="en-GB" u="sng" dirty="0"/>
              <a:t>actual</a:t>
            </a:r>
            <a:r>
              <a:rPr lang="en-GB" dirty="0"/>
              <a:t> harm/damage</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索赔人必须遭受实际伤害</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损害</a:t>
            </a:r>
            <a:endParaRPr lang="en-GB" dirty="0"/>
          </a:p>
          <a:p>
            <a:r>
              <a:rPr lang="en-GB" dirty="0"/>
              <a:t>e.g. harmless ‘neural plaques’ in lungs from exposure to asbestos were not classed as such as they “do not give rise to any symptoms, nor do they lead to anything else which constitutes damage.” (</a:t>
            </a:r>
            <a:r>
              <a:rPr lang="en-GB" i="1" dirty="0"/>
              <a:t>Lord Hoffman, Rothwell v Chemical and Insulating Co Ltd</a:t>
            </a:r>
            <a:r>
              <a:rPr lang="en-GB" dirty="0"/>
              <a:t>)</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因接触石棉而在肺部形成的无害“神经斑块”没有被归类为“不会引起任何症状，也不会导致任何其他构成损害的东西”。</a:t>
            </a:r>
            <a:endParaRPr lang="en-GB" dirty="0"/>
          </a:p>
          <a:p>
            <a:pPr marL="0" indent="0">
              <a:buNone/>
            </a:pPr>
            <a:endParaRPr lang="en-GB" dirty="0"/>
          </a:p>
          <a:p>
            <a:pPr marL="0" indent="0">
              <a:buNone/>
            </a:pPr>
            <a:endParaRPr lang="en-GB" dirty="0"/>
          </a:p>
          <a:p>
            <a:endParaRPr lang="en-GB" dirty="0"/>
          </a:p>
          <a:p>
            <a:endParaRPr lang="en-GB" dirty="0"/>
          </a:p>
          <a:p>
            <a:pPr marL="0" indent="0">
              <a:buNone/>
            </a:pP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Damage/Harm</a:t>
            </a:r>
          </a:p>
        </p:txBody>
      </p:sp>
    </p:spTree>
    <p:extLst>
      <p:ext uri="{BB962C8B-B14F-4D97-AF65-F5344CB8AC3E}">
        <p14:creationId xmlns:p14="http://schemas.microsoft.com/office/powerpoint/2010/main" val="15043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4) Causation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原因</a:t>
            </a:r>
            <a:endParaRPr lang="en-GB" dirty="0">
              <a:latin typeface="+mn-lt"/>
            </a:endParaRPr>
          </a:p>
        </p:txBody>
      </p:sp>
      <p:sp>
        <p:nvSpPr>
          <p:cNvPr id="3" name="Content Placeholder 2"/>
          <p:cNvSpPr>
            <a:spLocks noGrp="1"/>
          </p:cNvSpPr>
          <p:nvPr>
            <p:ph idx="1"/>
          </p:nvPr>
        </p:nvSpPr>
        <p:spPr/>
        <p:txBody>
          <a:bodyPr>
            <a:normAutofit fontScale="55000" lnSpcReduction="20000"/>
          </a:bodyPr>
          <a:lstStyle/>
          <a:p>
            <a:r>
              <a:rPr lang="en-GB" dirty="0"/>
              <a:t>Causation in fact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事实上的因果关系</a:t>
            </a:r>
            <a:endParaRPr lang="en-GB" dirty="0"/>
          </a:p>
          <a:p>
            <a:pPr lvl="1"/>
            <a:r>
              <a:rPr lang="en-GB" dirty="0"/>
              <a:t>‘but for’ the negligence would the harm/damage have occurred? (</a:t>
            </a:r>
            <a:r>
              <a:rPr lang="en-GB" i="1" dirty="0"/>
              <a:t>Barnett v Chelsea &amp; Kensington Hospital Management Committee.</a:t>
            </a:r>
            <a:r>
              <a:rPr lang="en-GB" dirty="0"/>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“如果不是”疏忽，会不会发生伤害</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损害？</a:t>
            </a:r>
            <a:endParaRPr lang="en-GB" dirty="0"/>
          </a:p>
          <a:p>
            <a:endParaRPr lang="en-GB" dirty="0"/>
          </a:p>
          <a:p>
            <a:r>
              <a:rPr lang="en-GB" dirty="0"/>
              <a:t>Standard of proof</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证明标准</a:t>
            </a:r>
            <a:endParaRPr lang="en-GB" dirty="0"/>
          </a:p>
          <a:p>
            <a:pPr lvl="1"/>
            <a:r>
              <a:rPr lang="en-GB" dirty="0"/>
              <a:t>must show that negligence caused the harm on ‘the balance of probabilities’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必须证明疏忽对“可能性的平衡”造成了损害</a:t>
            </a:r>
            <a:endParaRPr lang="en-GB" dirty="0"/>
          </a:p>
          <a:p>
            <a:endParaRPr lang="en-GB" dirty="0"/>
          </a:p>
          <a:p>
            <a:r>
              <a:rPr lang="en-GB" dirty="0"/>
              <a:t>Multiple causes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多种原因</a:t>
            </a:r>
            <a:endParaRPr lang="en-GB" dirty="0"/>
          </a:p>
          <a:p>
            <a:pPr lvl="1"/>
            <a:r>
              <a:rPr lang="en-GB" dirty="0"/>
              <a:t>i.e. harm is caused by multiple causes, one of which was the defendant’s negligence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即伤害是由多种原因造成的，其中之一是被告人的疏忽</a:t>
            </a:r>
            <a:endParaRPr lang="en-GB" dirty="0"/>
          </a:p>
          <a:p>
            <a:pPr lvl="1"/>
            <a:r>
              <a:rPr lang="en-GB" dirty="0"/>
              <a:t>Courts will consider whether negligence ‘materially contributed’ to the harm (e.g. </a:t>
            </a:r>
            <a:r>
              <a:rPr lang="en-GB" i="1" dirty="0"/>
              <a:t>McGee v National Coal Board)</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法院将考虑疏忽是否“实质性地促成”了伤害</a:t>
            </a:r>
            <a:endParaRPr lang="en-GB" i="1" dirty="0"/>
          </a:p>
          <a:p>
            <a:endParaRPr lang="en-GB" i="1" dirty="0"/>
          </a:p>
          <a:p>
            <a:r>
              <a:rPr lang="en-GB" i="1" dirty="0"/>
              <a:t>Novus </a:t>
            </a:r>
            <a:r>
              <a:rPr lang="en-GB" i="1" dirty="0" err="1"/>
              <a:t>Actus</a:t>
            </a:r>
            <a:r>
              <a:rPr lang="en-GB" i="1" dirty="0"/>
              <a:t> </a:t>
            </a:r>
            <a:r>
              <a:rPr lang="en-GB" i="1" dirty="0" err="1"/>
              <a:t>Interveniens</a:t>
            </a:r>
            <a:r>
              <a:rPr lang="en-GB" i="1" dirty="0"/>
              <a:t> (a ‘new intervening act’)</a:t>
            </a:r>
          </a:p>
          <a:p>
            <a:pPr lvl="1"/>
            <a:r>
              <a:rPr lang="en-GB" dirty="0"/>
              <a:t>Did a second negligent act (by a different party) break the chain of causation? (</a:t>
            </a:r>
            <a:r>
              <a:rPr lang="en-GB" i="1" dirty="0"/>
              <a:t>Knightley v Johns</a:t>
            </a:r>
            <a:r>
              <a:rPr lang="en-GB" dirty="0"/>
              <a:t>) </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第二次疏忽行为（另一方）是否打破了因果关系链？</a:t>
            </a:r>
            <a:br>
              <a:rPr lang="en-GB" dirty="0"/>
            </a:br>
            <a:br>
              <a:rPr lang="en-GB" dirty="0"/>
            </a:b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Causation</a:t>
            </a:r>
          </a:p>
        </p:txBody>
      </p:sp>
    </p:spTree>
    <p:extLst>
      <p:ext uri="{BB962C8B-B14F-4D97-AF65-F5344CB8AC3E}">
        <p14:creationId xmlns:p14="http://schemas.microsoft.com/office/powerpoint/2010/main" val="49160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75"/>
            <a:ext cx="10515600" cy="1325563"/>
          </a:xfrm>
        </p:spPr>
        <p:txBody>
          <a:bodyPr>
            <a:normAutofit/>
          </a:bodyPr>
          <a:lstStyle/>
          <a:p>
            <a:r>
              <a:rPr lang="en-GB" sz="2800" dirty="0">
                <a:latin typeface="+mn-lt"/>
              </a:rPr>
              <a:t>5) Remoteness</a:t>
            </a:r>
          </a:p>
        </p:txBody>
      </p:sp>
      <p:sp>
        <p:nvSpPr>
          <p:cNvPr id="3" name="Content Placeholder 2"/>
          <p:cNvSpPr>
            <a:spLocks noGrp="1"/>
          </p:cNvSpPr>
          <p:nvPr>
            <p:ph idx="1"/>
          </p:nvPr>
        </p:nvSpPr>
        <p:spPr>
          <a:xfrm>
            <a:off x="145472" y="578716"/>
            <a:ext cx="11783291" cy="5555881"/>
          </a:xfrm>
        </p:spPr>
        <p:txBody>
          <a:bodyPr>
            <a:normAutofit lnSpcReduction="10000"/>
          </a:bodyPr>
          <a:lstStyle/>
          <a:p>
            <a:r>
              <a:rPr lang="en-GB" sz="1800" dirty="0"/>
              <a:t>“The essential factor in determining liability is whether the damage is of such a kind as the reasonable man should have foreseen”</a:t>
            </a:r>
          </a:p>
          <a:p>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确定赔偿责任的关键因素是损害是否属于理性人应该预见到的那种</a:t>
            </a:r>
            <a:br>
              <a:rPr lang="en-GB" sz="1800" dirty="0"/>
            </a:br>
            <a:r>
              <a:rPr lang="en-GB" sz="1800" dirty="0"/>
              <a:t>(</a:t>
            </a:r>
            <a:r>
              <a:rPr lang="en-GB" sz="1800" i="1" dirty="0"/>
              <a:t>Viscount </a:t>
            </a:r>
            <a:r>
              <a:rPr lang="en-GB" sz="1800" i="1" dirty="0" err="1"/>
              <a:t>Symmonds</a:t>
            </a:r>
            <a:r>
              <a:rPr lang="en-GB" sz="1800" i="1" dirty="0"/>
              <a:t>, The Wagon Mound, No. 1)</a:t>
            </a:r>
            <a:endParaRPr lang="en-GB" sz="1800" dirty="0"/>
          </a:p>
          <a:p>
            <a:pPr lvl="1"/>
            <a:r>
              <a:rPr lang="en-GB" sz="1600" dirty="0"/>
              <a:t>i.e. the type of damage which resulted from the negligence must be reasonably foreseeable</a:t>
            </a:r>
            <a:r>
              <a:rPr lang="zh-CN" altLang="en-US" sz="1600" dirty="0"/>
              <a:t> </a:t>
            </a:r>
            <a:r>
              <a:rPr lang="ja-JP" altLang="en-US" sz="1600" b="0" i="0" u="none" strike="noStrike">
                <a:solidFill>
                  <a:srgbClr val="000000"/>
                </a:solidFill>
                <a:effectLst/>
                <a:latin typeface="Microsoft Yahei" panose="020B0503020204020204" pitchFamily="34" charset="-122"/>
                <a:ea typeface="Microsoft Yahei" panose="020B0503020204020204" pitchFamily="34" charset="-122"/>
              </a:rPr>
              <a:t>疏忽造成的损害类型必须是合理可预见的</a:t>
            </a:r>
            <a:endParaRPr lang="en-GB" sz="1600" dirty="0"/>
          </a:p>
          <a:p>
            <a:endParaRPr lang="en-GB" sz="1800" dirty="0"/>
          </a:p>
          <a:p>
            <a:r>
              <a:rPr lang="en-GB" sz="1800" dirty="0"/>
              <a:t>So long as this is reasonably foreseeable:</a:t>
            </a:r>
            <a:r>
              <a:rPr lang="ja-JP" altLang="en-US" sz="1800" b="0" i="0" u="none" strike="noStrike">
                <a:solidFill>
                  <a:srgbClr val="000000"/>
                </a:solidFill>
                <a:effectLst/>
                <a:latin typeface="Microsoft Yahei" panose="020B0503020204020204" pitchFamily="34" charset="-122"/>
                <a:ea typeface="Microsoft Yahei" panose="020B0503020204020204" pitchFamily="34" charset="-122"/>
              </a:rPr>
              <a:t>只要这是合理可预见的</a:t>
            </a:r>
            <a:endParaRPr lang="en-GB" sz="1800" dirty="0"/>
          </a:p>
          <a:p>
            <a:pPr lvl="1"/>
            <a:r>
              <a:rPr lang="en-GB" sz="1600" dirty="0"/>
              <a:t>It is not necessary for the manner by which it came about nor its extent to be reasonably foreseeable (</a:t>
            </a:r>
            <a:r>
              <a:rPr lang="en-GB" sz="1600" i="1" dirty="0"/>
              <a:t>The Wagon Mound, No. 1)</a:t>
            </a:r>
            <a:endParaRPr lang="en-GB" sz="1600" dirty="0"/>
          </a:p>
          <a:p>
            <a:pPr lvl="1"/>
            <a:r>
              <a:rPr lang="en-GB" sz="1600" dirty="0"/>
              <a:t>Defendant takes his victim in the physical condition he finds him – ‘thin skull rule’ (</a:t>
            </a:r>
            <a:r>
              <a:rPr lang="en-GB" sz="1600" i="1" dirty="0"/>
              <a:t>Smith v Leech Brain &amp; Co.; Page v Smith)</a:t>
            </a:r>
          </a:p>
          <a:p>
            <a:pPr marL="457200" lvl="1" indent="0">
              <a:buNone/>
            </a:pPr>
            <a:endParaRPr lang="en-GB" sz="1600" i="1" dirty="0"/>
          </a:p>
          <a:p>
            <a:pPr algn="l">
              <a:buFont typeface="+mj-lt"/>
              <a:buAutoNum type="arabicPeriod"/>
            </a:pPr>
            <a:r>
              <a:rPr lang="ja-JP" altLang="en-US" sz="1700" b="1" i="0" u="none" strike="noStrike">
                <a:solidFill>
                  <a:srgbClr val="0F0F0F"/>
                </a:solidFill>
                <a:effectLst/>
                <a:latin typeface="Söhne"/>
              </a:rPr>
              <a:t>关键因素：</a:t>
            </a:r>
            <a:r>
              <a:rPr lang="ja-JP" altLang="en-US" sz="1700" b="0" i="0" u="none" strike="noStrike">
                <a:solidFill>
                  <a:srgbClr val="0F0F0F"/>
                </a:solidFill>
                <a:effectLst/>
                <a:latin typeface="Söhne"/>
              </a:rPr>
              <a:t> 确定法律责任的核心因素是损害是否是理性人应该预见到的那种。这意味着在判断是否存在责任时，关键是能否合理地预见到造成的损害。</a:t>
            </a:r>
          </a:p>
          <a:p>
            <a:pPr algn="l">
              <a:buFont typeface="+mj-lt"/>
              <a:buAutoNum type="arabicPeriod"/>
            </a:pPr>
            <a:r>
              <a:rPr lang="ja-JP" altLang="en-US" sz="1700" b="1" i="0" u="none" strike="noStrike">
                <a:solidFill>
                  <a:srgbClr val="0F0F0F"/>
                </a:solidFill>
                <a:effectLst/>
                <a:latin typeface="Söhne"/>
              </a:rPr>
              <a:t>合理可预见的损害类型：</a:t>
            </a:r>
            <a:r>
              <a:rPr lang="ja-JP" altLang="en-US" sz="1700" b="0" i="0" u="none" strike="noStrike">
                <a:solidFill>
                  <a:srgbClr val="0F0F0F"/>
                </a:solidFill>
                <a:effectLst/>
                <a:latin typeface="Söhne"/>
              </a:rPr>
              <a:t> 疏忽行为造成的损害类型必须是合理可预见的。这强调了在法律上，责任通常与能否合理地预见到潜在的危害有关。</a:t>
            </a:r>
          </a:p>
          <a:p>
            <a:pPr algn="l">
              <a:buFont typeface="+mj-lt"/>
              <a:buAutoNum type="arabicPeriod"/>
            </a:pPr>
            <a:r>
              <a:rPr lang="ja-JP" altLang="en-US" sz="1700" b="1" i="0" u="none" strike="noStrike">
                <a:solidFill>
                  <a:srgbClr val="0F0F0F"/>
                </a:solidFill>
                <a:effectLst/>
                <a:latin typeface="Söhne"/>
              </a:rPr>
              <a:t>方式和程度的合理可预见性：</a:t>
            </a:r>
            <a:r>
              <a:rPr lang="ja-JP" altLang="en-US" sz="1700" b="0" i="0" u="none" strike="noStrike">
                <a:solidFill>
                  <a:srgbClr val="0F0F0F"/>
                </a:solidFill>
                <a:effectLst/>
                <a:latin typeface="Söhne"/>
              </a:rPr>
              <a:t> 与损害的类型不同，并不要求损害发生的方式或程度必须是合理可预见的。这意味着只要损害本身是可以预见的，就不必过分强调导致损害的具体方式或程度是否可预见。</a:t>
            </a:r>
          </a:p>
          <a:p>
            <a:pPr algn="l">
              <a:buFont typeface="+mj-lt"/>
              <a:buAutoNum type="arabicPeriod"/>
            </a:pPr>
            <a:r>
              <a:rPr lang="en-US" altLang="ja-JP" sz="1700" b="1" i="0" u="none" strike="noStrike" dirty="0">
                <a:solidFill>
                  <a:srgbClr val="0F0F0F"/>
                </a:solidFill>
                <a:effectLst/>
                <a:latin typeface="Söhne"/>
              </a:rPr>
              <a:t>"</a:t>
            </a:r>
            <a:r>
              <a:rPr lang="en-US" sz="1700" b="1" i="0" u="none" strike="noStrike" dirty="0">
                <a:solidFill>
                  <a:srgbClr val="0F0F0F"/>
                </a:solidFill>
                <a:effectLst/>
                <a:latin typeface="Söhne"/>
              </a:rPr>
              <a:t>Thin Skull Rule"：</a:t>
            </a:r>
            <a:r>
              <a:rPr lang="en-US" sz="1700" b="0" i="0" u="none" strike="noStrike" dirty="0">
                <a:solidFill>
                  <a:srgbClr val="0F0F0F"/>
                </a:solidFill>
                <a:effectLst/>
                <a:latin typeface="Söhne"/>
              </a:rPr>
              <a:t> </a:t>
            </a:r>
            <a:r>
              <a:rPr lang="ja-JP" altLang="en-US" sz="1700" b="0" i="0" u="none" strike="noStrike">
                <a:solidFill>
                  <a:srgbClr val="0F0F0F"/>
                </a:solidFill>
                <a:effectLst/>
                <a:latin typeface="Söhne"/>
              </a:rPr>
              <a:t>被告应对受害者的身体状况负责，即使该身体状况对于一般人来说可能是不寻常的或特殊的。这一原则强调了对损害的全面责任，无论受害者的身体状况如何，被告都要对由其疏忽造成的损害负责。</a:t>
            </a:r>
          </a:p>
          <a:p>
            <a:pPr marL="457200" lvl="1" indent="0">
              <a:buNone/>
            </a:pP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stretch>
            <a:fillRect/>
          </a:stretch>
        </p:blipFill>
        <p:spPr>
          <a:xfrm>
            <a:off x="11175022" y="5795486"/>
            <a:ext cx="1016977" cy="1062513"/>
          </a:xfrm>
          <a:prstGeom prst="rect">
            <a:avLst/>
          </a:prstGeom>
        </p:spPr>
      </p:pic>
      <p:sp>
        <p:nvSpPr>
          <p:cNvPr id="6" name="Cross 5"/>
          <p:cNvSpPr/>
          <p:nvPr/>
        </p:nvSpPr>
        <p:spPr>
          <a:xfrm>
            <a:off x="0" y="6301219"/>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Remoteness</a:t>
            </a:r>
          </a:p>
        </p:txBody>
      </p:sp>
    </p:spTree>
    <p:extLst>
      <p:ext uri="{BB962C8B-B14F-4D97-AF65-F5344CB8AC3E}">
        <p14:creationId xmlns:p14="http://schemas.microsoft.com/office/powerpoint/2010/main" val="98466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1823</Words>
  <Application>Microsoft Macintosh PowerPoint</Application>
  <PresentationFormat>Widescreen</PresentationFormat>
  <Paragraphs>145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Yahei</vt:lpstr>
      <vt:lpstr>Söhne</vt:lpstr>
      <vt:lpstr>Arial</vt:lpstr>
      <vt:lpstr>Calibri</vt:lpstr>
      <vt:lpstr>Calibri Light</vt:lpstr>
      <vt:lpstr>Office Theme</vt:lpstr>
      <vt:lpstr>The Law of Tort</vt:lpstr>
      <vt:lpstr>The tort of negligence</vt:lpstr>
      <vt:lpstr>1) Duty of care (recap)</vt:lpstr>
      <vt:lpstr>2) Breach of duty of care</vt:lpstr>
      <vt:lpstr>Breach of duty – standard of care违反职责 - 谨慎标准</vt:lpstr>
      <vt:lpstr>Breach of duty – standard of care (cont.)</vt:lpstr>
      <vt:lpstr>3) Harm/Damage done to the claimant</vt:lpstr>
      <vt:lpstr>4) Causation原因</vt:lpstr>
      <vt:lpstr>5) Remoteness</vt:lpstr>
      <vt:lpstr>An overriding factor of public policy? 公共政策的首要因素？</vt:lpstr>
      <vt:lpstr>Defences to negligence</vt:lpstr>
      <vt:lpstr>Remedies for negligence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Law of Tort</dc:title>
  <dc:creator>Luke Samuel Blindell</dc:creator>
  <cp:lastModifiedBy>Yi Li</cp:lastModifiedBy>
  <cp:revision>53</cp:revision>
  <dcterms:created xsi:type="dcterms:W3CDTF">2017-11-06T14:22:05Z</dcterms:created>
  <dcterms:modified xsi:type="dcterms:W3CDTF">2024-01-07T16:29:51Z</dcterms:modified>
</cp:coreProperties>
</file>