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0" r:id="rId3"/>
    <p:sldId id="267" r:id="rId4"/>
    <p:sldId id="279" r:id="rId5"/>
    <p:sldId id="282" r:id="rId6"/>
    <p:sldId id="284" r:id="rId7"/>
    <p:sldId id="261" r:id="rId8"/>
    <p:sldId id="260" r:id="rId9"/>
    <p:sldId id="269" r:id="rId10"/>
    <p:sldId id="271" r:id="rId11"/>
    <p:sldId id="285" r:id="rId12"/>
    <p:sldId id="296" r:id="rId13"/>
    <p:sldId id="297" r:id="rId14"/>
    <p:sldId id="298" r:id="rId15"/>
    <p:sldId id="302" r:id="rId16"/>
    <p:sldId id="318" r:id="rId17"/>
    <p:sldId id="287" r:id="rId18"/>
    <p:sldId id="319" r:id="rId19"/>
  </p:sldIdLst>
  <p:sldSz cx="9144000" cy="6858000" type="screen4x3"/>
  <p:notesSz cx="6888163" cy="100187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eresa Speziale" initials="MTS" lastIdx="1" clrIdx="0">
    <p:extLst>
      <p:ext uri="{19B8F6BF-5375-455C-9EA6-DF929625EA0E}">
        <p15:presenceInfo xmlns:p15="http://schemas.microsoft.com/office/powerpoint/2012/main" userId="f3ff391c4e4e7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7" autoAdjust="0"/>
    <p:restoredTop sz="83006" autoAdjust="0"/>
  </p:normalViewPr>
  <p:slideViewPr>
    <p:cSldViewPr>
      <p:cViewPr varScale="1">
        <p:scale>
          <a:sx n="102" d="100"/>
          <a:sy n="102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1/12/24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12/01/2024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3CF95-A0FC-4E1D-BFC1-D577AC32F13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244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3CF95-A0FC-4E1D-BFC1-D577AC32F13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389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3CF95-A0FC-4E1D-BFC1-D577AC32F13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460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3CF95-A0FC-4E1D-BFC1-D577AC32F13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6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94AFBB3-8644-93AF-0F00-C4E11BF45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AB1D7B-7A1F-46B9-9521-1D62D2EB8BED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F6FFD54-9A17-4059-AE18-F1478A2FB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7A1B364-39E9-DF48-EFFB-699279ED4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3C4F-19B1-4972-B7C5-75B091B5B63A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5268-1B61-422F-80C9-6F6F12870F9A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D2F36-54A2-41DE-8C54-8319417A37F7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22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04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12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62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16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438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0391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5" y="404664"/>
            <a:ext cx="727233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3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B81CF-A241-449B-B485-182251F32717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75859-FEF6-4783-AFFB-DA5E481DD51C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B2A7-88F3-4CEE-BC65-CB783829A32C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6900-6863-4C96-A4A0-B4285595295A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554B2-97F8-4D89-BD67-55317FFEAC32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1B0B-4825-4F2B-A968-6C27E7FA0358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4C60-CF79-4FC9-AE99-BD139E76128F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7049-F95E-4585-B4C0-81627620A922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C4EE6F-4E4F-4F09-982C-750B01B96FCE}" type="datetime1">
              <a:rPr lang="en-GB" altLang="en-US" smtClean="0"/>
              <a:t>12/01/2024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5" r:id="rId14"/>
    <p:sldLayoutId id="2147483930" r:id="rId15"/>
    <p:sldLayoutId id="2147483931" r:id="rId16"/>
    <p:sldLayoutId id="2147483932" r:id="rId17"/>
    <p:sldLayoutId id="2147483933" r:id="rId18"/>
    <p:sldLayoutId id="2147483934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 descr="Cover with module and lecture title.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9:</a:t>
            </a:r>
          </a:p>
          <a:p>
            <a:r>
              <a:rPr lang="en-GB" sz="2400" dirty="0">
                <a:solidFill>
                  <a:srgbClr val="464646"/>
                </a:solidFill>
                <a:latin typeface="Lucida Sans Unicode"/>
              </a:rPr>
              <a:t>Business forms and sources of funding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5187D6F-C96B-1504-567A-88014ACDA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35896" y="620688"/>
            <a:ext cx="5400600" cy="6405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altLang="en-US" dirty="0"/>
              <a:t>Stages in Business Growth and Expansion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8D7D0F8-C90A-4B8D-5FFB-601AA48F9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13967"/>
            <a:ext cx="6831806" cy="243006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Employing people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Developing the business organisation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Moving into new markets or products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GB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Previously mentioned sources of finance, but also: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Venture capital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Individuals – ‘angels’ and ‘dragons’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Leasing租借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altLang="en-US" sz="24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040" y="1789520"/>
            <a:ext cx="737524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sz="2400" b="1" dirty="0">
                <a:ea typeface="+mn-ea"/>
                <a:cs typeface="Arial" panose="020B0604020202020204" pitchFamily="34" charset="0"/>
              </a:rPr>
              <a:t>Issue of shares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685A59-6E8F-40BE-AD21-266870AA5ECA}"/>
              </a:ext>
            </a:extLst>
          </p:cNvPr>
          <p:cNvSpPr txBox="1"/>
          <p:nvPr/>
        </p:nvSpPr>
        <p:spPr>
          <a:xfrm>
            <a:off x="479039" y="2735907"/>
            <a:ext cx="8269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Ordinary shares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Nominal (face) value, e.g. 50p, £1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Market value (quoted shares)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Market capitalisation: </a:t>
            </a:r>
          </a:p>
          <a:p>
            <a:pPr eaLnBrk="1" hangingPunct="1"/>
            <a:r>
              <a:rPr lang="en-GB" altLang="en-US" sz="2400" dirty="0">
                <a:latin typeface="+mj-lt"/>
              </a:rPr>
              <a:t>     market value x number of shares in issue.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E56152A-6988-9C0A-BF80-3649D08F0645}"/>
              </a:ext>
            </a:extLst>
          </p:cNvPr>
          <p:cNvSpPr txBox="1">
            <a:spLocks/>
          </p:cNvSpPr>
          <p:nvPr/>
        </p:nvSpPr>
        <p:spPr>
          <a:xfrm>
            <a:off x="3759956" y="699007"/>
            <a:ext cx="4905003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eaLnBrk="0" hangingPunct="0"/>
            <a:r>
              <a:rPr lang="en-GB" sz="4400" b="0" dirty="0">
                <a:solidFill>
                  <a:schemeClr val="tx1"/>
                </a:solidFill>
                <a:effectLst/>
              </a:rPr>
              <a:t>Sources of Finance –Large Businesses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E5C64B0-EE37-196D-9BC7-329BF94D1871}"/>
              </a:ext>
            </a:extLst>
          </p:cNvPr>
          <p:cNvSpPr txBox="1">
            <a:spLocks/>
          </p:cNvSpPr>
          <p:nvPr/>
        </p:nvSpPr>
        <p:spPr>
          <a:xfrm>
            <a:off x="479038" y="4523707"/>
            <a:ext cx="737524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sz="2400" dirty="0">
                <a:solidFill>
                  <a:schemeClr val="tx1"/>
                </a:solidFill>
                <a:effectLst/>
                <a:ea typeface="+mn-ea"/>
                <a:cs typeface="Arial" panose="020B0604020202020204" pitchFamily="34" charset="0"/>
              </a:rPr>
              <a:t>Rights of Ordinary Shareholders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5B32764-F43E-48BB-264D-3F89E31B154C}"/>
              </a:ext>
            </a:extLst>
          </p:cNvPr>
          <p:cNvSpPr txBox="1"/>
          <p:nvPr/>
        </p:nvSpPr>
        <p:spPr>
          <a:xfrm>
            <a:off x="479038" y="5397023"/>
            <a:ext cx="8075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Equity shareholders entitled to vote at Annual General Meeting (AGM)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j-lt"/>
              </a:rPr>
              <a:t>Right to receive dividends (Interim and final dividend)</a:t>
            </a:r>
          </a:p>
        </p:txBody>
      </p:sp>
    </p:spTree>
    <p:extLst>
      <p:ext uri="{BB962C8B-B14F-4D97-AF65-F5344CB8AC3E}">
        <p14:creationId xmlns:p14="http://schemas.microsoft.com/office/powerpoint/2010/main" val="249529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972A3D8-C4DB-C70F-B98C-936018DC9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9747" y="620688"/>
            <a:ext cx="5454253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en-US" dirty="0"/>
              <a:t>The London Stock Exchange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6FE2187-B153-05FF-4395-2DA589DD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90" y="2492896"/>
            <a:ext cx="7579420" cy="227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altLang="en-US" sz="2800" dirty="0">
                <a:solidFill>
                  <a:schemeClr val="tx1"/>
                </a:solidFill>
              </a:rPr>
              <a:t>Trades in the shares of quoted companies, government bonds and company bonds (loan stock/debentures)</a:t>
            </a:r>
          </a:p>
          <a:p>
            <a:pPr eaLnBrk="1" hangingPunct="1">
              <a:lnSpc>
                <a:spcPct val="110000"/>
              </a:lnSpc>
            </a:pPr>
            <a:endParaRPr lang="en-GB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GB" altLang="en-US" sz="2800" dirty="0">
                <a:solidFill>
                  <a:schemeClr val="tx1"/>
                </a:solidFill>
              </a:rPr>
              <a:t>London Stock Exchange (LSE)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en-US" dirty="0">
                <a:solidFill>
                  <a:schemeClr val="tx1"/>
                </a:solidFill>
              </a:rPr>
              <a:t>Primary market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en-US" dirty="0">
                <a:solidFill>
                  <a:schemeClr val="tx1"/>
                </a:solidFill>
              </a:rPr>
              <a:t>Secondary market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01DEE27-7A9E-E493-BA5C-469C43375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63888" y="620688"/>
            <a:ext cx="5454254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en-US" dirty="0"/>
              <a:t>Organization of the London Stock Exchange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730CD6A-E7E0-2967-F262-A9E989BA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708920"/>
            <a:ext cx="6642496" cy="24836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The main market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The Alternative Investment Market (AIM)</a:t>
            </a:r>
          </a:p>
          <a:p>
            <a:pPr lvl="1" eaLnBrk="1" hangingPunct="1">
              <a:defRPr/>
            </a:pPr>
            <a:r>
              <a:rPr lang="en-GB" altLang="en-US" dirty="0">
                <a:solidFill>
                  <a:schemeClr val="tx1"/>
                </a:solidFill>
              </a:rPr>
              <a:t>Deals in shares of smaller/newer companies.</a:t>
            </a:r>
          </a:p>
          <a:p>
            <a:pPr lvl="1" eaLnBrk="1" hangingPunct="1">
              <a:defRPr/>
            </a:pPr>
            <a:r>
              <a:rPr lang="en-GB" altLang="en-US" dirty="0">
                <a:solidFill>
                  <a:schemeClr val="tx1"/>
                </a:solidFill>
              </a:rPr>
              <a:t>Investment in AIM companies may be potentially riskier.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GB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0BA8840-96FF-8735-AE14-8131E02E6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9746" y="836712"/>
            <a:ext cx="5454254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en-US" dirty="0"/>
              <a:t>Stock Market Indices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565A986-BF2E-A2D5-8091-0726F09D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60848"/>
            <a:ext cx="6548438" cy="24836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GB" sz="2400" spc="-45" dirty="0">
                <a:solidFill>
                  <a:schemeClr val="tx1"/>
                </a:solidFill>
              </a:rPr>
              <a:t>FTSE =  Financial Times Stock Exchange</a:t>
            </a:r>
          </a:p>
          <a:p>
            <a:pPr eaLnBrk="1" hangingPunct="1">
              <a:buFontTx/>
              <a:buNone/>
              <a:defRPr/>
            </a:pPr>
            <a:endParaRPr lang="en-GB" sz="2400" spc="-45" dirty="0">
              <a:solidFill>
                <a:schemeClr val="tx1"/>
              </a:solidFill>
            </a:endParaRPr>
          </a:p>
          <a:p>
            <a:pPr lvl="2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100 = top 100 listed companies</a:t>
            </a:r>
          </a:p>
          <a:p>
            <a:pPr lvl="2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250 = 250 companies next in size</a:t>
            </a:r>
          </a:p>
          <a:p>
            <a:pPr lvl="2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350 = FTSE 100 + FTSE 250</a:t>
            </a:r>
          </a:p>
          <a:p>
            <a:pPr marL="901700" lvl="2" indent="0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All-share = FTSE 100 + FTSE 250 + FTSE Small Cap</a:t>
            </a:r>
          </a:p>
          <a:p>
            <a:pPr marL="901700" lvl="2" indent="0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Fledgling = Smaller companies below Small Cap size</a:t>
            </a:r>
          </a:p>
          <a:p>
            <a:pPr marL="901700" lvl="2" indent="0" eaLnBrk="1" hangingPunct="1"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FTSE TechMark = Separate market category for high-tech companies</a:t>
            </a:r>
          </a:p>
          <a:p>
            <a:pPr marL="0" indent="0" eaLnBrk="1" hangingPunct="1">
              <a:spcBef>
                <a:spcPct val="50000"/>
              </a:spcBef>
              <a:buNone/>
              <a:defRPr/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E3CE7D3-1008-D1D0-BA68-055344218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07904" y="836712"/>
            <a:ext cx="4770686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en-US" dirty="0"/>
              <a:t>Flotation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9720CE-1113-2C7F-43B5-D09709BC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466" y="2187179"/>
            <a:ext cx="6804422" cy="26455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GB" altLang="en-US" sz="2800" b="1" dirty="0">
                <a:solidFill>
                  <a:schemeClr val="tx1"/>
                </a:solidFill>
              </a:rPr>
              <a:t>Floating a company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Between 200 and 300 companies each year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Placing of shares, or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Offer for sale</a:t>
            </a:r>
          </a:p>
          <a:p>
            <a:pPr lvl="1" eaLnBrk="1" hangingPunct="1">
              <a:defRPr/>
            </a:pPr>
            <a:r>
              <a:rPr lang="en-GB" altLang="en-US" dirty="0">
                <a:solidFill>
                  <a:schemeClr val="tx1"/>
                </a:solidFill>
              </a:rPr>
              <a:t>Prospectus required</a:t>
            </a:r>
          </a:p>
          <a:p>
            <a:pPr marL="0" indent="0" algn="r" eaLnBrk="1" hangingPunct="1">
              <a:buNone/>
              <a:defRPr/>
            </a:pPr>
            <a:endParaRPr lang="fr-FR" altLang="en-US" sz="2800" dirty="0">
              <a:solidFill>
                <a:srgbClr val="6185D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7E9B4CC-EAD1-3F6F-4DB5-415D0B4A0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35896" y="692696"/>
            <a:ext cx="496855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altLang="en-US" dirty="0"/>
              <a:t>Other Types of Share Issue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57E988-BDD2-9884-852C-6EC33EA4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231" y="2420888"/>
            <a:ext cx="6967538" cy="248364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GB" altLang="en-US" sz="2800" b="1" dirty="0">
                <a:solidFill>
                  <a:schemeClr val="tx1"/>
                </a:solidFill>
              </a:rPr>
              <a:t>Other types of share issue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New issues</a:t>
            </a:r>
          </a:p>
          <a:p>
            <a:pPr eaLnBrk="1" hangingPunct="1">
              <a:defRPr/>
            </a:pPr>
            <a:r>
              <a:rPr lang="en-GB" altLang="en-US" sz="2800" dirty="0">
                <a:solidFill>
                  <a:schemeClr val="tx1"/>
                </a:solidFill>
              </a:rPr>
              <a:t>Rights issues</a:t>
            </a:r>
          </a:p>
          <a:p>
            <a:pPr lvl="1" eaLnBrk="1" hangingPunct="1">
              <a:defRPr/>
            </a:pPr>
            <a:r>
              <a:rPr lang="en-GB" altLang="en-US" dirty="0">
                <a:solidFill>
                  <a:schemeClr val="tx1"/>
                </a:solidFill>
              </a:rPr>
              <a:t>Offer to existing shareholders.</a:t>
            </a:r>
          </a:p>
          <a:p>
            <a:pPr lvl="1" eaLnBrk="1" hangingPunct="1">
              <a:defRPr/>
            </a:pPr>
            <a:r>
              <a:rPr lang="en-GB" altLang="en-US" dirty="0">
                <a:solidFill>
                  <a:schemeClr val="tx1"/>
                </a:solidFill>
              </a:rPr>
              <a:t>Allows retention of same percentage shareholding: ownership is not diluted if rights are taken up.</a:t>
            </a:r>
          </a:p>
          <a:p>
            <a:pPr marL="0" indent="0" algn="r" eaLnBrk="1" hangingPunct="1">
              <a:buNone/>
              <a:defRPr/>
            </a:pPr>
            <a:endParaRPr lang="fr-FR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692696"/>
            <a:ext cx="4978896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/>
              <a:t>To List or Not to List? </a:t>
            </a:r>
            <a:endParaRPr lang="en-GB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A8B169-4C39-45B6-955B-B53224524F47}"/>
              </a:ext>
            </a:extLst>
          </p:cNvPr>
          <p:cNvSpPr txBox="1"/>
          <p:nvPr/>
        </p:nvSpPr>
        <p:spPr>
          <a:xfrm>
            <a:off x="293917" y="2275324"/>
            <a:ext cx="397328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GB" altLang="en-US" sz="2400" dirty="0">
                <a:latin typeface="+mn-lt"/>
              </a:rPr>
              <a:t>ADVANTAGES OF LISTING</a:t>
            </a:r>
          </a:p>
          <a:p>
            <a:pPr marL="342900" indent="-342900" algn="ctr" eaLnBrk="1" hangingPunct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GB" altLang="en-US" sz="2400" dirty="0">
              <a:latin typeface="+mn-lt"/>
            </a:endParaRP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</a:rPr>
              <a:t>Company raises more finance.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</a:endParaRP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</a:rPr>
              <a:t>Increase profile and credibility.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</a:endParaRP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</a:rPr>
              <a:t>Company founders can liquidate their shares.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</a:endParaRP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</a:rPr>
              <a:t>Can increase pool of investors and value of the company.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9AAAD0-2DE2-DA10-BD76-AE100510D549}"/>
              </a:ext>
            </a:extLst>
          </p:cNvPr>
          <p:cNvSpPr txBox="1"/>
          <p:nvPr/>
        </p:nvSpPr>
        <p:spPr>
          <a:xfrm>
            <a:off x="4626430" y="2264438"/>
            <a:ext cx="4201886" cy="454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DRAWBACKS OF LISTING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Company in public spotlight.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Increased pressure on management.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Expensive to obtain listing</a:t>
            </a:r>
            <a:r>
              <a:rPr lang="en-GB" altLang="en-US" sz="2000" kern="0" dirty="0">
                <a:solidFill>
                  <a:srgbClr val="0000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and a</a:t>
            </a:r>
            <a:r>
              <a:rPr kumimoji="0" lang="en-GB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dditional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regulation.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altLang="en-US" sz="2000" kern="0" dirty="0">
              <a:solidFill>
                <a:srgbClr val="000000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May become target for takeover.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99"/>
              </a:buClr>
              <a:buSzTx/>
              <a:tabLst/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9FB47E2-737A-49E9-B832-B9CDD352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692696"/>
            <a:ext cx="4675144" cy="1143000"/>
          </a:xfrm>
        </p:spPr>
        <p:txBody>
          <a:bodyPr/>
          <a:lstStyle/>
          <a:p>
            <a:pPr algn="l"/>
            <a:r>
              <a:rPr lang="it-IT" dirty="0"/>
              <a:t>Reading (optional)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01BAA9-DD57-484D-84BD-7375248F3603}"/>
              </a:ext>
            </a:extLst>
          </p:cNvPr>
          <p:cNvSpPr txBox="1"/>
          <p:nvPr/>
        </p:nvSpPr>
        <p:spPr>
          <a:xfrm>
            <a:off x="457200" y="2420888"/>
            <a:ext cx="7997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en-GB" altLang="it-IT" sz="2400" u="sng" dirty="0"/>
          </a:p>
          <a:p>
            <a:pPr>
              <a:buNone/>
            </a:pPr>
            <a:r>
              <a:rPr lang="en-GB" altLang="it-IT" sz="2400" dirty="0" err="1"/>
              <a:t>Gowthorpe</a:t>
            </a:r>
            <a:r>
              <a:rPr lang="en-GB" altLang="it-IT" sz="2400" dirty="0"/>
              <a:t>:</a:t>
            </a:r>
            <a:r>
              <a:rPr lang="en-GB" sz="2400" dirty="0"/>
              <a:t> Chapter 1 (pp. 1 – 9) and Chapter 20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234022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55B5F73-474B-4420-8899-0D2CEFC0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9664"/>
            <a:ext cx="8435280" cy="365760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altLang="en-US" sz="8800" dirty="0"/>
              <a:t>Understand the differences between the sole trader, partnership and company forms of business organization.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altLang="en-US" sz="8800" dirty="0"/>
              <a:t>Understand the key issues involved in financing a business start-up.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altLang="en-US" sz="8800" dirty="0"/>
              <a:t>Know about some of the most important sources of small business finance.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altLang="en-US" sz="8800" dirty="0"/>
              <a:t>Understand the problems and opportunities presented by business growth, and some of the financing issues related to growth.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altLang="en-US" sz="8800" dirty="0"/>
              <a:t>Know about sources of finance for larger business.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GB" altLang="en-US" sz="8800" dirty="0"/>
              <a:t>Know how the UK stock market operates, and the advantages and disadvantages of  operating as a listed company.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3E6A-DA32-8A48-4EF8-E0F81A6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835" y="2116040"/>
            <a:ext cx="8498541" cy="15209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A self-employed person owns and runs their own business as an individual.</a:t>
            </a:r>
            <a:r>
              <a:rPr lang="en-GB" sz="2400" dirty="0"/>
              <a:t>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764704"/>
            <a:ext cx="4824536" cy="1143000"/>
          </a:xfrm>
        </p:spPr>
        <p:txBody>
          <a:bodyPr/>
          <a:lstStyle/>
          <a:p>
            <a:pPr algn="l"/>
            <a:r>
              <a:rPr lang="en-GB" dirty="0"/>
              <a:t>Sole trader business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BBE47B1-C3E0-4E21-A046-A74D7FA1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54850"/>
              </p:ext>
            </p:extLst>
          </p:nvPr>
        </p:nvGraphicFramePr>
        <p:xfrm>
          <a:off x="403410" y="3429000"/>
          <a:ext cx="8390966" cy="2651760"/>
        </p:xfrm>
        <a:graphic>
          <a:graphicData uri="http://schemas.openxmlformats.org/drawingml/2006/table">
            <a:tbl>
              <a:tblPr/>
              <a:tblGrid>
                <a:gridCol w="4195483">
                  <a:extLst>
                    <a:ext uri="{9D8B030D-6E8A-4147-A177-3AD203B41FA5}">
                      <a16:colId xmlns:a16="http://schemas.microsoft.com/office/drawing/2014/main" val="4167567979"/>
                    </a:ext>
                  </a:extLst>
                </a:gridCol>
                <a:gridCol w="4195483">
                  <a:extLst>
                    <a:ext uri="{9D8B030D-6E8A-4147-A177-3AD203B41FA5}">
                      <a16:colId xmlns:a16="http://schemas.microsoft.com/office/drawing/2014/main" val="170081554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Advantages of a sole trader structure</a:t>
                      </a: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Disadvantages of a sole trader structure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3425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Easy to form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Not a separate legal entity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2759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Least expensive to set up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Unlimited personal liability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2967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Maximum authority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</a:rPr>
                        <a:t>Small scale, no co-manager, lack of skills</a:t>
                      </a: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8075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 err="1">
                          <a:effectLst/>
                        </a:rPr>
                        <a:t>Very</a:t>
                      </a:r>
                      <a:r>
                        <a:rPr lang="it-IT" sz="1800" dirty="0">
                          <a:effectLst/>
                        </a:rPr>
                        <a:t> </a:t>
                      </a:r>
                      <a:r>
                        <a:rPr lang="it-IT" sz="1800" dirty="0" err="1">
                          <a:effectLst/>
                        </a:rPr>
                        <a:t>little</a:t>
                      </a:r>
                      <a:r>
                        <a:rPr lang="it-IT" sz="1800" dirty="0">
                          <a:effectLst/>
                        </a:rPr>
                        <a:t> red tape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Business is terminated if owner dies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2288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Owner is sole recipient of profits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Pay more tax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835" y="2230306"/>
            <a:ext cx="8498541" cy="1947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/>
              <a:t>Two or more people come together under a partnership agreement to run a business. </a:t>
            </a:r>
            <a:r>
              <a:rPr lang="en-GB" sz="2400" i="1" dirty="0"/>
              <a:t>(John Lewis &amp; Partners)</a:t>
            </a:r>
            <a:r>
              <a:rPr lang="en-GB" sz="2400" dirty="0"/>
              <a:t>                                                                                            </a:t>
            </a:r>
            <a:endParaRPr lang="en-GB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692696"/>
            <a:ext cx="3826768" cy="1143000"/>
          </a:xfrm>
        </p:spPr>
        <p:txBody>
          <a:bodyPr/>
          <a:lstStyle/>
          <a:p>
            <a:pPr algn="l"/>
            <a:r>
              <a:rPr lang="en-GB" dirty="0"/>
              <a:t>Partnership</a:t>
            </a:r>
          </a:p>
        </p:txBody>
      </p:sp>
      <p:graphicFrame>
        <p:nvGraphicFramePr>
          <p:cNvPr id="6" name="Tabella 3">
            <a:extLst>
              <a:ext uri="{FF2B5EF4-FFF2-40B4-BE49-F238E27FC236}">
                <a16:creationId xmlns:a16="http://schemas.microsoft.com/office/drawing/2014/main" id="{C3ADB877-44BB-99D3-130C-75058C63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10846"/>
              </p:ext>
            </p:extLst>
          </p:nvPr>
        </p:nvGraphicFramePr>
        <p:xfrm>
          <a:off x="349622" y="3559128"/>
          <a:ext cx="8390966" cy="2026920"/>
        </p:xfrm>
        <a:graphic>
          <a:graphicData uri="http://schemas.openxmlformats.org/drawingml/2006/table">
            <a:tbl>
              <a:tblPr/>
              <a:tblGrid>
                <a:gridCol w="4195483">
                  <a:extLst>
                    <a:ext uri="{9D8B030D-6E8A-4147-A177-3AD203B41FA5}">
                      <a16:colId xmlns:a16="http://schemas.microsoft.com/office/drawing/2014/main" val="4167567979"/>
                    </a:ext>
                  </a:extLst>
                </a:gridCol>
                <a:gridCol w="4195483">
                  <a:extLst>
                    <a:ext uri="{9D8B030D-6E8A-4147-A177-3AD203B41FA5}">
                      <a16:colId xmlns:a16="http://schemas.microsoft.com/office/drawing/2014/main" val="170081554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Advantages of a partnership</a:t>
                      </a: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Disadvantages of a partnership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3425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Allows for a division of </a:t>
                      </a:r>
                      <a:r>
                        <a:rPr lang="en-US" dirty="0" err="1">
                          <a:effectLst/>
                        </a:rPr>
                        <a:t>labour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effectLst/>
                        </a:rPr>
                        <a:t>Not a separate legal entity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2759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Easy and inexpensive to set up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All owners liable even if partners incur debt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2967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effectLst/>
                        </a:rPr>
                        <a:t>Shared decision-making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Can be dissolved at any time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8075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effectLst/>
                        </a:rPr>
                        <a:t>Flexible structure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effectLst/>
                        </a:rPr>
                        <a:t>Profits shared amongst the partners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2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6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835" y="2204864"/>
            <a:ext cx="8848165" cy="1947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dirty="0"/>
              <a:t>A legal arrangement where a small business is incorporated. The owners acquire shares in a company. (</a:t>
            </a:r>
            <a:r>
              <a:rPr lang="en-GB" sz="2400" i="1" dirty="0"/>
              <a:t>Laing O’Rourke Ltd)</a:t>
            </a:r>
          </a:p>
          <a:p>
            <a:pPr marL="109728" indent="0">
              <a:buNone/>
            </a:pPr>
            <a:r>
              <a:rPr lang="en-GB" dirty="0"/>
              <a:t>                                                                                                           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764704"/>
            <a:ext cx="4402832" cy="1143000"/>
          </a:xfrm>
        </p:spPr>
        <p:txBody>
          <a:bodyPr/>
          <a:lstStyle/>
          <a:p>
            <a:pPr algn="l"/>
            <a:r>
              <a:rPr lang="en-GB" dirty="0"/>
              <a:t>Limited Company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F024B2C-9B11-4984-A2A0-AB7C10A9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26373"/>
              </p:ext>
            </p:extLst>
          </p:nvPr>
        </p:nvGraphicFramePr>
        <p:xfrm>
          <a:off x="457200" y="3455248"/>
          <a:ext cx="8229600" cy="29260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630277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5808573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Advantages of a limited company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Disadvantages of a limited company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5333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Liability limited to owners’ share of stock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Quite expensive to form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070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Company is separate legal entity from owners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More complex and restrictive rules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7015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Tax advantages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Less privacy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6215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Easier to get financial help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More complex and time-consuming accounting requirements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071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 Professional managers as directors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Liable</a:t>
                      </a:r>
                      <a:r>
                        <a:rPr lang="it-IT" dirty="0">
                          <a:effectLst/>
                        </a:rPr>
                        <a:t> for corporation taxes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9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35896" y="692696"/>
            <a:ext cx="498924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Types of Limited Companies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D9A5DB-55D8-408E-BD6C-3AFE403D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2211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200" b="1" dirty="0">
                <a:latin typeface="+mj-lt"/>
              </a:rPr>
              <a:t>Private company </a:t>
            </a:r>
            <a:r>
              <a:rPr lang="en-GB" altLang="en-US" sz="2200" dirty="0">
                <a:latin typeface="+mj-lt"/>
              </a:rPr>
              <a:t>– minimum of one director and one shareholder – described as </a:t>
            </a:r>
            <a:r>
              <a:rPr lang="en-GB" altLang="en-US" sz="2200" b="1" dirty="0">
                <a:latin typeface="+mj-lt"/>
              </a:rPr>
              <a:t>‘limited’ or ‘ltd’</a:t>
            </a:r>
            <a:r>
              <a:rPr lang="en-GB" altLang="en-US" sz="2200" dirty="0">
                <a:latin typeface="+mj-lt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GB" altLang="en-US" sz="22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200" b="1" dirty="0">
                <a:latin typeface="+mj-lt"/>
              </a:rPr>
              <a:t>Public company </a:t>
            </a:r>
            <a:r>
              <a:rPr lang="en-GB" altLang="en-US" sz="2200" dirty="0">
                <a:latin typeface="+mj-lt"/>
              </a:rPr>
              <a:t>– described </a:t>
            </a:r>
            <a:r>
              <a:rPr lang="en-GB" altLang="en-US" sz="2200" b="1" dirty="0">
                <a:latin typeface="+mj-lt"/>
              </a:rPr>
              <a:t>as ‘public limited company’ or ‘plc’ </a:t>
            </a:r>
            <a:r>
              <a:rPr lang="en-GB" altLang="en-US" sz="2200" dirty="0">
                <a:latin typeface="+mj-lt"/>
              </a:rPr>
              <a:t>– must have share capital of at least £50 000.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GB" altLang="en-US" sz="22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altLang="en-US" sz="2200" dirty="0">
                <a:latin typeface="+mj-lt"/>
              </a:rPr>
              <a:t>Only </a:t>
            </a:r>
            <a:r>
              <a:rPr lang="en-GB" altLang="en-US" sz="2200" dirty="0" err="1">
                <a:latin typeface="+mj-lt"/>
              </a:rPr>
              <a:t>plcs</a:t>
            </a:r>
            <a:r>
              <a:rPr lang="en-GB" altLang="en-US" sz="2200" dirty="0">
                <a:latin typeface="+mj-lt"/>
              </a:rPr>
              <a:t> may be </a:t>
            </a:r>
            <a:r>
              <a:rPr lang="en-GB" altLang="en-US" sz="2200" b="1" dirty="0">
                <a:latin typeface="+mj-lt"/>
              </a:rPr>
              <a:t>listed on a Stock Exchange</a:t>
            </a:r>
            <a:r>
              <a:rPr lang="en-GB" altLang="en-US" sz="2200" dirty="0">
                <a:latin typeface="+mj-lt"/>
              </a:rPr>
              <a:t>, but not all </a:t>
            </a:r>
            <a:r>
              <a:rPr lang="en-GB" altLang="en-US" sz="2200" dirty="0" err="1">
                <a:latin typeface="+mj-lt"/>
              </a:rPr>
              <a:t>plcs</a:t>
            </a:r>
            <a:r>
              <a:rPr lang="en-GB" altLang="en-US" sz="2200" dirty="0">
                <a:latin typeface="+mj-lt"/>
              </a:rPr>
              <a:t> are listed.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GB" altLang="en-US" sz="22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+mj-lt"/>
                <a:ea typeface="Calibri" panose="020F0502020204030204" pitchFamily="34" charset="0"/>
              </a:rPr>
              <a:t>The shares in private limited companies or in unlisted public limited companies cannot be bought and sold on the stock exchange, but there can be a private transfer </a:t>
            </a:r>
            <a:r>
              <a:rPr lang="en-GB" sz="2200" b="1" dirty="0">
                <a:effectLst/>
                <a:latin typeface="+mj-lt"/>
                <a:ea typeface="Calibri" panose="020F0502020204030204" pitchFamily="34" charset="0"/>
              </a:rPr>
              <a:t>“over-the-counter”</a:t>
            </a:r>
            <a:r>
              <a:rPr lang="en-GB" sz="2200" dirty="0">
                <a:effectLst/>
                <a:latin typeface="+mj-lt"/>
                <a:ea typeface="Calibri" panose="020F0502020204030204" pitchFamily="34" charset="0"/>
              </a:rPr>
              <a:t>.</a:t>
            </a:r>
            <a:r>
              <a:rPr lang="en-GB" sz="22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GB" alt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511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200" b="1" i="1" dirty="0"/>
              <a:t>Initial funding</a:t>
            </a:r>
          </a:p>
          <a:p>
            <a:pPr marL="109728" indent="0">
              <a:buNone/>
            </a:pPr>
            <a:r>
              <a:rPr lang="en-GB" sz="2200" dirty="0"/>
              <a:t>The initial source of finance for a sole trader or smaller partnership is the money the owner or each individual partner contributes (capital).</a:t>
            </a:r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r>
              <a:rPr lang="en-GB" sz="2200" b="1" i="1" dirty="0"/>
              <a:t>Working capital funding </a:t>
            </a:r>
          </a:p>
          <a:p>
            <a:pPr marL="109728" indent="0">
              <a:buNone/>
            </a:pPr>
            <a:r>
              <a:rPr lang="en-GB" sz="2200" dirty="0"/>
              <a:t>Day to day operations should be self-funded.</a:t>
            </a:r>
          </a:p>
          <a:p>
            <a:pPr marL="109728" indent="0">
              <a:buNone/>
            </a:pPr>
            <a:r>
              <a:rPr lang="en-GB" sz="2200" dirty="0"/>
              <a:t>Working capital: current assets less current liabilities of a business.</a:t>
            </a:r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r>
              <a:rPr lang="en-GB" sz="2200" b="1" i="1" dirty="0"/>
              <a:t>Retained earnings</a:t>
            </a:r>
          </a:p>
          <a:p>
            <a:pPr marL="109728" indent="0">
              <a:buNone/>
            </a:pPr>
            <a:r>
              <a:rPr lang="en-GB" sz="2200" dirty="0"/>
              <a:t>Retained earnings are profits not distributed to the owners of the business that increase capital (no cost to the business, except for an opportunity cost).</a:t>
            </a:r>
          </a:p>
          <a:p>
            <a:pPr marL="109728" indent="0">
              <a:buNone/>
            </a:pPr>
            <a:endParaRPr lang="it-IT" sz="2200" dirty="0"/>
          </a:p>
          <a:p>
            <a:pPr marL="109728" indent="0">
              <a:buNone/>
            </a:pPr>
            <a:endParaRPr lang="en-GB" sz="2200" dirty="0"/>
          </a:p>
          <a:p>
            <a:pPr marL="109728" indent="0">
              <a:buNone/>
            </a:pPr>
            <a:endParaRPr lang="en-GB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D7480-9DC9-D505-FC11-4413EDE8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692696"/>
            <a:ext cx="5328592" cy="1143000"/>
          </a:xfrm>
        </p:spPr>
        <p:txBody>
          <a:bodyPr/>
          <a:lstStyle/>
          <a:p>
            <a:pPr algn="l"/>
            <a:r>
              <a:rPr lang="en-GB" dirty="0"/>
              <a:t>Sources of Finance</a:t>
            </a:r>
          </a:p>
        </p:txBody>
      </p:sp>
    </p:spTree>
    <p:extLst>
      <p:ext uri="{BB962C8B-B14F-4D97-AF65-F5344CB8AC3E}">
        <p14:creationId xmlns:p14="http://schemas.microsoft.com/office/powerpoint/2010/main" val="1360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F701911-42F6-2A33-5B03-FE5CE8CC9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620688"/>
            <a:ext cx="5562600" cy="12965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altLang="en-US" dirty="0"/>
              <a:t>Sources of Finance – New Business Start-up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CD3E9F3-2C53-E7AA-D846-A0917657C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9" y="2564607"/>
            <a:ext cx="7317432" cy="7119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Existing cash resources</a:t>
            </a:r>
          </a:p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Family or friends</a:t>
            </a:r>
          </a:p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Crowdfunding </a:t>
            </a:r>
            <a:r>
              <a:rPr lang="en-GB" altLang="en-US" sz="2800" kern="0" dirty="0" err="1">
                <a:solidFill>
                  <a:schemeClr val="tx1"/>
                </a:solidFill>
              </a:rPr>
              <a:t>众筹</a:t>
            </a:r>
            <a:r>
              <a:rPr lang="en-GB" altLang="en-US" sz="2800" kern="0" dirty="0">
                <a:solidFill>
                  <a:schemeClr val="tx1"/>
                </a:solidFill>
              </a:rPr>
              <a:t>(e.g., Kickstarter, </a:t>
            </a:r>
            <a:r>
              <a:rPr lang="en-GB" altLang="en-US" sz="2800" kern="0" dirty="0" err="1">
                <a:solidFill>
                  <a:schemeClr val="tx1"/>
                </a:solidFill>
              </a:rPr>
              <a:t>Crowdcube</a:t>
            </a:r>
            <a:r>
              <a:rPr lang="en-GB" altLang="en-US" sz="2800" kern="0" dirty="0">
                <a:solidFill>
                  <a:schemeClr val="tx1"/>
                </a:solidFill>
              </a:rPr>
              <a:t>)</a:t>
            </a:r>
          </a:p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Peer-to-peer lending (e.g., Zopa)</a:t>
            </a:r>
          </a:p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Grant finance</a:t>
            </a:r>
          </a:p>
          <a:p>
            <a:pPr marL="600075" eaLnBrk="1" hangingPunct="1">
              <a:defRPr/>
            </a:pPr>
            <a:r>
              <a:rPr lang="en-GB" altLang="en-US" sz="2800" kern="0" dirty="0">
                <a:solidFill>
                  <a:schemeClr val="tx1"/>
                </a:solidFill>
              </a:rPr>
              <a:t>Commercial borrowings</a:t>
            </a:r>
          </a:p>
          <a:p>
            <a:pPr indent="0" eaLnBrk="1" hangingPunct="1">
              <a:buNone/>
              <a:defRPr/>
            </a:pPr>
            <a:endParaRPr lang="en-GB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30F78A-CE1A-9CE6-99CB-3D919FDF3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35896" y="908720"/>
            <a:ext cx="504056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altLang="en-US" dirty="0"/>
              <a:t>The Business Plan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C5A5B0-C824-62EB-CA91-EADBBFC6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060848"/>
            <a:ext cx="6406754" cy="11977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54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185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Description of business content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Detailed description of product or service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Market research, analysis of competition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Profile of entrepreneur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Initial investment required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Other people (Note: costs of employment)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Insurance and legal issues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Professional advisers</a:t>
            </a:r>
          </a:p>
          <a:p>
            <a:pPr marL="600075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Detailed financial projections</a:t>
            </a:r>
          </a:p>
          <a:p>
            <a:pPr marL="900113" lvl="1" indent="-342900" eaLnBrk="1" hangingPunct="1">
              <a:defRPr/>
            </a:pPr>
            <a:r>
              <a:rPr lang="en-GB" altLang="en-US" sz="2400" kern="0" dirty="0">
                <a:solidFill>
                  <a:schemeClr val="tx1"/>
                </a:solidFill>
              </a:rPr>
              <a:t>Budget: projected profit and cash flow</a:t>
            </a:r>
          </a:p>
          <a:p>
            <a:pPr marL="600075" eaLnBrk="1" hangingPunct="1">
              <a:defRPr/>
            </a:pPr>
            <a:endParaRPr lang="en-GB" alt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987</Words>
  <Application>Microsoft Macintosh PowerPoint</Application>
  <PresentationFormat>On-screen Show (4:3)</PresentationFormat>
  <Paragraphs>167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Unicode</vt:lpstr>
      <vt:lpstr>Wingdings</vt:lpstr>
      <vt:lpstr>Wingdings 3</vt:lpstr>
      <vt:lpstr>Office Theme</vt:lpstr>
      <vt:lpstr>PowerPoint Presentation</vt:lpstr>
      <vt:lpstr>Lecture Outline</vt:lpstr>
      <vt:lpstr>Sole trader business</vt:lpstr>
      <vt:lpstr>Partnership</vt:lpstr>
      <vt:lpstr>Limited Company</vt:lpstr>
      <vt:lpstr>Types of Limited Companies</vt:lpstr>
      <vt:lpstr>Sources of Finance</vt:lpstr>
      <vt:lpstr>Sources of Finance – New Business Start-up</vt:lpstr>
      <vt:lpstr>The Business Plan</vt:lpstr>
      <vt:lpstr>Stages in Business Growth and Expansion</vt:lpstr>
      <vt:lpstr>Issue of shares</vt:lpstr>
      <vt:lpstr>The London Stock Exchange</vt:lpstr>
      <vt:lpstr>Organization of the London Stock Exchange</vt:lpstr>
      <vt:lpstr>Stock Market Indices</vt:lpstr>
      <vt:lpstr>Flotation</vt:lpstr>
      <vt:lpstr>Other Types of Share Issue</vt:lpstr>
      <vt:lpstr>To List or Not to List? 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Yi Li</cp:lastModifiedBy>
  <cp:revision>226</cp:revision>
  <cp:lastPrinted>2022-11-06T22:35:41Z</cp:lastPrinted>
  <dcterms:created xsi:type="dcterms:W3CDTF">2010-07-12T12:27:37Z</dcterms:created>
  <dcterms:modified xsi:type="dcterms:W3CDTF">2024-01-12T15:57:49Z</dcterms:modified>
</cp:coreProperties>
</file>