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60" r:id="rId5"/>
    <p:sldId id="259" r:id="rId6"/>
    <p:sldId id="272" r:id="rId7"/>
    <p:sldId id="258" r:id="rId8"/>
    <p:sldId id="263" r:id="rId9"/>
    <p:sldId id="264" r:id="rId10"/>
    <p:sldId id="267" r:id="rId11"/>
    <p:sldId id="278"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68" autoAdjust="0"/>
    <p:restoredTop sz="94678"/>
  </p:normalViewPr>
  <p:slideViewPr>
    <p:cSldViewPr snapToGrid="0">
      <p:cViewPr varScale="1">
        <p:scale>
          <a:sx n="90" d="100"/>
          <a:sy n="90" d="100"/>
        </p:scale>
        <p:origin x="232" y="7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7ECBD6D-197D-490F-9DF0-63C88074288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309205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CBD6D-197D-490F-9DF0-63C88074288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413795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CBD6D-197D-490F-9DF0-63C88074288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385530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ECBD6D-197D-490F-9DF0-63C88074288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25145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ECBD6D-197D-490F-9DF0-63C88074288E}"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327453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7ECBD6D-197D-490F-9DF0-63C88074288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194181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ECBD6D-197D-490F-9DF0-63C88074288E}"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297257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7ECBD6D-197D-490F-9DF0-63C88074288E}"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252730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CBD6D-197D-490F-9DF0-63C88074288E}"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30094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ECBD6D-197D-490F-9DF0-63C88074288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302892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ECBD6D-197D-490F-9DF0-63C88074288E}"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100C8B-520C-4965-ACE5-1A18BFEA5A55}" type="slidenum">
              <a:rPr lang="en-GB" smtClean="0"/>
              <a:t>‹#›</a:t>
            </a:fld>
            <a:endParaRPr lang="en-GB"/>
          </a:p>
        </p:txBody>
      </p:sp>
    </p:spTree>
    <p:extLst>
      <p:ext uri="{BB962C8B-B14F-4D97-AF65-F5344CB8AC3E}">
        <p14:creationId xmlns:p14="http://schemas.microsoft.com/office/powerpoint/2010/main" val="22898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CBD6D-197D-490F-9DF0-63C88074288E}" type="datetimeFigureOut">
              <a:rPr lang="en-GB" smtClean="0"/>
              <a:t>08/01/2024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00C8B-520C-4965-ACE5-1A18BFEA5A55}" type="slidenum">
              <a:rPr lang="en-GB" smtClean="0"/>
              <a:t>‹#›</a:t>
            </a:fld>
            <a:endParaRPr lang="en-GB"/>
          </a:p>
        </p:txBody>
      </p:sp>
    </p:spTree>
    <p:extLst>
      <p:ext uri="{BB962C8B-B14F-4D97-AF65-F5344CB8AC3E}">
        <p14:creationId xmlns:p14="http://schemas.microsoft.com/office/powerpoint/2010/main" val="2470492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Environmental Law &amp; Regulation</a:t>
            </a:r>
          </a:p>
        </p:txBody>
      </p:sp>
      <p:sp>
        <p:nvSpPr>
          <p:cNvPr id="3" name="Subtitle 2"/>
          <p:cNvSpPr>
            <a:spLocks noGrp="1"/>
          </p:cNvSpPr>
          <p:nvPr>
            <p:ph type="subTitle" idx="1"/>
          </p:nvPr>
        </p:nvSpPr>
        <p:spPr/>
        <p:txBody>
          <a:bodyPr>
            <a:normAutofit/>
          </a:bodyPr>
          <a:lstStyle/>
          <a:p>
            <a:r>
              <a:rPr lang="en-GB" dirty="0"/>
              <a:t>Lecture 1</a:t>
            </a:r>
          </a:p>
          <a:p>
            <a:r>
              <a:rPr lang="en-GB" dirty="0"/>
              <a:t>MGT 388 Lecture 9</a:t>
            </a:r>
          </a:p>
          <a:p>
            <a:r>
              <a:rPr lang="en-GB" dirty="0"/>
              <a:t>NOTE: Please attend IP LAW SEMINAR - THIS WEEK OR NEXT WEEK</a:t>
            </a:r>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Tree>
    <p:extLst>
      <p:ext uri="{BB962C8B-B14F-4D97-AF65-F5344CB8AC3E}">
        <p14:creationId xmlns:p14="http://schemas.microsoft.com/office/powerpoint/2010/main" val="151789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(iii) Private Voluntary Instruments</a:t>
            </a:r>
          </a:p>
        </p:txBody>
      </p:sp>
      <p:sp>
        <p:nvSpPr>
          <p:cNvPr id="3" name="Content Placeholder 2"/>
          <p:cNvSpPr>
            <a:spLocks noGrp="1"/>
          </p:cNvSpPr>
          <p:nvPr>
            <p:ph idx="1"/>
          </p:nvPr>
        </p:nvSpPr>
        <p:spPr/>
        <p:txBody>
          <a:bodyPr>
            <a:normAutofit lnSpcReduction="10000"/>
          </a:bodyPr>
          <a:lstStyle/>
          <a:p>
            <a:r>
              <a:rPr lang="en-GB" dirty="0"/>
              <a:t>Individual companies &amp; Private Voluntary Agreements (PVA)</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个人公司和私人自愿协议</a:t>
            </a:r>
            <a:endParaRPr lang="en-GB" dirty="0"/>
          </a:p>
          <a:p>
            <a:r>
              <a:rPr lang="en-GB" dirty="0"/>
              <a:t>Voluntary environmental standards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自愿性环境标准</a:t>
            </a:r>
            <a:endParaRPr lang="en-GB" dirty="0"/>
          </a:p>
          <a:p>
            <a:pPr lvl="1"/>
            <a:r>
              <a:rPr lang="en-GB" dirty="0"/>
              <a:t>e.g. IS0 14001; Forest Stewardship Council (FSC) certification</a:t>
            </a:r>
          </a:p>
          <a:p>
            <a:pPr marL="0" indent="0">
              <a:buNone/>
            </a:pPr>
            <a:endParaRPr lang="en-GB" dirty="0"/>
          </a:p>
          <a:p>
            <a:r>
              <a:rPr lang="en-GB" dirty="0"/>
              <a:t>Voluntary provision of information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自愿提供信息</a:t>
            </a:r>
            <a:endParaRPr lang="en-GB" dirty="0"/>
          </a:p>
          <a:p>
            <a:pPr lvl="1"/>
            <a:r>
              <a:rPr lang="en-GB" dirty="0"/>
              <a:t>To consumers </a:t>
            </a:r>
          </a:p>
          <a:p>
            <a:pPr lvl="2"/>
            <a:r>
              <a:rPr lang="en-GB" dirty="0"/>
              <a:t>e.g. Eco-labels/Environmental Product Declaration (EPD)</a:t>
            </a:r>
          </a:p>
          <a:p>
            <a:pPr lvl="1"/>
            <a:r>
              <a:rPr lang="en-GB" dirty="0"/>
              <a:t>To investors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投资者</a:t>
            </a:r>
            <a:endParaRPr lang="en-GB" dirty="0"/>
          </a:p>
          <a:p>
            <a:pPr lvl="2"/>
            <a:r>
              <a:rPr lang="en-GB" dirty="0"/>
              <a:t>e.g. In company’s annual Strategic Report</a:t>
            </a:r>
          </a:p>
          <a:p>
            <a:pPr lvl="2"/>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Types of Control</a:t>
            </a:r>
          </a:p>
        </p:txBody>
      </p:sp>
    </p:spTree>
    <p:extLst>
      <p:ext uri="{BB962C8B-B14F-4D97-AF65-F5344CB8AC3E}">
        <p14:creationId xmlns:p14="http://schemas.microsoft.com/office/powerpoint/2010/main" val="379976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(iv) Criminal &amp; Civil law</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刑法和民法</a:t>
            </a:r>
            <a:endParaRPr lang="en-GB" dirty="0">
              <a:latin typeface="+mn-lt"/>
            </a:endParaRPr>
          </a:p>
        </p:txBody>
      </p:sp>
      <p:sp>
        <p:nvSpPr>
          <p:cNvPr id="3" name="Content Placeholder 2"/>
          <p:cNvSpPr>
            <a:spLocks noGrp="1"/>
          </p:cNvSpPr>
          <p:nvPr>
            <p:ph idx="1"/>
          </p:nvPr>
        </p:nvSpPr>
        <p:spPr/>
        <p:txBody>
          <a:bodyPr>
            <a:normAutofit fontScale="92500" lnSpcReduction="10000"/>
          </a:bodyPr>
          <a:lstStyle/>
          <a:p>
            <a:r>
              <a:rPr lang="en-GB" dirty="0"/>
              <a:t>Both can act as deterrent to causing of environmental harm</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两者都可以起到威慑作用，防止造成环境损害</a:t>
            </a:r>
            <a:endParaRPr lang="en-GB" dirty="0"/>
          </a:p>
          <a:p>
            <a:r>
              <a:rPr lang="en-GB" dirty="0"/>
              <a:t>Criminal Law</a:t>
            </a:r>
          </a:p>
          <a:p>
            <a:pPr lvl="1"/>
            <a:r>
              <a:rPr lang="en-GB" dirty="0"/>
              <a:t>Can provide direct criminal sanctions for environmental harm or;</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可以对环境损害提供直接的刑事制裁</a:t>
            </a:r>
            <a:endParaRPr lang="en-GB" dirty="0"/>
          </a:p>
          <a:p>
            <a:pPr lvl="1"/>
            <a:r>
              <a:rPr lang="en-GB" dirty="0"/>
              <a:t>Can play an indirect and complementary role within a broader regulatory system</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可以在更广泛的监管体系中发挥间接和互补的作用</a:t>
            </a:r>
            <a:endParaRPr lang="en-GB" dirty="0"/>
          </a:p>
          <a:p>
            <a:endParaRPr lang="en-GB" dirty="0"/>
          </a:p>
          <a:p>
            <a:r>
              <a:rPr lang="en-GB" dirty="0"/>
              <a:t>Risk of liability in tort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侵权责任风险</a:t>
            </a:r>
            <a:endParaRPr lang="en-GB" dirty="0"/>
          </a:p>
          <a:p>
            <a:pPr lvl="1"/>
            <a:r>
              <a:rPr lang="en-GB" dirty="0"/>
              <a:t>Torts of negligence; nuisance; rule in Rylands v Fletcher</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a:t>
            </a:r>
            <a:endParaRPr lang="en-GB"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疏忽侵权行为</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讨厌的人</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en-US" b="0" i="0" u="none" strike="noStrike" dirty="0">
                <a:solidFill>
                  <a:srgbClr val="000000"/>
                </a:solidFill>
                <a:effectLst/>
                <a:latin typeface="Microsoft Yahei" panose="020B0503020204020204" pitchFamily="34" charset="-122"/>
                <a:ea typeface="Microsoft Yahei" panose="020B0503020204020204" pitchFamily="34" charset="-122"/>
              </a:rPr>
              <a:t>Rylands v Fletcher</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案的规则</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Types of Control</a:t>
            </a:r>
          </a:p>
        </p:txBody>
      </p:sp>
      <p:pic>
        <p:nvPicPr>
          <p:cNvPr id="5" name="Picture 4"/>
          <p:cNvPicPr>
            <a:picLocks noChangeAspect="1"/>
          </p:cNvPicPr>
          <p:nvPr/>
        </p:nvPicPr>
        <p:blipFill>
          <a:blip r:embed="rId2"/>
          <a:stretch>
            <a:fillRect/>
          </a:stretch>
        </p:blipFill>
        <p:spPr>
          <a:xfrm>
            <a:off x="10402181" y="0"/>
            <a:ext cx="1789819" cy="762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Tree>
    <p:extLst>
      <p:ext uri="{BB962C8B-B14F-4D97-AF65-F5344CB8AC3E}">
        <p14:creationId xmlns:p14="http://schemas.microsoft.com/office/powerpoint/2010/main" val="86816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A regulatory toolbox for environmental protection</a:t>
            </a:r>
          </a:p>
        </p:txBody>
      </p:sp>
      <p:sp>
        <p:nvSpPr>
          <p:cNvPr id="3" name="Content Placeholder 2"/>
          <p:cNvSpPr>
            <a:spLocks noGrp="1"/>
          </p:cNvSpPr>
          <p:nvPr>
            <p:ph idx="1"/>
          </p:nvPr>
        </p:nvSpPr>
        <p:spPr/>
        <p:txBody>
          <a:bodyPr>
            <a:normAutofit fontScale="77500" lnSpcReduction="20000"/>
          </a:bodyPr>
          <a:lstStyle/>
          <a:p>
            <a:endParaRPr lang="en-GB" dirty="0"/>
          </a:p>
          <a:p>
            <a:r>
              <a:rPr lang="en-GB" dirty="0"/>
              <a:t>In reality combination of instruments/approaches may be used to address an environmental issue</a:t>
            </a:r>
          </a:p>
          <a:p>
            <a:pPr marL="0" indent="0">
              <a:buNone/>
            </a:pPr>
            <a:endParaRPr lang="en-GB" dirty="0"/>
          </a:p>
          <a:p>
            <a:r>
              <a:rPr lang="en-GB" dirty="0"/>
              <a:t>Optimal environmental regulation involves the consideration of which regulatory tool or combination of tools will work best</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最佳环境监管涉及考虑哪种监管工具或工具组合最有效</a:t>
            </a:r>
            <a:endParaRPr lang="en-GB" dirty="0"/>
          </a:p>
          <a:p>
            <a:endParaRPr lang="en-GB" dirty="0"/>
          </a:p>
          <a:p>
            <a:r>
              <a:rPr lang="en-GB" u="sng" dirty="0"/>
              <a:t>But</a:t>
            </a:r>
            <a:r>
              <a:rPr lang="en-GB" dirty="0"/>
              <a:t> high level regulatory decisions are politically sensitive</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但高层监管决定在政治上是敏感的</a:t>
            </a:r>
            <a:endParaRPr lang="en-GB" dirty="0"/>
          </a:p>
          <a:p>
            <a:pPr lvl="1"/>
            <a:r>
              <a:rPr lang="en-GB" dirty="0"/>
              <a:t>Deregulation agenda (‘war on red tape’)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放松管制议程（“对繁文缛节的战争”）</a:t>
            </a:r>
            <a:r>
              <a:rPr lang="ja-JP" altLang="en-US" b="0" i="0">
                <a:solidFill>
                  <a:srgbClr val="374151"/>
                </a:solidFill>
                <a:effectLst/>
                <a:latin typeface="Söhne"/>
              </a:rPr>
              <a:t>这指的是减少法规数量和复杂性的努力</a:t>
            </a:r>
            <a:endParaRPr lang="en-GB" dirty="0"/>
          </a:p>
          <a:p>
            <a:pPr lvl="1"/>
            <a:r>
              <a:rPr lang="en-GB" dirty="0"/>
              <a:t>Austerity drive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紧缩运动</a:t>
            </a: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a:solidFill>
                  <a:srgbClr val="374151"/>
                </a:solidFill>
                <a:effectLst/>
                <a:latin typeface="Söhne"/>
              </a:rPr>
              <a:t>这涉及旨在减少公共支出的政府政策。导致削减监管机构的资金、减少现有法规的执行力度，或者不愿引入新的法规，因为这需要额外的资源来执行。</a:t>
            </a:r>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Types of Control</a:t>
            </a:r>
          </a:p>
        </p:txBody>
      </p:sp>
    </p:spTree>
    <p:extLst>
      <p:ext uri="{BB962C8B-B14F-4D97-AF65-F5344CB8AC3E}">
        <p14:creationId xmlns:p14="http://schemas.microsoft.com/office/powerpoint/2010/main" val="409825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Overview</a:t>
            </a:r>
          </a:p>
        </p:txBody>
      </p:sp>
      <p:sp>
        <p:nvSpPr>
          <p:cNvPr id="3" name="Content Placeholder 2"/>
          <p:cNvSpPr>
            <a:spLocks noGrp="1"/>
          </p:cNvSpPr>
          <p:nvPr>
            <p:ph idx="1"/>
          </p:nvPr>
        </p:nvSpPr>
        <p:spPr/>
        <p:txBody>
          <a:bodyPr>
            <a:normAutofit fontScale="92500" lnSpcReduction="10000"/>
          </a:bodyPr>
          <a:lstStyle/>
          <a:p>
            <a:r>
              <a:rPr lang="en-GB" dirty="0"/>
              <a:t>Relevance</a:t>
            </a:r>
          </a:p>
          <a:p>
            <a:pPr lvl="1"/>
            <a:r>
              <a:rPr lang="en-GB" dirty="0"/>
              <a:t>Many of you may work in industry – the law here may well apply</a:t>
            </a:r>
          </a:p>
          <a:p>
            <a:pPr lvl="1"/>
            <a:endParaRPr lang="en-GB" dirty="0"/>
          </a:p>
          <a:p>
            <a:r>
              <a:rPr lang="en-GB" dirty="0"/>
              <a:t>Lecture 1</a:t>
            </a:r>
          </a:p>
          <a:p>
            <a:pPr lvl="1"/>
            <a:r>
              <a:rPr lang="en-GB" dirty="0"/>
              <a:t>What is environmental law?</a:t>
            </a:r>
          </a:p>
          <a:p>
            <a:pPr lvl="2"/>
            <a:r>
              <a:rPr lang="en-GB" dirty="0"/>
              <a:t>Complexity; development; principles; sources</a:t>
            </a:r>
          </a:p>
          <a:p>
            <a:pPr lvl="1"/>
            <a:r>
              <a:rPr lang="en-GB" dirty="0"/>
              <a:t>Types of environmental regulatory control</a:t>
            </a:r>
          </a:p>
          <a:p>
            <a:pPr marL="457200" lvl="1" indent="0">
              <a:buNone/>
            </a:pPr>
            <a:endParaRPr lang="en-GB" dirty="0"/>
          </a:p>
          <a:p>
            <a:r>
              <a:rPr lang="en-GB" dirty="0"/>
              <a:t>Lecture 2</a:t>
            </a:r>
          </a:p>
          <a:p>
            <a:pPr lvl="1"/>
            <a:r>
              <a:rPr lang="en-GB" dirty="0"/>
              <a:t>Environmental permits </a:t>
            </a:r>
          </a:p>
          <a:p>
            <a:pPr lvl="1"/>
            <a:r>
              <a:rPr lang="en-GB" dirty="0"/>
              <a:t>Additional requirements for waste management</a:t>
            </a:r>
          </a:p>
          <a:p>
            <a:pPr lvl="1"/>
            <a:r>
              <a:rPr lang="en-GB" dirty="0"/>
              <a:t>Regulatory liability</a:t>
            </a:r>
          </a:p>
          <a:p>
            <a:pPr marL="0" indent="0">
              <a:buNone/>
            </a:pPr>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spTree>
    <p:extLst>
      <p:ext uri="{BB962C8B-B14F-4D97-AF65-F5344CB8AC3E}">
        <p14:creationId xmlns:p14="http://schemas.microsoft.com/office/powerpoint/2010/main" val="275961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The complexity of environmental problems</a:t>
            </a:r>
          </a:p>
        </p:txBody>
      </p:sp>
      <p:sp>
        <p:nvSpPr>
          <p:cNvPr id="3" name="Content Placeholder 2"/>
          <p:cNvSpPr>
            <a:spLocks noGrp="1"/>
          </p:cNvSpPr>
          <p:nvPr>
            <p:ph idx="1"/>
          </p:nvPr>
        </p:nvSpPr>
        <p:spPr/>
        <p:txBody>
          <a:bodyPr>
            <a:normAutofit fontScale="85000" lnSpcReduction="20000"/>
          </a:bodyPr>
          <a:lstStyle/>
          <a:p>
            <a:r>
              <a:rPr lang="en-GB" dirty="0"/>
              <a:t>Case study: The </a:t>
            </a:r>
            <a:r>
              <a:rPr lang="en-GB" dirty="0" err="1"/>
              <a:t>Buncefield</a:t>
            </a:r>
            <a:r>
              <a:rPr lang="en-GB" dirty="0"/>
              <a:t> Fire</a:t>
            </a:r>
          </a:p>
          <a:p>
            <a:pPr marL="0" indent="0">
              <a:buNone/>
            </a:pPr>
            <a:endParaRPr lang="en-GB" dirty="0"/>
          </a:p>
          <a:p>
            <a:r>
              <a:rPr lang="en-GB" dirty="0"/>
              <a:t>Effects: Air pollution; contamination of ground water; contamination of soil; total loss of depot and jobs; damage to neighbouring property and businesses; health impacts </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空气污染</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地下水污染</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土壤污染</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仓库和工作岗位的完全损失</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对邻近财产和企业的损害</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健康影响</a:t>
            </a:r>
            <a:endParaRPr lang="en-GB" dirty="0"/>
          </a:p>
          <a:p>
            <a:endParaRPr lang="en-GB" dirty="0"/>
          </a:p>
          <a:p>
            <a:r>
              <a:rPr lang="en-GB" dirty="0"/>
              <a:t>Parties involved: operators of the oil depot; other occupiers of premises on the site; land users and businesses in the vicinity; local residents; emergency services; pollution control agencies </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有关各方：油库经营者</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该地盘内处所的其他占用人</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附近的土地使用者和企业</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当地居民</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紧急服务</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污染控制机构</a:t>
            </a:r>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Tree>
    <p:extLst>
      <p:ext uri="{BB962C8B-B14F-4D97-AF65-F5344CB8AC3E}">
        <p14:creationId xmlns:p14="http://schemas.microsoft.com/office/powerpoint/2010/main" val="150037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Definition &amp; development</a:t>
            </a:r>
          </a:p>
        </p:txBody>
      </p:sp>
      <p:sp>
        <p:nvSpPr>
          <p:cNvPr id="3" name="Content Placeholder 2"/>
          <p:cNvSpPr>
            <a:spLocks noGrp="1"/>
          </p:cNvSpPr>
          <p:nvPr>
            <p:ph idx="1"/>
          </p:nvPr>
        </p:nvSpPr>
        <p:spPr/>
        <p:txBody>
          <a:bodyPr>
            <a:normAutofit fontScale="70000" lnSpcReduction="20000"/>
          </a:bodyPr>
          <a:lstStyle/>
          <a:p>
            <a:r>
              <a:rPr lang="en-GB" dirty="0"/>
              <a:t>Environmental Law = “the area of law that seeks to manage human impacts on the environment” (NSW EDO, 2011)</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环境法</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旨在管理人类对环境影响的法律领域”</a:t>
            </a:r>
            <a:endParaRPr lang="en-GB" dirty="0"/>
          </a:p>
          <a:p>
            <a:pPr lvl="1"/>
            <a:r>
              <a:rPr lang="en-GB" dirty="0"/>
              <a:t>Legal requirements can be positive, negative, or hybrid</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混合的</a:t>
            </a:r>
            <a:endParaRPr lang="en-GB" dirty="0"/>
          </a:p>
          <a:p>
            <a:endParaRPr lang="en-GB" dirty="0"/>
          </a:p>
          <a:p>
            <a:r>
              <a:rPr lang="en-GB" dirty="0"/>
              <a:t>Tension between intrinsic and utilitarian concepts of the environment</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环境的内在概念和功利概念之间的紧张关系</a:t>
            </a:r>
            <a:endParaRPr lang="en-GB" dirty="0"/>
          </a:p>
          <a:p>
            <a:pPr lvl="1"/>
            <a:r>
              <a:rPr lang="en-GB" dirty="0"/>
              <a:t>"How one views pollution, and what level of it one should tolerate, depends upon what one wants to do with the environment … Rightness becomes a practical matter of power and political persuasion.” (</a:t>
            </a:r>
            <a:r>
              <a:rPr lang="en-GB" dirty="0" err="1"/>
              <a:t>Gunningham</a:t>
            </a:r>
            <a:r>
              <a:rPr lang="en-GB" dirty="0"/>
              <a:t>)</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“一个人如何看待污染，以及应该容忍多大程度的污染，取决于一个人想对环境做些什么</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正确性成为权力和政治说服的实际问题</a:t>
            </a:r>
            <a:endParaRPr lang="en-GB" dirty="0"/>
          </a:p>
          <a:p>
            <a:pPr marL="457200" lvl="1" indent="0">
              <a:buNone/>
            </a:pPr>
            <a:endParaRPr lang="en-GB" dirty="0"/>
          </a:p>
          <a:p>
            <a:r>
              <a:rPr lang="en-GB" dirty="0"/>
              <a:t>Development of environmental law</a:t>
            </a:r>
          </a:p>
          <a:p>
            <a:pPr lvl="1"/>
            <a:r>
              <a:rPr lang="en-GB" dirty="0"/>
              <a:t>Pre-industrial revolution – mostly based on law of tort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工业革命前</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主要基于侵权法</a:t>
            </a:r>
            <a:endParaRPr lang="en-GB" dirty="0"/>
          </a:p>
          <a:p>
            <a:pPr lvl="1"/>
            <a:r>
              <a:rPr lang="en-GB" dirty="0"/>
              <a:t>Mid 19</a:t>
            </a:r>
            <a:r>
              <a:rPr lang="en-GB" baseline="30000" dirty="0"/>
              <a:t>th</a:t>
            </a:r>
            <a:r>
              <a:rPr lang="en-GB" dirty="0"/>
              <a:t> Century to 1970s – reactive legislation</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19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世纪中叶至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1970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年代</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反应性立法</a:t>
            </a:r>
            <a:endParaRPr lang="en-GB" dirty="0"/>
          </a:p>
          <a:p>
            <a:pPr lvl="1"/>
            <a:r>
              <a:rPr lang="en-GB" dirty="0"/>
              <a:t>1970s onwards – more proactive approach</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1970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年代以后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更积极主动的方法</a:t>
            </a:r>
            <a:endParaRPr lang="en-GB" dirty="0"/>
          </a:p>
          <a:p>
            <a:pPr lvl="1"/>
            <a:endParaRPr lang="en-GB" dirty="0"/>
          </a:p>
          <a:p>
            <a:pPr lvl="1"/>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pic>
        <p:nvPicPr>
          <p:cNvPr id="6" name="Picture 5"/>
          <p:cNvPicPr>
            <a:picLocks noChangeAspect="1"/>
          </p:cNvPicPr>
          <p:nvPr/>
        </p:nvPicPr>
        <p:blipFill>
          <a:blip r:embed="rId3"/>
          <a:stretch>
            <a:fillRect/>
          </a:stretch>
        </p:blipFill>
        <p:spPr>
          <a:xfrm>
            <a:off x="10402181" y="0"/>
            <a:ext cx="1789819" cy="762000"/>
          </a:xfrm>
          <a:prstGeom prst="rect">
            <a:avLst/>
          </a:prstGeom>
        </p:spPr>
      </p:pic>
    </p:spTree>
    <p:extLst>
      <p:ext uri="{BB962C8B-B14F-4D97-AF65-F5344CB8AC3E}">
        <p14:creationId xmlns:p14="http://schemas.microsoft.com/office/powerpoint/2010/main" val="11711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893"/>
            <a:ext cx="10515600" cy="1325563"/>
          </a:xfrm>
        </p:spPr>
        <p:txBody>
          <a:bodyPr/>
          <a:lstStyle/>
          <a:p>
            <a:r>
              <a:rPr lang="en-GB" dirty="0">
                <a:latin typeface="+mn-lt"/>
              </a:rPr>
              <a:t>Principles of environmental law</a:t>
            </a:r>
          </a:p>
        </p:txBody>
      </p:sp>
      <p:sp>
        <p:nvSpPr>
          <p:cNvPr id="3" name="Content Placeholder 2"/>
          <p:cNvSpPr>
            <a:spLocks noGrp="1"/>
          </p:cNvSpPr>
          <p:nvPr>
            <p:ph idx="1"/>
          </p:nvPr>
        </p:nvSpPr>
        <p:spPr>
          <a:xfrm>
            <a:off x="0" y="762000"/>
            <a:ext cx="12192001" cy="6557963"/>
          </a:xfrm>
        </p:spPr>
        <p:txBody>
          <a:bodyPr>
            <a:normAutofit/>
          </a:bodyPr>
          <a:lstStyle/>
          <a:p>
            <a:pPr marL="0" indent="0">
              <a:buNone/>
            </a:pPr>
            <a:endParaRPr lang="en-GB" dirty="0"/>
          </a:p>
          <a:p>
            <a:pPr marL="0" indent="0">
              <a:buNone/>
            </a:pPr>
            <a:r>
              <a:rPr lang="en-GB" sz="3200" dirty="0"/>
              <a:t>Environmental law is based on four main principles (</a:t>
            </a:r>
            <a:r>
              <a:rPr lang="en-GB" sz="3200" dirty="0" err="1"/>
              <a:t>Brundtland</a:t>
            </a:r>
            <a:r>
              <a:rPr lang="en-GB" sz="3200" dirty="0"/>
              <a:t> Report ‘Our Common Future’ 1987; Rio Declaration 1992):</a:t>
            </a:r>
          </a:p>
          <a:p>
            <a:r>
              <a:rPr lang="en-GB" sz="2400" dirty="0"/>
              <a:t>Precautionary principle</a:t>
            </a:r>
            <a:r>
              <a:rPr lang="ja-JP" altLang="en-US" sz="1600" b="1" i="0">
                <a:effectLst/>
                <a:latin typeface="Söhne"/>
              </a:rPr>
              <a:t>预防原则</a:t>
            </a:r>
            <a:endParaRPr lang="en-GB" sz="2400" dirty="0"/>
          </a:p>
          <a:p>
            <a:pPr marL="0" indent="0">
              <a:buNone/>
            </a:pPr>
            <a:r>
              <a:rPr lang="ja-JP" altLang="en-US" sz="1600" b="0" i="0">
                <a:solidFill>
                  <a:srgbClr val="374151"/>
                </a:solidFill>
                <a:effectLst/>
                <a:latin typeface="Söhne"/>
              </a:rPr>
              <a:t>如果某项行动或政策被怀疑有可能对公众或环境造成伤害，在没有科学共识的情况下，证明其无害的责任落在采取行动的人身上。这一原则的重要性在于，它主张在环境管理和决策中采取谨慎态度，特别是在风险不确定的情况下。</a:t>
            </a:r>
            <a:endParaRPr lang="en-GB" sz="1600" dirty="0"/>
          </a:p>
          <a:p>
            <a:r>
              <a:rPr lang="en-GB" sz="2400" dirty="0"/>
              <a:t>Preventative principle</a:t>
            </a:r>
            <a:r>
              <a:rPr lang="ja-JP" altLang="en-US" sz="1600" b="1" i="0">
                <a:effectLst/>
                <a:latin typeface="Söhne"/>
              </a:rPr>
              <a:t>预防原则</a:t>
            </a:r>
            <a:endParaRPr lang="en-GB" sz="2400" dirty="0"/>
          </a:p>
          <a:p>
            <a:pPr marL="0" indent="0">
              <a:buNone/>
            </a:pPr>
            <a:r>
              <a:rPr lang="ja-JP" altLang="en-US" sz="1600" b="0" i="0">
                <a:solidFill>
                  <a:srgbClr val="374151"/>
                </a:solidFill>
                <a:effectLst/>
                <a:latin typeface="Söhne"/>
              </a:rPr>
              <a:t>预防原则强调在环境损害发生之前采取措施预防，而不是事后补救。这种方法涉及评估环境风险，并在任何重大伤害发生之前采取步骤来减轻风险，促进对环境保护的积极态度。</a:t>
            </a:r>
            <a:endParaRPr lang="en-GB" sz="2400" dirty="0"/>
          </a:p>
          <a:p>
            <a:r>
              <a:rPr lang="en-GB" sz="2400" dirty="0"/>
              <a:t>Polluter pays principle </a:t>
            </a:r>
            <a:r>
              <a:rPr lang="ja-JP" altLang="en-US" sz="1600" b="1" i="0">
                <a:effectLst/>
                <a:latin typeface="Söhne"/>
              </a:rPr>
              <a:t>污染者付费原则</a:t>
            </a:r>
            <a:endParaRPr lang="en-GB" sz="2400" dirty="0"/>
          </a:p>
          <a:p>
            <a:pPr marL="0" indent="0">
              <a:buNone/>
            </a:pPr>
            <a:r>
              <a:rPr lang="ja-JP" altLang="en-US" sz="1600" b="0" i="0">
                <a:solidFill>
                  <a:srgbClr val="374151"/>
                </a:solidFill>
                <a:effectLst/>
                <a:latin typeface="Söhne"/>
              </a:rPr>
              <a:t>此原则基于这样的观点：产生污染的一方应承担管理污染以防止对人类健康或环境造成伤害的费用。这是一种将商品和服务的环境成本内部化的方式，确保那些造成环境损害的人负起经济责任。</a:t>
            </a:r>
            <a:endParaRPr lang="en-GB" sz="2400" dirty="0"/>
          </a:p>
          <a:p>
            <a:r>
              <a:rPr lang="en-GB" sz="2400" dirty="0"/>
              <a:t>Proximity principle (rectification at source)</a:t>
            </a:r>
            <a:r>
              <a:rPr lang="ja-JP" altLang="en-US" sz="1600" b="1" i="0">
                <a:effectLst/>
                <a:latin typeface="Söhne"/>
              </a:rPr>
              <a:t> 近源原则（源头整治）</a:t>
            </a:r>
            <a:endParaRPr lang="en-GB" sz="2400" dirty="0"/>
          </a:p>
          <a:p>
            <a:pPr marL="0" indent="0">
              <a:buNone/>
            </a:pPr>
            <a:r>
              <a:rPr lang="ja-JP" altLang="en-US" sz="1600" b="0" i="0">
                <a:solidFill>
                  <a:srgbClr val="374151"/>
                </a:solidFill>
                <a:effectLst/>
                <a:latin typeface="Söhne"/>
              </a:rPr>
              <a:t>该原则规定应在污染源头管理和纠正环境影响。它鼓励在源头处理污染或环境退化问题，而不是让问题扩散或将问题转移到其他地区。</a:t>
            </a:r>
            <a:endParaRPr lang="en-GB" sz="2400" dirty="0"/>
          </a:p>
          <a:p>
            <a:endParaRPr lang="en-GB" dirty="0"/>
          </a:p>
          <a:p>
            <a:pPr marL="0" indent="0">
              <a:buNone/>
            </a:pPr>
            <a:endParaRPr lang="en-GB" dirty="0"/>
          </a:p>
        </p:txBody>
      </p:sp>
      <p:sp>
        <p:nvSpPr>
          <p:cNvPr id="5" name="Cross 4"/>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pic>
        <p:nvPicPr>
          <p:cNvPr id="7" name="Picture 6"/>
          <p:cNvPicPr>
            <a:picLocks noChangeAspect="1"/>
          </p:cNvPicPr>
          <p:nvPr/>
        </p:nvPicPr>
        <p:blipFill>
          <a:blip r:embed="rId3"/>
          <a:stretch>
            <a:fillRect/>
          </a:stretch>
        </p:blipFill>
        <p:spPr>
          <a:xfrm>
            <a:off x="10402181" y="0"/>
            <a:ext cx="1789819" cy="762000"/>
          </a:xfrm>
          <a:prstGeom prst="rect">
            <a:avLst/>
          </a:prstGeom>
        </p:spPr>
      </p:pic>
    </p:spTree>
    <p:extLst>
      <p:ext uri="{BB962C8B-B14F-4D97-AF65-F5344CB8AC3E}">
        <p14:creationId xmlns:p14="http://schemas.microsoft.com/office/powerpoint/2010/main" val="293867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Sources of environmental law</a:t>
            </a:r>
          </a:p>
        </p:txBody>
      </p:sp>
      <p:sp>
        <p:nvSpPr>
          <p:cNvPr id="3" name="Content Placeholder 2"/>
          <p:cNvSpPr>
            <a:spLocks noGrp="1"/>
          </p:cNvSpPr>
          <p:nvPr>
            <p:ph idx="1"/>
          </p:nvPr>
        </p:nvSpPr>
        <p:spPr/>
        <p:txBody>
          <a:bodyPr>
            <a:normAutofit fontScale="92500" lnSpcReduction="20000"/>
          </a:bodyPr>
          <a:lstStyle/>
          <a:p>
            <a:r>
              <a:rPr lang="en-GB" dirty="0"/>
              <a:t>UK</a:t>
            </a:r>
          </a:p>
          <a:p>
            <a:pPr lvl="1"/>
            <a:r>
              <a:rPr lang="en-GB" dirty="0"/>
              <a:t>Statute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法规</a:t>
            </a:r>
            <a:r>
              <a:rPr lang="en-GB" dirty="0"/>
              <a:t> e.g. Environmental Protection Act 1990; Pollution Prevention and Control Act 1999; Water Resources Act 1991; Environment Act 1995 </a:t>
            </a:r>
          </a:p>
          <a:p>
            <a:pPr lvl="1"/>
            <a:r>
              <a:rPr lang="en-GB" dirty="0"/>
              <a:t>Delegated legislation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授权立法</a:t>
            </a:r>
            <a:r>
              <a:rPr lang="en-GB" dirty="0"/>
              <a:t> e.g. Environmental Permitting Regulations 2010 passed by Sec of State as permitted by Pollution Prevention and Control Act 1999 </a:t>
            </a:r>
          </a:p>
          <a:p>
            <a:pPr lvl="1"/>
            <a:r>
              <a:rPr lang="en-GB" dirty="0"/>
              <a:t>Governmental policy &amp; guidance</a:t>
            </a:r>
          </a:p>
          <a:p>
            <a:pPr lvl="1"/>
            <a:r>
              <a:rPr lang="en-GB" dirty="0"/>
              <a:t>Common law e.g. tort of nuisance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普通法，例如妨害侵权行为</a:t>
            </a:r>
            <a:endParaRPr lang="en-GB" dirty="0"/>
          </a:p>
          <a:p>
            <a:pPr marL="457200" lvl="1" indent="0">
              <a:buNone/>
            </a:pPr>
            <a:endParaRPr lang="en-GB" dirty="0"/>
          </a:p>
          <a:p>
            <a:r>
              <a:rPr lang="en-GB" dirty="0"/>
              <a:t>EU</a:t>
            </a:r>
          </a:p>
          <a:p>
            <a:pPr lvl="1"/>
            <a:r>
              <a:rPr lang="en-GB" dirty="0"/>
              <a:t>Directives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指令</a:t>
            </a:r>
            <a:r>
              <a:rPr lang="en-GB" dirty="0"/>
              <a:t> e.g. EU Wild Birds Directive -&gt; UK Wildlife &amp; Countryside Act 1981</a:t>
            </a:r>
          </a:p>
          <a:p>
            <a:pPr marL="457200" lvl="1" indent="0">
              <a:buNone/>
            </a:pPr>
            <a:endParaRPr lang="en-GB" dirty="0"/>
          </a:p>
          <a:p>
            <a:r>
              <a:rPr lang="en-GB" dirty="0"/>
              <a:t>International</a:t>
            </a:r>
          </a:p>
          <a:p>
            <a:pPr lvl="1"/>
            <a:r>
              <a:rPr lang="en-GB" dirty="0"/>
              <a:t>Agreements &amp; Declarations e.g. Paris Accord; Kyoto Protocol; Rio Declaration</a:t>
            </a:r>
          </a:p>
          <a:p>
            <a:pPr marL="0" indent="0">
              <a:buNone/>
            </a:pPr>
            <a:endParaRPr lang="en-GB" dirty="0"/>
          </a:p>
        </p:txBody>
      </p:sp>
      <p:sp>
        <p:nvSpPr>
          <p:cNvPr id="5" name="Cross 4"/>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pic>
        <p:nvPicPr>
          <p:cNvPr id="7" name="Picture 6"/>
          <p:cNvPicPr>
            <a:picLocks noChangeAspect="1"/>
          </p:cNvPicPr>
          <p:nvPr/>
        </p:nvPicPr>
        <p:blipFill>
          <a:blip r:embed="rId3"/>
          <a:stretch>
            <a:fillRect/>
          </a:stretch>
        </p:blipFill>
        <p:spPr>
          <a:xfrm>
            <a:off x="10402181" y="0"/>
            <a:ext cx="1789819" cy="762000"/>
          </a:xfrm>
          <a:prstGeom prst="rect">
            <a:avLst/>
          </a:prstGeom>
        </p:spPr>
      </p:pic>
    </p:spTree>
    <p:extLst>
      <p:ext uri="{BB962C8B-B14F-4D97-AF65-F5344CB8AC3E}">
        <p14:creationId xmlns:p14="http://schemas.microsoft.com/office/powerpoint/2010/main" val="179848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Types of environmental control</a:t>
            </a:r>
          </a:p>
        </p:txBody>
      </p:sp>
      <p:sp>
        <p:nvSpPr>
          <p:cNvPr id="3" name="Content Placeholder 2"/>
          <p:cNvSpPr>
            <a:spLocks noGrp="1"/>
          </p:cNvSpPr>
          <p:nvPr>
            <p:ph idx="1"/>
          </p:nvPr>
        </p:nvSpPr>
        <p:spPr/>
        <p:txBody>
          <a:bodyPr>
            <a:normAutofit fontScale="92500" lnSpcReduction="10000"/>
          </a:bodyPr>
          <a:lstStyle/>
          <a:p>
            <a:r>
              <a:rPr lang="en-GB" dirty="0"/>
              <a:t>Aim of regulatory control</a:t>
            </a:r>
          </a:p>
          <a:p>
            <a:pPr lvl="1"/>
            <a:r>
              <a:rPr lang="en-GB" dirty="0"/>
              <a:t>To prevent or limit environmental harm by preventing, minimising or rendering harmless emissions to the environment and controlling other potential environmental impacts such as waste generation and energy use. </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通过预防、尽量减少对环境的排放或使其无害化，以及控制其他潜在的环境影响，如废物产生和能源使用，防止或限制对环境的危害。</a:t>
            </a:r>
            <a:endParaRPr lang="en-GB" dirty="0"/>
          </a:p>
          <a:p>
            <a:endParaRPr lang="en-GB" dirty="0"/>
          </a:p>
          <a:p>
            <a:r>
              <a:rPr lang="en-GB" dirty="0"/>
              <a:t>Types of control</a:t>
            </a:r>
          </a:p>
          <a:p>
            <a:pPr lvl="1"/>
            <a:r>
              <a:rPr lang="en-GB" dirty="0"/>
              <a:t>(</a:t>
            </a:r>
            <a:r>
              <a:rPr lang="en-GB" dirty="0" err="1"/>
              <a:t>i</a:t>
            </a:r>
            <a:r>
              <a:rPr lang="en-GB" dirty="0"/>
              <a:t>) Command &amp; Control i.e. traditional administrative regulation</a:t>
            </a:r>
          </a:p>
          <a:p>
            <a:pPr lvl="1"/>
            <a:r>
              <a:rPr lang="en-GB" dirty="0"/>
              <a:t>(ii) Economic Instruments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经济工具</a:t>
            </a:r>
            <a:endParaRPr lang="en-GB" dirty="0"/>
          </a:p>
          <a:p>
            <a:pPr lvl="1"/>
            <a:r>
              <a:rPr lang="en-GB" dirty="0"/>
              <a:t>(iii) Private Voluntary Instruments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私人自愿文书</a:t>
            </a:r>
            <a:endParaRPr lang="en-GB" dirty="0"/>
          </a:p>
          <a:p>
            <a:pPr lvl="1"/>
            <a:r>
              <a:rPr lang="en-GB" dirty="0"/>
              <a:t>(iv) Criminal &amp; Civil law</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刑法和民法</a:t>
            </a:r>
            <a:endParaRPr lang="en-GB" dirty="0"/>
          </a:p>
        </p:txBody>
      </p:sp>
      <p:pic>
        <p:nvPicPr>
          <p:cNvPr id="5" name="Picture 4"/>
          <p:cNvPicPr>
            <a:picLocks noChangeAspect="1"/>
          </p:cNvPicPr>
          <p:nvPr/>
        </p:nvPicPr>
        <p:blipFill>
          <a:blip r:embed="rId2"/>
          <a:stretch>
            <a:fillRect/>
          </a:stretch>
        </p:blipFill>
        <p:spPr>
          <a:xfrm>
            <a:off x="10402181" y="0"/>
            <a:ext cx="1789819" cy="762000"/>
          </a:xfrm>
          <a:prstGeom prst="rect">
            <a:avLst/>
          </a:prstGeom>
        </p:spPr>
      </p:pic>
      <p:sp>
        <p:nvSpPr>
          <p:cNvPr id="8" name="Cross 7"/>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Types of Control</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Tree>
    <p:extLst>
      <p:ext uri="{BB962C8B-B14F-4D97-AF65-F5344CB8AC3E}">
        <p14:creationId xmlns:p14="http://schemas.microsoft.com/office/powerpoint/2010/main" val="273035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n-lt"/>
              </a:rPr>
              <a:t>(</a:t>
            </a:r>
            <a:r>
              <a:rPr lang="en-GB" dirty="0" err="1">
                <a:latin typeface="+mn-lt"/>
              </a:rPr>
              <a:t>i</a:t>
            </a:r>
            <a:r>
              <a:rPr lang="en-GB" dirty="0">
                <a:latin typeface="+mn-lt"/>
              </a:rPr>
              <a:t>) Command and Control</a:t>
            </a:r>
          </a:p>
        </p:txBody>
      </p:sp>
      <p:sp>
        <p:nvSpPr>
          <p:cNvPr id="3" name="Content Placeholder 2"/>
          <p:cNvSpPr>
            <a:spLocks noGrp="1"/>
          </p:cNvSpPr>
          <p:nvPr>
            <p:ph idx="1"/>
          </p:nvPr>
        </p:nvSpPr>
        <p:spPr/>
        <p:txBody>
          <a:bodyPr>
            <a:normAutofit fontScale="92500" lnSpcReduction="20000"/>
          </a:bodyPr>
          <a:lstStyle/>
          <a:p>
            <a:r>
              <a:rPr lang="en-GB" dirty="0"/>
              <a:t>Standards</a:t>
            </a:r>
          </a:p>
          <a:p>
            <a:pPr lvl="1"/>
            <a:r>
              <a:rPr lang="en-GB" dirty="0"/>
              <a:t>Environmental quality standards</a:t>
            </a:r>
          </a:p>
          <a:p>
            <a:pPr lvl="1"/>
            <a:r>
              <a:rPr lang="en-GB" dirty="0"/>
              <a:t>Technical standards</a:t>
            </a:r>
          </a:p>
          <a:p>
            <a:pPr lvl="1"/>
            <a:r>
              <a:rPr lang="en-GB" dirty="0"/>
              <a:t>Emissions standards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排放标准</a:t>
            </a:r>
            <a:endParaRPr lang="en-GB" dirty="0"/>
          </a:p>
          <a:p>
            <a:pPr lvl="1"/>
            <a:r>
              <a:rPr lang="en-GB" dirty="0"/>
              <a:t>Product standards </a:t>
            </a:r>
            <a:br>
              <a:rPr lang="en-GB" dirty="0"/>
            </a:br>
            <a:endParaRPr lang="en-GB" dirty="0"/>
          </a:p>
          <a:p>
            <a:r>
              <a:rPr lang="en-GB" dirty="0"/>
              <a:t>Controls before &amp; during operations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操作前和操作期间的控制</a:t>
            </a:r>
            <a:endParaRPr lang="en-GB" dirty="0"/>
          </a:p>
          <a:p>
            <a:pPr lvl="1"/>
            <a:r>
              <a:rPr lang="en-GB" dirty="0"/>
              <a:t>Prohibition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禁止</a:t>
            </a:r>
            <a:r>
              <a:rPr lang="zh-CN" altLang="en-US" b="0" i="0" u="none" strike="noStrike" dirty="0">
                <a:solidFill>
                  <a:srgbClr val="000000"/>
                </a:solidFill>
                <a:effectLst/>
                <a:latin typeface="Microsoft Yahei" panose="020B0503020204020204" pitchFamily="34" charset="-122"/>
                <a:ea typeface="Microsoft Yahei" panose="020B0503020204020204" pitchFamily="34" charset="-122"/>
              </a:rPr>
              <a:t> </a:t>
            </a:r>
            <a:r>
              <a:rPr lang="en-GB" altLang="zh-CN" b="0" i="0" u="none" strike="noStrike" dirty="0">
                <a:solidFill>
                  <a:srgbClr val="000000"/>
                </a:solidFill>
                <a:effectLst/>
                <a:latin typeface="Microsoft Yahei" panose="020B0503020204020204" pitchFamily="34" charset="-122"/>
                <a:ea typeface="Microsoft Yahei" panose="020B0503020204020204" pitchFamily="34" charset="-122"/>
              </a:rPr>
              <a:t>e.g. </a:t>
            </a:r>
            <a:r>
              <a:rPr lang="ja-JP" altLang="en-US" b="1" i="0">
                <a:effectLst/>
                <a:latin typeface="Söhne"/>
              </a:rPr>
              <a:t>特定化学物质的使用禁令</a:t>
            </a:r>
            <a:endParaRPr lang="en-GB" dirty="0"/>
          </a:p>
          <a:p>
            <a:pPr lvl="1"/>
            <a:r>
              <a:rPr lang="en-GB" dirty="0"/>
              <a:t>Planning permission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规划许可</a:t>
            </a:r>
            <a:endParaRPr lang="en-GB" dirty="0"/>
          </a:p>
          <a:p>
            <a:pPr lvl="1"/>
            <a:r>
              <a:rPr lang="en-GB" dirty="0"/>
              <a:t>Licensing &amp; Permits e.g. Environmental Permits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执照和许可证，例如环境许可证</a:t>
            </a:r>
            <a:endParaRPr lang="en-GB" dirty="0"/>
          </a:p>
          <a:p>
            <a:pPr lvl="1"/>
            <a:endParaRPr lang="en-GB" dirty="0"/>
          </a:p>
          <a:p>
            <a:r>
              <a:rPr lang="en-GB" dirty="0"/>
              <a:t>Controls after operations</a:t>
            </a:r>
          </a:p>
          <a:p>
            <a:pPr lvl="1"/>
            <a:r>
              <a:rPr lang="en-GB" dirty="0"/>
              <a:t>Decommissioning &amp; aftercare</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退役和善后</a:t>
            </a:r>
            <a:endParaRPr lang="en-GB" dirty="0"/>
          </a:p>
        </p:txBody>
      </p:sp>
      <p:sp>
        <p:nvSpPr>
          <p:cNvPr id="5" name="Cross 4"/>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Types of Control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pic>
        <p:nvPicPr>
          <p:cNvPr id="7" name="Picture 6"/>
          <p:cNvPicPr>
            <a:picLocks noChangeAspect="1"/>
          </p:cNvPicPr>
          <p:nvPr/>
        </p:nvPicPr>
        <p:blipFill>
          <a:blip r:embed="rId3"/>
          <a:stretch>
            <a:fillRect/>
          </a:stretch>
        </p:blipFill>
        <p:spPr>
          <a:xfrm>
            <a:off x="10402181" y="0"/>
            <a:ext cx="1789819" cy="762000"/>
          </a:xfrm>
          <a:prstGeom prst="rect">
            <a:avLst/>
          </a:prstGeom>
        </p:spPr>
      </p:pic>
    </p:spTree>
    <p:extLst>
      <p:ext uri="{BB962C8B-B14F-4D97-AF65-F5344CB8AC3E}">
        <p14:creationId xmlns:p14="http://schemas.microsoft.com/office/powerpoint/2010/main" val="276624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18"/>
            <a:ext cx="10515600" cy="1325563"/>
          </a:xfrm>
        </p:spPr>
        <p:txBody>
          <a:bodyPr/>
          <a:lstStyle/>
          <a:p>
            <a:r>
              <a:rPr lang="en-GB" dirty="0">
                <a:latin typeface="+mn-lt"/>
              </a:rPr>
              <a:t>(ii) Economic Instruments</a:t>
            </a:r>
          </a:p>
        </p:txBody>
      </p:sp>
      <p:sp>
        <p:nvSpPr>
          <p:cNvPr id="3" name="Content Placeholder 2"/>
          <p:cNvSpPr>
            <a:spLocks noGrp="1"/>
          </p:cNvSpPr>
          <p:nvPr>
            <p:ph idx="1"/>
          </p:nvPr>
        </p:nvSpPr>
        <p:spPr>
          <a:xfrm>
            <a:off x="0" y="1228725"/>
            <a:ext cx="12192000" cy="4948238"/>
          </a:xfrm>
        </p:spPr>
        <p:txBody>
          <a:bodyPr/>
          <a:lstStyle/>
          <a:p>
            <a:r>
              <a:rPr lang="en-GB" dirty="0"/>
              <a:t>Charges</a:t>
            </a:r>
          </a:p>
          <a:p>
            <a:pPr lvl="1"/>
            <a:r>
              <a:rPr lang="en-GB" dirty="0"/>
              <a:t>Taxes on emissions (on results of polluting activity)</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排放税</a:t>
            </a:r>
            <a:endParaRPr lang="en-GB" dirty="0"/>
          </a:p>
          <a:p>
            <a:pPr lvl="1"/>
            <a:r>
              <a:rPr lang="en-GB" dirty="0"/>
              <a:t>Taxes on polluting materials or processes (on causes of pollution)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对污染材料或工艺征税</a:t>
            </a:r>
            <a:endParaRPr lang="en-GB" dirty="0"/>
          </a:p>
          <a:p>
            <a:pPr lvl="1"/>
            <a:r>
              <a:rPr lang="en-GB" dirty="0"/>
              <a:t>Cost recovery charging (to recover cost of monitoring, issue of permits etc.)</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成本回收收费</a:t>
            </a:r>
            <a:endParaRPr lang="en-GB" dirty="0"/>
          </a:p>
          <a:p>
            <a:pPr lvl="1"/>
            <a:r>
              <a:rPr lang="en-GB" dirty="0"/>
              <a:t>Charges linked to prevention, abatement &amp; </a:t>
            </a:r>
            <a:r>
              <a:rPr lang="en-GB" dirty="0" err="1"/>
              <a:t>cleanup</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与预防、减少和清理相关的费用</a:t>
            </a:r>
            <a:endParaRPr lang="en-GB" dirty="0"/>
          </a:p>
          <a:p>
            <a:r>
              <a:rPr lang="en-GB" dirty="0"/>
              <a:t>Subsidies &amp; Grants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补贴和补助金</a:t>
            </a:r>
            <a:endParaRPr lang="en-GB" dirty="0"/>
          </a:p>
          <a:p>
            <a:r>
              <a:rPr lang="en-GB" dirty="0"/>
              <a:t>Emissions trading scheme (creation of a market for pollution credits</a:t>
            </a:r>
            <a:r>
              <a:rPr lang="en-GB" sz="2400" dirty="0"/>
              <a:t>)</a:t>
            </a:r>
            <a:r>
              <a:rPr lang="ja-JP" altLang="en-US" sz="2400" b="0" i="0" u="none" strike="noStrike">
                <a:solidFill>
                  <a:srgbClr val="000000"/>
                </a:solidFill>
                <a:effectLst/>
                <a:latin typeface="Microsoft Yahei" panose="020B0503020204020204" pitchFamily="34" charset="-122"/>
                <a:ea typeface="Microsoft Yahei" panose="020B0503020204020204" pitchFamily="34" charset="-122"/>
              </a:rPr>
              <a:t> 排放交易方案</a:t>
            </a:r>
            <a:endParaRPr lang="en-GB" dirty="0"/>
          </a:p>
          <a:p>
            <a:r>
              <a:rPr lang="en-GB" dirty="0"/>
              <a:t>Deposit &amp; refund systems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押金和退款系统</a:t>
            </a:r>
            <a:endParaRPr lang="en-GB" dirty="0"/>
          </a:p>
          <a:p>
            <a:endParaRPr lang="en-GB" dirty="0"/>
          </a:p>
        </p:txBody>
      </p:sp>
      <p:pic>
        <p:nvPicPr>
          <p:cNvPr id="4" name="Picture 3"/>
          <p:cNvPicPr>
            <a:picLocks noChangeAspect="1"/>
          </p:cNvPicPr>
          <p:nvPr/>
        </p:nvPicPr>
        <p:blipFill>
          <a:blip r:embed="rId2"/>
          <a:stretch>
            <a:fillRect/>
          </a:stretch>
        </p:blipFill>
        <p:spPr>
          <a:xfrm>
            <a:off x="10402181" y="0"/>
            <a:ext cx="1789819"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3138" y="5709138"/>
            <a:ext cx="1148862" cy="1148862"/>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Types of Control</a:t>
            </a:r>
          </a:p>
        </p:txBody>
      </p:sp>
    </p:spTree>
    <p:extLst>
      <p:ext uri="{BB962C8B-B14F-4D97-AF65-F5344CB8AC3E}">
        <p14:creationId xmlns:p14="http://schemas.microsoft.com/office/powerpoint/2010/main" val="3900871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1095</Words>
  <Application>Microsoft Macintosh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Yahei</vt:lpstr>
      <vt:lpstr>Söhne</vt:lpstr>
      <vt:lpstr>Arial</vt:lpstr>
      <vt:lpstr>Calibri</vt:lpstr>
      <vt:lpstr>Calibri Light</vt:lpstr>
      <vt:lpstr>Office Theme</vt:lpstr>
      <vt:lpstr>Environmental Law &amp; Regulation</vt:lpstr>
      <vt:lpstr>Overview</vt:lpstr>
      <vt:lpstr>The complexity of environmental problems</vt:lpstr>
      <vt:lpstr>Definition &amp; development</vt:lpstr>
      <vt:lpstr>Principles of environmental law</vt:lpstr>
      <vt:lpstr>Sources of environmental law</vt:lpstr>
      <vt:lpstr>Types of environmental control</vt:lpstr>
      <vt:lpstr>(i) Command and Control</vt:lpstr>
      <vt:lpstr>(ii) Economic Instruments</vt:lpstr>
      <vt:lpstr>(iii) Private Voluntary Instruments</vt:lpstr>
      <vt:lpstr>(iv) Criminal &amp; Civil law 刑法和民法</vt:lpstr>
      <vt:lpstr>A regulatory toolbox for environmental protection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Law</dc:title>
  <dc:creator>Luke Samuel Blindell</dc:creator>
  <cp:lastModifiedBy>Yi Li</cp:lastModifiedBy>
  <cp:revision>93</cp:revision>
  <dcterms:created xsi:type="dcterms:W3CDTF">2017-11-13T10:15:25Z</dcterms:created>
  <dcterms:modified xsi:type="dcterms:W3CDTF">2024-01-08T14:15:55Z</dcterms:modified>
</cp:coreProperties>
</file>