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78" r:id="rId4"/>
    <p:sldId id="272" r:id="rId5"/>
    <p:sldId id="260" r:id="rId6"/>
    <p:sldId id="261" r:id="rId7"/>
    <p:sldId id="271" r:id="rId8"/>
    <p:sldId id="263" r:id="rId9"/>
    <p:sldId id="265" r:id="rId10"/>
    <p:sldId id="290" r:id="rId11"/>
    <p:sldId id="289" r:id="rId12"/>
    <p:sldId id="280" r:id="rId13"/>
    <p:sldId id="281" r:id="rId14"/>
    <p:sldId id="267" r:id="rId15"/>
    <p:sldId id="273" r:id="rId16"/>
    <p:sldId id="269" r:id="rId17"/>
    <p:sldId id="282" r:id="rId18"/>
    <p:sldId id="266" r:id="rId19"/>
    <p:sldId id="284" r:id="rId20"/>
    <p:sldId id="270" r:id="rId21"/>
    <p:sldId id="279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3" autoAdjust="0"/>
    <p:restoredTop sz="94343" autoAdjust="0"/>
  </p:normalViewPr>
  <p:slideViewPr>
    <p:cSldViewPr snapToGrid="0">
      <p:cViewPr varScale="1">
        <p:scale>
          <a:sx n="109" d="100"/>
          <a:sy n="109" d="100"/>
        </p:scale>
        <p:origin x="61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A1E68-6CB1-421B-8D89-8B6372AC9C8E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15FCD-B1C6-4D7D-81CD-B995D4D05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19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15FCD-B1C6-4D7D-81CD-B995D4D05EF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303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72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29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16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7071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979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4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661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514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26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15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85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64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64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75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24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96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52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747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vaR23u_9l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_K9enK7tN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2703" y="1959428"/>
            <a:ext cx="8825658" cy="1446354"/>
          </a:xfrm>
        </p:spPr>
        <p:txBody>
          <a:bodyPr/>
          <a:lstStyle/>
          <a:p>
            <a:r>
              <a:rPr lang="en-US" dirty="0"/>
              <a:t>CVA </a:t>
            </a:r>
            <a:r>
              <a:rPr lang="en-US" dirty="0" smtClean="0"/>
              <a:t>Technologies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2703" y="3627849"/>
            <a:ext cx="8825658" cy="1231534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наша задача:</a:t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ru-RU" sz="2400" dirty="0" smtClean="0">
                <a:solidFill>
                  <a:schemeClr val="tx1"/>
                </a:solidFill>
              </a:rPr>
              <a:t>Разработать интеллектуальную систему </a:t>
            </a:r>
            <a:r>
              <a:rPr lang="ru-RU" sz="2400" dirty="0">
                <a:solidFill>
                  <a:schemeClr val="tx1"/>
                </a:solidFill>
              </a:rPr>
              <a:t>обнаружения атакующих программных </a:t>
            </a:r>
            <a:r>
              <a:rPr lang="ru-RU" sz="2400" dirty="0" smtClean="0">
                <a:solidFill>
                  <a:schemeClr val="tx1"/>
                </a:solidFill>
              </a:rPr>
              <a:t>кодов</a:t>
            </a:r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5770" y="92233"/>
            <a:ext cx="10652007" cy="1400530"/>
          </a:xfrm>
        </p:spPr>
        <p:txBody>
          <a:bodyPr/>
          <a:lstStyle/>
          <a:p>
            <a:r>
              <a:rPr lang="ru-RU" dirty="0"/>
              <a:t>Важность классификаторов в реальной работе и </a:t>
            </a:r>
            <a:r>
              <a:rPr lang="ru-RU" dirty="0" smtClean="0"/>
              <a:t>результаты </a:t>
            </a:r>
            <a:r>
              <a:rPr lang="ru-RU" dirty="0"/>
              <a:t>классификации атак реальной сетью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0" y="2109928"/>
            <a:ext cx="4502795" cy="4019604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356616" y="6191548"/>
            <a:ext cx="5718870" cy="118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Рисунок 9 – Важность классификаторов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671" y="2089837"/>
            <a:ext cx="4471621" cy="3840182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6031302" y="6059005"/>
            <a:ext cx="5861614" cy="727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Рисунок 10 – Результаты классификации атак реальной сетью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13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2342" y="152244"/>
            <a:ext cx="10405820" cy="1400530"/>
          </a:xfrm>
        </p:spPr>
        <p:txBody>
          <a:bodyPr/>
          <a:lstStyle/>
          <a:p>
            <a:r>
              <a:rPr lang="ru-RU" dirty="0"/>
              <a:t>Значения функции потерь при </a:t>
            </a:r>
            <a:r>
              <a:rPr lang="ru-RU" dirty="0" smtClean="0"/>
              <a:t>обучении и производительность </a:t>
            </a:r>
            <a:r>
              <a:rPr lang="ru-RU" dirty="0"/>
              <a:t>реальной сети на тестовых данных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664" y="2108612"/>
            <a:ext cx="3580786" cy="3915911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-67386" y="6024523"/>
            <a:ext cx="5659294" cy="118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Рисунок 11 – Значения функции потерь при обучении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354" y="2108611"/>
            <a:ext cx="3947746" cy="3897775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6097705" y="6024523"/>
            <a:ext cx="6094295" cy="118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Рисунок 12 – Производительность реальной сети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37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</a:t>
            </a:r>
            <a:r>
              <a:rPr lang="ru-RU" dirty="0" err="1" smtClean="0"/>
              <a:t>нейросети</a:t>
            </a:r>
            <a:endParaRPr lang="ru-RU" dirty="0"/>
          </a:p>
        </p:txBody>
      </p:sp>
      <p:pic>
        <p:nvPicPr>
          <p:cNvPr id="5" name="XvaR23u_9lM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34453" y="1281983"/>
            <a:ext cx="8855989" cy="4981494"/>
          </a:xfrm>
          <a:prstGeom prst="rect">
            <a:avLst/>
          </a:prstGeom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1343901" y="6263477"/>
            <a:ext cx="8946541" cy="118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Медиа 1 – Обучение </a:t>
            </a:r>
            <a:r>
              <a:rPr lang="ru-RU" dirty="0" err="1" smtClean="0"/>
              <a:t>нейросети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4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5790"/>
          </a:xfrm>
        </p:spPr>
        <p:txBody>
          <a:bodyPr/>
          <a:lstStyle/>
          <a:p>
            <a:r>
              <a:rPr lang="ru-RU" dirty="0" smtClean="0"/>
              <a:t>Работа агента</a:t>
            </a:r>
            <a:endParaRPr lang="ru-RU" dirty="0"/>
          </a:p>
        </p:txBody>
      </p:sp>
      <p:pic>
        <p:nvPicPr>
          <p:cNvPr id="4" name="b_K9enK7tN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76892" y="1186770"/>
            <a:ext cx="8698141" cy="4892704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352691" y="6079474"/>
            <a:ext cx="8946541" cy="118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Медиа 2 – Работа агента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947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 для написания прототипа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Python</a:t>
            </a:r>
            <a:endParaRPr lang="ru-RU" dirty="0" smtClean="0"/>
          </a:p>
          <a:p>
            <a:r>
              <a:rPr lang="en-US" dirty="0" err="1" smtClean="0"/>
              <a:t>TensorFlow</a:t>
            </a:r>
            <a:r>
              <a:rPr lang="en-US" dirty="0" smtClean="0"/>
              <a:t> - 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ru-RU" dirty="0" err="1" smtClean="0"/>
              <a:t>нейросети</a:t>
            </a:r>
            <a:endParaRPr lang="ru-RU" dirty="0" smtClean="0"/>
          </a:p>
          <a:p>
            <a:r>
              <a:rPr lang="ru-RU" dirty="0" smtClean="0"/>
              <a:t>Спецификации </a:t>
            </a:r>
            <a:r>
              <a:rPr lang="en-US" dirty="0" err="1" smtClean="0"/>
              <a:t>Keras</a:t>
            </a:r>
            <a:r>
              <a:rPr lang="en-US" dirty="0" smtClean="0"/>
              <a:t> API</a:t>
            </a:r>
            <a:r>
              <a:rPr lang="ru-RU" dirty="0" smtClean="0"/>
              <a:t> используем в </a:t>
            </a:r>
            <a:r>
              <a:rPr lang="en-US" dirty="0" err="1" smtClean="0"/>
              <a:t>TensorFlow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и уведомления об атаках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Закрытый протокол + </a:t>
            </a:r>
            <a:r>
              <a:rPr lang="en-US" dirty="0"/>
              <a:t>API</a:t>
            </a:r>
            <a:r>
              <a:rPr lang="ru-RU" dirty="0"/>
              <a:t> для интеграции индикации и сообщений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95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80999" cy="1400530"/>
          </a:xfrm>
        </p:spPr>
        <p:txBody>
          <a:bodyPr/>
          <a:lstStyle/>
          <a:p>
            <a:r>
              <a:rPr lang="ru-RU" dirty="0"/>
              <a:t>Возможность использования протоколов вроде </a:t>
            </a:r>
            <a:r>
              <a:rPr lang="ru-RU" dirty="0" err="1"/>
              <a:t>snmp</a:t>
            </a:r>
            <a:r>
              <a:rPr lang="ru-RU" dirty="0"/>
              <a:t> для сигнализации и встраивания в </a:t>
            </a:r>
            <a:r>
              <a:rPr lang="ru-RU" dirty="0" err="1"/>
              <a:t>корпсети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97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683641"/>
            <a:ext cx="8946541" cy="4195481"/>
          </a:xfrm>
        </p:spPr>
        <p:txBody>
          <a:bodyPr/>
          <a:lstStyle/>
          <a:p>
            <a:r>
              <a:rPr lang="ru-RU" dirty="0"/>
              <a:t>Решена проблема нахождения решения классификации в задачах </a:t>
            </a:r>
            <a:r>
              <a:rPr lang="ru-RU" dirty="0" err="1"/>
              <a:t>идентифицирования</a:t>
            </a:r>
            <a:r>
              <a:rPr lang="ru-RU" dirty="0"/>
              <a:t> угроз сетевого траффика</a:t>
            </a:r>
          </a:p>
          <a:p>
            <a:r>
              <a:rPr lang="ru-RU" dirty="0"/>
              <a:t>Решена проблема архитектуры системы </a:t>
            </a:r>
            <a:r>
              <a:rPr lang="ru-RU" dirty="0" err="1"/>
              <a:t>идентифицирования</a:t>
            </a:r>
            <a:r>
              <a:rPr lang="ru-RU" dirty="0"/>
              <a:t> угроз</a:t>
            </a:r>
          </a:p>
        </p:txBody>
      </p:sp>
    </p:spTree>
    <p:extLst>
      <p:ext uri="{BB962C8B-B14F-4D97-AF65-F5344CB8AC3E}">
        <p14:creationId xmlns:p14="http://schemas.microsoft.com/office/powerpoint/2010/main" val="2898814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Экономическое </a:t>
            </a:r>
            <a:r>
              <a:rPr lang="ru-RU" dirty="0" smtClean="0"/>
              <a:t>обоснование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651136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Клиенты: </a:t>
            </a:r>
            <a:endParaRPr lang="ru-RU" sz="2400" dirty="0" smtClean="0"/>
          </a:p>
          <a:p>
            <a:r>
              <a:rPr lang="ru-RU" dirty="0"/>
              <a:t>К</a:t>
            </a:r>
            <a:r>
              <a:rPr lang="ru-RU" dirty="0" smtClean="0"/>
              <a:t>орпорации </a:t>
            </a:r>
            <a:r>
              <a:rPr lang="ru-RU" dirty="0"/>
              <a:t>(оборот от 15ккк руб.) и предприятия среднего масштаба (оборот до 5 </a:t>
            </a:r>
            <a:r>
              <a:rPr lang="ru-RU" dirty="0" err="1"/>
              <a:t>ккк</a:t>
            </a:r>
            <a:r>
              <a:rPr lang="ru-RU" dirty="0"/>
              <a:t> </a:t>
            </a:r>
            <a:r>
              <a:rPr lang="ru-RU" dirty="0" err="1"/>
              <a:t>руб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sz="2400" dirty="0"/>
              <a:t>Продукт </a:t>
            </a:r>
            <a:r>
              <a:rPr lang="ru-RU" sz="2400" dirty="0" smtClean="0"/>
              <a:t>будет представляется </a:t>
            </a:r>
            <a:r>
              <a:rPr lang="ru-RU" sz="2400" dirty="0"/>
              <a:t>в 2х исполнениях:</a:t>
            </a:r>
          </a:p>
          <a:p>
            <a:pPr lvl="0"/>
            <a:r>
              <a:rPr lang="ru-RU" dirty="0"/>
              <a:t>Компактный, подключаемый сервер производит аудит сети. </a:t>
            </a:r>
            <a:endParaRPr lang="ru-RU" dirty="0" smtClean="0"/>
          </a:p>
          <a:p>
            <a:pPr marL="0" lvl="0" indent="0">
              <a:buNone/>
            </a:pPr>
            <a:r>
              <a:rPr lang="ru-RU" sz="2400" dirty="0" smtClean="0"/>
              <a:t>Аренда сервера</a:t>
            </a:r>
            <a:r>
              <a:rPr lang="ru-RU" dirty="0"/>
              <a:t>:</a:t>
            </a:r>
          </a:p>
          <a:p>
            <a:pPr lvl="0"/>
            <a:r>
              <a:rPr lang="ru-RU" dirty="0"/>
              <a:t>Полноценный локальный, развертывается на серверах корпорации. Обслуживание по ежегодной подписке.</a:t>
            </a:r>
          </a:p>
        </p:txBody>
      </p:sp>
    </p:spTree>
    <p:extLst>
      <p:ext uri="{BB962C8B-B14F-4D97-AF65-F5344CB8AC3E}">
        <p14:creationId xmlns:p14="http://schemas.microsoft.com/office/powerpoint/2010/main" val="425514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4757" y="3474216"/>
            <a:ext cx="9404723" cy="1400530"/>
          </a:xfrm>
        </p:spPr>
        <p:txBody>
          <a:bodyPr/>
          <a:lstStyle/>
          <a:p>
            <a:r>
              <a:rPr lang="ru-RU" dirty="0"/>
              <a:t>Информация о реализации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1958" y="5074416"/>
            <a:ext cx="8946541" cy="4195481"/>
          </a:xfrm>
        </p:spPr>
        <p:txBody>
          <a:bodyPr/>
          <a:lstStyle/>
          <a:p>
            <a:r>
              <a:rPr lang="ru-RU" dirty="0"/>
              <a:t>(сроки\стоимость\порядок внедрения)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63776" y="678262"/>
            <a:ext cx="8673372" cy="9769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Экономический эффект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21958" y="1655210"/>
            <a:ext cx="8250820" cy="292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 smtClean="0"/>
              <a:t>влияет ли решение на уменьшение организационных\ операционных\человеческих\ресурсных затрат компании\организации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058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9601" y="147917"/>
            <a:ext cx="9883344" cy="1400530"/>
          </a:xfrm>
        </p:spPr>
        <p:txBody>
          <a:bodyPr/>
          <a:lstStyle/>
          <a:p>
            <a:r>
              <a:rPr lang="ru-RU" sz="2800" dirty="0" smtClean="0"/>
              <a:t>Архитектура </a:t>
            </a:r>
            <a:r>
              <a:rPr lang="ru-RU" sz="2800" dirty="0"/>
              <a:t>системы с агентами, сервером, отбором признаков классификации на агентах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366547" y="6263477"/>
            <a:ext cx="8946541" cy="118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Рисунок 1 - </a:t>
            </a:r>
            <a:r>
              <a:rPr lang="ru-RU" dirty="0"/>
              <a:t>Архитектура клиент </a:t>
            </a:r>
            <a:r>
              <a:rPr lang="ru-RU" dirty="0" smtClean="0"/>
              <a:t>– сервер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275" y="1234277"/>
            <a:ext cx="776508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1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1811" y="3064034"/>
            <a:ext cx="9404723" cy="1400530"/>
          </a:xfrm>
        </p:spPr>
        <p:txBody>
          <a:bodyPr/>
          <a:lstStyle/>
          <a:p>
            <a:r>
              <a:rPr lang="ru-RU" dirty="0" smtClean="0"/>
              <a:t>Преимущества</a:t>
            </a:r>
            <a:r>
              <a:rPr lang="ru-RU" dirty="0"/>
              <a:t> </a:t>
            </a:r>
            <a:r>
              <a:rPr lang="ru-RU" dirty="0" smtClean="0"/>
              <a:t>решения </a:t>
            </a:r>
            <a:r>
              <a:rPr lang="ru-RU" dirty="0"/>
              <a:t>команды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901" y="4549934"/>
            <a:ext cx="8946541" cy="4195481"/>
          </a:xfrm>
        </p:spPr>
        <p:txBody>
          <a:bodyPr/>
          <a:lstStyle/>
          <a:p>
            <a:r>
              <a:rPr lang="ru-RU" dirty="0"/>
              <a:t>Конкурентным </a:t>
            </a:r>
            <a:r>
              <a:rPr lang="ru-RU" dirty="0" smtClean="0"/>
              <a:t>преимуществом </a:t>
            </a:r>
            <a:r>
              <a:rPr lang="ru-RU" dirty="0"/>
              <a:t>системы является гибридный подход к задаче классификации угроз в рамках сетевого траффика путем объединения классифицирующих признаком экспертной системы и гибкости обучения нейронной сети классифицирующего типа </a:t>
            </a:r>
            <a:r>
              <a:rPr lang="ru-RU" dirty="0" err="1"/>
              <a:t>Кохонена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1811" y="316012"/>
            <a:ext cx="8081357" cy="719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Масштабируемость решения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60901" y="1987042"/>
            <a:ext cx="7687647" cy="2153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 smtClean="0"/>
              <a:t>Система масштабируется путем расширения обучающей модели, сетевого охвата, интегрируется посредством стандартных сетевых протоколов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146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7019" y="3222295"/>
            <a:ext cx="9404723" cy="1400530"/>
          </a:xfrm>
        </p:spPr>
        <p:txBody>
          <a:bodyPr/>
          <a:lstStyle/>
          <a:p>
            <a:r>
              <a:rPr lang="ru-RU" dirty="0"/>
              <a:t>Перспектива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4426841"/>
            <a:ext cx="8946541" cy="4195481"/>
          </a:xfrm>
        </p:spPr>
        <p:txBody>
          <a:bodyPr/>
          <a:lstStyle/>
          <a:p>
            <a:r>
              <a:rPr lang="ru-RU" dirty="0"/>
              <a:t>Возможности предлагаемого алгоритма могут быть расширены как за счет увеличения количества используемых ИНС, так и применения других типов ИНС в зависимости от поставленной задачи.</a:t>
            </a: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17019" y="378069"/>
            <a:ext cx="8145834" cy="8978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Возможность интеграции в</a:t>
            </a:r>
            <a:br>
              <a:rPr lang="ru-RU" dirty="0" smtClean="0"/>
            </a:br>
            <a:r>
              <a:rPr lang="ru-RU" dirty="0" smtClean="0"/>
              <a:t>существующие решения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46111" y="2111064"/>
            <a:ext cx="7748983" cy="2689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 smtClean="0"/>
              <a:t>Возможна интеграция как на сетевом уровне, так и на уровне модели угроз гетерогенных и </a:t>
            </a:r>
            <a:r>
              <a:rPr lang="ru-RU" dirty="0" err="1" smtClean="0"/>
              <a:t>моносетей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946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08034" cy="1400530"/>
          </a:xfrm>
        </p:spPr>
        <p:txBody>
          <a:bodyPr/>
          <a:lstStyle/>
          <a:p>
            <a:r>
              <a:rPr lang="ru-RU" dirty="0"/>
              <a:t>Состав </a:t>
            </a:r>
            <a:r>
              <a:rPr lang="ru-RU" dirty="0" smtClean="0"/>
              <a:t>команды</a:t>
            </a:r>
            <a:r>
              <a:rPr lang="en-US" dirty="0" smtClean="0"/>
              <a:t> </a:t>
            </a:r>
            <a:r>
              <a:rPr lang="en-US" dirty="0"/>
              <a:t>CVA Technologies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6857" y="1853248"/>
            <a:ext cx="8946541" cy="419548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/>
              <a:t>Владимир </a:t>
            </a:r>
            <a:r>
              <a:rPr lang="ru-RU" sz="2400" b="1" dirty="0" err="1" smtClean="0"/>
              <a:t>Чуянов</a:t>
            </a:r>
            <a:r>
              <a:rPr lang="ru-RU" sz="2400" b="1" dirty="0" smtClean="0"/>
              <a:t> </a:t>
            </a:r>
            <a:r>
              <a:rPr lang="ru-RU" sz="2400" dirty="0" smtClean="0"/>
              <a:t>– капитан команды, архитектура и машинное обучение, </a:t>
            </a:r>
            <a:r>
              <a:rPr lang="en-US" sz="2400" dirty="0" smtClean="0"/>
              <a:t>Product</a:t>
            </a:r>
            <a:r>
              <a:rPr lang="ru-RU" sz="2400" dirty="0" smtClean="0"/>
              <a:t>\</a:t>
            </a:r>
            <a:r>
              <a:rPr lang="en-US" sz="2400" dirty="0" smtClean="0"/>
              <a:t>Project manager</a:t>
            </a:r>
            <a:r>
              <a:rPr lang="ru-RU" sz="2400" dirty="0" smtClean="0"/>
              <a:t>, </a:t>
            </a:r>
            <a:r>
              <a:rPr lang="en-US" dirty="0"/>
              <a:t>ID: 1219335</a:t>
            </a:r>
            <a:r>
              <a:rPr lang="ru-RU" dirty="0" smtClean="0"/>
              <a:t>, </a:t>
            </a:r>
            <a:r>
              <a:rPr lang="en-US" sz="2400" u="sng" dirty="0" smtClean="0"/>
              <a:t>cva@cvatec.com</a:t>
            </a:r>
            <a:endParaRPr lang="ru-RU" sz="2400" u="sng" dirty="0" smtClean="0"/>
          </a:p>
          <a:p>
            <a:pPr>
              <a:lnSpc>
                <a:spcPct val="150000"/>
              </a:lnSpc>
            </a:pPr>
            <a:r>
              <a:rPr lang="ru-RU" sz="2400" b="1" dirty="0" smtClean="0"/>
              <a:t>Алексей Высоцкий </a:t>
            </a:r>
            <a:r>
              <a:rPr lang="ru-RU" sz="2400" dirty="0" smtClean="0"/>
              <a:t>– главный программист</a:t>
            </a:r>
            <a:r>
              <a:rPr lang="ru-RU" dirty="0" smtClean="0"/>
              <a:t>, </a:t>
            </a:r>
            <a:r>
              <a:rPr lang="en-US" dirty="0"/>
              <a:t>ID: 1218930</a:t>
            </a:r>
            <a:r>
              <a:rPr lang="ru-RU" sz="2400" dirty="0"/>
              <a:t>, </a:t>
            </a:r>
            <a:r>
              <a:rPr lang="en-US" sz="2400" u="sng" dirty="0" smtClean="0"/>
              <a:t>avgorinych@gmail.com</a:t>
            </a:r>
            <a:endParaRPr lang="ru-RU" sz="2400" u="sng" dirty="0" smtClean="0"/>
          </a:p>
          <a:p>
            <a:pPr>
              <a:lnSpc>
                <a:spcPct val="150000"/>
              </a:lnSpc>
            </a:pPr>
            <a:r>
              <a:rPr lang="ru-RU" sz="2400" b="1" dirty="0" smtClean="0"/>
              <a:t>Никита Иващенко </a:t>
            </a:r>
            <a:r>
              <a:rPr lang="ru-RU" sz="2400" dirty="0" smtClean="0"/>
              <a:t>- UX/UI дизайнер-программист, эргономика, </a:t>
            </a:r>
            <a:r>
              <a:rPr lang="en-US" dirty="0"/>
              <a:t>ID: </a:t>
            </a:r>
            <a:r>
              <a:rPr lang="en-US" dirty="0" smtClean="0"/>
              <a:t>122135</a:t>
            </a:r>
            <a:r>
              <a:rPr lang="ru-RU" dirty="0" smtClean="0"/>
              <a:t>,</a:t>
            </a:r>
            <a:r>
              <a:rPr lang="ru-RU" sz="2400" dirty="0" smtClean="0"/>
              <a:t> </a:t>
            </a:r>
            <a:r>
              <a:rPr lang="en-US" sz="2400" u="sng" dirty="0" smtClean="0"/>
              <a:t>ivashenkonikitaa@gmail.com</a:t>
            </a:r>
            <a:endParaRPr lang="ru-RU" sz="2400" u="sng" dirty="0" smtClean="0"/>
          </a:p>
          <a:p>
            <a:pPr>
              <a:lnSpc>
                <a:spcPct val="150000"/>
              </a:lnSpc>
            </a:pPr>
            <a:r>
              <a:rPr lang="ru-RU" sz="2400" b="1" dirty="0" smtClean="0"/>
              <a:t>Николай Головань </a:t>
            </a:r>
            <a:r>
              <a:rPr lang="ru-RU" sz="2400" dirty="0" smtClean="0"/>
              <a:t>– </a:t>
            </a:r>
            <a:r>
              <a:rPr lang="en-US" sz="2400" dirty="0" smtClean="0"/>
              <a:t>Scrum Master</a:t>
            </a:r>
            <a:r>
              <a:rPr lang="ru-RU" sz="2400" dirty="0" smtClean="0"/>
              <a:t>, бизнес-аналитика, </a:t>
            </a:r>
            <a:r>
              <a:rPr lang="en-US" dirty="0"/>
              <a:t>ID: </a:t>
            </a:r>
            <a:r>
              <a:rPr lang="en-US" dirty="0" smtClean="0"/>
              <a:t>1219984, </a:t>
            </a:r>
            <a:r>
              <a:rPr lang="en-US" sz="2400" u="sng" dirty="0" smtClean="0"/>
              <a:t>momtysamby@gmail.com</a:t>
            </a:r>
            <a:endParaRPr lang="ru-RU" sz="2400" u="sng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73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Использованные базы данных для обучения нейронной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86770" y="2075323"/>
            <a:ext cx="4396339" cy="4195763"/>
          </a:xfrm>
        </p:spPr>
        <p:txBody>
          <a:bodyPr>
            <a:normAutofit/>
          </a:bodyPr>
          <a:lstStyle/>
          <a:p>
            <a:r>
              <a:rPr lang="ru-RU" sz="2200" dirty="0"/>
              <a:t>SNMP-MIB </a:t>
            </a:r>
            <a:r>
              <a:rPr lang="ru-RU" sz="2200" dirty="0" err="1"/>
              <a:t>Dataset</a:t>
            </a:r>
            <a:endParaRPr lang="ru-RU" sz="2200" dirty="0"/>
          </a:p>
          <a:p>
            <a:pPr fontAlgn="t"/>
            <a:r>
              <a:rPr lang="en-US" sz="2200" dirty="0"/>
              <a:t>CIRA-CIC-DoHBrw-2020</a:t>
            </a:r>
            <a:endParaRPr lang="ru-RU" sz="2200" dirty="0"/>
          </a:p>
          <a:p>
            <a:pPr fontAlgn="t"/>
            <a:r>
              <a:rPr lang="en-US" sz="2200" dirty="0"/>
              <a:t>CICDDoS2019</a:t>
            </a:r>
            <a:endParaRPr lang="ru-RU" sz="2200" dirty="0"/>
          </a:p>
          <a:p>
            <a:r>
              <a:rPr lang="en-US" sz="2200" dirty="0"/>
              <a:t>VPN-</a:t>
            </a:r>
            <a:r>
              <a:rPr lang="en-US" sz="2200" dirty="0" err="1"/>
              <a:t>nonVPN</a:t>
            </a:r>
            <a:r>
              <a:rPr lang="en-US" sz="2200" dirty="0"/>
              <a:t> dataset (ISCXVPN2016)</a:t>
            </a:r>
            <a:endParaRPr lang="ru-RU" sz="2200" dirty="0"/>
          </a:p>
          <a:p>
            <a:r>
              <a:rPr lang="en-US" sz="2200" dirty="0"/>
              <a:t>URL dataset (ISCX-URL2016)</a:t>
            </a:r>
            <a:endParaRPr lang="ru-RU" sz="2200" dirty="0"/>
          </a:p>
          <a:p>
            <a:r>
              <a:rPr lang="en-US" sz="2200" dirty="0"/>
              <a:t>NSL-KDD dataset</a:t>
            </a:r>
            <a:endParaRPr lang="ru-RU" sz="2200" dirty="0"/>
          </a:p>
          <a:p>
            <a:endParaRPr lang="ru-RU" sz="22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37951" y="2070840"/>
            <a:ext cx="4396341" cy="4200245"/>
          </a:xfrm>
        </p:spPr>
        <p:txBody>
          <a:bodyPr>
            <a:normAutofit/>
          </a:bodyPr>
          <a:lstStyle/>
          <a:p>
            <a:r>
              <a:rPr lang="en-US" sz="2200" dirty="0"/>
              <a:t>CDMC2010 Malware API Sequence Dataset</a:t>
            </a:r>
            <a:endParaRPr lang="ru-RU" sz="2200" dirty="0"/>
          </a:p>
          <a:p>
            <a:r>
              <a:rPr lang="en-US" sz="2200" dirty="0"/>
              <a:t>Malware Training Sets</a:t>
            </a:r>
            <a:endParaRPr lang="ru-RU" sz="2200" dirty="0"/>
          </a:p>
          <a:p>
            <a:r>
              <a:rPr lang="en-US" sz="2200" dirty="0"/>
              <a:t>URL dataset (ISCX-URL2016)</a:t>
            </a:r>
            <a:endParaRPr lang="ru-RU" sz="2200" dirty="0"/>
          </a:p>
          <a:p>
            <a:r>
              <a:rPr lang="en-US" sz="2200" dirty="0"/>
              <a:t>ADFA-WD (Windows dataset) </a:t>
            </a:r>
            <a:endParaRPr lang="ru-RU" sz="2200" dirty="0"/>
          </a:p>
          <a:p>
            <a:r>
              <a:rPr lang="en-US" sz="2200" dirty="0" err="1"/>
              <a:t>Aktaion</a:t>
            </a:r>
            <a:r>
              <a:rPr lang="en-US" sz="2200" dirty="0"/>
              <a:t> Example Labeled Data</a:t>
            </a:r>
            <a:endParaRPr lang="ru-RU" sz="2200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83659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124228"/>
              </p:ext>
            </p:extLst>
          </p:nvPr>
        </p:nvGraphicFramePr>
        <p:xfrm>
          <a:off x="1233052" y="1853248"/>
          <a:ext cx="9254838" cy="3449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184">
                  <a:extLst>
                    <a:ext uri="{9D8B030D-6E8A-4147-A177-3AD203B41FA5}">
                      <a16:colId xmlns:a16="http://schemas.microsoft.com/office/drawing/2014/main" val="1967505673"/>
                    </a:ext>
                  </a:extLst>
                </a:gridCol>
                <a:gridCol w="5652654">
                  <a:extLst>
                    <a:ext uri="{9D8B030D-6E8A-4147-A177-3AD203B41FA5}">
                      <a16:colId xmlns:a16="http://schemas.microsoft.com/office/drawing/2014/main" val="2967448766"/>
                    </a:ext>
                  </a:extLst>
                </a:gridCol>
              </a:tblGrid>
              <a:tr h="9334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</a:rPr>
                        <a:t>Отказ </a:t>
                      </a:r>
                      <a:r>
                        <a:rPr lang="ru-RU" sz="1600" b="1" dirty="0">
                          <a:effectLst/>
                        </a:rPr>
                        <a:t>в обслуживании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Back, Land, Neptune, Pod, Smurf, Teardrop, </a:t>
                      </a:r>
                      <a:r>
                        <a:rPr lang="en-US" sz="1600" b="0" dirty="0" err="1">
                          <a:solidFill>
                            <a:schemeClr val="bg1"/>
                          </a:solidFill>
                          <a:effectLst/>
                        </a:rPr>
                        <a:t>Mailbomb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bg1"/>
                          </a:solidFill>
                          <a:effectLst/>
                        </a:rPr>
                        <a:t>Processtable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bg1"/>
                          </a:solidFill>
                          <a:effectLst/>
                        </a:rPr>
                        <a:t>Updstorm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, Apache2, Worm</a:t>
                      </a:r>
                      <a:endParaRPr lang="ru-RU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624154"/>
                  </a:ext>
                </a:extLst>
              </a:tr>
              <a:tr h="6168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Сетевое 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сканирование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Satan, </a:t>
                      </a:r>
                      <a:r>
                        <a:rPr lang="en-US" sz="1600" dirty="0" err="1">
                          <a:effectLst/>
                        </a:rPr>
                        <a:t>IPsweep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Nmap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Portsweep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Mscan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6553374"/>
                  </a:ext>
                </a:extLst>
              </a:tr>
              <a:tr h="12662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Получение удалённого доступа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Guess_password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Ftp_write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Imap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Phf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Multihop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WarezmasterXlock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Xsnoopm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Snmpguess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Httptunnel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Sendmail</a:t>
                      </a:r>
                      <a:r>
                        <a:rPr lang="en-US" sz="1600" dirty="0">
                          <a:effectLst/>
                        </a:rPr>
                        <a:t>, Named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9880344"/>
                  </a:ext>
                </a:extLst>
              </a:tr>
              <a:tr h="633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Повышение </a:t>
                      </a: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привилегий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Buffer_overload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Loadmodule</a:t>
                      </a:r>
                      <a:r>
                        <a:rPr lang="en-US" sz="1600" dirty="0">
                          <a:effectLst/>
                        </a:rPr>
                        <a:t> Rootkit, Perl, </a:t>
                      </a:r>
                      <a:r>
                        <a:rPr lang="en-US" sz="1600" dirty="0" err="1">
                          <a:effectLst/>
                        </a:rPr>
                        <a:t>Sqlattack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Xterm</a:t>
                      </a:r>
                      <a:r>
                        <a:rPr lang="en-US" sz="1600" dirty="0">
                          <a:effectLst/>
                        </a:rPr>
                        <a:t>, Ps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4673525"/>
                  </a:ext>
                </a:extLst>
              </a:tr>
            </a:tbl>
          </a:graphicData>
        </a:graphic>
      </p:graphicFrame>
      <p:sp>
        <p:nvSpPr>
          <p:cNvPr id="10" name="Объект 2"/>
          <p:cNvSpPr txBox="1">
            <a:spLocks/>
          </p:cNvSpPr>
          <p:nvPr/>
        </p:nvSpPr>
        <p:spPr>
          <a:xfrm>
            <a:off x="1387201" y="5554856"/>
            <a:ext cx="8946541" cy="52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Таблица 1 - Классификация атак</a:t>
            </a:r>
            <a:endParaRPr lang="ru-RU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ru-RU" dirty="0" smtClean="0"/>
              <a:t>Классификация атак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8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Признаки </a:t>
            </a:r>
            <a:r>
              <a:rPr lang="ru-RU" dirty="0" smtClean="0"/>
              <a:t>атак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003" y="1853248"/>
            <a:ext cx="4972042" cy="4195481"/>
          </a:xfrm>
        </p:spPr>
        <p:txBody>
          <a:bodyPr>
            <a:normAutofit/>
          </a:bodyPr>
          <a:lstStyle/>
          <a:p>
            <a:pPr lvl="0"/>
            <a:r>
              <a:rPr lang="ru-RU" sz="2200" dirty="0"/>
              <a:t>Анализ сетевого трафика</a:t>
            </a:r>
          </a:p>
          <a:p>
            <a:pPr lvl="0"/>
            <a:r>
              <a:rPr lang="ru-RU" sz="2200" dirty="0"/>
              <a:t>Протоколы</a:t>
            </a:r>
          </a:p>
          <a:p>
            <a:pPr lvl="0"/>
            <a:r>
              <a:rPr lang="ru-RU" sz="2200" dirty="0"/>
              <a:t>Действия</a:t>
            </a:r>
          </a:p>
          <a:p>
            <a:pPr lvl="0"/>
            <a:r>
              <a:rPr lang="ru-RU" sz="2200" dirty="0"/>
              <a:t>Временные</a:t>
            </a:r>
          </a:p>
          <a:p>
            <a:pPr lvl="0"/>
            <a:r>
              <a:rPr lang="ru-RU" sz="2200" dirty="0"/>
              <a:t>Процессы</a:t>
            </a:r>
          </a:p>
          <a:p>
            <a:pPr lvl="0"/>
            <a:r>
              <a:rPr lang="ru-RU" sz="2200" dirty="0"/>
              <a:t>Изменение карты памяти и активность использования процессами</a:t>
            </a:r>
          </a:p>
          <a:p>
            <a:pPr lvl="0"/>
            <a:endParaRPr lang="ru-RU" sz="2200" dirty="0" smtClean="0"/>
          </a:p>
          <a:p>
            <a:endParaRPr lang="ru-RU" sz="22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105832" y="1853248"/>
            <a:ext cx="43137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/>
            <a:r>
              <a:rPr lang="ru-RU" sz="2200" dirty="0"/>
              <a:t>Загрузка </a:t>
            </a:r>
            <a:r>
              <a:rPr lang="en-US" sz="2200" dirty="0"/>
              <a:t>CPU</a:t>
            </a:r>
            <a:r>
              <a:rPr lang="ru-RU" sz="2200" dirty="0"/>
              <a:t>, какими </a:t>
            </a:r>
            <a:r>
              <a:rPr lang="ru-RU" sz="2200" dirty="0" smtClean="0"/>
              <a:t>процессами</a:t>
            </a:r>
          </a:p>
          <a:p>
            <a:r>
              <a:rPr lang="ru-RU" sz="2200" dirty="0" smtClean="0"/>
              <a:t>Обращение </a:t>
            </a:r>
            <a:r>
              <a:rPr lang="ru-RU" sz="2200" dirty="0"/>
              <a:t>к реестру</a:t>
            </a:r>
          </a:p>
          <a:p>
            <a:r>
              <a:rPr lang="ru-RU" sz="2200" dirty="0"/>
              <a:t>М</a:t>
            </a:r>
            <a:r>
              <a:rPr lang="ru-RU" sz="2200" dirty="0" smtClean="0"/>
              <a:t>ножественные </a:t>
            </a:r>
            <a:r>
              <a:rPr lang="ru-RU" sz="2200" dirty="0"/>
              <a:t>обращения к диску</a:t>
            </a:r>
          </a:p>
          <a:p>
            <a:r>
              <a:rPr lang="ru-RU" sz="2200" dirty="0"/>
              <a:t>П</a:t>
            </a:r>
            <a:r>
              <a:rPr lang="ru-RU" sz="2200" dirty="0" smtClean="0"/>
              <a:t>ереименования</a:t>
            </a:r>
            <a:endParaRPr lang="ru-RU" sz="2200" dirty="0"/>
          </a:p>
          <a:p>
            <a:r>
              <a:rPr lang="ru-RU" sz="2200" dirty="0"/>
              <a:t>Д</a:t>
            </a:r>
            <a:r>
              <a:rPr lang="ru-RU" sz="2200" dirty="0" smtClean="0"/>
              <a:t>описывания </a:t>
            </a:r>
            <a:r>
              <a:rPr lang="ru-RU" sz="2200" dirty="0"/>
              <a:t>файлов</a:t>
            </a:r>
          </a:p>
          <a:p>
            <a:r>
              <a:rPr lang="ru-RU" sz="2200" dirty="0"/>
              <a:t>С</a:t>
            </a:r>
            <a:r>
              <a:rPr lang="ru-RU" sz="2200" dirty="0" smtClean="0"/>
              <a:t>истемная </a:t>
            </a:r>
            <a:r>
              <a:rPr lang="ru-RU" sz="2200" dirty="0"/>
              <a:t>папка</a:t>
            </a:r>
          </a:p>
          <a:p>
            <a:endParaRPr lang="ru-RU" sz="2200" dirty="0" smtClean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94654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нейронной сети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352693" y="6017736"/>
            <a:ext cx="8946541" cy="118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Рисунок 2 - </a:t>
            </a:r>
            <a:r>
              <a:rPr lang="ru-RU" dirty="0" err="1"/>
              <a:t>Сверточная</a:t>
            </a:r>
            <a:r>
              <a:rPr lang="ru-RU" dirty="0"/>
              <a:t> нейронная сеть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073" y="1571128"/>
            <a:ext cx="6133521" cy="412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0942" y="215326"/>
            <a:ext cx="9561758" cy="1400530"/>
          </a:xfrm>
        </p:spPr>
        <p:txBody>
          <a:bodyPr/>
          <a:lstStyle/>
          <a:p>
            <a:r>
              <a:rPr lang="ru-RU" dirty="0" smtClean="0"/>
              <a:t>Критерии </a:t>
            </a:r>
            <a:r>
              <a:rPr lang="ru-RU" dirty="0"/>
              <a:t>признаков и </a:t>
            </a:r>
            <a:r>
              <a:rPr lang="ru-RU" dirty="0" smtClean="0"/>
              <a:t>карта </a:t>
            </a:r>
            <a:r>
              <a:rPr lang="ru-RU" dirty="0"/>
              <a:t>корреляции параметров  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23981" y="1853248"/>
            <a:ext cx="2877726" cy="4336537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85035" y="6316231"/>
            <a:ext cx="4406269" cy="118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Рисунок 3 – Критерии признаков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Объект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65430" y="1853248"/>
            <a:ext cx="6439245" cy="4336537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3580715" y="6316231"/>
            <a:ext cx="8946541" cy="118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Рисунок 4 – Карта корреляции параметров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9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3357" y="268080"/>
            <a:ext cx="10062920" cy="1400530"/>
          </a:xfrm>
        </p:spPr>
        <p:txBody>
          <a:bodyPr/>
          <a:lstStyle/>
          <a:p>
            <a:r>
              <a:rPr lang="ru-RU" dirty="0"/>
              <a:t>Атаки </a:t>
            </a:r>
            <a:r>
              <a:rPr lang="ru-RU" dirty="0" smtClean="0"/>
              <a:t>для </a:t>
            </a:r>
            <a:r>
              <a:rPr lang="ru-RU" dirty="0"/>
              <a:t>обучения и </a:t>
            </a:r>
            <a:r>
              <a:rPr lang="ru-RU" dirty="0" smtClean="0"/>
              <a:t>итоговые </a:t>
            </a:r>
            <a:r>
              <a:rPr lang="ru-RU" dirty="0"/>
              <a:t>веса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232" y="1853248"/>
            <a:ext cx="4981465" cy="3709163"/>
          </a:xfrm>
          <a:prstGeom prst="rect">
            <a:avLst/>
          </a:prstGeom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737232" y="6114009"/>
            <a:ext cx="5074484" cy="118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Рисунок 5 – Атаки для обучения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Объект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524100"/>
            <a:ext cx="2849241" cy="4557771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4394832" y="6114009"/>
            <a:ext cx="8946541" cy="118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Рисунок 6 – Итоговые веса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09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757" y="147412"/>
            <a:ext cx="10835812" cy="1400530"/>
          </a:xfrm>
        </p:spPr>
        <p:txBody>
          <a:bodyPr/>
          <a:lstStyle/>
          <a:p>
            <a:r>
              <a:rPr lang="ru-RU" dirty="0" smtClean="0"/>
              <a:t>Результаты </a:t>
            </a:r>
            <a:r>
              <a:rPr lang="ru-RU" dirty="0"/>
              <a:t>будем </a:t>
            </a:r>
            <a:r>
              <a:rPr lang="ru-RU" dirty="0" smtClean="0"/>
              <a:t>проверенные </a:t>
            </a:r>
            <a:r>
              <a:rPr lang="ru-RU" dirty="0"/>
              <a:t>на нашей сети с файла CSE-CIC-IDS2018 и </a:t>
            </a:r>
            <a:r>
              <a:rPr lang="ru-RU" dirty="0" smtClean="0"/>
              <a:t>средняя </a:t>
            </a:r>
            <a:r>
              <a:rPr lang="ru-RU" dirty="0"/>
              <a:t>точность классификации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236697"/>
            <a:ext cx="2250830" cy="3870144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58261" y="6206910"/>
            <a:ext cx="6208691" cy="118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Рисунок 7 – Сеть используемая для проверки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280" y="2236696"/>
            <a:ext cx="4386136" cy="3708528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936130" y="6045294"/>
            <a:ext cx="5983309" cy="96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Рисунок 8 – Средняя точность классификации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6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Другая 1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55AFF4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514</TotalTime>
  <Words>570</Words>
  <Application>Microsoft Office PowerPoint</Application>
  <PresentationFormat>Широкоэкранный</PresentationFormat>
  <Paragraphs>95</Paragraphs>
  <Slides>22</Slides>
  <Notes>1</Notes>
  <HiddenSlides>0</HiddenSlides>
  <MMClips>2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Wingdings 3</vt:lpstr>
      <vt:lpstr>Ион</vt:lpstr>
      <vt:lpstr>CVA Technologies</vt:lpstr>
      <vt:lpstr>Архитектура системы с агентами, сервером, отбором признаков классификации на агентах </vt:lpstr>
      <vt:lpstr>Использованные базы данных для обучения нейронной сети</vt:lpstr>
      <vt:lpstr>Классификация атак</vt:lpstr>
      <vt:lpstr>Признаки атак</vt:lpstr>
      <vt:lpstr>Структура нейронной сети</vt:lpstr>
      <vt:lpstr>Критерии признаков и карта корреляции параметров   </vt:lpstr>
      <vt:lpstr>Атаки для обучения и итоговые веса </vt:lpstr>
      <vt:lpstr>Результаты будем проверенные на нашей сети с файла CSE-CIC-IDS2018 и средняя точность классификации</vt:lpstr>
      <vt:lpstr>Важность классификаторов в реальной работе и результаты классификации атак реальной сетью</vt:lpstr>
      <vt:lpstr>Значения функции потерь при обучении и производительность реальной сети на тестовых данных</vt:lpstr>
      <vt:lpstr>Обучение нейросети</vt:lpstr>
      <vt:lpstr>Работа агента</vt:lpstr>
      <vt:lpstr>Использованные технологии для написания прототипа</vt:lpstr>
      <vt:lpstr>Протокол и уведомления об атаках</vt:lpstr>
      <vt:lpstr>Возможность использования протоколов вроде snmp для сигнализации и встраивания в корпсети</vt:lpstr>
      <vt:lpstr>Проблематика</vt:lpstr>
      <vt:lpstr>Экономическое обоснование</vt:lpstr>
      <vt:lpstr>Информация о реализации решения</vt:lpstr>
      <vt:lpstr>Преимущества решения команды</vt:lpstr>
      <vt:lpstr>Перспектива</vt:lpstr>
      <vt:lpstr>Состав команды CVA Technologies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команды, наша задача</dc:title>
  <dc:creator>Иващенко Никита</dc:creator>
  <cp:lastModifiedBy>Иващенко Никита</cp:lastModifiedBy>
  <cp:revision>44</cp:revision>
  <dcterms:created xsi:type="dcterms:W3CDTF">2020-08-22T03:56:14Z</dcterms:created>
  <dcterms:modified xsi:type="dcterms:W3CDTF">2020-08-22T17:11:22Z</dcterms:modified>
</cp:coreProperties>
</file>