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80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257" r:id="rId13"/>
    <p:sldId id="3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93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A1E68-6CB1-421B-8D89-8B6372AC9C8E}" type="datetimeFigureOut">
              <a:rPr lang="ru-RU" smtClean="0"/>
              <a:t>23.08.20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15FCD-B1C6-4D7D-81CD-B995D4D05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597-D8E7-4DDB-A310-693F0E3E6B8A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47A-452C-4EDF-9E54-0222662D732F}" type="datetime1">
              <a:rPr lang="ru-RU" smtClean="0"/>
              <a:t>23.08.20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8FAF-668D-472C-A738-AF3B9801C47E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16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B4B-255F-4F97-930F-362328BCBF99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07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F941-18B7-46F1-944B-DEAC3D533902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7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76AB-520E-43CB-B385-D18E21D7EED0}" type="datetime1">
              <a:rPr lang="ru-RU" smtClean="0"/>
              <a:t>23.08.20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3F96-1762-4154-9E1D-F31B465569AF}" type="datetime1">
              <a:rPr lang="ru-RU" smtClean="0"/>
              <a:t>23.08.20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8AA-CA0E-4F0B-8C75-9D46771B16B7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1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312F-204A-4882-A607-54C9A4CA61C0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644-C97D-448C-B9DD-21301565AD6B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4A48-F049-4518-A332-8C61A3D28087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5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5E37-DFBB-4A64-B868-36BFCCB53B44}" type="datetime1">
              <a:rPr lang="ru-RU" smtClean="0"/>
              <a:t>23.08.20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FCF0-C4C1-4D8B-8706-2AC6E414B688}" type="datetime1">
              <a:rPr lang="ru-RU" smtClean="0"/>
              <a:t>23.08.20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6835-5F29-427C-9FFB-336AD30CF7C3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FC1A-7090-4522-AC26-E3B3CF0E54E0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4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2183-A8BD-49A8-8422-96B089318B0A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C102-444A-4A40-8F92-8AB334FADBBD}" type="datetime1">
              <a:rPr lang="ru-RU" smtClean="0"/>
              <a:t>23.08.20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0EFA36-A8DC-4C28-85C3-A33BD26892A4}" type="datetime1">
              <a:rPr lang="ru-RU" smtClean="0"/>
              <a:t>23.08.20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47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aR23u_9l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_K9enK7tN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4442" y="4825720"/>
            <a:ext cx="8825658" cy="1446354"/>
          </a:xfrm>
        </p:spPr>
        <p:txBody>
          <a:bodyPr/>
          <a:lstStyle/>
          <a:p>
            <a:r>
              <a:rPr lang="ru-RU" sz="2000" dirty="0" smtClean="0"/>
              <a:t>Команда: </a:t>
            </a:r>
            <a:r>
              <a:rPr lang="en-US" sz="2000" dirty="0" smtClean="0"/>
              <a:t>CVA </a:t>
            </a:r>
            <a:r>
              <a:rPr lang="en-US" sz="2000" dirty="0" smtClean="0"/>
              <a:t>Technologies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4442" y="1624710"/>
            <a:ext cx="8825658" cy="255163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Интеллектуальная </a:t>
            </a:r>
            <a:r>
              <a:rPr lang="ru-RU" sz="3200" dirty="0">
                <a:solidFill>
                  <a:schemeClr val="tx1"/>
                </a:solidFill>
              </a:rPr>
              <a:t>система распознавания сетевых </a:t>
            </a:r>
            <a:r>
              <a:rPr lang="ru-RU" sz="3200" dirty="0" smtClean="0">
                <a:solidFill>
                  <a:schemeClr val="tx1"/>
                </a:solidFill>
              </a:rPr>
              <a:t>угроз</a:t>
            </a: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с Использованием гибридной нейронной сети для классификации угроз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с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Возможностью самообучения и идентификации неизвестных </a:t>
            </a:r>
            <a:r>
              <a:rPr lang="ru-RU" sz="1800" dirty="0">
                <a:solidFill>
                  <a:schemeClr val="tx1"/>
                </a:solidFill>
              </a:rPr>
              <a:t>угроз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8034" cy="1400530"/>
          </a:xfrm>
        </p:spPr>
        <p:txBody>
          <a:bodyPr/>
          <a:lstStyle/>
          <a:p>
            <a:r>
              <a:rPr lang="ru-RU" dirty="0"/>
              <a:t>Состав </a:t>
            </a:r>
            <a:r>
              <a:rPr lang="ru-RU" dirty="0" smtClean="0"/>
              <a:t>команды</a:t>
            </a:r>
            <a:r>
              <a:rPr lang="en-US" dirty="0" smtClean="0"/>
              <a:t> </a:t>
            </a:r>
            <a:r>
              <a:rPr lang="en-US" dirty="0"/>
              <a:t>CVA 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57" y="185324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Владимир </a:t>
            </a:r>
            <a:r>
              <a:rPr lang="ru-RU" sz="2400" b="1" dirty="0" err="1" smtClean="0"/>
              <a:t>Чуянов</a:t>
            </a:r>
            <a:r>
              <a:rPr lang="ru-RU" sz="2400" b="1" dirty="0" smtClean="0"/>
              <a:t> </a:t>
            </a:r>
            <a:r>
              <a:rPr lang="ru-RU" sz="2400" dirty="0" smtClean="0"/>
              <a:t>– капитан команды, архитектура и машинное обучение, </a:t>
            </a:r>
            <a:r>
              <a:rPr lang="en-US" sz="2400" dirty="0" smtClean="0"/>
              <a:t>Product</a:t>
            </a:r>
            <a:r>
              <a:rPr lang="ru-RU" sz="2400" dirty="0" smtClean="0"/>
              <a:t>\</a:t>
            </a:r>
            <a:r>
              <a:rPr lang="en-US" sz="2400" dirty="0" smtClean="0"/>
              <a:t>Project manager</a:t>
            </a:r>
            <a:r>
              <a:rPr lang="ru-RU" sz="2400" dirty="0" smtClean="0"/>
              <a:t>, </a:t>
            </a:r>
            <a:r>
              <a:rPr lang="en-US" dirty="0"/>
              <a:t>ID: 1219335</a:t>
            </a:r>
            <a:r>
              <a:rPr lang="ru-RU" dirty="0" smtClean="0"/>
              <a:t>, </a:t>
            </a:r>
            <a:r>
              <a:rPr lang="en-US" sz="2400" u="sng" dirty="0" smtClean="0"/>
              <a:t>cva@cvatec.com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Алексей Высоцкий </a:t>
            </a:r>
            <a:r>
              <a:rPr lang="ru-RU" sz="2400" dirty="0" smtClean="0"/>
              <a:t>– главный программист</a:t>
            </a:r>
            <a:r>
              <a:rPr lang="ru-RU" dirty="0" smtClean="0"/>
              <a:t>, </a:t>
            </a:r>
            <a:r>
              <a:rPr lang="en-US" dirty="0"/>
              <a:t>ID: 1218930</a:t>
            </a:r>
            <a:r>
              <a:rPr lang="ru-RU" sz="2400" dirty="0"/>
              <a:t>, </a:t>
            </a:r>
            <a:r>
              <a:rPr lang="en-US" sz="2400" u="sng" dirty="0" smtClean="0"/>
              <a:t>avgorinych@gmail.com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Никита Иващенко </a:t>
            </a:r>
            <a:r>
              <a:rPr lang="ru-RU" sz="2400" dirty="0" smtClean="0"/>
              <a:t>- UX/UI дизайнер-программист, эргономика, </a:t>
            </a:r>
            <a:r>
              <a:rPr lang="en-US" dirty="0"/>
              <a:t>ID: </a:t>
            </a:r>
            <a:r>
              <a:rPr lang="en-US" dirty="0" smtClean="0"/>
              <a:t>122135</a:t>
            </a:r>
            <a:r>
              <a:rPr lang="ru-RU" dirty="0" smtClean="0"/>
              <a:t>,</a:t>
            </a:r>
            <a:r>
              <a:rPr lang="ru-RU" sz="2400" dirty="0" smtClean="0"/>
              <a:t> </a:t>
            </a:r>
            <a:r>
              <a:rPr lang="en-US" sz="2400" u="sng" dirty="0" smtClean="0"/>
              <a:t>ivashenkonikitaa@gmail.com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Николай Головань </a:t>
            </a:r>
            <a:r>
              <a:rPr lang="ru-RU" sz="2400" dirty="0" smtClean="0"/>
              <a:t>– </a:t>
            </a:r>
            <a:r>
              <a:rPr lang="en-US" sz="2400" dirty="0" smtClean="0"/>
              <a:t>Scrum Master</a:t>
            </a:r>
            <a:r>
              <a:rPr lang="ru-RU" sz="2400" dirty="0" smtClean="0"/>
              <a:t>, бизнес-аналитика, </a:t>
            </a:r>
            <a:r>
              <a:rPr lang="en-US" dirty="0"/>
              <a:t>ID: </a:t>
            </a:r>
            <a:r>
              <a:rPr lang="en-US" dirty="0" smtClean="0"/>
              <a:t>1219984, </a:t>
            </a:r>
            <a:r>
              <a:rPr lang="en-US" sz="2400" u="sng" dirty="0" smtClean="0"/>
              <a:t>momtysamby@gmail.com</a:t>
            </a:r>
            <a:endParaRPr lang="ru-RU" sz="2400" u="sng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91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196" y="188439"/>
            <a:ext cx="9883344" cy="1400530"/>
          </a:xfrm>
        </p:spPr>
        <p:txBody>
          <a:bodyPr/>
          <a:lstStyle/>
          <a:p>
            <a:r>
              <a:rPr lang="ru-RU" sz="3600" dirty="0" smtClean="0"/>
              <a:t>Архитектура сети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22919" y="4932765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sz="1600" dirty="0" smtClean="0"/>
              <a:t>Рисунок 1 - </a:t>
            </a:r>
            <a:r>
              <a:rPr lang="ru-RU" sz="1600" dirty="0"/>
              <a:t>Архитектура клиент </a:t>
            </a:r>
            <a:r>
              <a:rPr lang="ru-RU" sz="1600" dirty="0" smtClean="0"/>
              <a:t>– сервер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149" y="2114522"/>
            <a:ext cx="4162083" cy="269565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12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87929" y="1227598"/>
            <a:ext cx="5741469" cy="513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200" dirty="0" smtClean="0"/>
              <a:t>Клиент - сервер: 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- агент устанавливается в точку в зависимости от модели угроз и топологии сети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- связь агента и сервера (нейросети) по закрытому протоколу и </a:t>
            </a:r>
            <a:r>
              <a:rPr lang="en-US" sz="2200" dirty="0" smtClean="0"/>
              <a:t>API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- инсталляция производится администрацией сети или сервером в автоматическом режиме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781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Агент производит сбор данных по сетевой активности, программного обеспечения и аппаратных средств</a:t>
            </a:r>
          </a:p>
          <a:p>
            <a:r>
              <a:rPr lang="ru-RU" dirty="0" smtClean="0"/>
              <a:t>Подготавливает данные для передачи и классификации на сервер</a:t>
            </a:r>
          </a:p>
          <a:p>
            <a:r>
              <a:rPr lang="ru-RU" dirty="0" smtClean="0"/>
              <a:t>Нейронная сеть классифицирует переданные данные и проводит идентификацию угроз вторжения</a:t>
            </a:r>
          </a:p>
          <a:p>
            <a:r>
              <a:rPr lang="ru-RU" dirty="0" smtClean="0"/>
              <a:t>Сервер выводит </a:t>
            </a:r>
            <a:r>
              <a:rPr lang="ru-RU" dirty="0"/>
              <a:t>уведомления об угрозе </a:t>
            </a:r>
            <a:r>
              <a:rPr lang="ru-RU" dirty="0" smtClean="0"/>
              <a:t>и передаёт сообщения администратору сети или модулю автоматического реагирования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Наглядная демонстрация работы решения </a:t>
            </a:r>
            <a:endParaRPr lang="ru-RU" sz="3200" dirty="0"/>
          </a:p>
        </p:txBody>
      </p:sp>
      <p:pic>
        <p:nvPicPr>
          <p:cNvPr id="5" name="XvaR23u_9l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5889" y="1063416"/>
            <a:ext cx="9244553" cy="5200061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343901" y="6263477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1 – Обучение нейросети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Наглядная демонстрация работы решения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3</a:t>
            </a:fld>
            <a:endParaRPr lang="ru-RU"/>
          </a:p>
        </p:txBody>
      </p:sp>
      <p:pic>
        <p:nvPicPr>
          <p:cNvPr id="5" name="b_K9enK7tN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7492" y="1063416"/>
            <a:ext cx="9315048" cy="523971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221745" y="6319305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2 – Работа агента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7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Стандартные средства обеспечения </a:t>
            </a:r>
            <a:r>
              <a:rPr lang="ru-RU" dirty="0" err="1" smtClean="0"/>
              <a:t>кибербезопасности</a:t>
            </a:r>
            <a:r>
              <a:rPr lang="ru-RU" dirty="0" smtClean="0"/>
              <a:t> не фиксируют атаки с неизвестной или нестабильной сигнатурой структурой</a:t>
            </a:r>
          </a:p>
          <a:p>
            <a:r>
              <a:rPr lang="ru-RU" dirty="0" smtClean="0"/>
              <a:t>Большое количество ошибок при использовании отличных от сигнатурных методов обнаружения</a:t>
            </a:r>
          </a:p>
          <a:p>
            <a:r>
              <a:rPr lang="ru-RU" dirty="0" smtClean="0"/>
              <a:t>Существующие реализации эвристических механизмов обнаружения имеют большое количество ложных срабатываний</a:t>
            </a:r>
            <a:endParaRPr lang="ru-RU" dirty="0"/>
          </a:p>
          <a:p>
            <a:r>
              <a:rPr lang="ru-RU" dirty="0" smtClean="0"/>
              <a:t>Недостаточная скорость работы механизмов обнаружения атак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Существенное снижение рисков вредоносного воздействия на информационную систему на прямую снижает затраты организационных, операционных, человеческих ресурсов компании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0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реализации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Срок реализации 6 месяцев</a:t>
            </a:r>
          </a:p>
          <a:p>
            <a:r>
              <a:rPr lang="ru-RU" dirty="0" smtClean="0"/>
              <a:t>Пилотный проект 3 месяца</a:t>
            </a:r>
          </a:p>
          <a:p>
            <a:r>
              <a:rPr lang="ru-RU" dirty="0" smtClean="0"/>
              <a:t>Клиенты: корпорации </a:t>
            </a:r>
            <a:r>
              <a:rPr lang="ru-RU" dirty="0"/>
              <a:t>(оборот от </a:t>
            </a:r>
            <a:r>
              <a:rPr lang="ru-RU" dirty="0" smtClean="0"/>
              <a:t>15 млрд. </a:t>
            </a:r>
            <a:r>
              <a:rPr lang="ru-RU" dirty="0"/>
              <a:t>руб.) и предприятия среднего масштаба (оборот до 5 </a:t>
            </a:r>
            <a:r>
              <a:rPr lang="ru-RU" dirty="0" smtClean="0"/>
              <a:t>млрд. руб.)</a:t>
            </a:r>
          </a:p>
          <a:p>
            <a:r>
              <a:rPr lang="ru-RU" dirty="0" smtClean="0"/>
              <a:t>Стоимость, продукт представляется </a:t>
            </a:r>
            <a:r>
              <a:rPr lang="ru-RU" dirty="0"/>
              <a:t>в 2х </a:t>
            </a:r>
            <a:r>
              <a:rPr lang="ru-RU" dirty="0" smtClean="0"/>
              <a:t>исполнениях: 			- компактный</a:t>
            </a:r>
            <a:r>
              <a:rPr lang="ru-RU" dirty="0"/>
              <a:t>, подключаемый сервер производит аудит </a:t>
            </a:r>
            <a:r>
              <a:rPr lang="ru-RU" dirty="0" smtClean="0"/>
              <a:t>сети,            	  аренда времени работы сервера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	- полноценный </a:t>
            </a:r>
            <a:r>
              <a:rPr lang="ru-RU" dirty="0"/>
              <a:t>локальный, развертывается на серверах </a:t>
            </a:r>
            <a:r>
              <a:rPr lang="ru-RU" dirty="0" smtClean="0"/>
              <a:t>				  корпорации, обслуживание </a:t>
            </a:r>
            <a:r>
              <a:rPr lang="ru-RU" dirty="0"/>
              <a:t>по ежегодной </a:t>
            </a:r>
            <a:r>
              <a:rPr lang="ru-RU" dirty="0" smtClean="0"/>
              <a:t>подписке.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5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Масштабируемость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масштабируется путем расширения обучающей модели, сетевого охвата, интегрируется посредством стандартных сетевых протоколов</a:t>
            </a:r>
          </a:p>
          <a:p>
            <a:r>
              <a:rPr lang="ru-RU" dirty="0" smtClean="0"/>
              <a:t>Алгоритм может быть расширен</a:t>
            </a:r>
            <a:r>
              <a:rPr lang="ru-RU" dirty="0"/>
              <a:t> за счет увеличения количества используемых </a:t>
            </a:r>
            <a:r>
              <a:rPr lang="ru-RU" dirty="0" smtClean="0"/>
              <a:t>ИНС и</a:t>
            </a:r>
            <a:r>
              <a:rPr lang="ru-RU" dirty="0"/>
              <a:t> применения других типов ИНС в зависимости от поставленной задачи.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Скорость </a:t>
            </a:r>
            <a:r>
              <a:rPr lang="ru-RU" dirty="0"/>
              <a:t>обработки </a:t>
            </a:r>
            <a:r>
              <a:rPr lang="ru-RU" dirty="0" smtClean="0"/>
              <a:t>информации </a:t>
            </a:r>
            <a:r>
              <a:rPr lang="ru-RU" dirty="0"/>
              <a:t>в нейросети достаточна для реагирования в реальном </a:t>
            </a:r>
            <a:r>
              <a:rPr lang="ru-RU" dirty="0" smtClean="0"/>
              <a:t>времени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озможность использовать </a:t>
            </a:r>
            <a:r>
              <a:rPr lang="ru-RU" dirty="0"/>
              <a:t>потенциал «самообучения» </a:t>
            </a:r>
            <a:r>
              <a:rPr lang="ru-RU" dirty="0" smtClean="0"/>
              <a:t>выходя </a:t>
            </a:r>
            <a:r>
              <a:rPr lang="ru-RU" dirty="0"/>
              <a:t>за пределы базы знаний экспертной </a:t>
            </a:r>
            <a:r>
              <a:rPr lang="ru-RU" dirty="0" smtClean="0"/>
              <a:t>системы</a:t>
            </a:r>
            <a:endParaRPr lang="ru-RU" dirty="0"/>
          </a:p>
          <a:p>
            <a:pPr lvl="0"/>
            <a:r>
              <a:rPr lang="ru-RU" dirty="0"/>
              <a:t>О</a:t>
            </a:r>
            <a:r>
              <a:rPr lang="ru-RU" dirty="0" smtClean="0"/>
              <a:t>тсутствие </a:t>
            </a:r>
            <a:r>
              <a:rPr lang="ru-RU" dirty="0"/>
              <a:t>потребности регулярного обновления базы </a:t>
            </a:r>
            <a:endParaRPr lang="ru-RU" dirty="0" smtClean="0"/>
          </a:p>
          <a:p>
            <a:pPr lvl="0"/>
            <a:r>
              <a:rPr lang="ru-RU" dirty="0" smtClean="0"/>
              <a:t>Способность анализировать не полные или искажённые данные</a:t>
            </a:r>
            <a:endParaRPr lang="ru-RU" dirty="0"/>
          </a:p>
          <a:p>
            <a:pPr lvl="0"/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/>
              <a:t>проводить анализ данных от большого количества источников в нелинейном </a:t>
            </a:r>
            <a:r>
              <a:rPr lang="ru-RU" dirty="0" smtClean="0"/>
              <a:t>режиме</a:t>
            </a:r>
            <a:endParaRPr lang="ru-RU" dirty="0"/>
          </a:p>
          <a:p>
            <a:pPr lvl="0"/>
            <a:r>
              <a:rPr lang="ru-RU" dirty="0"/>
              <a:t>С</a:t>
            </a:r>
            <a:r>
              <a:rPr lang="ru-RU" dirty="0" smtClean="0"/>
              <a:t>пособность </a:t>
            </a:r>
            <a:r>
              <a:rPr lang="ru-RU" dirty="0"/>
              <a:t>«изучать» характеристики умышленных атак и идентифицировать элементы </a:t>
            </a:r>
            <a:r>
              <a:rPr lang="ru-RU" dirty="0" smtClean="0"/>
              <a:t>не</a:t>
            </a:r>
            <a:r>
              <a:rPr lang="ru-RU" dirty="0"/>
              <a:t> похожи на те, что наблюдались в сети прежде.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0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19" y="3222295"/>
            <a:ext cx="9404723" cy="1400530"/>
          </a:xfrm>
        </p:spPr>
        <p:txBody>
          <a:bodyPr/>
          <a:lstStyle/>
          <a:p>
            <a:r>
              <a:rPr lang="ru-RU" dirty="0"/>
              <a:t>Перспектива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4426841"/>
            <a:ext cx="8946541" cy="4195481"/>
          </a:xfrm>
        </p:spPr>
        <p:txBody>
          <a:bodyPr/>
          <a:lstStyle/>
          <a:p>
            <a:r>
              <a:rPr lang="ru-RU" dirty="0"/>
              <a:t>Возможности предлагаемого алгоритма могут быть </a:t>
            </a:r>
            <a:r>
              <a:rPr lang="ru-RU" dirty="0" smtClean="0"/>
              <a:t>расширены</a:t>
            </a:r>
            <a:r>
              <a:rPr lang="ru-RU" dirty="0"/>
              <a:t> за счет увеличения количества используемых </a:t>
            </a:r>
            <a:r>
              <a:rPr lang="ru-RU" dirty="0" smtClean="0"/>
              <a:t>ИНС</a:t>
            </a:r>
            <a:r>
              <a:rPr lang="ru-RU" dirty="0"/>
              <a:t> и применения других типов ИНС в зависимости от поставленной задачи.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7019" y="378069"/>
            <a:ext cx="8145834" cy="897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Возможность интеграции в</a:t>
            </a:r>
            <a:br>
              <a:rPr lang="ru-RU" dirty="0" smtClean="0"/>
            </a:br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6111" y="2111064"/>
            <a:ext cx="7748983" cy="26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Возможна интеграция как на сетевом уровне, так и на уровне модели угроз гетерогенных и </a:t>
            </a:r>
            <a:r>
              <a:rPr lang="ru-RU" dirty="0" err="1" smtClean="0"/>
              <a:t>моносетей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55AFF4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317</Words>
  <Application>Microsoft Office PowerPoint</Application>
  <PresentationFormat>Широкоэкранный</PresentationFormat>
  <Paragraphs>64</Paragraphs>
  <Slides>13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Ион</vt:lpstr>
      <vt:lpstr>Команда: CVA Technologies</vt:lpstr>
      <vt:lpstr>Наглядная демонстрация работы решения </vt:lpstr>
      <vt:lpstr>Наглядная демонстрация работы решения </vt:lpstr>
      <vt:lpstr>Проблематика решения</vt:lpstr>
      <vt:lpstr>Экономический эффект </vt:lpstr>
      <vt:lpstr>Информация о реализации решения</vt:lpstr>
      <vt:lpstr>Масштабируемость решения</vt:lpstr>
      <vt:lpstr>Достоинства</vt:lpstr>
      <vt:lpstr>Перспектива</vt:lpstr>
      <vt:lpstr>Состав команды CVA Technologies</vt:lpstr>
      <vt:lpstr>Приложение</vt:lpstr>
      <vt:lpstr>Архитектура сети </vt:lpstr>
      <vt:lpstr>Алгоритмы работы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команды, наша задача</dc:title>
  <dc:creator>Иващенко Никита</dc:creator>
  <cp:lastModifiedBy>Иващенко Никита</cp:lastModifiedBy>
  <cp:revision>55</cp:revision>
  <dcterms:created xsi:type="dcterms:W3CDTF">2020-08-22T03:56:14Z</dcterms:created>
  <dcterms:modified xsi:type="dcterms:W3CDTF">2020-08-23T05:56:02Z</dcterms:modified>
</cp:coreProperties>
</file>