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6815F9-5971-4B70-ADA8-262DDF224F79}" v="27" dt="2025-02-25T11:05:47.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1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on074/Steg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25160" y="4097835"/>
            <a:ext cx="7980183" cy="25545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Divyanka Raghuvanshi</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Divyanka Raghuvanshi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Gyan Ganga Institute of Technology and Sciences </a:t>
            </a:r>
          </a:p>
          <a:p>
            <a:r>
              <a:rPr lang="en-US" sz="2000" b="1" dirty="0">
                <a:solidFill>
                  <a:schemeClr val="accent1">
                    <a:lumMod val="75000"/>
                  </a:schemeClr>
                </a:solidFill>
                <a:latin typeface="Arial"/>
                <a:cs typeface="Arial"/>
              </a:rPr>
              <a:t> Department :Computer Science and Engineering With Specialization in IoT and Cyber Security Including Blockchain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EC34B534-0DF9-36B8-DAB0-6F04C0AC4D19}"/>
              </a:ext>
            </a:extLst>
          </p:cNvPr>
          <p:cNvSpPr>
            <a:spLocks noGrp="1" noChangeArrowheads="1"/>
          </p:cNvSpPr>
          <p:nvPr>
            <p:ph idx="1"/>
          </p:nvPr>
        </p:nvSpPr>
        <p:spPr bwMode="auto">
          <a:xfrm>
            <a:off x="581192" y="2946191"/>
            <a:ext cx="986859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Incorporate advanced encryption algorithms for added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GUI Development</a:t>
            </a:r>
            <a:r>
              <a:rPr kumimoji="0" lang="en-US" altLang="en-US" sz="2000" b="0" i="0" u="none" strike="noStrike" cap="none" normalizeH="0" baseline="0" dirty="0">
                <a:ln>
                  <a:noFill/>
                </a:ln>
                <a:solidFill>
                  <a:schemeClr val="tx1"/>
                </a:solidFill>
                <a:effectLst/>
                <a:latin typeface="Arial" panose="020B0604020202020204" pitchFamily="34" charset="0"/>
              </a:rPr>
              <a:t>: Create a user-friendly graphical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Multi-format Support</a:t>
            </a:r>
            <a:r>
              <a:rPr kumimoji="0" lang="en-US" altLang="en-US" sz="2000" b="0" i="0" u="none" strike="noStrike" cap="none" normalizeH="0" baseline="0" dirty="0">
                <a:ln>
                  <a:noFill/>
                </a:ln>
                <a:solidFill>
                  <a:schemeClr val="tx1"/>
                </a:solidFill>
                <a:effectLst/>
                <a:latin typeface="Arial" panose="020B0604020202020204" pitchFamily="34" charset="0"/>
              </a:rPr>
              <a:t>: Extend support to various image and file formats.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t>Cloud Integration</a:t>
            </a:r>
            <a:r>
              <a:rPr lang="en-US" sz="2400" dirty="0"/>
              <a:t>: Store and process images securely in the cloud.</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2355" y="1482520"/>
            <a:ext cx="11029615" cy="4673324"/>
          </a:xfrm>
        </p:spPr>
        <p:txBody>
          <a:bodyPr>
            <a:normAutofit/>
          </a:bodyPr>
          <a:lstStyle/>
          <a:p>
            <a:pPr marL="0" indent="0">
              <a:buNone/>
            </a:pPr>
            <a:r>
              <a:rPr lang="en-US" sz="2400" dirty="0"/>
              <a:t>In an era of increasing cyber threats and data breaches, ensuring secure communication and data confidentiality has become a critical challenge. Traditional encryption techniques, while effective, often raise suspicion and can be easily detected by adversaries monitoring network traffic. To develop a Python program that uses steganography to hide a secret message within an image and retrieve it upon providing the correct passcode.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8515" y="103375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117523"/>
            <a:ext cx="11613485" cy="5563973"/>
          </a:xfrm>
        </p:spPr>
        <p:txBody>
          <a:bodyPr vert="horz" lIns="91440" tIns="45720" rIns="91440" bIns="45720" rtlCol="0" anchor="ctr">
            <a:noAutofit/>
          </a:bodyPr>
          <a:lstStyle/>
          <a:p>
            <a:pPr marL="0" indent="0">
              <a:buNone/>
            </a:pPr>
            <a:endParaRPr lang="en-IN" dirty="0"/>
          </a:p>
          <a:p>
            <a:pPr marL="0" indent="0">
              <a:buNone/>
            </a:pPr>
            <a:endParaRPr lang="en-IN" dirty="0"/>
          </a:p>
          <a:p>
            <a:pPr marL="0" indent="0">
              <a:buNone/>
            </a:pPr>
            <a:r>
              <a:rPr lang="en-IN" dirty="0"/>
              <a:t> </a:t>
            </a:r>
          </a:p>
        </p:txBody>
      </p:sp>
      <p:sp>
        <p:nvSpPr>
          <p:cNvPr id="3" name="Rectangle 1">
            <a:extLst>
              <a:ext uri="{FF2B5EF4-FFF2-40B4-BE49-F238E27FC236}">
                <a16:creationId xmlns:a16="http://schemas.microsoft.com/office/drawing/2014/main" id="{65808586-5785-18EF-3680-530D71657840}"/>
              </a:ext>
            </a:extLst>
          </p:cNvPr>
          <p:cNvSpPr>
            <a:spLocks noChangeArrowheads="1"/>
          </p:cNvSpPr>
          <p:nvPr/>
        </p:nvSpPr>
        <p:spPr bwMode="auto">
          <a:xfrm>
            <a:off x="120501" y="2285278"/>
            <a:ext cx="1195099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a:t>
            </a:r>
            <a:r>
              <a:rPr kumimoji="0" lang="en-US" altLang="en-US" sz="1800" b="0" i="0" u="none" strike="noStrike" cap="none" normalizeH="0" baseline="0" dirty="0">
                <a:ln>
                  <a:noFill/>
                </a:ln>
                <a:solidFill>
                  <a:schemeClr val="tx1"/>
                </a:solidFill>
                <a:effectLst/>
                <a:latin typeface="Arial" panose="020B0604020202020204" pitchFamily="34" charset="0"/>
              </a:rPr>
              <a:t>: Python is the primary programming language used for writing the code. It is known for its simplicity and versatility, making it a popular choice for a wide range of applications, including image processing and encryption.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  (cv2)</a:t>
            </a:r>
            <a:r>
              <a:rPr kumimoji="0" lang="en-US" altLang="en-US" sz="1800" b="0" i="0" u="none" strike="noStrike" cap="none" normalizeH="0" baseline="0" dirty="0">
                <a:ln>
                  <a:noFill/>
                </a:ln>
                <a:solidFill>
                  <a:schemeClr val="tx1"/>
                </a:solidFill>
                <a:effectLst/>
                <a:latin typeface="Arial" panose="020B0604020202020204" pitchFamily="34" charset="0"/>
              </a:rPr>
              <a:t>: OpenCV (Open Source Computer Vision Library) is a powerful tool for image and video processing.</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 this program OpenCV is used for loading, converting, and manipulating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 Module (</a:t>
            </a:r>
            <a:r>
              <a:rPr kumimoji="0" lang="en-US" altLang="en-US" sz="1800" b="1" i="0" u="none" strike="noStrike" cap="none" normalizeH="0" baseline="0" dirty="0" err="1">
                <a:ln>
                  <a:noFill/>
                </a:ln>
                <a:solidFill>
                  <a:schemeClr val="tx1"/>
                </a:solidFill>
                <a:effectLst/>
                <a:latin typeface="Arial" panose="020B0604020202020204" pitchFamily="34" charset="0"/>
              </a:rPr>
              <a:t>os</a:t>
            </a:r>
            <a:r>
              <a:rPr kumimoji="0" lang="en-US" altLang="en-US" sz="1800" b="1"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OS module provides a way to interact with the operating system. In this program, it is used for file handling and executing system commands.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String Manipulation</a:t>
            </a:r>
            <a:r>
              <a:rPr kumimoji="0" lang="en-US" altLang="en-US" sz="1800" b="0" i="0" u="none" strike="noStrike" cap="none" normalizeH="0" baseline="0" dirty="0">
                <a:ln>
                  <a:noFill/>
                </a:ln>
                <a:solidFill>
                  <a:schemeClr val="tx1"/>
                </a:solidFill>
                <a:effectLst/>
                <a:latin typeface="Arial" panose="020B0604020202020204" pitchFamily="34" charset="0"/>
              </a:rPr>
              <a:t>: Python's string manipulation capabilities are used to process and encode the secret message.</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The secret message is encoded into the image's RGB values by iterating through each character and updating the pixel values</a:t>
            </a:r>
          </a:p>
          <a:p>
            <a:pPr lvl="1"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9451" y="1412946"/>
            <a:ext cx="11029615" cy="467332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Steganography</a:t>
            </a:r>
            <a:r>
              <a:rPr kumimoji="0" lang="en-US" altLang="en-US" sz="2400" b="0" i="0" u="none" strike="noStrike" cap="none" normalizeH="0" baseline="0" dirty="0">
                <a:ln>
                  <a:noFill/>
                </a:ln>
                <a:solidFill>
                  <a:schemeClr val="tx1"/>
                </a:solidFill>
                <a:effectLst/>
                <a:latin typeface="Arial" panose="020B0604020202020204" pitchFamily="34" charset="0"/>
              </a:rPr>
              <a:t>: Hides a secret message within an image discreetly.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 Encryption</a:t>
            </a:r>
            <a:r>
              <a:rPr kumimoji="0" lang="en-US" altLang="en-US" sz="2400" b="0" i="0" u="none" strike="noStrike" cap="none" normalizeH="0" baseline="0" dirty="0">
                <a:ln>
                  <a:noFill/>
                </a:ln>
                <a:solidFill>
                  <a:schemeClr val="tx1"/>
                </a:solidFill>
                <a:effectLst/>
                <a:latin typeface="Arial" panose="020B0604020202020204" pitchFamily="34" charset="0"/>
              </a:rPr>
              <a:t>: Unique method using ASCII values for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Interaction</a:t>
            </a:r>
            <a:r>
              <a:rPr kumimoji="0" lang="en-US" altLang="en-US" sz="2400" b="0" i="0" u="none" strike="noStrike" cap="none" normalizeH="0" baseline="0" dirty="0">
                <a:ln>
                  <a:noFill/>
                </a:ln>
                <a:solidFill>
                  <a:schemeClr val="tx1"/>
                </a:solidFill>
                <a:effectLst/>
                <a:latin typeface="Arial" panose="020B0604020202020204" pitchFamily="34" charset="0"/>
              </a:rPr>
              <a:t>: Engaging program with user inputs.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 Manipulation</a:t>
            </a:r>
            <a:r>
              <a:rPr kumimoji="0" lang="en-US" altLang="en-US" sz="2400" b="0" i="0" u="none" strike="noStrike" cap="none" normalizeH="0" baseline="0" dirty="0">
                <a:ln>
                  <a:noFill/>
                </a:ln>
                <a:solidFill>
                  <a:schemeClr val="tx1"/>
                </a:solidFill>
                <a:effectLst/>
                <a:latin typeface="Arial" panose="020B0604020202020204" pitchFamily="34" charset="0"/>
              </a:rPr>
              <a:t>: Advanced tasks using OpenCV.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Practical Application</a:t>
            </a:r>
            <a:r>
              <a:rPr kumimoji="0" lang="en-US" altLang="en-US" sz="2400" b="0" i="0" u="none" strike="noStrike" cap="none" normalizeH="0" baseline="0" dirty="0">
                <a:ln>
                  <a:noFill/>
                </a:ln>
                <a:solidFill>
                  <a:schemeClr val="tx1"/>
                </a:solidFill>
                <a:effectLst/>
                <a:latin typeface="Arial" panose="020B0604020202020204" pitchFamily="34" charset="0"/>
              </a:rPr>
              <a:t>: Real-world uses in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Error Handling</a:t>
            </a:r>
            <a:r>
              <a:rPr kumimoji="0" lang="en-US" altLang="en-US" sz="2400" b="0" i="0" u="none" strike="noStrike" cap="none" normalizeH="0" baseline="0" dirty="0">
                <a:ln>
                  <a:noFill/>
                </a:ln>
                <a:solidFill>
                  <a:schemeClr val="tx1"/>
                </a:solidFill>
                <a:effectLst/>
                <a:latin typeface="Arial" panose="020B0604020202020204" pitchFamily="34" charset="0"/>
              </a:rPr>
              <a:t>: Ensures graceful program exit.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Security</a:t>
            </a:r>
            <a:r>
              <a:rPr kumimoji="0" lang="en-US" altLang="en-US" sz="2400" b="0" i="0" u="none" strike="noStrike" cap="none" normalizeH="0" baseline="0" dirty="0">
                <a:ln>
                  <a:noFill/>
                </a:ln>
                <a:solidFill>
                  <a:schemeClr val="tx1"/>
                </a:solidFill>
                <a:effectLst/>
                <a:latin typeface="Arial" panose="020B0604020202020204" pitchFamily="34" charset="0"/>
              </a:rPr>
              <a:t>: Passcode protection for message access</a:t>
            </a:r>
            <a:endParaRPr lang="en-IN" sz="2400" b="1" dirty="0">
              <a:solidFill>
                <a:srgbClr val="0F0F0F"/>
              </a:solidFill>
            </a:endParaRPr>
          </a:p>
        </p:txBody>
      </p:sp>
      <p:sp>
        <p:nvSpPr>
          <p:cNvPr id="3" name="Rectangle 1">
            <a:extLst>
              <a:ext uri="{FF2B5EF4-FFF2-40B4-BE49-F238E27FC236}">
                <a16:creationId xmlns:a16="http://schemas.microsoft.com/office/drawing/2014/main" id="{B7C11582-4785-27D5-E0B8-B6EF639EB702}"/>
              </a:ext>
            </a:extLst>
          </p:cNvPr>
          <p:cNvSpPr>
            <a:spLocks noChangeArrowheads="1"/>
          </p:cNvSpPr>
          <p:nvPr/>
        </p:nvSpPr>
        <p:spPr bwMode="auto">
          <a:xfrm>
            <a:off x="10168932" y="16340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28524E9-741C-81D9-3C55-4DEFD5E66364}"/>
              </a:ext>
            </a:extLst>
          </p:cNvPr>
          <p:cNvSpPr>
            <a:spLocks noGrp="1" noChangeArrowheads="1"/>
          </p:cNvSpPr>
          <p:nvPr>
            <p:ph idx="1"/>
          </p:nvPr>
        </p:nvSpPr>
        <p:spPr bwMode="auto">
          <a:xfrm>
            <a:off x="129016" y="2051805"/>
            <a:ext cx="1136121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They can use this tool to securely communicate sensitive information by</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hiding messages within images.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and Whistleblowers</a:t>
            </a:r>
            <a:r>
              <a:rPr kumimoji="0" lang="en-US" altLang="en-US" sz="2000" b="0" i="0" u="none" strike="noStrike" cap="none" normalizeH="0" baseline="0" dirty="0">
                <a:ln>
                  <a:noFill/>
                </a:ln>
                <a:solidFill>
                  <a:schemeClr val="tx1"/>
                </a:solidFill>
                <a:effectLst/>
                <a:latin typeface="Arial" panose="020B0604020202020204" pitchFamily="34" charset="0"/>
              </a:rPr>
              <a:t>: They can share confidential information without attracting attention.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and Intelligence Agencies</a:t>
            </a:r>
            <a:r>
              <a:rPr kumimoji="0" lang="en-US" altLang="en-US" sz="2000" b="0" i="0" u="none" strike="noStrike" cap="none" normalizeH="0" baseline="0" dirty="0">
                <a:ln>
                  <a:noFill/>
                </a:ln>
                <a:solidFill>
                  <a:schemeClr val="tx1"/>
                </a:solidFill>
                <a:effectLst/>
                <a:latin typeface="Arial" panose="020B0604020202020204" pitchFamily="34" charset="0"/>
              </a:rPr>
              <a:t>: For secure and covert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2000" b="0" i="0" u="none" strike="noStrike" cap="none" normalizeH="0" baseline="0" dirty="0">
                <a:ln>
                  <a:noFill/>
                </a:ln>
                <a:solidFill>
                  <a:schemeClr val="tx1"/>
                </a:solidFill>
                <a:effectLst/>
                <a:latin typeface="Arial" panose="020B0604020202020204" pitchFamily="34" charset="0"/>
              </a:rPr>
              <a:t>: To investigate hidden messages within digital media.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2000" b="0" i="0" u="none" strike="noStrike" cap="none" normalizeH="0" baseline="0" dirty="0">
                <a:ln>
                  <a:noFill/>
                </a:ln>
                <a:solidFill>
                  <a:schemeClr val="tx1"/>
                </a:solidFill>
                <a:effectLst/>
                <a:latin typeface="Arial" panose="020B0604020202020204" pitchFamily="34" charset="0"/>
              </a:rPr>
              <a:t>: For personal use to protect their private communications.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5A83FD56-8F5D-B80F-8114-757B13A313FB}"/>
              </a:ext>
            </a:extLst>
          </p:cNvPr>
          <p:cNvPicPr>
            <a:picLocks noGrp="1" noChangeAspect="1"/>
          </p:cNvPicPr>
          <p:nvPr>
            <p:ph idx="1"/>
          </p:nvPr>
        </p:nvPicPr>
        <p:blipFill>
          <a:blip r:embed="rId2"/>
          <a:stretch>
            <a:fillRect/>
          </a:stretch>
        </p:blipFill>
        <p:spPr>
          <a:xfrm>
            <a:off x="388031" y="1232452"/>
            <a:ext cx="4499304" cy="2606383"/>
          </a:xfrm>
        </p:spPr>
      </p:pic>
      <p:pic>
        <p:nvPicPr>
          <p:cNvPr id="7" name="Picture 6" descr="A screenshot of a computer&#10;&#10;AI-generated content may be incorrect.">
            <a:extLst>
              <a:ext uri="{FF2B5EF4-FFF2-40B4-BE49-F238E27FC236}">
                <a16:creationId xmlns:a16="http://schemas.microsoft.com/office/drawing/2014/main" id="{EDC293FF-AA4D-6F31-CE5A-8E85FA5E3644}"/>
              </a:ext>
            </a:extLst>
          </p:cNvPr>
          <p:cNvPicPr>
            <a:picLocks noChangeAspect="1"/>
          </p:cNvPicPr>
          <p:nvPr/>
        </p:nvPicPr>
        <p:blipFill>
          <a:blip r:embed="rId3"/>
          <a:stretch>
            <a:fillRect/>
          </a:stretch>
        </p:blipFill>
        <p:spPr>
          <a:xfrm>
            <a:off x="5008568" y="1065125"/>
            <a:ext cx="6602240" cy="407963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18044BD1-9549-1CDA-5040-718E57218428}"/>
              </a:ext>
            </a:extLst>
          </p:cNvPr>
          <p:cNvPicPr>
            <a:picLocks noChangeAspect="1"/>
          </p:cNvPicPr>
          <p:nvPr/>
        </p:nvPicPr>
        <p:blipFill>
          <a:blip r:embed="rId4"/>
          <a:stretch>
            <a:fillRect/>
          </a:stretch>
        </p:blipFill>
        <p:spPr>
          <a:xfrm>
            <a:off x="388031" y="4112106"/>
            <a:ext cx="3429845" cy="24092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Steganography, the art of hiding information within digital media, provides an additional layer of security by concealing messages in seemingly innocent files such as images. This project aims to develop a </a:t>
            </a:r>
            <a:r>
              <a:rPr lang="en-US" b="1" dirty="0"/>
              <a:t>simple yet effective image-based steganography technique</a:t>
            </a:r>
            <a:r>
              <a:rPr lang="en-US" dirty="0"/>
              <a:t> that embeds secret messages within the pixel values of an image while preserving its visual integrity. The approach involves encoding textual data into the RGB channels of an image, ensuring minimal perceptible changes. Additionally, a passcode-based decryption mechanism enhances security by restricting unauthorized access to hidden messages.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40031" y="1092338"/>
            <a:ext cx="11029615" cy="4673324"/>
          </a:xfrm>
        </p:spPr>
        <p:txBody>
          <a:bodyPr/>
          <a:lstStyle/>
          <a:p>
            <a:pPr marL="0" indent="0">
              <a:buNone/>
            </a:pPr>
            <a:r>
              <a:rPr lang="en-IN" dirty="0">
                <a:hlinkClick r:id="rId2"/>
              </a:rPr>
              <a:t>https://github.com/mon074/Stegnography.git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158</TotalTime>
  <Words>577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Divyanka Raghuvanshi</cp:lastModifiedBy>
  <cp:revision>26</cp:revision>
  <dcterms:created xsi:type="dcterms:W3CDTF">2021-05-26T16:50:10Z</dcterms:created>
  <dcterms:modified xsi:type="dcterms:W3CDTF">2025-02-25T11:06:51Z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