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8" r:id="rId2"/>
    <p:sldId id="259" r:id="rId3"/>
    <p:sldId id="266" r:id="rId4"/>
    <p:sldId id="267" r:id="rId5"/>
    <p:sldId id="260" r:id="rId6"/>
    <p:sldId id="261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91" autoAdjust="0"/>
  </p:normalViewPr>
  <p:slideViewPr>
    <p:cSldViewPr snapToGrid="0">
      <p:cViewPr varScale="1">
        <p:scale>
          <a:sx n="80" d="100"/>
          <a:sy n="80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3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5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5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3D3C-EF13-8CE9-BDBD-18585AEB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3B574-3C31-0CF7-8247-272BA2C45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31CEE-A7AC-75E0-7C38-1054BA9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E7AF-63AF-4062-A20E-A02ECD56771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94FC-BDF0-D197-CBD4-1DAB4C73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09F6-FF2D-A852-8306-5FD82B91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F9F3-FF97-4029-9A1C-B87E16F1F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0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0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6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A18C-17DA-4040-8139-A7FBB4DD183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6787-8CCD-4B4B-BF2D-AB502696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3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9E3A1-E3F9-D0E8-3626-3096F054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u="none" strike="noStrike" baseline="0">
                <a:solidFill>
                  <a:schemeClr val="bg1"/>
                </a:solidFill>
              </a:rPr>
              <a:t>Bank Loan Performance Insights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58FF-FB02-EC8C-8977-EC60571D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u="none" strike="noStrike" baseline="0">
                <a:solidFill>
                  <a:schemeClr val="bg1"/>
                </a:solidFill>
              </a:rPr>
              <a:t>Data-Driven Strategies for Enhanced Financial Services</a:t>
            </a:r>
          </a:p>
          <a:p>
            <a:pPr marR="0" lvl="0"/>
            <a:r>
              <a:rPr lang="en-US" sz="2000">
                <a:solidFill>
                  <a:schemeClr val="bg1"/>
                </a:solidFill>
              </a:rPr>
              <a:t>Bikash Deb</a:t>
            </a:r>
            <a:endParaRPr lang="en-US" sz="2000" u="none" strike="noStrike" baseline="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6833EB34-236F-D344-B6D2-2C8B4A4E6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3" r="3174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E3959-33A1-3766-316A-605D7AD1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1" i="0" u="none" strike="noStrike" baseline="0">
                <a:solidFill>
                  <a:schemeClr val="bg1"/>
                </a:solidFill>
              </a:rPr>
              <a:t>Enhancing Lending Strategies with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19FD-F80A-B1B0-98F9-C6D78EF9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In the face of dynamic financial landscapes, our objective was to dissect loan-related metrics to bolster the bank's lending activities and drive informed decision-making.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306EEC1C-ADEB-44B6-7B40-C0422F9B0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3" r="3174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0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 screen">
            <a:extLst>
              <a:ext uri="{FF2B5EF4-FFF2-40B4-BE49-F238E27FC236}">
                <a16:creationId xmlns:a16="http://schemas.microsoft.com/office/drawing/2014/main" id="{73F62215-A793-B3E5-538F-93B71DBE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" y="335697"/>
            <a:ext cx="12018474" cy="61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3F62215-A793-B3E5-538F-93B71DBE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63" y="372036"/>
            <a:ext cx="12018474" cy="61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0C310-C5B9-D3B2-2CE1-318F3BF9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1" i="0" u="none" strike="noStrike" baseline="0">
                <a:solidFill>
                  <a:schemeClr val="bg1"/>
                </a:solidFill>
              </a:rPr>
              <a:t>Dashboard Driven Discoveries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C7A1-4174-AEC0-DBE4-6F9D1FF4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Increasing loan applications signal market trust and product appeal.</a:t>
            </a:r>
          </a:p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Profitable interest returns with a $37.3M gap between funded and received amounts.</a:t>
            </a:r>
          </a:p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Debt consolidation emerges as the primary purpose for loans, indicating a market need for managing financial burdens.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095E68F5-D47A-C77F-BB39-D6116289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3" r="3174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9D6C8-AF86-FE14-541E-E109123A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1" i="0" u="none" strike="noStrike" baseline="0">
                <a:solidFill>
                  <a:schemeClr val="bg1"/>
                </a:solidFill>
              </a:rPr>
              <a:t>Insightful Metrics for Informed Decisions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F00B-579D-8860-A39E-12207E4A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Consistent loan growth with a year-end spike – opportunity for targeted year-end offers.</a:t>
            </a:r>
          </a:p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Higher recovery on 'good' loans underscores effective credit assessment.</a:t>
            </a:r>
          </a:p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Variation in interest rates between good and bad loans can refine risk pricing models.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BC5DD850-8C07-76E0-B403-8513C11C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3" r="3174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7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5834F-DC13-0FA8-62FC-EF0828AD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1" i="0" u="none" strike="noStrike" baseline="0">
                <a:solidFill>
                  <a:schemeClr val="bg1"/>
                </a:solidFill>
              </a:rPr>
              <a:t>Strategizing with Purpose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5850-A340-59B0-0113-15874A3D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Debt Consolidation Focus: Develop specialized products tailored to the top loan purpose.</a:t>
            </a:r>
          </a:p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Risk Mitigation: Further analyze 'bad loan' indicators to tighten risk assessment protocols.</a:t>
            </a:r>
          </a:p>
          <a:p>
            <a:pPr marR="0" lvl="0"/>
            <a:r>
              <a:rPr lang="en-US" sz="2000" b="0" i="0" u="none" strike="noStrike" baseline="0">
                <a:solidFill>
                  <a:schemeClr val="bg1"/>
                </a:solidFill>
              </a:rPr>
              <a:t>Seasonal Readiness: Prepare capital and resources for expected application influxes at year-end.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5CB9A523-0A6C-8187-E2A5-F212FEB2B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3" r="3174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5850-A340-59B0-0113-15874A3D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4400" b="0" i="0" u="none" strike="noStrike" baseline="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5CB9A523-0A6C-8187-E2A5-F212FEB2B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3" r="3174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182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2013 - 2022 Theme</vt:lpstr>
      <vt:lpstr>Bank Loan Performance Insights</vt:lpstr>
      <vt:lpstr>Enhancing Lending Strategies with Data</vt:lpstr>
      <vt:lpstr>PowerPoint Presentation</vt:lpstr>
      <vt:lpstr>PowerPoint Presentation</vt:lpstr>
      <vt:lpstr>Dashboard Driven Discoveries</vt:lpstr>
      <vt:lpstr>Insightful Metrics for Informed Decisions</vt:lpstr>
      <vt:lpstr>Strategizing with Purpose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Performance Insights</dc:title>
  <dc:creator>bikashdeb792001@gmail.com</dc:creator>
  <cp:lastModifiedBy>bikashdeb792001@gmail.com</cp:lastModifiedBy>
  <cp:revision>1</cp:revision>
  <cp:lastPrinted>2024-04-25T08:23:09Z</cp:lastPrinted>
  <dcterms:created xsi:type="dcterms:W3CDTF">2024-04-25T07:31:37Z</dcterms:created>
  <dcterms:modified xsi:type="dcterms:W3CDTF">2024-04-25T08:23:25Z</dcterms:modified>
</cp:coreProperties>
</file>