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0" r:id="rId3"/>
    <p:sldId id="262" r:id="rId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D49601-1C29-4F8B-9F3B-97DBA732CC3D}">
          <p14:sldIdLst>
            <p14:sldId id="264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12F2D69-18C3-4CFE-A661-0C875BA646AB}" type="datetimeFigureOut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7C264AF-7162-4122-A0BD-A57089CC725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97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6977D-6427-B017-E79E-FDF95237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812944-231A-C672-50AE-F40DADA45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E3964-2E08-5507-EDDF-E75E55DB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C174-71A6-4134-8902-00DCA74794A4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61D67-9728-766A-1FBE-310B68E2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27A0-2661-DD86-74D3-384AE723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72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A08B7-EEE1-3D55-9B1E-90B4892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7FE6CC-D527-589C-1018-BCD6C435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9580B-F52F-1D0E-AF5B-B840E30A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3C5-6357-4D03-BE43-E5BC6502D074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80982-91F0-30C1-C02B-14908FEC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1C437-CA47-CF20-04EF-9295B674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39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A11BF1-BCC4-62BB-FA33-1C9644E10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0703A-595F-4016-8A08-20DCA3F47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D88A5-107C-2EF1-E294-96070A9D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25A3-C8A1-49C8-B0F1-5262DEC48DF5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3DFE1-D53E-64EC-6E5F-5671175F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CE848-C95D-824A-27C5-C14653F2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8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938F-5D31-7C07-78C0-299EA1D2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60616-F15D-77CE-EB36-314756F1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6" y="1847397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7A66C-6200-BBA1-84A6-2B67155D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419E-928D-46E4-827F-0826091F5F03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27515-3F36-B4E0-FCB2-ACC3A071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5F550-3560-19D0-6040-64F14C64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98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640E1-FC2B-BEEF-9528-1A3FBD0F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DC1F9-A8EA-031A-75AA-CADE1C4F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47208-F236-FA45-1A33-8F347110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8232-5747-4A2E-AF0B-9651D5D44ABD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ABC7-EE18-E617-558B-A9DEA668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573DF-5724-84F6-345F-2DE443F8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83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1BF73-46AB-BF78-CE81-401CB39B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1B6E5-D2D6-4D2D-863D-5AC6818F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DBA0D-5A7E-EDF1-A2C1-2096D541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94426-0438-8FBF-C277-32115439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BB96-25E3-4C69-9427-7DCE5133B904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CAF129-B238-7392-0ACB-1D2270DC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A0EEA-F6DF-4422-6F37-2267B38A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6236-C049-B97B-36AB-A91274AA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4D2A7-B98A-C6BC-1C20-99895603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3E07F-E02A-631F-86AF-D5F6AE785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9C2B10-A974-5AA2-BB8A-A23F318B1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4D00C3-E132-AD73-9647-489E8103D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18C88-57DD-1BD5-1CB0-EBA9BDA0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BDD-EF46-4578-8835-875354C8FAD0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61B7EA-2525-6D93-685B-7ED20374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C6BA96-5C0A-7C69-31B9-A43EB5EE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02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90803-145C-304D-1606-5652D53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CB28DF-844C-5709-DB17-8E16E078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7063-24BF-48FD-984C-8BF49BC3B7EC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E43654-4762-1210-40A4-DFAC7E1F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AD3-DE7B-CA4A-6BE5-FAAF1E85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61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DFAC9-1CC0-09C1-0665-1BF761E6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9EBC-839B-4724-B5E4-B88F6A3956A2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E47CEA-1477-8DCF-A3F9-52A67983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00F40E-B8AD-6B6E-8B54-0290796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F391E-5373-F3B0-6FE8-BEADC64C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AB66C-8C23-1A16-530B-BFDDE104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583837-0297-700B-ADAD-F26FEDEF2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F4DDA-88D1-4042-05AC-73BC073A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135F-4262-44CB-8D11-81CE3757FDC4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8D302-B158-B54F-8AC3-43C35B06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D8C43-0EE7-A7C9-B42D-057E2A9E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D4639-D89C-0C8A-EC99-37CABCA4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E4257-D58B-8E0B-3B0A-918FA3C20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C1F71-2153-C314-A0D9-C72BE988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20F5D-836F-EBFC-9FBB-CD1A9BA2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963-2A5E-4395-8215-20F548866A9D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4A0AF-89FE-F29F-59D1-07DB35C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FAE50-0BD4-B599-115B-88C72EF4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2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8D4895-8393-3E26-59A1-9FF3F7B6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41F1D-FF65-6E7C-D8AB-C48CD84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3A9CC-DC3A-2ACA-DC7D-40069F75C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E424-99F5-4763-9AA3-F45A93C7CCA0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6394D-4353-FC6D-A5E3-D4D40CADA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23E23-12E0-B85A-DC27-6CE13038B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03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5BE83-8098-5E9D-84C0-B0104CA0A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60F9D68E-3BA3-C9A7-B7AF-B5147010DB5A}"/>
              </a:ext>
            </a:extLst>
          </p:cNvPr>
          <p:cNvSpPr/>
          <p:nvPr/>
        </p:nvSpPr>
        <p:spPr>
          <a:xfrm>
            <a:off x="2341983" y="2305601"/>
            <a:ext cx="1366417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067A1D-5CAB-7499-F264-1ECAD504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930" y="566243"/>
            <a:ext cx="4603423" cy="480131"/>
          </a:xfrm>
        </p:spPr>
        <p:txBody>
          <a:bodyPr>
            <a:spAutoFit/>
          </a:bodyPr>
          <a:lstStyle/>
          <a:p>
            <a:pPr algn="l"/>
            <a:r>
              <a:rPr lang="en-US" altLang="ko-KR" sz="2800" b="1" dirty="0"/>
              <a:t>Json Web Token, JWT</a:t>
            </a:r>
            <a:endParaRPr lang="ko-KR" altLang="en-US" sz="2800" b="1" dirty="0"/>
          </a:p>
        </p:txBody>
      </p:sp>
      <p:pic>
        <p:nvPicPr>
          <p:cNvPr id="5" name="Picture 4" descr="사용자 사람 클라이언트 - Infographics 아이콘">
            <a:extLst>
              <a:ext uri="{FF2B5EF4-FFF2-40B4-BE49-F238E27FC236}">
                <a16:creationId xmlns:a16="http://schemas.microsoft.com/office/drawing/2014/main" id="{55197B09-C595-715D-AA6E-4C28CADB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5" y="3018323"/>
            <a:ext cx="412621" cy="5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8B9C3-2913-F4BF-FEFC-5E999962A07B}"/>
              </a:ext>
            </a:extLst>
          </p:cNvPr>
          <p:cNvSpPr txBox="1"/>
          <p:nvPr/>
        </p:nvSpPr>
        <p:spPr>
          <a:xfrm>
            <a:off x="762000" y="2851874"/>
            <a:ext cx="16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Request Claim 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D4B0B9-E622-FC05-C050-69F8B35D409D}"/>
              </a:ext>
            </a:extLst>
          </p:cNvPr>
          <p:cNvCxnSpPr>
            <a:cxnSpLocks/>
          </p:cNvCxnSpPr>
          <p:nvPr/>
        </p:nvCxnSpPr>
        <p:spPr>
          <a:xfrm>
            <a:off x="947311" y="3280986"/>
            <a:ext cx="143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13ABB2-7F52-4405-0E68-4CCA00A1D216}"/>
              </a:ext>
            </a:extLst>
          </p:cNvPr>
          <p:cNvSpPr/>
          <p:nvPr/>
        </p:nvSpPr>
        <p:spPr>
          <a:xfrm>
            <a:off x="2500604" y="3183659"/>
            <a:ext cx="76185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A5869E-A45B-5FB8-590D-1F043580CB8B}"/>
              </a:ext>
            </a:extLst>
          </p:cNvPr>
          <p:cNvSpPr/>
          <p:nvPr/>
        </p:nvSpPr>
        <p:spPr>
          <a:xfrm>
            <a:off x="4320073" y="2314539"/>
            <a:ext cx="7529805" cy="289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19DA6-97DB-57D6-484F-22469A2BE70D}"/>
              </a:ext>
            </a:extLst>
          </p:cNvPr>
          <p:cNvSpPr/>
          <p:nvPr/>
        </p:nvSpPr>
        <p:spPr>
          <a:xfrm>
            <a:off x="7489461" y="3165270"/>
            <a:ext cx="16556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createPayload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AEFEC-9B9B-605C-E498-6DE4263D2B04}"/>
              </a:ext>
            </a:extLst>
          </p:cNvPr>
          <p:cNvSpPr txBox="1"/>
          <p:nvPr/>
        </p:nvSpPr>
        <p:spPr>
          <a:xfrm>
            <a:off x="5594586" y="5298154"/>
            <a:ext cx="2174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8. Json Web Token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(header.payload.signature)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ACB897-C771-3827-3904-0047905FBBC5}"/>
              </a:ext>
            </a:extLst>
          </p:cNvPr>
          <p:cNvCxnSpPr>
            <a:cxnSpLocks/>
          </p:cNvCxnSpPr>
          <p:nvPr/>
        </p:nvCxnSpPr>
        <p:spPr>
          <a:xfrm>
            <a:off x="3275045" y="3299840"/>
            <a:ext cx="116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632AEE0-3FA6-409B-A59F-A45E08147DEB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 flipH="1">
            <a:off x="5275657" y="1432962"/>
            <a:ext cx="1678207" cy="5692919"/>
          </a:xfrm>
          <a:prstGeom prst="bentConnector4">
            <a:avLst>
              <a:gd name="adj1" fmla="val -36819"/>
              <a:gd name="adj2" fmla="val 86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FB8FAE7-997C-9B63-7111-A078F73BBE17}"/>
              </a:ext>
            </a:extLst>
          </p:cNvPr>
          <p:cNvSpPr txBox="1"/>
          <p:nvPr/>
        </p:nvSpPr>
        <p:spPr>
          <a:xfrm>
            <a:off x="3071715" y="3011528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2. Request Claim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E8D0293-3640-E3FF-C54F-96FB06833320}"/>
              </a:ext>
            </a:extLst>
          </p:cNvPr>
          <p:cNvCxnSpPr>
            <a:cxnSpLocks/>
          </p:cNvCxnSpPr>
          <p:nvPr/>
        </p:nvCxnSpPr>
        <p:spPr>
          <a:xfrm>
            <a:off x="948883" y="3414530"/>
            <a:ext cx="143316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E6F3BF7-7073-7346-CBD3-3DD763769647}"/>
              </a:ext>
            </a:extLst>
          </p:cNvPr>
          <p:cNvSpPr txBox="1"/>
          <p:nvPr/>
        </p:nvSpPr>
        <p:spPr>
          <a:xfrm>
            <a:off x="840509" y="3441050"/>
            <a:ext cx="1520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9. Json Web Token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(application/json)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153C2F-17B1-5147-E0C9-87B736001BA1}"/>
              </a:ext>
            </a:extLst>
          </p:cNvPr>
          <p:cNvSpPr/>
          <p:nvPr/>
        </p:nvSpPr>
        <p:spPr>
          <a:xfrm>
            <a:off x="6785553" y="1293385"/>
            <a:ext cx="209718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Properties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551D36-BF9E-0D3E-46E1-3A615B68AD70}"/>
              </a:ext>
            </a:extLst>
          </p:cNvPr>
          <p:cNvSpPr/>
          <p:nvPr/>
        </p:nvSpPr>
        <p:spPr>
          <a:xfrm>
            <a:off x="6932643" y="1702796"/>
            <a:ext cx="184940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setHeader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A2FA72-1D9E-7AF5-22B3-A95D96414E81}"/>
              </a:ext>
            </a:extLst>
          </p:cNvPr>
          <p:cNvCxnSpPr>
            <a:cxnSpLocks/>
          </p:cNvCxnSpPr>
          <p:nvPr/>
        </p:nvCxnSpPr>
        <p:spPr>
          <a:xfrm>
            <a:off x="7980570" y="1996745"/>
            <a:ext cx="0" cy="59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CB8766-5C77-BD08-7ED8-BE3E52ACE41E}"/>
              </a:ext>
            </a:extLst>
          </p:cNvPr>
          <p:cNvSpPr txBox="1"/>
          <p:nvPr/>
        </p:nvSpPr>
        <p:spPr>
          <a:xfrm>
            <a:off x="7164265" y="2293175"/>
            <a:ext cx="1263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Overriding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234574-CE05-33DC-065D-4DDAFEFCC407}"/>
              </a:ext>
            </a:extLst>
          </p:cNvPr>
          <p:cNvSpPr/>
          <p:nvPr/>
        </p:nvSpPr>
        <p:spPr>
          <a:xfrm>
            <a:off x="5944966" y="3165270"/>
            <a:ext cx="102729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setClaims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C6893C6-32F6-5065-49B2-B0727F1FEB16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9145146" y="2801099"/>
            <a:ext cx="730560" cy="518060"/>
          </a:xfrm>
          <a:prstGeom prst="bentConnector3">
            <a:avLst>
              <a:gd name="adj1" fmla="val 68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7322A3D-28FC-F3F6-F877-6E7F63C4C4BD}"/>
              </a:ext>
            </a:extLst>
          </p:cNvPr>
          <p:cNvSpPr/>
          <p:nvPr/>
        </p:nvSpPr>
        <p:spPr>
          <a:xfrm>
            <a:off x="6380475" y="4810747"/>
            <a:ext cx="5161490" cy="30777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HHHHHHHHH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</a:rPr>
              <a:t>PPPPPPPPPP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SSSSSSSSSSSSSSSSSSSSSSSSS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4F82FCB2-E2F0-DF1C-D60A-4C3EEED36841}"/>
              </a:ext>
            </a:extLst>
          </p:cNvPr>
          <p:cNvCxnSpPr>
            <a:cxnSpLocks/>
          </p:cNvCxnSpPr>
          <p:nvPr/>
        </p:nvCxnSpPr>
        <p:spPr>
          <a:xfrm rot="5400000">
            <a:off x="6502640" y="3623886"/>
            <a:ext cx="1955280" cy="538476"/>
          </a:xfrm>
          <a:prstGeom prst="bentConnector3">
            <a:avLst>
              <a:gd name="adj1" fmla="val 7013"/>
            </a:avLst>
          </a:prstGeom>
          <a:ln>
            <a:solidFill>
              <a:schemeClr val="accent6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7892007-9F91-4A1C-AC7A-09A4943E520E}"/>
              </a:ext>
            </a:extLst>
          </p:cNvPr>
          <p:cNvCxnSpPr>
            <a:cxnSpLocks/>
          </p:cNvCxnSpPr>
          <p:nvPr/>
        </p:nvCxnSpPr>
        <p:spPr>
          <a:xfrm>
            <a:off x="8504255" y="3480314"/>
            <a:ext cx="0" cy="139950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AC38F06-C593-6EDD-EBAB-258B4D4F894A}"/>
              </a:ext>
            </a:extLst>
          </p:cNvPr>
          <p:cNvSpPr txBox="1"/>
          <p:nvPr/>
        </p:nvSpPr>
        <p:spPr>
          <a:xfrm>
            <a:off x="6028085" y="4485116"/>
            <a:ext cx="1250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</a:rPr>
              <a:t>encrypt(Header)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4E28202-533B-623B-D635-768FCC88B152}"/>
              </a:ext>
            </a:extLst>
          </p:cNvPr>
          <p:cNvCxnSpPr>
            <a:cxnSpLocks/>
          </p:cNvCxnSpPr>
          <p:nvPr/>
        </p:nvCxnSpPr>
        <p:spPr>
          <a:xfrm>
            <a:off x="6972259" y="3259093"/>
            <a:ext cx="517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2CDCEF-16A0-95D5-5F80-53C06D09B0E8}"/>
              </a:ext>
            </a:extLst>
          </p:cNvPr>
          <p:cNvSpPr txBox="1"/>
          <p:nvPr/>
        </p:nvSpPr>
        <p:spPr>
          <a:xfrm>
            <a:off x="6763326" y="2937401"/>
            <a:ext cx="93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5. Claim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3CF42F-A79F-F3F8-FA49-DC16B37F7C35}"/>
              </a:ext>
            </a:extLst>
          </p:cNvPr>
          <p:cNvSpPr/>
          <p:nvPr/>
        </p:nvSpPr>
        <p:spPr>
          <a:xfrm>
            <a:off x="9535889" y="1296497"/>
            <a:ext cx="212737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File DB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0A7BC9-5C77-3577-0298-CF8C9BB0E5D4}"/>
              </a:ext>
            </a:extLst>
          </p:cNvPr>
          <p:cNvSpPr/>
          <p:nvPr/>
        </p:nvSpPr>
        <p:spPr>
          <a:xfrm>
            <a:off x="9721815" y="1705908"/>
            <a:ext cx="17734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setPrivateKey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566ED29-4693-63D7-AEDC-1B7900673BBB}"/>
              </a:ext>
            </a:extLst>
          </p:cNvPr>
          <p:cNvCxnSpPr>
            <a:cxnSpLocks/>
            <a:stCxn id="19" idx="3"/>
            <a:endCxn id="78" idx="3"/>
          </p:cNvCxnSpPr>
          <p:nvPr/>
        </p:nvCxnSpPr>
        <p:spPr>
          <a:xfrm flipV="1">
            <a:off x="11554796" y="1773551"/>
            <a:ext cx="108472" cy="2225576"/>
          </a:xfrm>
          <a:prstGeom prst="bentConnector3">
            <a:avLst>
              <a:gd name="adj1" fmla="val 310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C5D0BA1-EDD0-9632-2326-EF0DE919612F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10712190" y="3185819"/>
            <a:ext cx="6123" cy="42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1F1078E-52F0-21FB-54D9-6E432F53B780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8809054" y="2607395"/>
            <a:ext cx="1077349" cy="1542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903EBD-FCC6-A120-3F3F-16EB12294E48}"/>
              </a:ext>
            </a:extLst>
          </p:cNvPr>
          <p:cNvSpPr/>
          <p:nvPr/>
        </p:nvSpPr>
        <p:spPr>
          <a:xfrm>
            <a:off x="7151797" y="2607708"/>
            <a:ext cx="16572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createHeader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339DA-72AB-8841-F0FF-5035631784CD}"/>
              </a:ext>
            </a:extLst>
          </p:cNvPr>
          <p:cNvSpPr/>
          <p:nvPr/>
        </p:nvSpPr>
        <p:spPr>
          <a:xfrm>
            <a:off x="9881829" y="3614406"/>
            <a:ext cx="1672967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createSignature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10. RSA-encrypt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(Using privateKey)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7482CC-8056-162F-AD12-7393FFE6F930}"/>
              </a:ext>
            </a:extLst>
          </p:cNvPr>
          <p:cNvSpPr txBox="1"/>
          <p:nvPr/>
        </p:nvSpPr>
        <p:spPr>
          <a:xfrm>
            <a:off x="382555" y="1212980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토큰 발행</a:t>
            </a:r>
          </a:p>
        </p:txBody>
      </p:sp>
      <p:sp>
        <p:nvSpPr>
          <p:cNvPr id="111" name="날짜 개체 틀 110">
            <a:extLst>
              <a:ext uri="{FF2B5EF4-FFF2-40B4-BE49-F238E27FC236}">
                <a16:creationId xmlns:a16="http://schemas.microsoft.com/office/drawing/2014/main" id="{FA08CD56-D27B-BFB9-0E57-694083D6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01F4-183C-477C-B072-578C977CE1AB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112" name="바닥글 개체 틀 111">
            <a:extLst>
              <a:ext uri="{FF2B5EF4-FFF2-40B4-BE49-F238E27FC236}">
                <a16:creationId xmlns:a16="http://schemas.microsoft.com/office/drawing/2014/main" id="{22734D2D-AAE3-A39E-D76F-7873BDA1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D5424C9-C305-3FED-E7F7-2232570A7ABC}"/>
              </a:ext>
            </a:extLst>
          </p:cNvPr>
          <p:cNvSpPr/>
          <p:nvPr/>
        </p:nvSpPr>
        <p:spPr>
          <a:xfrm>
            <a:off x="4453810" y="3159045"/>
            <a:ext cx="102729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createJwt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2870DAB-2B1C-E3A8-D149-C2408A75D0A4}"/>
              </a:ext>
            </a:extLst>
          </p:cNvPr>
          <p:cNvCxnSpPr>
            <a:cxnSpLocks/>
          </p:cNvCxnSpPr>
          <p:nvPr/>
        </p:nvCxnSpPr>
        <p:spPr>
          <a:xfrm>
            <a:off x="5481103" y="3246190"/>
            <a:ext cx="477211" cy="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5942B4B-318C-C960-4387-D24143079072}"/>
              </a:ext>
            </a:extLst>
          </p:cNvPr>
          <p:cNvSpPr txBox="1"/>
          <p:nvPr/>
        </p:nvSpPr>
        <p:spPr>
          <a:xfrm>
            <a:off x="4990547" y="2920674"/>
            <a:ext cx="1583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4. Request Claim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3CE7D-BA4B-B372-8AB3-730D5B41C2FA}"/>
              </a:ext>
            </a:extLst>
          </p:cNvPr>
          <p:cNvSpPr txBox="1"/>
          <p:nvPr/>
        </p:nvSpPr>
        <p:spPr>
          <a:xfrm>
            <a:off x="-55985" y="3490812"/>
            <a:ext cx="138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36DC4B1-1614-E9BE-0CB4-44107CC95614}"/>
              </a:ext>
            </a:extLst>
          </p:cNvPr>
          <p:cNvCxnSpPr>
            <a:cxnSpLocks/>
            <a:stCxn id="119" idx="0"/>
            <a:endCxn id="17" idx="1"/>
          </p:cNvCxnSpPr>
          <p:nvPr/>
        </p:nvCxnSpPr>
        <p:spPr>
          <a:xfrm rot="5400000" flipH="1" flipV="1">
            <a:off x="5860903" y="1868151"/>
            <a:ext cx="397448" cy="2184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C53DC9-B731-5957-3F62-99346E303910}"/>
              </a:ext>
            </a:extLst>
          </p:cNvPr>
          <p:cNvSpPr txBox="1"/>
          <p:nvPr/>
        </p:nvSpPr>
        <p:spPr>
          <a:xfrm>
            <a:off x="5046880" y="2517350"/>
            <a:ext cx="93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3. call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DFD6FD-10E3-DDED-82B2-C4A84513A7B9}"/>
              </a:ext>
            </a:extLst>
          </p:cNvPr>
          <p:cNvSpPr/>
          <p:nvPr/>
        </p:nvSpPr>
        <p:spPr>
          <a:xfrm>
            <a:off x="9875706" y="2416378"/>
            <a:ext cx="1672967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setVerifyCode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8. Hash(Payload)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(Using Alg in getHeader)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40DDB5-B216-9716-5DD8-CF5097EF3196}"/>
              </a:ext>
            </a:extLst>
          </p:cNvPr>
          <p:cNvSpPr txBox="1"/>
          <p:nvPr/>
        </p:nvSpPr>
        <p:spPr>
          <a:xfrm>
            <a:off x="9043289" y="3314493"/>
            <a:ext cx="93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6. Payload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574CB0-260F-2987-F181-5544692322C9}"/>
              </a:ext>
            </a:extLst>
          </p:cNvPr>
          <p:cNvSpPr txBox="1"/>
          <p:nvPr/>
        </p:nvSpPr>
        <p:spPr>
          <a:xfrm>
            <a:off x="10633177" y="3259943"/>
            <a:ext cx="11433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9. verifyCode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44FDD02-CD37-EC49-6FF4-62F2465E3219}"/>
              </a:ext>
            </a:extLst>
          </p:cNvPr>
          <p:cNvSpPr txBox="1"/>
          <p:nvPr/>
        </p:nvSpPr>
        <p:spPr>
          <a:xfrm>
            <a:off x="8802255" y="2336490"/>
            <a:ext cx="10698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7. getHeader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CD071D-CA49-35F0-21FE-633ADAFC910F}"/>
              </a:ext>
            </a:extLst>
          </p:cNvPr>
          <p:cNvSpPr txBox="1"/>
          <p:nvPr/>
        </p:nvSpPr>
        <p:spPr>
          <a:xfrm>
            <a:off x="7287491" y="4489737"/>
            <a:ext cx="12885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accent2">
                    <a:lumMod val="50000"/>
                  </a:schemeClr>
                </a:solidFill>
              </a:rPr>
              <a:t>encrypt(Payload)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83AD1DD-9C9B-30D9-6C1A-88C66581089D}"/>
              </a:ext>
            </a:extLst>
          </p:cNvPr>
          <p:cNvCxnSpPr>
            <a:cxnSpLocks/>
          </p:cNvCxnSpPr>
          <p:nvPr/>
        </p:nvCxnSpPr>
        <p:spPr>
          <a:xfrm>
            <a:off x="10716808" y="4381923"/>
            <a:ext cx="0" cy="49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D1401-A0FD-0B8C-4641-C705BBE4C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BF0E24-6AF5-C570-7EC9-CC73BEC31783}"/>
              </a:ext>
            </a:extLst>
          </p:cNvPr>
          <p:cNvSpPr/>
          <p:nvPr/>
        </p:nvSpPr>
        <p:spPr>
          <a:xfrm>
            <a:off x="2209116" y="2303772"/>
            <a:ext cx="1263757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사용자 사람 클라이언트 - Infographics 아이콘">
            <a:extLst>
              <a:ext uri="{FF2B5EF4-FFF2-40B4-BE49-F238E27FC236}">
                <a16:creationId xmlns:a16="http://schemas.microsoft.com/office/drawing/2014/main" id="{0606789F-10A7-9C82-CB99-692C362B5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9" y="3018327"/>
            <a:ext cx="412621" cy="5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DDDA0-7FF1-F8FC-4665-6D1F76F7D24F}"/>
              </a:ext>
            </a:extLst>
          </p:cNvPr>
          <p:cNvSpPr txBox="1"/>
          <p:nvPr/>
        </p:nvSpPr>
        <p:spPr>
          <a:xfrm>
            <a:off x="741409" y="2851878"/>
            <a:ext cx="153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1. Request JWT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66BA98B-70C8-105C-1171-0D314DD61C4B}"/>
              </a:ext>
            </a:extLst>
          </p:cNvPr>
          <p:cNvCxnSpPr>
            <a:cxnSpLocks/>
          </p:cNvCxnSpPr>
          <p:nvPr/>
        </p:nvCxnSpPr>
        <p:spPr>
          <a:xfrm>
            <a:off x="947315" y="3280990"/>
            <a:ext cx="143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70247E-8062-B04D-C1A6-8C7A1601C8DB}"/>
              </a:ext>
            </a:extLst>
          </p:cNvPr>
          <p:cNvSpPr/>
          <p:nvPr/>
        </p:nvSpPr>
        <p:spPr>
          <a:xfrm>
            <a:off x="2380481" y="3183663"/>
            <a:ext cx="85224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597636-C3D0-81F4-EC7C-3FD71C436250}"/>
              </a:ext>
            </a:extLst>
          </p:cNvPr>
          <p:cNvSpPr/>
          <p:nvPr/>
        </p:nvSpPr>
        <p:spPr>
          <a:xfrm>
            <a:off x="4110774" y="2312924"/>
            <a:ext cx="7665594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A33BE6-B356-DFE1-C391-3296C06766B0}"/>
              </a:ext>
            </a:extLst>
          </p:cNvPr>
          <p:cNvSpPr/>
          <p:nvPr/>
        </p:nvSpPr>
        <p:spPr>
          <a:xfrm>
            <a:off x="6277625" y="3249377"/>
            <a:ext cx="16556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setPayload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E0C90DD-F10E-D349-29CD-E3CD584F1E43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 flipH="1">
            <a:off x="6514345" y="126601"/>
            <a:ext cx="1089858" cy="7634620"/>
          </a:xfrm>
          <a:prstGeom prst="bentConnector4">
            <a:avLst>
              <a:gd name="adj1" fmla="val -160810"/>
              <a:gd name="adj2" fmla="val 92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18F0899-069C-690F-73E3-EEC80C932F82}"/>
              </a:ext>
            </a:extLst>
          </p:cNvPr>
          <p:cNvCxnSpPr>
            <a:cxnSpLocks/>
          </p:cNvCxnSpPr>
          <p:nvPr/>
        </p:nvCxnSpPr>
        <p:spPr>
          <a:xfrm>
            <a:off x="948887" y="3414534"/>
            <a:ext cx="143316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E2AFC9-EA2E-5411-F8EC-143A34253A0B}"/>
              </a:ext>
            </a:extLst>
          </p:cNvPr>
          <p:cNvSpPr/>
          <p:nvPr/>
        </p:nvSpPr>
        <p:spPr>
          <a:xfrm>
            <a:off x="4347811" y="3647251"/>
            <a:ext cx="135526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parseToken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12F714E-FE69-4F6F-FF3F-98525ED7ABC4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5703077" y="3801140"/>
            <a:ext cx="565210" cy="308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4B15278-2A99-07C7-16E4-CD99255DCE40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5703077" y="3403266"/>
            <a:ext cx="574548" cy="397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441F66D-7832-88FA-1AB4-1DD2CE2149AC}"/>
              </a:ext>
            </a:extLst>
          </p:cNvPr>
          <p:cNvSpPr txBox="1"/>
          <p:nvPr/>
        </p:nvSpPr>
        <p:spPr>
          <a:xfrm>
            <a:off x="5713976" y="5944390"/>
            <a:ext cx="2174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14. Verify Result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B3EAF2-DD3E-3443-A69A-08C1D22DAF80}"/>
              </a:ext>
            </a:extLst>
          </p:cNvPr>
          <p:cNvSpPr txBox="1"/>
          <p:nvPr/>
        </p:nvSpPr>
        <p:spPr>
          <a:xfrm>
            <a:off x="408434" y="3438238"/>
            <a:ext cx="2174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14. Verify Result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14BA01-1C0D-9A45-3911-13B009D1EC2A}"/>
              </a:ext>
            </a:extLst>
          </p:cNvPr>
          <p:cNvSpPr txBox="1"/>
          <p:nvPr/>
        </p:nvSpPr>
        <p:spPr>
          <a:xfrm>
            <a:off x="2995949" y="2669976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2. JWT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0DC5A8C-CFBB-E149-016A-DEA46283E030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7943273" y="2801099"/>
            <a:ext cx="1969381" cy="607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A045C7-4F7E-875F-60A1-A6F144BEDB15}"/>
              </a:ext>
            </a:extLst>
          </p:cNvPr>
          <p:cNvSpPr/>
          <p:nvPr/>
        </p:nvSpPr>
        <p:spPr>
          <a:xfrm>
            <a:off x="6275866" y="2590700"/>
            <a:ext cx="16572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setHeader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102870B-E868-F2DC-942C-F5E1063FC816}"/>
              </a:ext>
            </a:extLst>
          </p:cNvPr>
          <p:cNvSpPr/>
          <p:nvPr/>
        </p:nvSpPr>
        <p:spPr>
          <a:xfrm>
            <a:off x="8116234" y="5101127"/>
            <a:ext cx="212737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File DB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9C154CE-A2AA-D850-1B6C-930462435C38}"/>
              </a:ext>
            </a:extLst>
          </p:cNvPr>
          <p:cNvSpPr/>
          <p:nvPr/>
        </p:nvSpPr>
        <p:spPr>
          <a:xfrm>
            <a:off x="8302160" y="5510538"/>
            <a:ext cx="17734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setPublicKey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6A504DB-1FC3-6FA1-13ED-5AB85ED3B35F}"/>
              </a:ext>
            </a:extLst>
          </p:cNvPr>
          <p:cNvCxnSpPr>
            <a:cxnSpLocks/>
          </p:cNvCxnSpPr>
          <p:nvPr/>
        </p:nvCxnSpPr>
        <p:spPr>
          <a:xfrm flipH="1">
            <a:off x="9124508" y="4485458"/>
            <a:ext cx="3029" cy="615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222AB1-E551-21F5-6EBC-EEE5D4544A97}"/>
              </a:ext>
            </a:extLst>
          </p:cNvPr>
          <p:cNvSpPr/>
          <p:nvPr/>
        </p:nvSpPr>
        <p:spPr>
          <a:xfrm>
            <a:off x="6268287" y="3956009"/>
            <a:ext cx="167296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setSignature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A7F729-63BE-EF66-4CEE-828C1D8F16EA}"/>
              </a:ext>
            </a:extLst>
          </p:cNvPr>
          <p:cNvSpPr txBox="1"/>
          <p:nvPr/>
        </p:nvSpPr>
        <p:spPr>
          <a:xfrm>
            <a:off x="7835621" y="4514810"/>
            <a:ext cx="1451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11. RSA-decrypt</a:t>
            </a:r>
          </a:p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(Using publicKey)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15DD51A-4185-BD3E-ED0A-D0EB00EFFCD7}"/>
              </a:ext>
            </a:extLst>
          </p:cNvPr>
          <p:cNvSpPr txBox="1"/>
          <p:nvPr/>
        </p:nvSpPr>
        <p:spPr>
          <a:xfrm>
            <a:off x="5945149" y="2975897"/>
            <a:ext cx="898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5. Payload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95737EB-25D6-D10E-0B8F-15236FDC5CE6}"/>
              </a:ext>
            </a:extLst>
          </p:cNvPr>
          <p:cNvSpPr txBox="1"/>
          <p:nvPr/>
        </p:nvSpPr>
        <p:spPr>
          <a:xfrm>
            <a:off x="5947852" y="3716041"/>
            <a:ext cx="1053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9. Signature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5" name="제목 1">
            <a:extLst>
              <a:ext uri="{FF2B5EF4-FFF2-40B4-BE49-F238E27FC236}">
                <a16:creationId xmlns:a16="http://schemas.microsoft.com/office/drawing/2014/main" id="{9AB7725F-D4EC-F89F-4F09-D4AD10529E5D}"/>
              </a:ext>
            </a:extLst>
          </p:cNvPr>
          <p:cNvSpPr txBox="1">
            <a:spLocks/>
          </p:cNvSpPr>
          <p:nvPr/>
        </p:nvSpPr>
        <p:spPr>
          <a:xfrm>
            <a:off x="373930" y="566243"/>
            <a:ext cx="4603423" cy="4801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/>
              <a:t>Json Web Token, JWT</a:t>
            </a:r>
            <a:endParaRPr lang="ko-KR" altLang="en-US" sz="28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0A16C12-935A-266F-935E-56E7AC5A5DD8}"/>
              </a:ext>
            </a:extLst>
          </p:cNvPr>
          <p:cNvSpPr txBox="1"/>
          <p:nvPr/>
        </p:nvSpPr>
        <p:spPr>
          <a:xfrm>
            <a:off x="382555" y="1212980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토큰 검증</a:t>
            </a:r>
          </a:p>
        </p:txBody>
      </p:sp>
      <p:sp>
        <p:nvSpPr>
          <p:cNvPr id="127" name="날짜 개체 틀 126">
            <a:extLst>
              <a:ext uri="{FF2B5EF4-FFF2-40B4-BE49-F238E27FC236}">
                <a16:creationId xmlns:a16="http://schemas.microsoft.com/office/drawing/2014/main" id="{34A27D62-A534-9191-CA9C-DB541F3F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6EA3-B7AC-4808-BC3A-74F21D3C015F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128" name="바닥글 개체 틀 127">
            <a:extLst>
              <a:ext uri="{FF2B5EF4-FFF2-40B4-BE49-F238E27FC236}">
                <a16:creationId xmlns:a16="http://schemas.microsoft.com/office/drawing/2014/main" id="{0D8E17CC-D5C5-DF99-1B74-C564BDAA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1C7B73-0187-209E-8996-7B4D015CBB17}"/>
              </a:ext>
            </a:extLst>
          </p:cNvPr>
          <p:cNvSpPr txBox="1"/>
          <p:nvPr/>
        </p:nvSpPr>
        <p:spPr>
          <a:xfrm>
            <a:off x="-55985" y="3490812"/>
            <a:ext cx="138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0F41736-49BD-18E8-950B-649947856D5C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5703077" y="2733612"/>
            <a:ext cx="572789" cy="1067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8B5890-9643-584A-366F-C507F2C6F6A7}"/>
              </a:ext>
            </a:extLst>
          </p:cNvPr>
          <p:cNvSpPr txBox="1"/>
          <p:nvPr/>
        </p:nvSpPr>
        <p:spPr>
          <a:xfrm>
            <a:off x="5950712" y="2320688"/>
            <a:ext cx="902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4. Header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순서도: 판단 26">
            <a:extLst>
              <a:ext uri="{FF2B5EF4-FFF2-40B4-BE49-F238E27FC236}">
                <a16:creationId xmlns:a16="http://schemas.microsoft.com/office/drawing/2014/main" id="{D0AB5341-E68A-B2DC-A05B-5D5855801232}"/>
              </a:ext>
            </a:extLst>
          </p:cNvPr>
          <p:cNvSpPr/>
          <p:nvPr/>
        </p:nvSpPr>
        <p:spPr>
          <a:xfrm>
            <a:off x="8360438" y="3716234"/>
            <a:ext cx="1531714" cy="77722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서명검증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B77BBF7D-41C3-C103-9B01-51CEF1159E0D}"/>
              </a:ext>
            </a:extLst>
          </p:cNvPr>
          <p:cNvSpPr/>
          <p:nvPr/>
        </p:nvSpPr>
        <p:spPr>
          <a:xfrm>
            <a:off x="10110727" y="3711616"/>
            <a:ext cx="1531714" cy="77722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위변조 검증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5" name="순서도: 판단 34">
            <a:extLst>
              <a:ext uri="{FF2B5EF4-FFF2-40B4-BE49-F238E27FC236}">
                <a16:creationId xmlns:a16="http://schemas.microsoft.com/office/drawing/2014/main" id="{1053AEDF-A456-4495-2E27-26FB06F96BD7}"/>
              </a:ext>
            </a:extLst>
          </p:cNvPr>
          <p:cNvSpPr/>
          <p:nvPr/>
        </p:nvSpPr>
        <p:spPr>
          <a:xfrm>
            <a:off x="5030722" y="1374810"/>
            <a:ext cx="1388546" cy="73107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서명검증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60D28BB5-C1DD-D17C-9956-E4D420C328AF}"/>
              </a:ext>
            </a:extLst>
          </p:cNvPr>
          <p:cNvSpPr/>
          <p:nvPr/>
        </p:nvSpPr>
        <p:spPr>
          <a:xfrm>
            <a:off x="8599050" y="1388665"/>
            <a:ext cx="1311564" cy="744932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위변조 검증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263D2F0-359F-48E7-62EA-CF2D42E7CCD7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7941254" y="4104846"/>
            <a:ext cx="419184" cy="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3AE2688-6A62-055D-F43F-3A6BF576DD3D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9892152" y="4100228"/>
            <a:ext cx="218575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8E05F87-AA30-FDDD-9207-7D341EDD2F94}"/>
              </a:ext>
            </a:extLst>
          </p:cNvPr>
          <p:cNvSpPr txBox="1"/>
          <p:nvPr/>
        </p:nvSpPr>
        <p:spPr>
          <a:xfrm>
            <a:off x="7647709" y="3739132"/>
            <a:ext cx="1182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10. Signature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DC68FAB-A7A6-41DC-20B5-448FC9D2B7E0}"/>
              </a:ext>
            </a:extLst>
          </p:cNvPr>
          <p:cNvSpPr/>
          <p:nvPr/>
        </p:nvSpPr>
        <p:spPr>
          <a:xfrm>
            <a:off x="9912654" y="2416378"/>
            <a:ext cx="1672967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setVerifyCode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8. Hash(Payload)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(Using Alg in getHeader)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28FE58-AE50-67DC-C578-E87D3905EA6A}"/>
              </a:ext>
            </a:extLst>
          </p:cNvPr>
          <p:cNvSpPr txBox="1"/>
          <p:nvPr/>
        </p:nvSpPr>
        <p:spPr>
          <a:xfrm>
            <a:off x="8960162" y="2880384"/>
            <a:ext cx="938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7. Payload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72BCE0A-0D7E-D8C5-90B0-95106AFD418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933122" y="2733612"/>
            <a:ext cx="19774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084B611-BC2C-7BC2-8C77-D794B00AA921}"/>
              </a:ext>
            </a:extLst>
          </p:cNvPr>
          <p:cNvSpPr txBox="1"/>
          <p:nvPr/>
        </p:nvSpPr>
        <p:spPr>
          <a:xfrm>
            <a:off x="8672946" y="2469365"/>
            <a:ext cx="1221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6. getHeader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07B6296-414E-4AD9-CC91-1A8CD4433467}"/>
              </a:ext>
            </a:extLst>
          </p:cNvPr>
          <p:cNvCxnSpPr>
            <a:cxnSpLocks/>
          </p:cNvCxnSpPr>
          <p:nvPr/>
        </p:nvCxnSpPr>
        <p:spPr>
          <a:xfrm>
            <a:off x="10866094" y="3186545"/>
            <a:ext cx="0" cy="501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8963C1-9CE7-96B1-C25B-CAE9F5354C08}"/>
              </a:ext>
            </a:extLst>
          </p:cNvPr>
          <p:cNvSpPr txBox="1"/>
          <p:nvPr/>
        </p:nvSpPr>
        <p:spPr>
          <a:xfrm>
            <a:off x="9578109" y="3259940"/>
            <a:ext cx="1404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13. getVerifyCode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F56825-74AD-7D67-5F4E-6D0BF55B8627}"/>
              </a:ext>
            </a:extLst>
          </p:cNvPr>
          <p:cNvSpPr txBox="1"/>
          <p:nvPr/>
        </p:nvSpPr>
        <p:spPr>
          <a:xfrm>
            <a:off x="6419274" y="1570173"/>
            <a:ext cx="201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비대칭 키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복호화 과정</a:t>
            </a:r>
            <a:r>
              <a:rPr lang="ko-KR" altLang="en-US" sz="900" dirty="0"/>
              <a:t>을 통해 발행 기관이 해당 서버가 동일한 지 검증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85FF5E-4430-ABC0-C065-3BB9EF14C994}"/>
              </a:ext>
            </a:extLst>
          </p:cNvPr>
          <p:cNvSpPr txBox="1"/>
          <p:nvPr/>
        </p:nvSpPr>
        <p:spPr>
          <a:xfrm>
            <a:off x="9910618" y="1556319"/>
            <a:ext cx="181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해시 비교 과정</a:t>
            </a:r>
            <a:r>
              <a:rPr lang="ko-KR" altLang="en-US" sz="900" dirty="0"/>
              <a:t>을 통해 메시지의 변조가 일어났는지 검증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7B8869-8261-7399-C2F7-552C5AEEDD73}"/>
              </a:ext>
            </a:extLst>
          </p:cNvPr>
          <p:cNvSpPr txBox="1"/>
          <p:nvPr/>
        </p:nvSpPr>
        <p:spPr>
          <a:xfrm>
            <a:off x="9388767" y="3717140"/>
            <a:ext cx="127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accent5">
                    <a:lumMod val="75000"/>
                  </a:schemeClr>
                </a:solidFill>
              </a:rPr>
              <a:t>12. verifyCode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39889D-07E3-D0B9-7577-7EA7B6519D97}"/>
              </a:ext>
            </a:extLst>
          </p:cNvPr>
          <p:cNvSpPr txBox="1"/>
          <p:nvPr/>
        </p:nvSpPr>
        <p:spPr>
          <a:xfrm>
            <a:off x="9694226" y="4111327"/>
            <a:ext cx="63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A412C3-A3BB-4B24-9EB6-39DB9A46D412}"/>
              </a:ext>
            </a:extLst>
          </p:cNvPr>
          <p:cNvSpPr txBox="1"/>
          <p:nvPr/>
        </p:nvSpPr>
        <p:spPr>
          <a:xfrm>
            <a:off x="10724080" y="4503872"/>
            <a:ext cx="634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2E9B8A-497C-AD3B-FB25-73FA26CCC42B}"/>
              </a:ext>
            </a:extLst>
          </p:cNvPr>
          <p:cNvSpPr/>
          <p:nvPr/>
        </p:nvSpPr>
        <p:spPr>
          <a:xfrm>
            <a:off x="4343192" y="2876015"/>
            <a:ext cx="135526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verifyJwt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D541515-EC69-CBC0-ACA6-6C06E6CAF907}"/>
              </a:ext>
            </a:extLst>
          </p:cNvPr>
          <p:cNvCxnSpPr>
            <a:cxnSpLocks/>
            <a:stCxn id="93" idx="2"/>
            <a:endCxn id="13" idx="0"/>
          </p:cNvCxnSpPr>
          <p:nvPr/>
        </p:nvCxnSpPr>
        <p:spPr>
          <a:xfrm>
            <a:off x="5020825" y="3183792"/>
            <a:ext cx="4619" cy="46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26DE4267-8EDE-4BF7-2A80-85A06CA52C55}"/>
              </a:ext>
            </a:extLst>
          </p:cNvPr>
          <p:cNvCxnSpPr>
            <a:cxnSpLocks/>
          </p:cNvCxnSpPr>
          <p:nvPr/>
        </p:nvCxnSpPr>
        <p:spPr>
          <a:xfrm flipV="1">
            <a:off x="3232727" y="2937544"/>
            <a:ext cx="1110465" cy="363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538932A-575B-3C33-7F9E-11BE9915AC3C}"/>
              </a:ext>
            </a:extLst>
          </p:cNvPr>
          <p:cNvSpPr txBox="1"/>
          <p:nvPr/>
        </p:nvSpPr>
        <p:spPr>
          <a:xfrm>
            <a:off x="4589224" y="3302669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3. JWT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0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97D93-9CF0-E001-88FA-FA2867B6B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90BAF8E9-43D0-E3CD-1028-6DBCA1795C76}"/>
              </a:ext>
            </a:extLst>
          </p:cNvPr>
          <p:cNvSpPr/>
          <p:nvPr/>
        </p:nvSpPr>
        <p:spPr>
          <a:xfrm>
            <a:off x="2209116" y="2303772"/>
            <a:ext cx="1365358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사용자 사람 클라이언트 - Infographics 아이콘">
            <a:extLst>
              <a:ext uri="{FF2B5EF4-FFF2-40B4-BE49-F238E27FC236}">
                <a16:creationId xmlns:a16="http://schemas.microsoft.com/office/drawing/2014/main" id="{A4731A29-106E-4256-A5BF-64A61D10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09" y="3018327"/>
            <a:ext cx="412621" cy="5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9E32A4-BC9F-E499-D9F7-F0B0E425A241}"/>
              </a:ext>
            </a:extLst>
          </p:cNvPr>
          <p:cNvCxnSpPr>
            <a:cxnSpLocks/>
          </p:cNvCxnSpPr>
          <p:nvPr/>
        </p:nvCxnSpPr>
        <p:spPr>
          <a:xfrm>
            <a:off x="947315" y="3280990"/>
            <a:ext cx="143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C73735-0C88-AC71-F981-B5911627C749}"/>
              </a:ext>
            </a:extLst>
          </p:cNvPr>
          <p:cNvSpPr/>
          <p:nvPr/>
        </p:nvSpPr>
        <p:spPr>
          <a:xfrm>
            <a:off x="2380480" y="3183663"/>
            <a:ext cx="99079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59F9E-F1E0-3D75-C397-631A287C2673}"/>
              </a:ext>
            </a:extLst>
          </p:cNvPr>
          <p:cNvSpPr/>
          <p:nvPr/>
        </p:nvSpPr>
        <p:spPr>
          <a:xfrm>
            <a:off x="4683043" y="2303593"/>
            <a:ext cx="7287283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9D64A6-4E40-9EF5-F22C-5864F6C06AD8}"/>
              </a:ext>
            </a:extLst>
          </p:cNvPr>
          <p:cNvSpPr/>
          <p:nvPr/>
        </p:nvSpPr>
        <p:spPr>
          <a:xfrm>
            <a:off x="6877976" y="3176581"/>
            <a:ext cx="165568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setPayload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407F46C-2CE2-1A0B-B622-537A8527FE9B}"/>
              </a:ext>
            </a:extLst>
          </p:cNvPr>
          <p:cNvCxnSpPr>
            <a:cxnSpLocks/>
          </p:cNvCxnSpPr>
          <p:nvPr/>
        </p:nvCxnSpPr>
        <p:spPr>
          <a:xfrm>
            <a:off x="948887" y="3414534"/>
            <a:ext cx="143316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CDF0A1E-14FB-7B05-E58A-3C331FBA31E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79128" y="3796145"/>
            <a:ext cx="698743" cy="3137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C9ECC11-4722-A11D-75AD-F44F98CD65B4}"/>
              </a:ext>
            </a:extLst>
          </p:cNvPr>
          <p:cNvSpPr txBox="1"/>
          <p:nvPr/>
        </p:nvSpPr>
        <p:spPr>
          <a:xfrm>
            <a:off x="3577746" y="2642358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2. JWT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693607-2585-E7FE-4C89-3DA76317639B}"/>
              </a:ext>
            </a:extLst>
          </p:cNvPr>
          <p:cNvSpPr txBox="1"/>
          <p:nvPr/>
        </p:nvSpPr>
        <p:spPr>
          <a:xfrm>
            <a:off x="6031345" y="3105409"/>
            <a:ext cx="905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4. Payload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제목 1">
            <a:extLst>
              <a:ext uri="{FF2B5EF4-FFF2-40B4-BE49-F238E27FC236}">
                <a16:creationId xmlns:a16="http://schemas.microsoft.com/office/drawing/2014/main" id="{10ABCCDF-5E96-0FC7-51D5-DB78DE1DEEDB}"/>
              </a:ext>
            </a:extLst>
          </p:cNvPr>
          <p:cNvSpPr txBox="1">
            <a:spLocks/>
          </p:cNvSpPr>
          <p:nvPr/>
        </p:nvSpPr>
        <p:spPr>
          <a:xfrm>
            <a:off x="373930" y="566243"/>
            <a:ext cx="4603423" cy="4801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dirty="0"/>
              <a:t>Json Web Token, JWT</a:t>
            </a:r>
            <a:endParaRPr lang="ko-KR" alt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153E4-43BB-944F-6985-6694C2B0F976}"/>
              </a:ext>
            </a:extLst>
          </p:cNvPr>
          <p:cNvSpPr txBox="1"/>
          <p:nvPr/>
        </p:nvSpPr>
        <p:spPr>
          <a:xfrm>
            <a:off x="382555" y="1212980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토큰 정보 추출</a:t>
            </a:r>
          </a:p>
        </p:txBody>
      </p:sp>
      <p:sp>
        <p:nvSpPr>
          <p:cNvPr id="104" name="날짜 개체 틀 103">
            <a:extLst>
              <a:ext uri="{FF2B5EF4-FFF2-40B4-BE49-F238E27FC236}">
                <a16:creationId xmlns:a16="http://schemas.microsoft.com/office/drawing/2014/main" id="{F47E217E-45EB-A570-61A7-563CBB76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3D48-931E-4F45-821B-884487FAD2E0}" type="datetime1">
              <a:rPr lang="ko-KR" altLang="en-US" smtClean="0"/>
              <a:t>2025-01-21</a:t>
            </a:fld>
            <a:endParaRPr lang="ko-KR" altLang="en-US" dirty="0"/>
          </a:p>
        </p:txBody>
      </p:sp>
      <p:sp>
        <p:nvSpPr>
          <p:cNvPr id="105" name="바닥글 개체 틀 104">
            <a:extLst>
              <a:ext uri="{FF2B5EF4-FFF2-40B4-BE49-F238E27FC236}">
                <a16:creationId xmlns:a16="http://schemas.microsoft.com/office/drawing/2014/main" id="{98930054-B2AD-9A3A-E8CA-9B7196C0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https://github.com/mon99745/TokenReference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789DD5-CE2D-C03C-D942-5B4FEBC97D30}"/>
              </a:ext>
            </a:extLst>
          </p:cNvPr>
          <p:cNvSpPr txBox="1"/>
          <p:nvPr/>
        </p:nvSpPr>
        <p:spPr>
          <a:xfrm>
            <a:off x="-55985" y="3490812"/>
            <a:ext cx="138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07257-6855-66E2-9EAD-478B904C43A9}"/>
              </a:ext>
            </a:extLst>
          </p:cNvPr>
          <p:cNvSpPr txBox="1"/>
          <p:nvPr/>
        </p:nvSpPr>
        <p:spPr>
          <a:xfrm>
            <a:off x="741409" y="2851878"/>
            <a:ext cx="153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1. Request JWT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D580499B-57B4-7D82-18A0-D591D42C2004}"/>
              </a:ext>
            </a:extLst>
          </p:cNvPr>
          <p:cNvSpPr/>
          <p:nvPr/>
        </p:nvSpPr>
        <p:spPr>
          <a:xfrm>
            <a:off x="8235738" y="1430228"/>
            <a:ext cx="1388546" cy="731078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서명검증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5AC14-ACC8-F196-7DE5-E417A94FFF59}"/>
              </a:ext>
            </a:extLst>
          </p:cNvPr>
          <p:cNvSpPr txBox="1"/>
          <p:nvPr/>
        </p:nvSpPr>
        <p:spPr>
          <a:xfrm>
            <a:off x="9624290" y="1607119"/>
            <a:ext cx="208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비대칭 키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복호화 과정</a:t>
            </a:r>
            <a:r>
              <a:rPr lang="ko-KR" altLang="en-US" sz="900" dirty="0"/>
              <a:t>을 통해 발행 기관이 해당 서버가 동일한 지 검증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D8CBD9-2309-C497-D183-F069FA5347FE}"/>
              </a:ext>
            </a:extLst>
          </p:cNvPr>
          <p:cNvSpPr/>
          <p:nvPr/>
        </p:nvSpPr>
        <p:spPr>
          <a:xfrm>
            <a:off x="8670405" y="5101127"/>
            <a:ext cx="2127379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File DB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D32D5C-28AA-023D-9395-2A5F9EBF755A}"/>
              </a:ext>
            </a:extLst>
          </p:cNvPr>
          <p:cNvSpPr/>
          <p:nvPr/>
        </p:nvSpPr>
        <p:spPr>
          <a:xfrm>
            <a:off x="8856331" y="5510538"/>
            <a:ext cx="177349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setPublicKey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155BB8-627E-2E0E-1B56-710BB9FC720E}"/>
              </a:ext>
            </a:extLst>
          </p:cNvPr>
          <p:cNvSpPr/>
          <p:nvPr/>
        </p:nvSpPr>
        <p:spPr>
          <a:xfrm>
            <a:off x="6877871" y="3956009"/>
            <a:ext cx="167296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setSignature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2CDF0-CB44-D42A-5538-1AFA14F8DF53}"/>
              </a:ext>
            </a:extLst>
          </p:cNvPr>
          <p:cNvSpPr txBox="1"/>
          <p:nvPr/>
        </p:nvSpPr>
        <p:spPr>
          <a:xfrm>
            <a:off x="8389792" y="4514810"/>
            <a:ext cx="1451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7. RSA-decrypt</a:t>
            </a:r>
          </a:p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(Using publicKey)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11C54BDC-3F82-F97A-6A91-4E45C1DBB593}"/>
              </a:ext>
            </a:extLst>
          </p:cNvPr>
          <p:cNvSpPr/>
          <p:nvPr/>
        </p:nvSpPr>
        <p:spPr>
          <a:xfrm>
            <a:off x="8840715" y="3716234"/>
            <a:ext cx="1531714" cy="777224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서명검증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E25E52-1502-2DE9-4D0C-3FBE05F8519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8550838" y="4104846"/>
            <a:ext cx="289877" cy="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66BA53-E74D-DC68-9423-D424557B92A5}"/>
              </a:ext>
            </a:extLst>
          </p:cNvPr>
          <p:cNvSpPr txBox="1"/>
          <p:nvPr/>
        </p:nvSpPr>
        <p:spPr>
          <a:xfrm>
            <a:off x="8261549" y="3739132"/>
            <a:ext cx="106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6. Signature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9C05A48-3875-FA77-6F39-56C8E45B0B8C}"/>
              </a:ext>
            </a:extLst>
          </p:cNvPr>
          <p:cNvCxnSpPr>
            <a:cxnSpLocks/>
          </p:cNvCxnSpPr>
          <p:nvPr/>
        </p:nvCxnSpPr>
        <p:spPr>
          <a:xfrm flipH="1">
            <a:off x="9604789" y="4485458"/>
            <a:ext cx="3029" cy="615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3D44F6-75B1-B8E2-6194-9BA503096098}"/>
              </a:ext>
            </a:extLst>
          </p:cNvPr>
          <p:cNvSpPr txBox="1"/>
          <p:nvPr/>
        </p:nvSpPr>
        <p:spPr>
          <a:xfrm>
            <a:off x="6502400" y="3691912"/>
            <a:ext cx="1030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5. Signature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65E9AA-7231-3B48-07C7-3ED78A996038}"/>
              </a:ext>
            </a:extLst>
          </p:cNvPr>
          <p:cNvSpPr txBox="1"/>
          <p:nvPr/>
        </p:nvSpPr>
        <p:spPr>
          <a:xfrm>
            <a:off x="762000" y="3424527"/>
            <a:ext cx="16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11. Claim 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76DDD-48EB-260E-9B93-3F3556BBF260}"/>
              </a:ext>
            </a:extLst>
          </p:cNvPr>
          <p:cNvSpPr txBox="1"/>
          <p:nvPr/>
        </p:nvSpPr>
        <p:spPr>
          <a:xfrm>
            <a:off x="6289959" y="5682815"/>
            <a:ext cx="1616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10. Claim (application/json)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F277C9-B223-7D1D-E3C0-23018E7DCA9A}"/>
              </a:ext>
            </a:extLst>
          </p:cNvPr>
          <p:cNvSpPr/>
          <p:nvPr/>
        </p:nvSpPr>
        <p:spPr>
          <a:xfrm>
            <a:off x="10226152" y="3104255"/>
            <a:ext cx="165568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readClaim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9. encrypt(Payload)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747E638-9BA0-E09D-344E-0534DEBBD3E4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>
            <a:off x="8533661" y="3330470"/>
            <a:ext cx="1692491" cy="4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5EBA46-C128-B3DB-F169-8FF3306DE30A}"/>
              </a:ext>
            </a:extLst>
          </p:cNvPr>
          <p:cNvSpPr txBox="1"/>
          <p:nvPr/>
        </p:nvSpPr>
        <p:spPr>
          <a:xfrm>
            <a:off x="8551364" y="3073083"/>
            <a:ext cx="1128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8. getPayload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8339FB7-CE81-6B8B-5BB1-F311BA842F0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0372429" y="3574473"/>
            <a:ext cx="461812" cy="530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0585AD-11A0-6BF2-9C22-563A0B01A065}"/>
              </a:ext>
            </a:extLst>
          </p:cNvPr>
          <p:cNvSpPr txBox="1"/>
          <p:nvPr/>
        </p:nvSpPr>
        <p:spPr>
          <a:xfrm>
            <a:off x="10085731" y="3836114"/>
            <a:ext cx="517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C06B79-2F33-FFC5-2C37-0FC43459957F}"/>
              </a:ext>
            </a:extLst>
          </p:cNvPr>
          <p:cNvSpPr/>
          <p:nvPr/>
        </p:nvSpPr>
        <p:spPr>
          <a:xfrm>
            <a:off x="4828102" y="3582600"/>
            <a:ext cx="135526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parseToken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CDE149-CEA4-639D-51AB-2CE7BAEB918F}"/>
              </a:ext>
            </a:extLst>
          </p:cNvPr>
          <p:cNvSpPr/>
          <p:nvPr/>
        </p:nvSpPr>
        <p:spPr>
          <a:xfrm>
            <a:off x="4823483" y="2829832"/>
            <a:ext cx="135526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extractJwt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B6A705-09FA-3487-F50F-0583E5DD467C}"/>
              </a:ext>
            </a:extLst>
          </p:cNvPr>
          <p:cNvSpPr txBox="1"/>
          <p:nvPr/>
        </p:nvSpPr>
        <p:spPr>
          <a:xfrm>
            <a:off x="5041806" y="3311906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3. JWT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0CF005D-4A65-D596-1088-8E6C61405E9C}"/>
              </a:ext>
            </a:extLst>
          </p:cNvPr>
          <p:cNvCxnSpPr>
            <a:cxnSpLocks/>
          </p:cNvCxnSpPr>
          <p:nvPr/>
        </p:nvCxnSpPr>
        <p:spPr>
          <a:xfrm flipV="1">
            <a:off x="3380509" y="2937541"/>
            <a:ext cx="1442974" cy="322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32CF078-4502-95FC-5D75-E9E5980E181C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>
            <a:off x="5501116" y="3137609"/>
            <a:ext cx="4619" cy="44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FB870040-4669-15E2-DC7D-2801F42A261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88364" y="3330470"/>
            <a:ext cx="689612" cy="345603"/>
          </a:xfrm>
          <a:prstGeom prst="bentConnector3">
            <a:avLst>
              <a:gd name="adj1" fmla="val 47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5DA7E2D-B0D8-0618-624D-4963FC4C82B0}"/>
              </a:ext>
            </a:extLst>
          </p:cNvPr>
          <p:cNvCxnSpPr>
            <a:cxnSpLocks/>
            <a:stCxn id="31" idx="2"/>
            <a:endCxn id="16" idx="3"/>
          </p:cNvCxnSpPr>
          <p:nvPr/>
        </p:nvCxnSpPr>
        <p:spPr>
          <a:xfrm rot="5400000" flipH="1">
            <a:off x="7098450" y="-389625"/>
            <a:ext cx="228368" cy="7682722"/>
          </a:xfrm>
          <a:prstGeom prst="bentConnector4">
            <a:avLst>
              <a:gd name="adj1" fmla="val -1131452"/>
              <a:gd name="adj2" fmla="val 90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06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353</Words>
  <Application>Microsoft Office PowerPoint</Application>
  <PresentationFormat>와이드스크린</PresentationFormat>
  <Paragraphs>172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Json Web Token, JWT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문지원</dc:creator>
  <cp:lastModifiedBy>문지원</cp:lastModifiedBy>
  <cp:revision>97</cp:revision>
  <dcterms:created xsi:type="dcterms:W3CDTF">2024-06-11T02:22:37Z</dcterms:created>
  <dcterms:modified xsi:type="dcterms:W3CDTF">2025-01-21T06:03:14Z</dcterms:modified>
</cp:coreProperties>
</file>