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4236" r:id="rId2"/>
  </p:sldMasterIdLst>
  <p:notesMasterIdLst>
    <p:notesMasterId r:id="rId29"/>
  </p:notesMasterIdLst>
  <p:handoutMasterIdLst>
    <p:handoutMasterId r:id="rId30"/>
  </p:handoutMasterIdLst>
  <p:sldIdLst>
    <p:sldId id="945" r:id="rId3"/>
    <p:sldId id="943" r:id="rId4"/>
    <p:sldId id="946" r:id="rId5"/>
    <p:sldId id="947" r:id="rId6"/>
    <p:sldId id="948" r:id="rId7"/>
    <p:sldId id="949" r:id="rId8"/>
    <p:sldId id="950" r:id="rId9"/>
    <p:sldId id="951" r:id="rId10"/>
    <p:sldId id="952" r:id="rId11"/>
    <p:sldId id="953" r:id="rId12"/>
    <p:sldId id="955" r:id="rId13"/>
    <p:sldId id="954" r:id="rId14"/>
    <p:sldId id="956" r:id="rId15"/>
    <p:sldId id="957" r:id="rId16"/>
    <p:sldId id="958" r:id="rId17"/>
    <p:sldId id="959" r:id="rId18"/>
    <p:sldId id="960" r:id="rId19"/>
    <p:sldId id="961" r:id="rId20"/>
    <p:sldId id="962" r:id="rId21"/>
    <p:sldId id="963" r:id="rId22"/>
    <p:sldId id="964" r:id="rId23"/>
    <p:sldId id="965" r:id="rId24"/>
    <p:sldId id="966" r:id="rId25"/>
    <p:sldId id="967" r:id="rId26"/>
    <p:sldId id="968" r:id="rId27"/>
    <p:sldId id="969"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40" autoAdjust="0"/>
  </p:normalViewPr>
  <p:slideViewPr>
    <p:cSldViewPr snapToGrid="0">
      <p:cViewPr varScale="1">
        <p:scale>
          <a:sx n="45" d="100"/>
          <a:sy n="45" d="100"/>
        </p:scale>
        <p:origin x="60" y="768"/>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533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626697"/>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04A-04EC-425E-84F9-3C823B3D9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D71D0-5960-4BDB-9D8C-D677903EF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F07F8-518E-4FA5-A4B6-1B2EC3E717A0}"/>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5" name="Footer Placeholder 4">
            <a:extLst>
              <a:ext uri="{FF2B5EF4-FFF2-40B4-BE49-F238E27FC236}">
                <a16:creationId xmlns:a16="http://schemas.microsoft.com/office/drawing/2014/main" id="{F1AF8789-F657-4AAC-83F8-4DCC13AE3C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30C35F-5EEC-464F-BA3A-B024E415A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20234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999204"/>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8FD3-5FF7-45EF-AB06-EE7FA4482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B2E53-22D6-4008-B6FB-EF928EC2A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00C6B5-199E-479D-A46C-CADF436E7D01}"/>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5" name="Footer Placeholder 4">
            <a:extLst>
              <a:ext uri="{FF2B5EF4-FFF2-40B4-BE49-F238E27FC236}">
                <a16:creationId xmlns:a16="http://schemas.microsoft.com/office/drawing/2014/main" id="{CD168863-0042-4296-955A-9B54B9B6B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E2649-39E4-445F-B73A-28BB04E2F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06907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DC50-E8C4-4B8F-B6E3-453B66AE3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B5A0D-2646-42C7-BF5D-EB55BFC1E5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4FDFC-507A-47FA-9DA5-EBD92A1EF7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C741C-0FB8-4541-8030-8A3AF803BBB5}"/>
              </a:ext>
            </a:extLst>
          </p:cNvPr>
          <p:cNvSpPr>
            <a:spLocks noGrp="1"/>
          </p:cNvSpPr>
          <p:nvPr>
            <p:ph type="dt" sz="half" idx="10"/>
          </p:nvPr>
        </p:nvSpPr>
        <p:spPr/>
        <p:txBody>
          <a:bodyPr/>
          <a:lstStyle/>
          <a:p>
            <a:fld id="{EB712588-04B1-427B-82EE-E8DB90309F08}" type="datetimeFigureOut">
              <a:rPr lang="en-US" smtClean="0"/>
              <a:t>1/21/2019</a:t>
            </a:fld>
            <a:endParaRPr lang="en-US" dirty="0"/>
          </a:p>
        </p:txBody>
      </p:sp>
      <p:sp>
        <p:nvSpPr>
          <p:cNvPr id="6" name="Footer Placeholder 5">
            <a:extLst>
              <a:ext uri="{FF2B5EF4-FFF2-40B4-BE49-F238E27FC236}">
                <a16:creationId xmlns:a16="http://schemas.microsoft.com/office/drawing/2014/main" id="{5E28EB52-EC23-4C85-94C1-A635DA05AB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261E87-8099-4D7B-B1B9-1E41E8D77577}"/>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5357395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4CEB-4111-4B1F-AF61-93E2F9783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10A49-8975-4526-A0DE-F76E4CB63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FA3F00-0F36-4295-8CA5-86A9A443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B3179-7915-4F75-8D1F-478816E8C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796BB3-A0C0-4962-AD22-5A0BA1EC69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E5E63-1547-4F3D-9512-3216103805CC}"/>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8" name="Footer Placeholder 7">
            <a:extLst>
              <a:ext uri="{FF2B5EF4-FFF2-40B4-BE49-F238E27FC236}">
                <a16:creationId xmlns:a16="http://schemas.microsoft.com/office/drawing/2014/main" id="{5E948BBB-D572-4104-BC4C-EDEB55156C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78A21B-F845-4143-A11B-83E2CD7C7C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2002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6E6-26AB-4494-90FF-206BD5929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AD971-C261-49BD-BD5A-B531227A5071}"/>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4" name="Footer Placeholder 3">
            <a:extLst>
              <a:ext uri="{FF2B5EF4-FFF2-40B4-BE49-F238E27FC236}">
                <a16:creationId xmlns:a16="http://schemas.microsoft.com/office/drawing/2014/main" id="{3AF5BF7B-7B9B-451F-A89A-8A1AE5CCFF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E7EFE3-60B5-45F2-A433-CF0F760F25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3140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7D85-081B-44FD-AD1F-EE7BCBEE700D}"/>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3" name="Footer Placeholder 2">
            <a:extLst>
              <a:ext uri="{FF2B5EF4-FFF2-40B4-BE49-F238E27FC236}">
                <a16:creationId xmlns:a16="http://schemas.microsoft.com/office/drawing/2014/main" id="{0593D9E5-975F-464F-A920-A3C1A17AA3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313910-3C65-4C54-90A1-9D58BB0CED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56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0C-68E8-4C65-A497-5298524D4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4A046-B69B-421F-B0FD-2147AA27E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14C41-F09D-4C75-8A5A-BC8B7B9CE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FFB016-D46F-43C7-9C3B-CD19034DEC8C}"/>
              </a:ext>
            </a:extLst>
          </p:cNvPr>
          <p:cNvSpPr>
            <a:spLocks noGrp="1"/>
          </p:cNvSpPr>
          <p:nvPr>
            <p:ph type="dt" sz="half" idx="10"/>
          </p:nvPr>
        </p:nvSpPr>
        <p:spPr/>
        <p:txBody>
          <a:bodyPr/>
          <a:lstStyle/>
          <a:p>
            <a:fld id="{42A54C80-263E-416B-A8E0-580EDEADCBDC}" type="datetimeFigureOut">
              <a:rPr lang="en-US" smtClean="0"/>
              <a:t>1/21/2019</a:t>
            </a:fld>
            <a:endParaRPr lang="en-US" dirty="0"/>
          </a:p>
        </p:txBody>
      </p:sp>
      <p:sp>
        <p:nvSpPr>
          <p:cNvPr id="6" name="Footer Placeholder 5">
            <a:extLst>
              <a:ext uri="{FF2B5EF4-FFF2-40B4-BE49-F238E27FC236}">
                <a16:creationId xmlns:a16="http://schemas.microsoft.com/office/drawing/2014/main" id="{76B4620F-1D43-40E6-A534-4E1DAE23EE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D82E41-8406-4ACB-A67D-DFE3C4456A12}"/>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2151942"/>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D30D-2776-4A02-95F0-183B7232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8A979-CB4A-4CB2-917A-D65A881F2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DA309-C977-44D3-A33C-41540F5D9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EB4E7-3A0A-4C3C-9EFB-DDBE70826B76}"/>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6" name="Footer Placeholder 5">
            <a:extLst>
              <a:ext uri="{FF2B5EF4-FFF2-40B4-BE49-F238E27FC236}">
                <a16:creationId xmlns:a16="http://schemas.microsoft.com/office/drawing/2014/main" id="{6445CA11-8DCB-44B7-ACD2-807703EDAC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D9ABA8-085A-4AD2-BFDC-7968C82215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73218"/>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2993-C5E3-40C1-80E1-EA4ACD92A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7925A-BB59-4321-8CFC-1FDD6D0DF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96039-6E27-4323-AA57-CC0159F306EA}"/>
              </a:ext>
            </a:extLst>
          </p:cNvPr>
          <p:cNvSpPr>
            <a:spLocks noGrp="1"/>
          </p:cNvSpPr>
          <p:nvPr>
            <p:ph type="dt" sz="half" idx="10"/>
          </p:nvPr>
        </p:nvSpPr>
        <p:spPr/>
        <p:txBody>
          <a:bodyPr/>
          <a:lstStyle/>
          <a:p>
            <a:fld id="{55C6B4A9-1611-4792-9094-5F34BCA07E0B}" type="datetimeFigureOut">
              <a:rPr lang="en-US" smtClean="0"/>
              <a:t>1/21/2019</a:t>
            </a:fld>
            <a:endParaRPr lang="en-US" dirty="0"/>
          </a:p>
        </p:txBody>
      </p:sp>
      <p:sp>
        <p:nvSpPr>
          <p:cNvPr id="5" name="Footer Placeholder 4">
            <a:extLst>
              <a:ext uri="{FF2B5EF4-FFF2-40B4-BE49-F238E27FC236}">
                <a16:creationId xmlns:a16="http://schemas.microsoft.com/office/drawing/2014/main" id="{31B9FC96-594F-4B3D-AF8C-4680FF6B9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14755-4566-47CD-B024-C7E4A2C62B95}"/>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75726429"/>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E8A4-4892-433A-A7F5-AC6C64900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FFBCA-C37C-4D27-B918-E6677A971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4308-A88E-41A8-A340-496763AD7A1A}"/>
              </a:ext>
            </a:extLst>
          </p:cNvPr>
          <p:cNvSpPr>
            <a:spLocks noGrp="1"/>
          </p:cNvSpPr>
          <p:nvPr>
            <p:ph type="dt" sz="half" idx="10"/>
          </p:nvPr>
        </p:nvSpPr>
        <p:spPr/>
        <p:txBody>
          <a:bodyPr/>
          <a:lstStyle/>
          <a:p>
            <a:fld id="{B61BEF0D-F0BB-DE4B-95CE-6DB70DBA9567}" type="datetimeFigureOut">
              <a:rPr lang="en-US" smtClean="0"/>
              <a:pPr/>
              <a:t>1/21/2019</a:t>
            </a:fld>
            <a:endParaRPr lang="en-US" dirty="0"/>
          </a:p>
        </p:txBody>
      </p:sp>
      <p:sp>
        <p:nvSpPr>
          <p:cNvPr id="5" name="Footer Placeholder 4">
            <a:extLst>
              <a:ext uri="{FF2B5EF4-FFF2-40B4-BE49-F238E27FC236}">
                <a16:creationId xmlns:a16="http://schemas.microsoft.com/office/drawing/2014/main" id="{E713E15D-0B15-4DD6-9FFE-0BEA82D46C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C4B23A-A6B8-40C3-A457-C4F6B210ED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8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8" r:id="rId43"/>
    <p:sldLayoutId id="2147484199"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02AA-0E98-48FF-8B5A-50C9DBBAA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989CD-5351-4E69-85F7-D01618B5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56F9-A9E9-4499-B5E7-2DFBDBAD7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A8714-8FF2-42AA-9D76-E3ABD3A7DFB0}" type="datetimeFigureOut">
              <a:rPr lang="en-US" smtClean="0"/>
              <a:t>1/20/2019</a:t>
            </a:fld>
            <a:endParaRPr lang="en-US"/>
          </a:p>
        </p:txBody>
      </p:sp>
      <p:sp>
        <p:nvSpPr>
          <p:cNvPr id="5" name="Footer Placeholder 4">
            <a:extLst>
              <a:ext uri="{FF2B5EF4-FFF2-40B4-BE49-F238E27FC236}">
                <a16:creationId xmlns:a16="http://schemas.microsoft.com/office/drawing/2014/main" id="{77418A12-1A7A-4E97-A303-E0525064F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D281A-7AE2-47AA-B8C3-610DCB523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053DA-CF96-4FF2-8377-131D6AFD3190}" type="slidenum">
              <a:rPr lang="en-US" smtClean="0"/>
              <a:t>‹#›</a:t>
            </a:fld>
            <a:endParaRPr lang="en-US"/>
          </a:p>
        </p:txBody>
      </p:sp>
      <p:sp>
        <p:nvSpPr>
          <p:cNvPr id="7" name="TextBox 6">
            <a:extLst>
              <a:ext uri="{FF2B5EF4-FFF2-40B4-BE49-F238E27FC236}">
                <a16:creationId xmlns:a16="http://schemas.microsoft.com/office/drawing/2014/main" id="{8657A020-43A0-42F9-8EDA-047E668050BB}"/>
              </a:ext>
            </a:extLst>
          </p:cNvPr>
          <p:cNvSpPr txBox="1"/>
          <p:nvPr/>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058579082"/>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5" pos="7359">
          <p15:clr>
            <a:srgbClr val="F26B43"/>
          </p15:clr>
        </p15:guide>
        <p15:guide id="6" orient="horz" pos="4181">
          <p15:clr>
            <a:srgbClr val="F26B43"/>
          </p15:clr>
        </p15:guide>
        <p15:guide id="7" orient="horz" pos="571">
          <p15:clr>
            <a:srgbClr val="F26B43"/>
          </p15:clr>
        </p15:guide>
        <p15:guide id="8" pos="3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6.xml"/><Relationship Id="rId1" Type="http://schemas.openxmlformats.org/officeDocument/2006/relationships/vmlDrawing" Target="../drawings/vmlDrawing2.vml"/><Relationship Id="rId6" Type="http://schemas.openxmlformats.org/officeDocument/2006/relationships/image" Target="../media/image27.emf"/><Relationship Id="rId5" Type="http://schemas.openxmlformats.org/officeDocument/2006/relationships/oleObject" Target="../embeddings/oleObject3.bin"/><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bike-sharing-demand/data" TargetMode="External"/><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A628-2C9D-4A61-8CB2-9521177A3B9A}"/>
              </a:ext>
            </a:extLst>
          </p:cNvPr>
          <p:cNvSpPr>
            <a:spLocks noGrp="1"/>
          </p:cNvSpPr>
          <p:nvPr>
            <p:ph type="ctrTitle"/>
          </p:nvPr>
        </p:nvSpPr>
        <p:spPr/>
        <p:txBody>
          <a:bodyPr/>
          <a:lstStyle/>
          <a:p>
            <a:r>
              <a:rPr lang="en-US" dirty="0"/>
              <a:t>Bike Sharing Prediction</a:t>
            </a:r>
          </a:p>
        </p:txBody>
      </p:sp>
      <p:sp>
        <p:nvSpPr>
          <p:cNvPr id="3" name="Subtitle 2">
            <a:extLst>
              <a:ext uri="{FF2B5EF4-FFF2-40B4-BE49-F238E27FC236}">
                <a16:creationId xmlns:a16="http://schemas.microsoft.com/office/drawing/2014/main" id="{61BB30DD-A81C-43A2-8C10-BFEDF6300939}"/>
              </a:ext>
            </a:extLst>
          </p:cNvPr>
          <p:cNvSpPr>
            <a:spLocks noGrp="1"/>
          </p:cNvSpPr>
          <p:nvPr>
            <p:ph type="subTitle" idx="1"/>
          </p:nvPr>
        </p:nvSpPr>
        <p:spPr/>
        <p:txBody>
          <a:bodyPr>
            <a:normAutofit lnSpcReduction="10000"/>
          </a:bodyPr>
          <a:lstStyle/>
          <a:p>
            <a:r>
              <a:rPr lang="en-US" dirty="0"/>
              <a:t>Shashank V. </a:t>
            </a:r>
            <a:r>
              <a:rPr lang="en-US" dirty="0" err="1"/>
              <a:t>Maiya</a:t>
            </a:r>
            <a:endParaRPr lang="en-US" dirty="0"/>
          </a:p>
          <a:p>
            <a:endParaRPr lang="en-US" dirty="0"/>
          </a:p>
          <a:p>
            <a:r>
              <a:rPr lang="en-US" dirty="0"/>
              <a:t>Data Science Intensive Capstone Project</a:t>
            </a:r>
          </a:p>
          <a:p>
            <a:r>
              <a:rPr lang="en-US" dirty="0"/>
              <a:t>October 1, 2018 Cohort</a:t>
            </a:r>
          </a:p>
          <a:p>
            <a:endParaRPr lang="en-US" dirty="0"/>
          </a:p>
        </p:txBody>
      </p:sp>
      <p:pic>
        <p:nvPicPr>
          <p:cNvPr id="5" name="Picture 4">
            <a:extLst>
              <a:ext uri="{FF2B5EF4-FFF2-40B4-BE49-F238E27FC236}">
                <a16:creationId xmlns:a16="http://schemas.microsoft.com/office/drawing/2014/main" id="{01D7FB21-8355-4F8A-B0A7-C02F2DED67A1}"/>
              </a:ext>
            </a:extLst>
          </p:cNvPr>
          <p:cNvPicPr>
            <a:picLocks noChangeAspect="1"/>
          </p:cNvPicPr>
          <p:nvPr/>
        </p:nvPicPr>
        <p:blipFill>
          <a:blip r:embed="rId3"/>
          <a:stretch>
            <a:fillRect/>
          </a:stretch>
        </p:blipFill>
        <p:spPr>
          <a:xfrm>
            <a:off x="5184405" y="5257800"/>
            <a:ext cx="1823189" cy="394915"/>
          </a:xfrm>
          <a:prstGeom prst="rect">
            <a:avLst/>
          </a:prstGeom>
        </p:spPr>
      </p:pic>
    </p:spTree>
    <p:extLst>
      <p:ext uri="{BB962C8B-B14F-4D97-AF65-F5344CB8AC3E}">
        <p14:creationId xmlns:p14="http://schemas.microsoft.com/office/powerpoint/2010/main" val="18036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CC9B-B36A-44BD-8A77-866C2A6A1945}"/>
              </a:ext>
            </a:extLst>
          </p:cNvPr>
          <p:cNvSpPr>
            <a:spLocks noGrp="1"/>
          </p:cNvSpPr>
          <p:nvPr>
            <p:ph type="title"/>
          </p:nvPr>
        </p:nvSpPr>
        <p:spPr/>
        <p:txBody>
          <a:bodyPr/>
          <a:lstStyle/>
          <a:p>
            <a:r>
              <a:rPr lang="en-US" dirty="0"/>
              <a:t>Exploratory Data Analysis – Monthly Distribution</a:t>
            </a:r>
          </a:p>
        </p:txBody>
      </p:sp>
      <p:sp>
        <p:nvSpPr>
          <p:cNvPr id="3" name="Content Placeholder 2">
            <a:extLst>
              <a:ext uri="{FF2B5EF4-FFF2-40B4-BE49-F238E27FC236}">
                <a16:creationId xmlns:a16="http://schemas.microsoft.com/office/drawing/2014/main" id="{11CC8EAB-37C6-4632-BFA4-D5549396A806}"/>
              </a:ext>
            </a:extLst>
          </p:cNvPr>
          <p:cNvSpPr>
            <a:spLocks noGrp="1"/>
          </p:cNvSpPr>
          <p:nvPr>
            <p:ph idx="1"/>
          </p:nvPr>
        </p:nvSpPr>
        <p:spPr/>
        <p:txBody>
          <a:bodyPr/>
          <a:lstStyle/>
          <a:p>
            <a:r>
              <a:rPr lang="en-US" dirty="0"/>
              <a:t>Most rentals are in the months of June and May while least are on January and February. </a:t>
            </a:r>
          </a:p>
        </p:txBody>
      </p:sp>
      <p:sp>
        <p:nvSpPr>
          <p:cNvPr id="4" name="Footer Placeholder 3">
            <a:extLst>
              <a:ext uri="{FF2B5EF4-FFF2-40B4-BE49-F238E27FC236}">
                <a16:creationId xmlns:a16="http://schemas.microsoft.com/office/drawing/2014/main" id="{29655FDD-CC0D-4E44-9E8E-BE8272D4F5CC}"/>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464DCF22-2431-4B52-AA88-E9C41ED3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247" y="3247251"/>
            <a:ext cx="8232507" cy="3610749"/>
          </a:xfrm>
          <a:prstGeom prst="rect">
            <a:avLst/>
          </a:prstGeom>
        </p:spPr>
      </p:pic>
    </p:spTree>
    <p:extLst>
      <p:ext uri="{BB962C8B-B14F-4D97-AF65-F5344CB8AC3E}">
        <p14:creationId xmlns:p14="http://schemas.microsoft.com/office/powerpoint/2010/main" val="288092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BADAFB-D6FE-40F2-A031-217EB904751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Regression Plots</a:t>
            </a:r>
          </a:p>
        </p:txBody>
      </p:sp>
      <p:pic>
        <p:nvPicPr>
          <p:cNvPr id="5" name="Picture 4">
            <a:extLst>
              <a:ext uri="{FF2B5EF4-FFF2-40B4-BE49-F238E27FC236}">
                <a16:creationId xmlns:a16="http://schemas.microsoft.com/office/drawing/2014/main" id="{841DF01D-A168-4FC5-B029-6CF1D44FB1BD}"/>
              </a:ext>
            </a:extLst>
          </p:cNvPr>
          <p:cNvPicPr>
            <a:picLocks noChangeAspect="1"/>
          </p:cNvPicPr>
          <p:nvPr/>
        </p:nvPicPr>
        <p:blipFill rotWithShape="1">
          <a:blip r:embed="rId2">
            <a:extLst>
              <a:ext uri="{28A0092B-C50C-407E-A947-70E740481C1C}">
                <a14:useLocalDpi xmlns:a14="http://schemas.microsoft.com/office/drawing/2010/main" val="0"/>
              </a:ext>
            </a:extLst>
          </a:blip>
          <a:srcRect t="9060" b="9061"/>
          <a:stretch/>
        </p:blipFill>
        <p:spPr>
          <a:xfrm>
            <a:off x="4038600" y="1483107"/>
            <a:ext cx="7188199" cy="2751530"/>
          </a:xfrm>
          <a:prstGeom prst="rect">
            <a:avLst/>
          </a:prstGeom>
        </p:spPr>
      </p:pic>
      <p:sp>
        <p:nvSpPr>
          <p:cNvPr id="3" name="Content Placeholder 2">
            <a:extLst>
              <a:ext uri="{FF2B5EF4-FFF2-40B4-BE49-F238E27FC236}">
                <a16:creationId xmlns:a16="http://schemas.microsoft.com/office/drawing/2014/main" id="{4F741B12-BF90-4F1F-A4E5-8BAFF2E6D649}"/>
              </a:ext>
            </a:extLst>
          </p:cNvPr>
          <p:cNvSpPr>
            <a:spLocks noGrp="1"/>
          </p:cNvSpPr>
          <p:nvPr>
            <p:ph idx="1"/>
          </p:nvPr>
        </p:nvSpPr>
        <p:spPr>
          <a:xfrm>
            <a:off x="4038600" y="4884873"/>
            <a:ext cx="7188199" cy="1292090"/>
          </a:xfrm>
        </p:spPr>
        <p:txBody>
          <a:bodyPr>
            <a:normAutofit/>
          </a:bodyPr>
          <a:lstStyle/>
          <a:p>
            <a:r>
              <a:rPr lang="en-US" sz="1700"/>
              <a:t>We see a positive correlation between </a:t>
            </a:r>
            <a:r>
              <a:rPr lang="en-US" sz="1700" i="1"/>
              <a:t>count</a:t>
            </a:r>
            <a:r>
              <a:rPr lang="en-US" sz="1700"/>
              <a:t> and </a:t>
            </a:r>
            <a:r>
              <a:rPr lang="en-US" sz="1700" i="1"/>
              <a:t>temperature</a:t>
            </a:r>
          </a:p>
          <a:p>
            <a:r>
              <a:rPr lang="en-US" sz="1700"/>
              <a:t>We see a negative correlation between </a:t>
            </a:r>
            <a:r>
              <a:rPr lang="en-US" sz="1700" i="1"/>
              <a:t>count</a:t>
            </a:r>
            <a:r>
              <a:rPr lang="en-US" sz="1700"/>
              <a:t> and </a:t>
            </a:r>
            <a:r>
              <a:rPr lang="en-US" sz="1700" i="1"/>
              <a:t>humidity</a:t>
            </a:r>
          </a:p>
          <a:p>
            <a:r>
              <a:rPr lang="en-US" sz="1700" i="1"/>
              <a:t>Count</a:t>
            </a:r>
            <a:r>
              <a:rPr lang="en-US" sz="1700"/>
              <a:t> has a weak dependence on </a:t>
            </a:r>
            <a:r>
              <a:rPr lang="en-US" sz="1700" i="1"/>
              <a:t>windspeed and several missing (or erroneous) data points (labeled as 0s)</a:t>
            </a:r>
            <a:endParaRPr lang="en-US" sz="1700"/>
          </a:p>
          <a:p>
            <a:endParaRPr lang="en-US" sz="1700"/>
          </a:p>
        </p:txBody>
      </p:sp>
      <p:sp>
        <p:nvSpPr>
          <p:cNvPr id="4" name="Footer Placeholder 3">
            <a:extLst>
              <a:ext uri="{FF2B5EF4-FFF2-40B4-BE49-F238E27FC236}">
                <a16:creationId xmlns:a16="http://schemas.microsoft.com/office/drawing/2014/main" id="{2BB279E4-D3FA-45BB-BD12-434402104EB5}"/>
              </a:ext>
            </a:extLst>
          </p:cNvPr>
          <p:cNvSpPr>
            <a:spLocks noGrp="1"/>
          </p:cNvSpPr>
          <p:nvPr>
            <p:ph type="ftr" sz="quarter" idx="11"/>
          </p:nvPr>
        </p:nvSpPr>
        <p:spPr>
          <a:xfrm>
            <a:off x="4038599" y="6356350"/>
            <a:ext cx="4847897" cy="365125"/>
          </a:xfrm>
        </p:spPr>
        <p:txBody>
          <a:bodyPr>
            <a:normAutofit/>
          </a:bodyPr>
          <a:lstStyle/>
          <a:p>
            <a:pPr algn="l"/>
            <a:endParaRPr lang="en-US">
              <a:solidFill>
                <a:prstClr val="black">
                  <a:tint val="75000"/>
                </a:prstClr>
              </a:solidFill>
            </a:endParaRPr>
          </a:p>
        </p:txBody>
      </p:sp>
    </p:spTree>
    <p:extLst>
      <p:ext uri="{BB962C8B-B14F-4D97-AF65-F5344CB8AC3E}">
        <p14:creationId xmlns:p14="http://schemas.microsoft.com/office/powerpoint/2010/main" val="200875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F2021D-50FA-4DE8-82D2-566A4881A7A7}"/>
              </a:ext>
            </a:extLst>
          </p:cNvPr>
          <p:cNvSpPr>
            <a:spLocks noGrp="1"/>
          </p:cNvSpPr>
          <p:nvPr>
            <p:ph type="title"/>
          </p:nvPr>
        </p:nvSpPr>
        <p:spPr>
          <a:xfrm>
            <a:off x="6392598" y="640263"/>
            <a:ext cx="5221266" cy="1344975"/>
          </a:xfrm>
        </p:spPr>
        <p:txBody>
          <a:bodyPr>
            <a:normAutofit/>
          </a:bodyPr>
          <a:lstStyle/>
          <a:p>
            <a:r>
              <a:rPr lang="en-US" sz="4000"/>
              <a:t>Correlation Analysis – Heatmap</a:t>
            </a:r>
          </a:p>
        </p:txBody>
      </p:sp>
      <p:pic>
        <p:nvPicPr>
          <p:cNvPr id="5" name="Picture 4">
            <a:extLst>
              <a:ext uri="{FF2B5EF4-FFF2-40B4-BE49-F238E27FC236}">
                <a16:creationId xmlns:a16="http://schemas.microsoft.com/office/drawing/2014/main" id="{260718BB-9E33-49FF-9485-F2A3AF47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735593"/>
            <a:ext cx="5126736" cy="5231364"/>
          </a:xfrm>
          <a:prstGeom prst="rect">
            <a:avLst/>
          </a:prstGeom>
        </p:spPr>
      </p:pic>
      <p:sp>
        <p:nvSpPr>
          <p:cNvPr id="3" name="Content Placeholder 2">
            <a:extLst>
              <a:ext uri="{FF2B5EF4-FFF2-40B4-BE49-F238E27FC236}">
                <a16:creationId xmlns:a16="http://schemas.microsoft.com/office/drawing/2014/main" id="{691AF1C4-DC3C-4F55-AD1A-5D8FB91E36C2}"/>
              </a:ext>
            </a:extLst>
          </p:cNvPr>
          <p:cNvSpPr>
            <a:spLocks noGrp="1"/>
          </p:cNvSpPr>
          <p:nvPr>
            <p:ph idx="1"/>
          </p:nvPr>
        </p:nvSpPr>
        <p:spPr>
          <a:xfrm>
            <a:off x="6391903" y="2121763"/>
            <a:ext cx="5235490" cy="3773010"/>
          </a:xfrm>
        </p:spPr>
        <p:txBody>
          <a:bodyPr>
            <a:normAutofit/>
          </a:bodyPr>
          <a:lstStyle/>
          <a:p>
            <a:r>
              <a:rPr lang="en-US" sz="2000" i="1"/>
              <a:t>temp</a:t>
            </a:r>
            <a:r>
              <a:rPr lang="en-US" sz="2000"/>
              <a:t> (true temperature) and </a:t>
            </a:r>
            <a:r>
              <a:rPr lang="en-US" sz="2000" i="1"/>
              <a:t>atemp</a:t>
            </a:r>
            <a:r>
              <a:rPr lang="en-US" sz="2000"/>
              <a:t> (feels like temperature) are highly correlated</a:t>
            </a:r>
          </a:p>
          <a:p>
            <a:r>
              <a:rPr lang="en-US" sz="2000"/>
              <a:t>count = casual + registered </a:t>
            </a:r>
            <a:r>
              <a:rPr lang="en-US" sz="2000">
                <a:sym typeface="Wingdings" panose="05000000000000000000" pitchFamily="2" charset="2"/>
              </a:rPr>
              <a:t> count is highly correlated with casual and registered</a:t>
            </a:r>
            <a:endParaRPr lang="en-US" sz="2000"/>
          </a:p>
        </p:txBody>
      </p:sp>
      <p:sp>
        <p:nvSpPr>
          <p:cNvPr id="4" name="Footer Placeholder 3">
            <a:extLst>
              <a:ext uri="{FF2B5EF4-FFF2-40B4-BE49-F238E27FC236}">
                <a16:creationId xmlns:a16="http://schemas.microsoft.com/office/drawing/2014/main" id="{342382B4-1A16-49CE-AC43-B7B74CAA047A}"/>
              </a:ext>
            </a:extLst>
          </p:cNvPr>
          <p:cNvSpPr>
            <a:spLocks noGrp="1"/>
          </p:cNvSpPr>
          <p:nvPr>
            <p:ph type="ftr" sz="quarter" idx="11"/>
          </p:nvPr>
        </p:nvSpPr>
        <p:spPr>
          <a:xfrm>
            <a:off x="484632" y="6356350"/>
            <a:ext cx="4114800" cy="365125"/>
          </a:xfrm>
        </p:spPr>
        <p:txBody>
          <a:bodyPr>
            <a:normAutofit/>
          </a:bodyPr>
          <a:lstStyle/>
          <a:p>
            <a:pPr algn="l"/>
            <a:endParaRPr lang="en-US">
              <a:solidFill>
                <a:schemeClr val="bg1">
                  <a:alpha val="80000"/>
                </a:schemeClr>
              </a:solidFill>
            </a:endParaRPr>
          </a:p>
        </p:txBody>
      </p:sp>
    </p:spTree>
    <p:extLst>
      <p:ext uri="{BB962C8B-B14F-4D97-AF65-F5344CB8AC3E}">
        <p14:creationId xmlns:p14="http://schemas.microsoft.com/office/powerpoint/2010/main" val="32775462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1979-8BF2-4A90-95BF-F73EB76C74D7}"/>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041E08B-24C7-461C-B422-4552C823C179}"/>
              </a:ext>
            </a:extLst>
          </p:cNvPr>
          <p:cNvSpPr>
            <a:spLocks noGrp="1"/>
          </p:cNvSpPr>
          <p:nvPr>
            <p:ph idx="1"/>
          </p:nvPr>
        </p:nvSpPr>
        <p:spPr>
          <a:xfrm>
            <a:off x="838200" y="1825625"/>
            <a:ext cx="10515600" cy="903355"/>
          </a:xfrm>
        </p:spPr>
        <p:txBody>
          <a:bodyPr/>
          <a:lstStyle/>
          <a:p>
            <a:endParaRPr lang="en-US" dirty="0"/>
          </a:p>
        </p:txBody>
      </p:sp>
      <p:sp>
        <p:nvSpPr>
          <p:cNvPr id="4" name="Footer Placeholder 3">
            <a:extLst>
              <a:ext uri="{FF2B5EF4-FFF2-40B4-BE49-F238E27FC236}">
                <a16:creationId xmlns:a16="http://schemas.microsoft.com/office/drawing/2014/main" id="{7E22F187-CF37-4671-9B06-9F6FF8D39F54}"/>
              </a:ext>
            </a:extLst>
          </p:cNvPr>
          <p:cNvSpPr>
            <a:spLocks noGrp="1"/>
          </p:cNvSpPr>
          <p:nvPr>
            <p:ph type="ftr" sz="quarter" idx="11"/>
          </p:nvPr>
        </p:nvSpPr>
        <p:spPr/>
        <p:txBody>
          <a:bodyPr/>
          <a:lstStyle/>
          <a:p>
            <a:endParaRPr lang="en-US" dirty="0"/>
          </a:p>
        </p:txBody>
      </p:sp>
      <p:grpSp>
        <p:nvGrpSpPr>
          <p:cNvPr id="35" name="Group 34">
            <a:extLst>
              <a:ext uri="{FF2B5EF4-FFF2-40B4-BE49-F238E27FC236}">
                <a16:creationId xmlns:a16="http://schemas.microsoft.com/office/drawing/2014/main" id="{FBF02B1C-DE8D-4DD9-B0B9-FC1F97581F1A}"/>
              </a:ext>
            </a:extLst>
          </p:cNvPr>
          <p:cNvGrpSpPr/>
          <p:nvPr/>
        </p:nvGrpSpPr>
        <p:grpSpPr>
          <a:xfrm>
            <a:off x="2779940" y="460491"/>
            <a:ext cx="9172575" cy="2460393"/>
            <a:chOff x="3345997" y="947109"/>
            <a:chExt cx="9172575" cy="2460393"/>
          </a:xfrm>
        </p:grpSpPr>
        <p:grpSp>
          <p:nvGrpSpPr>
            <p:cNvPr id="27" name="Group 26">
              <a:extLst>
                <a:ext uri="{FF2B5EF4-FFF2-40B4-BE49-F238E27FC236}">
                  <a16:creationId xmlns:a16="http://schemas.microsoft.com/office/drawing/2014/main" id="{BC3420D9-AF4B-4CB1-9E8A-E1F45E69AEB8}"/>
                </a:ext>
              </a:extLst>
            </p:cNvPr>
            <p:cNvGrpSpPr/>
            <p:nvPr/>
          </p:nvGrpSpPr>
          <p:grpSpPr>
            <a:xfrm>
              <a:off x="3345997" y="947109"/>
              <a:ext cx="9172575" cy="2460393"/>
              <a:chOff x="1645850" y="2996796"/>
              <a:chExt cx="9172575" cy="2460393"/>
            </a:xfrm>
          </p:grpSpPr>
          <p:grpSp>
            <p:nvGrpSpPr>
              <p:cNvPr id="25" name="Group 24">
                <a:extLst>
                  <a:ext uri="{FF2B5EF4-FFF2-40B4-BE49-F238E27FC236}">
                    <a16:creationId xmlns:a16="http://schemas.microsoft.com/office/drawing/2014/main" id="{291E29B2-A05E-4D41-A57B-D03CF709B12D}"/>
                  </a:ext>
                </a:extLst>
              </p:cNvPr>
              <p:cNvGrpSpPr/>
              <p:nvPr/>
            </p:nvGrpSpPr>
            <p:grpSpPr>
              <a:xfrm>
                <a:off x="1645850" y="2996796"/>
                <a:ext cx="9172575" cy="2460393"/>
                <a:chOff x="1058021" y="2982685"/>
                <a:chExt cx="9172575" cy="2460393"/>
              </a:xfrm>
            </p:grpSpPr>
            <p:pic>
              <p:nvPicPr>
                <p:cNvPr id="5" name="Picture 4">
                  <a:extLst>
                    <a:ext uri="{FF2B5EF4-FFF2-40B4-BE49-F238E27FC236}">
                      <a16:creationId xmlns:a16="http://schemas.microsoft.com/office/drawing/2014/main" id="{347EB746-DFAE-42FA-858A-4459D0C97049}"/>
                    </a:ext>
                  </a:extLst>
                </p:cNvPr>
                <p:cNvPicPr>
                  <a:picLocks noChangeAspect="1"/>
                </p:cNvPicPr>
                <p:nvPr/>
              </p:nvPicPr>
              <p:blipFill>
                <a:blip r:embed="rId2"/>
                <a:stretch>
                  <a:fillRect/>
                </a:stretch>
              </p:blipFill>
              <p:spPr>
                <a:xfrm>
                  <a:off x="1058021" y="4081003"/>
                  <a:ext cx="9172575" cy="1362075"/>
                </a:xfrm>
                <a:prstGeom prst="rect">
                  <a:avLst/>
                </a:prstGeom>
              </p:spPr>
            </p:pic>
            <p:sp>
              <p:nvSpPr>
                <p:cNvPr id="6" name="Rectangle 5">
                  <a:extLst>
                    <a:ext uri="{FF2B5EF4-FFF2-40B4-BE49-F238E27FC236}">
                      <a16:creationId xmlns:a16="http://schemas.microsoft.com/office/drawing/2014/main" id="{7A2F7A9C-17DB-42F3-A634-9F5C3C666B6B}"/>
                    </a:ext>
                  </a:extLst>
                </p:cNvPr>
                <p:cNvSpPr/>
                <p:nvPr/>
              </p:nvSpPr>
              <p:spPr>
                <a:xfrm>
                  <a:off x="2258458" y="4021926"/>
                  <a:ext cx="1068636"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2236257-DACA-45FB-A907-1FD91638E888}"/>
                    </a:ext>
                  </a:extLst>
                </p:cNvPr>
                <p:cNvSpPr/>
                <p:nvPr/>
              </p:nvSpPr>
              <p:spPr>
                <a:xfrm>
                  <a:off x="5027364" y="4021926"/>
                  <a:ext cx="415493"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BD0A1D0-CDAE-4F77-8357-314C739FB8E6}"/>
                    </a:ext>
                  </a:extLst>
                </p:cNvPr>
                <p:cNvSpPr/>
                <p:nvPr/>
              </p:nvSpPr>
              <p:spPr>
                <a:xfrm>
                  <a:off x="6074819" y="4016138"/>
                  <a:ext cx="1828210"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59876F-B46E-4DDF-AE2E-AB20D2EF9CE9}"/>
                    </a:ext>
                  </a:extLst>
                </p:cNvPr>
                <p:cNvSpPr/>
                <p:nvPr/>
              </p:nvSpPr>
              <p:spPr>
                <a:xfrm>
                  <a:off x="8822544" y="4012180"/>
                  <a:ext cx="332342"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CE94A5E-A69F-43CA-8096-59595ED82B56}"/>
                    </a:ext>
                  </a:extLst>
                </p:cNvPr>
                <p:cNvSpPr/>
                <p:nvPr/>
              </p:nvSpPr>
              <p:spPr>
                <a:xfrm>
                  <a:off x="7921759" y="4016138"/>
                  <a:ext cx="416698" cy="394436"/>
                </a:xfrm>
                <a:prstGeom prst="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5A8119E-A4C2-4111-B52B-6D9E056AFBDC}"/>
                    </a:ext>
                  </a:extLst>
                </p:cNvPr>
                <p:cNvSpPr/>
                <p:nvPr/>
              </p:nvSpPr>
              <p:spPr>
                <a:xfrm>
                  <a:off x="8365031" y="4016138"/>
                  <a:ext cx="41669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FE850A0-6CD7-47DA-B210-47AA356391CB}"/>
                    </a:ext>
                  </a:extLst>
                </p:cNvPr>
                <p:cNvSpPr/>
                <p:nvPr/>
              </p:nvSpPr>
              <p:spPr>
                <a:xfrm>
                  <a:off x="9184815" y="4008806"/>
                  <a:ext cx="44247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Rectangle 13">
                  <a:extLst>
                    <a:ext uri="{FF2B5EF4-FFF2-40B4-BE49-F238E27FC236}">
                      <a16:creationId xmlns:a16="http://schemas.microsoft.com/office/drawing/2014/main" id="{B5C56BDC-5AD3-45DF-A7A1-BBA9B4E0E7AF}"/>
                    </a:ext>
                  </a:extLst>
                </p:cNvPr>
                <p:cNvSpPr/>
                <p:nvPr/>
              </p:nvSpPr>
              <p:spPr>
                <a:xfrm>
                  <a:off x="1373987" y="4191650"/>
                  <a:ext cx="889586" cy="394436"/>
                </a:xfrm>
                <a:prstGeom prst="rect">
                  <a:avLst/>
                </a:prstGeom>
                <a:solidFill>
                  <a:srgbClr val="0070C0">
                    <a:alpha val="50000"/>
                  </a:srgbClr>
                </a:solid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Freeform: Shape 16">
                  <a:extLst>
                    <a:ext uri="{FF2B5EF4-FFF2-40B4-BE49-F238E27FC236}">
                      <a16:creationId xmlns:a16="http://schemas.microsoft.com/office/drawing/2014/main" id="{BCA7FF2E-65F3-4A0B-B8A9-855ABE49536D}"/>
                    </a:ext>
                  </a:extLst>
                </p:cNvPr>
                <p:cNvSpPr/>
                <p:nvPr/>
              </p:nvSpPr>
              <p:spPr>
                <a:xfrm>
                  <a:off x="1961404" y="2983634"/>
                  <a:ext cx="6583882" cy="1208015"/>
                </a:xfrm>
                <a:custGeom>
                  <a:avLst/>
                  <a:gdLst>
                    <a:gd name="connsiteX0" fmla="*/ 0 w 6640286"/>
                    <a:gd name="connsiteY0" fmla="*/ 1404710 h 1404710"/>
                    <a:gd name="connsiteX1" fmla="*/ 3037114 w 6640286"/>
                    <a:gd name="connsiteY1" fmla="*/ 452 h 1404710"/>
                    <a:gd name="connsiteX2" fmla="*/ 6640286 w 6640286"/>
                    <a:gd name="connsiteY2" fmla="*/ 1252310 h 1404710"/>
                  </a:gdLst>
                  <a:ahLst/>
                  <a:cxnLst>
                    <a:cxn ang="0">
                      <a:pos x="connsiteX0" y="connsiteY0"/>
                    </a:cxn>
                    <a:cxn ang="0">
                      <a:pos x="connsiteX1" y="connsiteY1"/>
                    </a:cxn>
                    <a:cxn ang="0">
                      <a:pos x="connsiteX2" y="connsiteY2"/>
                    </a:cxn>
                  </a:cxnLst>
                  <a:rect l="l" t="t" r="r" b="b"/>
                  <a:pathLst>
                    <a:path w="6640286" h="1404710">
                      <a:moveTo>
                        <a:pt x="0" y="1404710"/>
                      </a:moveTo>
                      <a:cubicBezTo>
                        <a:pt x="965200" y="715281"/>
                        <a:pt x="1930400" y="25852"/>
                        <a:pt x="3037114" y="452"/>
                      </a:cubicBezTo>
                      <a:cubicBezTo>
                        <a:pt x="4143828" y="-24948"/>
                        <a:pt x="5974443" y="1025524"/>
                        <a:pt x="6640286" y="12523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7EEBD4C-41C4-48DA-9E6E-3D49BA24011E}"/>
                    </a:ext>
                  </a:extLst>
                </p:cNvPr>
                <p:cNvSpPr/>
                <p:nvPr/>
              </p:nvSpPr>
              <p:spPr>
                <a:xfrm>
                  <a:off x="5192486" y="2982685"/>
                  <a:ext cx="4237271" cy="1033453"/>
                </a:xfrm>
                <a:custGeom>
                  <a:avLst/>
                  <a:gdLst>
                    <a:gd name="connsiteX0" fmla="*/ 0 w 4038600"/>
                    <a:gd name="connsiteY0" fmla="*/ 0 h 446314"/>
                    <a:gd name="connsiteX1" fmla="*/ 4038600 w 4038600"/>
                    <a:gd name="connsiteY1" fmla="*/ 446314 h 446314"/>
                  </a:gdLst>
                  <a:ahLst/>
                  <a:cxnLst>
                    <a:cxn ang="0">
                      <a:pos x="connsiteX0" y="connsiteY0"/>
                    </a:cxn>
                    <a:cxn ang="0">
                      <a:pos x="connsiteX1" y="connsiteY1"/>
                    </a:cxn>
                  </a:cxnLst>
                  <a:rect l="l" t="t" r="r" b="b"/>
                  <a:pathLst>
                    <a:path w="4038600" h="446314">
                      <a:moveTo>
                        <a:pt x="0" y="0"/>
                      </a:moveTo>
                      <a:cubicBezTo>
                        <a:pt x="1659164" y="146050"/>
                        <a:pt x="3318329" y="292100"/>
                        <a:pt x="4038600" y="44631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1F06DB-C994-42C9-A38C-3E47841567CA}"/>
                    </a:ext>
                  </a:extLst>
                </p:cNvPr>
                <p:cNvSpPr/>
                <p:nvPr/>
              </p:nvSpPr>
              <p:spPr>
                <a:xfrm>
                  <a:off x="3328806" y="4019001"/>
                  <a:ext cx="167982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9EC33049-81F0-4D99-9AF9-EA29DCD03BDC}"/>
                    </a:ext>
                  </a:extLst>
                </p:cNvPr>
                <p:cNvSpPr/>
                <p:nvPr/>
              </p:nvSpPr>
              <p:spPr>
                <a:xfrm>
                  <a:off x="5469431" y="4019859"/>
                  <a:ext cx="58665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6" name="Rectangle 25">
                <a:extLst>
                  <a:ext uri="{FF2B5EF4-FFF2-40B4-BE49-F238E27FC236}">
                    <a16:creationId xmlns:a16="http://schemas.microsoft.com/office/drawing/2014/main" id="{713E3E7A-BBC3-4877-A0F9-CC93BF928B9F}"/>
                  </a:ext>
                </a:extLst>
              </p:cNvPr>
              <p:cNvSpPr/>
              <p:nvPr/>
            </p:nvSpPr>
            <p:spPr>
              <a:xfrm>
                <a:off x="10230184" y="4030249"/>
                <a:ext cx="442478"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TextBox 29">
              <a:extLst>
                <a:ext uri="{FF2B5EF4-FFF2-40B4-BE49-F238E27FC236}">
                  <a16:creationId xmlns:a16="http://schemas.microsoft.com/office/drawing/2014/main" id="{A9C1E545-DB7B-422E-837F-67F59F76025A}"/>
                </a:ext>
              </a:extLst>
            </p:cNvPr>
            <p:cNvSpPr txBox="1"/>
            <p:nvPr/>
          </p:nvSpPr>
          <p:spPr>
            <a:xfrm>
              <a:off x="6227032" y="1325077"/>
              <a:ext cx="2323008" cy="369332"/>
            </a:xfrm>
            <a:prstGeom prst="rect">
              <a:avLst/>
            </a:prstGeom>
            <a:noFill/>
          </p:spPr>
          <p:txBody>
            <a:bodyPr wrap="none" rtlCol="0">
              <a:spAutoFit/>
            </a:bodyPr>
            <a:lstStyle/>
            <a:p>
              <a:r>
                <a:rPr lang="en-US" dirty="0"/>
                <a:t>Feature Engineering – 1 </a:t>
              </a:r>
            </a:p>
          </p:txBody>
        </p:sp>
      </p:grpSp>
      <p:grpSp>
        <p:nvGrpSpPr>
          <p:cNvPr id="36" name="Group 35">
            <a:extLst>
              <a:ext uri="{FF2B5EF4-FFF2-40B4-BE49-F238E27FC236}">
                <a16:creationId xmlns:a16="http://schemas.microsoft.com/office/drawing/2014/main" id="{DAA61836-A98C-4AD2-903D-CF4F7197A619}"/>
              </a:ext>
            </a:extLst>
          </p:cNvPr>
          <p:cNvGrpSpPr/>
          <p:nvPr/>
        </p:nvGrpSpPr>
        <p:grpSpPr>
          <a:xfrm>
            <a:off x="781813" y="2766824"/>
            <a:ext cx="10131724" cy="4137349"/>
            <a:chOff x="293914" y="2820221"/>
            <a:chExt cx="10131724" cy="4137349"/>
          </a:xfrm>
        </p:grpSpPr>
        <p:pic>
          <p:nvPicPr>
            <p:cNvPr id="28" name="Picture 27">
              <a:extLst>
                <a:ext uri="{FF2B5EF4-FFF2-40B4-BE49-F238E27FC236}">
                  <a16:creationId xmlns:a16="http://schemas.microsoft.com/office/drawing/2014/main" id="{744A1CDC-4499-4FBC-90E5-DDD32C1ACE7C}"/>
                </a:ext>
              </a:extLst>
            </p:cNvPr>
            <p:cNvPicPr>
              <a:picLocks noChangeAspect="1"/>
            </p:cNvPicPr>
            <p:nvPr/>
          </p:nvPicPr>
          <p:blipFill>
            <a:blip r:embed="rId3"/>
            <a:stretch>
              <a:fillRect/>
            </a:stretch>
          </p:blipFill>
          <p:spPr>
            <a:xfrm>
              <a:off x="293914" y="4442933"/>
              <a:ext cx="2686050" cy="1323975"/>
            </a:xfrm>
            <a:prstGeom prst="rect">
              <a:avLst/>
            </a:prstGeom>
          </p:spPr>
        </p:pic>
        <p:sp>
          <p:nvSpPr>
            <p:cNvPr id="31" name="Arrow: Right 30">
              <a:extLst>
                <a:ext uri="{FF2B5EF4-FFF2-40B4-BE49-F238E27FC236}">
                  <a16:creationId xmlns:a16="http://schemas.microsoft.com/office/drawing/2014/main" id="{558AE8E2-E954-40BB-99E6-5B21A69F044E}"/>
                </a:ext>
              </a:extLst>
            </p:cNvPr>
            <p:cNvSpPr/>
            <p:nvPr/>
          </p:nvSpPr>
          <p:spPr>
            <a:xfrm>
              <a:off x="3061969" y="4773927"/>
              <a:ext cx="1953107" cy="661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OneHotEncoding</a:t>
              </a:r>
            </a:p>
          </p:txBody>
        </p:sp>
        <p:pic>
          <p:nvPicPr>
            <p:cNvPr id="32" name="Picture 31">
              <a:extLst>
                <a:ext uri="{FF2B5EF4-FFF2-40B4-BE49-F238E27FC236}">
                  <a16:creationId xmlns:a16="http://schemas.microsoft.com/office/drawing/2014/main" id="{FBEC29CC-B373-4FDB-B0C3-5E6FEB76CD49}"/>
                </a:ext>
              </a:extLst>
            </p:cNvPr>
            <p:cNvPicPr>
              <a:picLocks noChangeAspect="1"/>
            </p:cNvPicPr>
            <p:nvPr/>
          </p:nvPicPr>
          <p:blipFill>
            <a:blip r:embed="rId4"/>
            <a:stretch>
              <a:fillRect/>
            </a:stretch>
          </p:blipFill>
          <p:spPr>
            <a:xfrm>
              <a:off x="5205938" y="2820221"/>
              <a:ext cx="2590800" cy="1343025"/>
            </a:xfrm>
            <a:prstGeom prst="rect">
              <a:avLst/>
            </a:prstGeom>
          </p:spPr>
        </p:pic>
        <p:pic>
          <p:nvPicPr>
            <p:cNvPr id="33" name="Picture 32">
              <a:extLst>
                <a:ext uri="{FF2B5EF4-FFF2-40B4-BE49-F238E27FC236}">
                  <a16:creationId xmlns:a16="http://schemas.microsoft.com/office/drawing/2014/main" id="{401928AA-866C-42B8-BB26-10797266887B}"/>
                </a:ext>
              </a:extLst>
            </p:cNvPr>
            <p:cNvPicPr>
              <a:picLocks noChangeAspect="1"/>
            </p:cNvPicPr>
            <p:nvPr/>
          </p:nvPicPr>
          <p:blipFill>
            <a:blip r:embed="rId5"/>
            <a:stretch>
              <a:fillRect/>
            </a:stretch>
          </p:blipFill>
          <p:spPr>
            <a:xfrm>
              <a:off x="5205938" y="5605020"/>
              <a:ext cx="4724400" cy="1352550"/>
            </a:xfrm>
            <a:prstGeom prst="rect">
              <a:avLst/>
            </a:prstGeom>
          </p:spPr>
        </p:pic>
        <p:pic>
          <p:nvPicPr>
            <p:cNvPr id="34" name="Picture 33">
              <a:extLst>
                <a:ext uri="{FF2B5EF4-FFF2-40B4-BE49-F238E27FC236}">
                  <a16:creationId xmlns:a16="http://schemas.microsoft.com/office/drawing/2014/main" id="{4DE3E14D-C0B5-474D-8D61-1F3623A16923}"/>
                </a:ext>
              </a:extLst>
            </p:cNvPr>
            <p:cNvPicPr>
              <a:picLocks noChangeAspect="1"/>
            </p:cNvPicPr>
            <p:nvPr/>
          </p:nvPicPr>
          <p:blipFill>
            <a:blip r:embed="rId6"/>
            <a:stretch>
              <a:fillRect/>
            </a:stretch>
          </p:blipFill>
          <p:spPr>
            <a:xfrm>
              <a:off x="5205938" y="4207858"/>
              <a:ext cx="5219700" cy="1352550"/>
            </a:xfrm>
            <a:prstGeom prst="rect">
              <a:avLst/>
            </a:prstGeom>
          </p:spPr>
        </p:pic>
      </p:grpSp>
    </p:spTree>
    <p:extLst>
      <p:ext uri="{BB962C8B-B14F-4D97-AF65-F5344CB8AC3E}">
        <p14:creationId xmlns:p14="http://schemas.microsoft.com/office/powerpoint/2010/main" val="20920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80AD-115B-4BFE-A737-C6F42FCB8CFD}"/>
              </a:ext>
            </a:extLst>
          </p:cNvPr>
          <p:cNvSpPr>
            <a:spLocks noGrp="1"/>
          </p:cNvSpPr>
          <p:nvPr>
            <p:ph type="title"/>
          </p:nvPr>
        </p:nvSpPr>
        <p:spPr/>
        <p:txBody>
          <a:bodyPr/>
          <a:lstStyle/>
          <a:p>
            <a:r>
              <a:rPr lang="en-US" dirty="0"/>
              <a:t>Modeling Overview</a:t>
            </a:r>
          </a:p>
        </p:txBody>
      </p:sp>
      <p:sp>
        <p:nvSpPr>
          <p:cNvPr id="3" name="Content Placeholder 2">
            <a:extLst>
              <a:ext uri="{FF2B5EF4-FFF2-40B4-BE49-F238E27FC236}">
                <a16:creationId xmlns:a16="http://schemas.microsoft.com/office/drawing/2014/main" id="{CF62CCEB-3225-4844-A436-E17492B19D2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01D2B6F-F671-4D51-9A47-22130A1DA35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0925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3B54-D5DE-4D65-A215-2DD36187D9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7CE0ED-FE17-4745-95B8-9C326C76B18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7B2ACE2-87C7-4E41-835C-C4F8BC6FB94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057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9C67-2F4B-43ED-9863-0F4E8CE624BC}"/>
              </a:ext>
            </a:extLst>
          </p:cNvPr>
          <p:cNvSpPr>
            <a:spLocks noGrp="1"/>
          </p:cNvSpPr>
          <p:nvPr>
            <p:ph type="title"/>
          </p:nvPr>
        </p:nvSpPr>
        <p:spPr/>
        <p:txBody>
          <a:bodyPr/>
          <a:lstStyle/>
          <a:p>
            <a:r>
              <a:rPr lang="en-US" dirty="0"/>
              <a:t>Modeling Steps</a:t>
            </a:r>
          </a:p>
        </p:txBody>
      </p:sp>
      <p:sp>
        <p:nvSpPr>
          <p:cNvPr id="3" name="Content Placeholder 2">
            <a:extLst>
              <a:ext uri="{FF2B5EF4-FFF2-40B4-BE49-F238E27FC236}">
                <a16:creationId xmlns:a16="http://schemas.microsoft.com/office/drawing/2014/main" id="{50187AF9-7960-4C2E-8BC5-FCE7BBF1123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D75A775-CA79-4FFC-94B5-3765575AC67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21335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60B8-D6FC-41A9-A750-73418F2F212C}"/>
              </a:ext>
            </a:extLst>
          </p:cNvPr>
          <p:cNvSpPr>
            <a:spLocks noGrp="1"/>
          </p:cNvSpPr>
          <p:nvPr>
            <p:ph type="title"/>
          </p:nvPr>
        </p:nvSpPr>
        <p:spPr/>
        <p:txBody>
          <a:bodyPr/>
          <a:lstStyle/>
          <a:p>
            <a:r>
              <a:rPr lang="en-US" dirty="0"/>
              <a:t>Evaluation Metric - RMSLE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8671E-44D3-48E3-A5C4-130F7397C717}"/>
                  </a:ext>
                </a:extLst>
              </p:cNvPr>
              <p:cNvSpPr>
                <a:spLocks noGrp="1"/>
              </p:cNvSpPr>
              <p:nvPr>
                <p:ph idx="1"/>
              </p:nvPr>
            </p:nvSpPr>
            <p:spPr/>
            <p:txBody>
              <a:bodyPr/>
              <a:lstStyle/>
              <a:p>
                <a14:m>
                  <m:oMath xmlns:m="http://schemas.openxmlformats.org/officeDocument/2006/math">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+1</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+1</m:t>
                                            </m:r>
                                          </m:e>
                                        </m:d>
                                      </m:e>
                                    </m:func>
                                  </m:e>
                                </m:d>
                              </m:e>
                              <m:sup>
                                <m:r>
                                  <a:rPr lang="en-US" i="1">
                                    <a:latin typeface="Cambria Math" panose="02040503050406030204" pitchFamily="18" charset="0"/>
                                  </a:rPr>
                                  <m:t>2</m:t>
                                </m:r>
                              </m:sup>
                            </m:sSup>
                          </m:e>
                        </m:nary>
                      </m:e>
                    </m:rad>
                  </m:oMath>
                </a14:m>
                <a:endParaRPr lang="en-US" dirty="0"/>
              </a:p>
              <a:p>
                <a:pPr lvl="0"/>
                <a14:m>
                  <m:oMath xmlns:m="http://schemas.openxmlformats.org/officeDocument/2006/math">
                    <m:r>
                      <a:rPr lang="en-US" i="1">
                        <a:latin typeface="Cambria Math" panose="02040503050406030204" pitchFamily="18" charset="0"/>
                      </a:rPr>
                      <m:t>𝑛</m:t>
                    </m:r>
                  </m:oMath>
                </a14:m>
                <a:r>
                  <a:rPr lang="en-US" dirty="0"/>
                  <a:t> is the number of hours in the test set</a:t>
                </a:r>
              </a:p>
              <a:p>
                <a:pPr lv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predicted count</a:t>
                </a:r>
              </a:p>
              <a:p>
                <a:pPr lv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actual count</a:t>
                </a:r>
              </a:p>
              <a:p>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natural logarithm</a:t>
                </a:r>
              </a:p>
            </p:txBody>
          </p:sp>
        </mc:Choice>
        <mc:Fallback>
          <p:sp>
            <p:nvSpPr>
              <p:cNvPr id="3" name="Content Placeholder 2">
                <a:extLst>
                  <a:ext uri="{FF2B5EF4-FFF2-40B4-BE49-F238E27FC236}">
                    <a16:creationId xmlns:a16="http://schemas.microsoft.com/office/drawing/2014/main" id="{76B8671E-44D3-48E3-A5C4-130F7397C71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4735F07-9934-4932-AC88-2F784978AE2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0675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96B4-2791-4825-B2C4-54223FCA9200}"/>
              </a:ext>
            </a:extLst>
          </p:cNvPr>
          <p:cNvSpPr>
            <a:spLocks noGrp="1"/>
          </p:cNvSpPr>
          <p:nvPr>
            <p:ph type="title"/>
          </p:nvPr>
        </p:nvSpPr>
        <p:spPr/>
        <p:txBody>
          <a:bodyPr/>
          <a:lstStyle/>
          <a:p>
            <a:r>
              <a:rPr lang="en-US" dirty="0"/>
              <a:t>Train-Test Split </a:t>
            </a:r>
          </a:p>
        </p:txBody>
      </p:sp>
      <p:sp>
        <p:nvSpPr>
          <p:cNvPr id="3" name="Content Placeholder 2">
            <a:extLst>
              <a:ext uri="{FF2B5EF4-FFF2-40B4-BE49-F238E27FC236}">
                <a16:creationId xmlns:a16="http://schemas.microsoft.com/office/drawing/2014/main" id="{8E527C99-0760-4BF0-A44A-3B3A047EEE5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212B8FD-105A-4ADD-9EE6-5FC69AF7EE2B}"/>
              </a:ext>
            </a:extLst>
          </p:cNvPr>
          <p:cNvSpPr>
            <a:spLocks noGrp="1"/>
          </p:cNvSpPr>
          <p:nvPr>
            <p:ph type="ftr" sz="quarter" idx="11"/>
          </p:nvPr>
        </p:nvSpPr>
        <p:spPr/>
        <p:txBody>
          <a:bodyPr/>
          <a:lstStyle/>
          <a:p>
            <a:endParaRPr lang="en-US" dirty="0"/>
          </a:p>
        </p:txBody>
      </p:sp>
      <p:graphicFrame>
        <p:nvGraphicFramePr>
          <p:cNvPr id="5" name="Object 4">
            <a:extLst>
              <a:ext uri="{FF2B5EF4-FFF2-40B4-BE49-F238E27FC236}">
                <a16:creationId xmlns:a16="http://schemas.microsoft.com/office/drawing/2014/main" id="{F6B19541-BAD4-4B42-960D-913904A5E0E8}"/>
              </a:ext>
            </a:extLst>
          </p:cNvPr>
          <p:cNvGraphicFramePr>
            <a:graphicFrameLocks noChangeAspect="1"/>
          </p:cNvGraphicFramePr>
          <p:nvPr>
            <p:extLst>
              <p:ext uri="{D42A27DB-BD31-4B8C-83A1-F6EECF244321}">
                <p14:modId xmlns:p14="http://schemas.microsoft.com/office/powerpoint/2010/main" val="3301736730"/>
              </p:ext>
            </p:extLst>
          </p:nvPr>
        </p:nvGraphicFramePr>
        <p:xfrm>
          <a:off x="6094412" y="2875870"/>
          <a:ext cx="5429250" cy="3314700"/>
        </p:xfrm>
        <a:graphic>
          <a:graphicData uri="http://schemas.openxmlformats.org/presentationml/2006/ole">
            <mc:AlternateContent xmlns:mc="http://schemas.openxmlformats.org/markup-compatibility/2006">
              <mc:Choice xmlns:v="urn:schemas-microsoft-com:vml" Requires="v">
                <p:oleObj spid="_x0000_s1033" name="Visio" r:id="rId3" imgW="5425794" imgH="3310887" progId="Visio.Drawing.11">
                  <p:embed/>
                </p:oleObj>
              </mc:Choice>
              <mc:Fallback>
                <p:oleObj name="Visio" r:id="rId3" imgW="5425794" imgH="3310887" progId="Visio.Drawing.11">
                  <p:embed/>
                  <p:pic>
                    <p:nvPicPr>
                      <p:cNvPr id="6" name="Object 5">
                        <a:extLst>
                          <a:ext uri="{FF2B5EF4-FFF2-40B4-BE49-F238E27FC236}">
                            <a16:creationId xmlns:a16="http://schemas.microsoft.com/office/drawing/2014/main" id="{428502DF-856B-4F05-BBE2-F83BF685A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2875870"/>
                        <a:ext cx="5429250"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632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FEA1-9AFB-45F0-8E9B-6916EB28F087}"/>
              </a:ext>
            </a:extLst>
          </p:cNvPr>
          <p:cNvSpPr>
            <a:spLocks noGrp="1"/>
          </p:cNvSpPr>
          <p:nvPr>
            <p:ph type="title"/>
          </p:nvPr>
        </p:nvSpPr>
        <p:spPr/>
        <p:txBody>
          <a:bodyPr/>
          <a:lstStyle/>
          <a:p>
            <a:r>
              <a:rPr lang="en-US" dirty="0"/>
              <a:t>Stacking Modeling Procedure</a:t>
            </a:r>
          </a:p>
        </p:txBody>
      </p:sp>
      <p:sp>
        <p:nvSpPr>
          <p:cNvPr id="3" name="Content Placeholder 2">
            <a:extLst>
              <a:ext uri="{FF2B5EF4-FFF2-40B4-BE49-F238E27FC236}">
                <a16:creationId xmlns:a16="http://schemas.microsoft.com/office/drawing/2014/main" id="{F1B96CB9-2964-4BDA-97C0-BBAD6FB97AF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DEA28CB-2DE8-4675-9A7D-5D34CD3DCD05}"/>
              </a:ext>
            </a:extLst>
          </p:cNvPr>
          <p:cNvSpPr>
            <a:spLocks noGrp="1"/>
          </p:cNvSpPr>
          <p:nvPr>
            <p:ph type="ftr" sz="quarter" idx="11"/>
          </p:nvPr>
        </p:nvSpPr>
        <p:spPr/>
        <p:txBody>
          <a:bodyPr/>
          <a:lstStyle/>
          <a:p>
            <a:endParaRPr lang="en-US" dirty="0"/>
          </a:p>
        </p:txBody>
      </p:sp>
      <p:graphicFrame>
        <p:nvGraphicFramePr>
          <p:cNvPr id="5" name="Object 4">
            <a:extLst>
              <a:ext uri="{FF2B5EF4-FFF2-40B4-BE49-F238E27FC236}">
                <a16:creationId xmlns:a16="http://schemas.microsoft.com/office/drawing/2014/main" id="{1C100AC4-4514-4339-8E63-9E818D263084}"/>
              </a:ext>
            </a:extLst>
          </p:cNvPr>
          <p:cNvGraphicFramePr>
            <a:graphicFrameLocks noChangeAspect="1"/>
          </p:cNvGraphicFramePr>
          <p:nvPr>
            <p:extLst>
              <p:ext uri="{D42A27DB-BD31-4B8C-83A1-F6EECF244321}">
                <p14:modId xmlns:p14="http://schemas.microsoft.com/office/powerpoint/2010/main" val="2150231309"/>
              </p:ext>
            </p:extLst>
          </p:nvPr>
        </p:nvGraphicFramePr>
        <p:xfrm>
          <a:off x="1358401" y="3087395"/>
          <a:ext cx="5905500" cy="3390900"/>
        </p:xfrm>
        <a:graphic>
          <a:graphicData uri="http://schemas.openxmlformats.org/presentationml/2006/ole">
            <mc:AlternateContent xmlns:mc="http://schemas.openxmlformats.org/markup-compatibility/2006">
              <mc:Choice xmlns:v="urn:schemas-microsoft-com:vml" Requires="v">
                <p:oleObj spid="_x0000_s2064" name="Visio" r:id="rId3" imgW="6264123" imgH="3597409" progId="Visio.Drawing.11">
                  <p:embed/>
                </p:oleObj>
              </mc:Choice>
              <mc:Fallback>
                <p:oleObj name="Visio" r:id="rId3" imgW="6264123" imgH="3597409" progId="Visio.Drawing.11">
                  <p:embed/>
                  <p:pic>
                    <p:nvPicPr>
                      <p:cNvPr id="6" name="Object 5">
                        <a:extLst>
                          <a:ext uri="{FF2B5EF4-FFF2-40B4-BE49-F238E27FC236}">
                            <a16:creationId xmlns:a16="http://schemas.microsoft.com/office/drawing/2014/main" id="{0A4F4F5F-9F45-44C5-946A-FB861AE25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401" y="3087395"/>
                        <a:ext cx="5905500" cy="339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D3F35DE9-9607-4B8B-AD7B-F401C33B8886}"/>
              </a:ext>
            </a:extLst>
          </p:cNvPr>
          <p:cNvGraphicFramePr>
            <a:graphicFrameLocks noChangeAspect="1"/>
          </p:cNvGraphicFramePr>
          <p:nvPr>
            <p:extLst>
              <p:ext uri="{D42A27DB-BD31-4B8C-83A1-F6EECF244321}">
                <p14:modId xmlns:p14="http://schemas.microsoft.com/office/powerpoint/2010/main" val="3891419443"/>
              </p:ext>
            </p:extLst>
          </p:nvPr>
        </p:nvGraphicFramePr>
        <p:xfrm>
          <a:off x="8391298" y="3089234"/>
          <a:ext cx="3105150" cy="3524250"/>
        </p:xfrm>
        <a:graphic>
          <a:graphicData uri="http://schemas.openxmlformats.org/presentationml/2006/ole">
            <mc:AlternateContent xmlns:mc="http://schemas.openxmlformats.org/markup-compatibility/2006">
              <mc:Choice xmlns:v="urn:schemas-microsoft-com:vml" Requires="v">
                <p:oleObj spid="_x0000_s2065" name="Visio" r:id="rId5" imgW="3106688" imgH="3521048" progId="Visio.Drawing.11">
                  <p:embed/>
                </p:oleObj>
              </mc:Choice>
              <mc:Fallback>
                <p:oleObj name="Visio" r:id="rId5" imgW="3106688" imgH="3521048" progId="Visio.Drawing.11">
                  <p:embed/>
                  <p:pic>
                    <p:nvPicPr>
                      <p:cNvPr id="8" name="Object 7">
                        <a:extLst>
                          <a:ext uri="{FF2B5EF4-FFF2-40B4-BE49-F238E27FC236}">
                            <a16:creationId xmlns:a16="http://schemas.microsoft.com/office/drawing/2014/main" id="{48C8A77C-2FCC-4A6B-9DBF-F32BE30F25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1298" y="3089234"/>
                        <a:ext cx="3105150" cy="352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430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6603-1E1C-42D6-AE9C-F6F939E4788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BE31A8AD-1E76-4403-B7C0-1D63C24ADA77}"/>
              </a:ext>
            </a:extLst>
          </p:cNvPr>
          <p:cNvSpPr>
            <a:spLocks noGrp="1"/>
          </p:cNvSpPr>
          <p:nvPr>
            <p:ph idx="1"/>
          </p:nvPr>
        </p:nvSpPr>
        <p:spPr/>
        <p:txBody>
          <a:bodyPr/>
          <a:lstStyle/>
          <a:p>
            <a:r>
              <a:rPr lang="en-US" sz="1800" dirty="0"/>
              <a:t>Bike Sharing Facilities very prevalent in major metropolitan cities</a:t>
            </a:r>
          </a:p>
          <a:p>
            <a:r>
              <a:rPr lang="en-US" sz="1800" dirty="0"/>
              <a:t>Used by commuters for daily office commutes</a:t>
            </a:r>
          </a:p>
          <a:p>
            <a:r>
              <a:rPr lang="en-US" sz="1800" dirty="0"/>
              <a:t>Used by tourists for short distance travel</a:t>
            </a:r>
          </a:p>
          <a:p>
            <a:r>
              <a:rPr lang="en-US" sz="1800" dirty="0"/>
              <a:t>For example in Washington D.C, Number of bikes rented out at a particular time varies from &lt;10 to 1000 </a:t>
            </a:r>
          </a:p>
        </p:txBody>
      </p:sp>
      <p:sp>
        <p:nvSpPr>
          <p:cNvPr id="4" name="Footer Placeholder 3">
            <a:extLst>
              <a:ext uri="{FF2B5EF4-FFF2-40B4-BE49-F238E27FC236}">
                <a16:creationId xmlns:a16="http://schemas.microsoft.com/office/drawing/2014/main" id="{22674EFD-EE14-4CC4-93D7-ED045968600F}"/>
              </a:ext>
            </a:extLst>
          </p:cNvPr>
          <p:cNvSpPr>
            <a:spLocks noGrp="1"/>
          </p:cNvSpPr>
          <p:nvPr>
            <p:ph type="ftr" sz="quarter" idx="11"/>
          </p:nvPr>
        </p:nvSpPr>
        <p:spPr/>
        <p:txBody>
          <a:bodyPr/>
          <a:lstStyle/>
          <a:p>
            <a:endParaRPr lang="en-US" dirty="0"/>
          </a:p>
        </p:txBody>
      </p:sp>
      <p:sp>
        <p:nvSpPr>
          <p:cNvPr id="6" name="Text Placeholder 3">
            <a:extLst>
              <a:ext uri="{FF2B5EF4-FFF2-40B4-BE49-F238E27FC236}">
                <a16:creationId xmlns:a16="http://schemas.microsoft.com/office/drawing/2014/main" id="{39A9FC1F-815B-4351-94B1-3790BF76EFE7}"/>
              </a:ext>
            </a:extLst>
          </p:cNvPr>
          <p:cNvSpPr txBox="1">
            <a:spLocks/>
          </p:cNvSpPr>
          <p:nvPr/>
        </p:nvSpPr>
        <p:spPr>
          <a:xfrm>
            <a:off x="2198914" y="4001294"/>
            <a:ext cx="779417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factors affect Bike Sharing rental count?</a:t>
            </a:r>
          </a:p>
          <a:p>
            <a:r>
              <a:rPr lang="en-US" sz="2400" dirty="0"/>
              <a:t>How many Bikes will be required at a given time of the day?</a:t>
            </a:r>
          </a:p>
        </p:txBody>
      </p:sp>
    </p:spTree>
    <p:extLst>
      <p:ext uri="{BB962C8B-B14F-4D97-AF65-F5344CB8AC3E}">
        <p14:creationId xmlns:p14="http://schemas.microsoft.com/office/powerpoint/2010/main" val="2224393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A8C3-0553-4321-9D93-0E8BB7FB5128}"/>
              </a:ext>
            </a:extLst>
          </p:cNvPr>
          <p:cNvSpPr>
            <a:spLocks noGrp="1"/>
          </p:cNvSpPr>
          <p:nvPr>
            <p:ph type="title"/>
          </p:nvPr>
        </p:nvSpPr>
        <p:spPr/>
        <p:txBody>
          <a:bodyPr/>
          <a:lstStyle/>
          <a:p>
            <a:r>
              <a:rPr lang="en-US" dirty="0"/>
              <a:t>RMSLE &amp; Modeling Time Summary</a:t>
            </a:r>
          </a:p>
        </p:txBody>
      </p:sp>
      <p:sp>
        <p:nvSpPr>
          <p:cNvPr id="3" name="Content Placeholder 2">
            <a:extLst>
              <a:ext uri="{FF2B5EF4-FFF2-40B4-BE49-F238E27FC236}">
                <a16:creationId xmlns:a16="http://schemas.microsoft.com/office/drawing/2014/main" id="{45FB07FA-B26E-460D-991B-07E82C9CCB2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9E2528-BE2E-4461-A861-AA7AA4420A28}"/>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42BDAAFA-BB03-4E25-A469-8E93CAC805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6219" y="1640749"/>
            <a:ext cx="5258435" cy="5187950"/>
          </a:xfrm>
          <a:prstGeom prst="rect">
            <a:avLst/>
          </a:prstGeom>
          <a:noFill/>
          <a:ln>
            <a:noFill/>
          </a:ln>
        </p:spPr>
      </p:pic>
      <p:pic>
        <p:nvPicPr>
          <p:cNvPr id="6" name="Picture 5">
            <a:extLst>
              <a:ext uri="{FF2B5EF4-FFF2-40B4-BE49-F238E27FC236}">
                <a16:creationId xmlns:a16="http://schemas.microsoft.com/office/drawing/2014/main" id="{18E79317-B457-4142-B8B6-D685E617D9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69928" y="1962059"/>
            <a:ext cx="5308600" cy="4866640"/>
          </a:xfrm>
          <a:prstGeom prst="rect">
            <a:avLst/>
          </a:prstGeom>
          <a:noFill/>
          <a:ln>
            <a:noFill/>
          </a:ln>
        </p:spPr>
      </p:pic>
    </p:spTree>
    <p:extLst>
      <p:ext uri="{BB962C8B-B14F-4D97-AF65-F5344CB8AC3E}">
        <p14:creationId xmlns:p14="http://schemas.microsoft.com/office/powerpoint/2010/main" val="16912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1BF6-4F92-4742-BE30-A7ACE3419806}"/>
              </a:ext>
            </a:extLst>
          </p:cNvPr>
          <p:cNvSpPr>
            <a:spLocks noGrp="1"/>
          </p:cNvSpPr>
          <p:nvPr>
            <p:ph type="title"/>
          </p:nvPr>
        </p:nvSpPr>
        <p:spPr/>
        <p:txBody>
          <a:bodyPr/>
          <a:lstStyle/>
          <a:p>
            <a:r>
              <a:rPr lang="en-US" dirty="0"/>
              <a:t>Random Forest Regression</a:t>
            </a:r>
            <a:br>
              <a:rPr lang="en-US" dirty="0"/>
            </a:br>
            <a:r>
              <a:rPr lang="en-US" dirty="0"/>
              <a:t>Hyperparameter Tuning</a:t>
            </a:r>
          </a:p>
        </p:txBody>
      </p:sp>
      <p:sp>
        <p:nvSpPr>
          <p:cNvPr id="3" name="Content Placeholder 2">
            <a:extLst>
              <a:ext uri="{FF2B5EF4-FFF2-40B4-BE49-F238E27FC236}">
                <a16:creationId xmlns:a16="http://schemas.microsoft.com/office/drawing/2014/main" id="{21CEB8C2-3DB3-43B2-A2F9-36EF8410596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EDA9AC0-DEA9-4F34-9E71-2C70E1C4E129}"/>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1245EC8A-6EAD-4082-8E2D-1CA9E55E07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3110" y="2632817"/>
            <a:ext cx="5602605" cy="3585845"/>
          </a:xfrm>
          <a:prstGeom prst="rect">
            <a:avLst/>
          </a:prstGeom>
          <a:noFill/>
          <a:ln>
            <a:noFill/>
          </a:ln>
        </p:spPr>
      </p:pic>
    </p:spTree>
    <p:extLst>
      <p:ext uri="{BB962C8B-B14F-4D97-AF65-F5344CB8AC3E}">
        <p14:creationId xmlns:p14="http://schemas.microsoft.com/office/powerpoint/2010/main" val="629230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p:txBody>
          <a:bodyPr/>
          <a:lstStyle/>
          <a:p>
            <a:r>
              <a:rPr lang="en-US" dirty="0"/>
              <a:t>Random Forest Regression</a:t>
            </a:r>
            <a:br>
              <a:rPr lang="en-US" dirty="0"/>
            </a:br>
            <a:r>
              <a:rPr lang="en-US" dirty="0"/>
              <a:t>Model Performance</a:t>
            </a: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424DF6B9-EB48-4C31-80FF-A44F5C9F76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67650" y="1512615"/>
            <a:ext cx="5510530" cy="4773295"/>
          </a:xfrm>
          <a:prstGeom prst="rect">
            <a:avLst/>
          </a:prstGeom>
          <a:noFill/>
          <a:ln>
            <a:noFill/>
          </a:ln>
        </p:spPr>
      </p:pic>
    </p:spTree>
    <p:extLst>
      <p:ext uri="{BB962C8B-B14F-4D97-AF65-F5344CB8AC3E}">
        <p14:creationId xmlns:p14="http://schemas.microsoft.com/office/powerpoint/2010/main" val="182015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36E9-B321-4609-A086-34EC0D401422}"/>
              </a:ext>
            </a:extLst>
          </p:cNvPr>
          <p:cNvSpPr>
            <a:spLocks noGrp="1"/>
          </p:cNvSpPr>
          <p:nvPr>
            <p:ph type="title"/>
          </p:nvPr>
        </p:nvSpPr>
        <p:spPr/>
        <p:txBody>
          <a:bodyPr/>
          <a:lstStyle/>
          <a:p>
            <a:r>
              <a:rPr lang="en-US" dirty="0"/>
              <a:t>Random Forest Regression </a:t>
            </a:r>
            <a:br>
              <a:rPr lang="en-US" dirty="0"/>
            </a:br>
            <a:r>
              <a:rPr lang="en-US" dirty="0"/>
              <a:t>Feature Importance</a:t>
            </a:r>
          </a:p>
        </p:txBody>
      </p:sp>
      <p:sp>
        <p:nvSpPr>
          <p:cNvPr id="3" name="Content Placeholder 2">
            <a:extLst>
              <a:ext uri="{FF2B5EF4-FFF2-40B4-BE49-F238E27FC236}">
                <a16:creationId xmlns:a16="http://schemas.microsoft.com/office/drawing/2014/main" id="{3D7B2B3A-A35C-408D-AAE8-97CF8847EF8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2B63BE2-18F9-456D-9442-14CC6255F6A0}"/>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C6B05F96-89B2-47BB-8B59-EA0534C7D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688" y="1730642"/>
            <a:ext cx="6656316" cy="4852506"/>
          </a:xfrm>
          <a:prstGeom prst="rect">
            <a:avLst/>
          </a:prstGeom>
        </p:spPr>
      </p:pic>
    </p:spTree>
    <p:extLst>
      <p:ext uri="{BB962C8B-B14F-4D97-AF65-F5344CB8AC3E}">
        <p14:creationId xmlns:p14="http://schemas.microsoft.com/office/powerpoint/2010/main" val="408209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C0C0-0853-4E6E-B2DF-039CBB7D80F4}"/>
              </a:ext>
            </a:extLst>
          </p:cNvPr>
          <p:cNvSpPr>
            <a:spLocks noGrp="1"/>
          </p:cNvSpPr>
          <p:nvPr>
            <p:ph type="title"/>
          </p:nvPr>
        </p:nvSpPr>
        <p:spPr/>
        <p:txBody>
          <a:bodyPr/>
          <a:lstStyle/>
          <a:p>
            <a:r>
              <a:rPr lang="en-US" dirty="0"/>
              <a:t>Random Forest Regression</a:t>
            </a:r>
            <a:br>
              <a:rPr lang="en-US" dirty="0"/>
            </a:br>
            <a:r>
              <a:rPr lang="en-US" dirty="0"/>
              <a:t>One Sample Decision Tree</a:t>
            </a:r>
          </a:p>
        </p:txBody>
      </p:sp>
      <p:sp>
        <p:nvSpPr>
          <p:cNvPr id="3" name="Content Placeholder 2">
            <a:extLst>
              <a:ext uri="{FF2B5EF4-FFF2-40B4-BE49-F238E27FC236}">
                <a16:creationId xmlns:a16="http://schemas.microsoft.com/office/drawing/2014/main" id="{DB08CA20-7433-4149-A2EA-673C917EDF2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EE5FFBD-EADF-4765-BDF4-87C8A312D4DD}"/>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7AC08A30-0C87-4027-A85A-C289E7479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21" y="3685483"/>
            <a:ext cx="7863840" cy="2846561"/>
          </a:xfrm>
          <a:prstGeom prst="rect">
            <a:avLst/>
          </a:prstGeom>
        </p:spPr>
      </p:pic>
    </p:spTree>
    <p:extLst>
      <p:ext uri="{BB962C8B-B14F-4D97-AF65-F5344CB8AC3E}">
        <p14:creationId xmlns:p14="http://schemas.microsoft.com/office/powerpoint/2010/main" val="170058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8CA-AB4F-4ED4-B44E-C92A4F6C88A7}"/>
              </a:ext>
            </a:extLst>
          </p:cNvPr>
          <p:cNvSpPr>
            <a:spLocks noGrp="1"/>
          </p:cNvSpPr>
          <p:nvPr>
            <p:ph type="title"/>
          </p:nvPr>
        </p:nvSpPr>
        <p:spPr/>
        <p:txBody>
          <a:bodyPr/>
          <a:lstStyle/>
          <a:p>
            <a:r>
              <a:rPr lang="en-US" dirty="0"/>
              <a:t>Limitations and Ideas for Model </a:t>
            </a:r>
            <a:r>
              <a:rPr lang="en-US" dirty="0" err="1"/>
              <a:t>Imporvement</a:t>
            </a:r>
            <a:endParaRPr lang="en-US" dirty="0"/>
          </a:p>
        </p:txBody>
      </p:sp>
      <p:sp>
        <p:nvSpPr>
          <p:cNvPr id="3" name="Content Placeholder 2">
            <a:extLst>
              <a:ext uri="{FF2B5EF4-FFF2-40B4-BE49-F238E27FC236}">
                <a16:creationId xmlns:a16="http://schemas.microsoft.com/office/drawing/2014/main" id="{0E16F90E-D924-4376-A92B-8E951316751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041C4F4-15A9-420F-8A83-C190F8057D7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370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5541-F036-40A0-BCE6-16C140562F2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BF66BE2-94CE-4899-9648-D260D2F8DB8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AE10DF6-900A-444A-9EB5-EF3CC83FBB3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1609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EAD4-EABD-4884-B23F-05AECABF7806}"/>
              </a:ext>
            </a:extLst>
          </p:cNvPr>
          <p:cNvSpPr>
            <a:spLocks noGrp="1"/>
          </p:cNvSpPr>
          <p:nvPr>
            <p:ph type="title"/>
          </p:nvPr>
        </p:nvSpPr>
        <p:spPr/>
        <p:txBody>
          <a:bodyPr/>
          <a:lstStyle/>
          <a:p>
            <a:r>
              <a:rPr lang="en-US" dirty="0"/>
              <a:t>Who might care?</a:t>
            </a:r>
          </a:p>
        </p:txBody>
      </p:sp>
      <p:sp>
        <p:nvSpPr>
          <p:cNvPr id="3" name="Content Placeholder 2">
            <a:extLst>
              <a:ext uri="{FF2B5EF4-FFF2-40B4-BE49-F238E27FC236}">
                <a16:creationId xmlns:a16="http://schemas.microsoft.com/office/drawing/2014/main" id="{AD5E78F1-0E3D-4E8E-A688-263DE1266E7A}"/>
              </a:ext>
            </a:extLst>
          </p:cNvPr>
          <p:cNvSpPr>
            <a:spLocks noGrp="1"/>
          </p:cNvSpPr>
          <p:nvPr>
            <p:ph idx="1"/>
          </p:nvPr>
        </p:nvSpPr>
        <p:spPr/>
        <p:txBody>
          <a:bodyPr/>
          <a:lstStyle/>
          <a:p>
            <a:r>
              <a:rPr lang="en-US" dirty="0"/>
              <a:t>Bike Company Vendors </a:t>
            </a:r>
          </a:p>
          <a:p>
            <a:pPr lvl="1"/>
            <a:r>
              <a:rPr lang="en-US" dirty="0"/>
              <a:t>Capital </a:t>
            </a:r>
            <a:r>
              <a:rPr lang="en-US" dirty="0" err="1"/>
              <a:t>BikeShare</a:t>
            </a:r>
            <a:endParaRPr lang="en-US" dirty="0"/>
          </a:p>
          <a:p>
            <a:pPr lvl="1"/>
            <a:r>
              <a:rPr lang="en-US" dirty="0"/>
              <a:t>Citi Bike</a:t>
            </a:r>
          </a:p>
          <a:p>
            <a:pPr lvl="1"/>
            <a:r>
              <a:rPr lang="en-US" dirty="0"/>
              <a:t>Bird</a:t>
            </a:r>
          </a:p>
          <a:p>
            <a:r>
              <a:rPr lang="en-US" dirty="0"/>
              <a:t>Mobile Apps</a:t>
            </a:r>
          </a:p>
          <a:p>
            <a:r>
              <a:rPr lang="en-US" dirty="0"/>
              <a:t>Kiosks/Bike stores</a:t>
            </a:r>
          </a:p>
          <a:p>
            <a:r>
              <a:rPr lang="en-US" dirty="0"/>
              <a:t>Government Bodies – Parking Facilities</a:t>
            </a:r>
          </a:p>
          <a:p>
            <a:endParaRPr lang="en-US" dirty="0"/>
          </a:p>
        </p:txBody>
      </p:sp>
      <p:sp>
        <p:nvSpPr>
          <p:cNvPr id="4" name="Footer Placeholder 3">
            <a:extLst>
              <a:ext uri="{FF2B5EF4-FFF2-40B4-BE49-F238E27FC236}">
                <a16:creationId xmlns:a16="http://schemas.microsoft.com/office/drawing/2014/main" id="{F155B88A-BA7C-4B1D-A743-684BCFD8417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6843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514292" y="513612"/>
            <a:ext cx="9894133" cy="1031216"/>
          </a:xfrm>
        </p:spPr>
        <p:txBody>
          <a:bodyPr anchor="b">
            <a:normAutofit/>
          </a:bodyPr>
          <a:lstStyle/>
          <a:p>
            <a:r>
              <a:rPr lang="en-US"/>
              <a:t>Data Overview</a:t>
            </a:r>
            <a:endParaRPr lang="en-US" dirty="0"/>
          </a:p>
        </p:txBody>
      </p:sp>
      <p:pic>
        <p:nvPicPr>
          <p:cNvPr id="5" name="Picture 4" descr="A screenshot of a computer&#10;&#10;Description generated with very high confidence">
            <a:extLst>
              <a:ext uri="{FF2B5EF4-FFF2-40B4-BE49-F238E27FC236}">
                <a16:creationId xmlns:a16="http://schemas.microsoft.com/office/drawing/2014/main" id="{E78F6728-BEAD-4CAD-9A8F-76DB9E83022B}"/>
              </a:ext>
            </a:extLst>
          </p:cNvPr>
          <p:cNvPicPr>
            <a:picLocks noChangeAspect="1"/>
          </p:cNvPicPr>
          <p:nvPr/>
        </p:nvPicPr>
        <p:blipFill>
          <a:blip r:embed="rId2"/>
          <a:stretch>
            <a:fillRect/>
          </a:stretch>
        </p:blipFill>
        <p:spPr>
          <a:xfrm>
            <a:off x="1514293" y="3421867"/>
            <a:ext cx="5069382" cy="1089916"/>
          </a:xfrm>
          <a:prstGeom prst="rect">
            <a:avLst/>
          </a:prstGeom>
        </p:spPr>
      </p:pic>
      <p:sp>
        <p:nvSpPr>
          <p:cNvPr id="13"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29ACBD-8B17-431B-BFA3-FF089ECEBF92}"/>
              </a:ext>
            </a:extLst>
          </p:cNvPr>
          <p:cNvSpPr>
            <a:spLocks noGrp="1"/>
          </p:cNvSpPr>
          <p:nvPr>
            <p:ph idx="1"/>
          </p:nvPr>
        </p:nvSpPr>
        <p:spPr>
          <a:xfrm>
            <a:off x="7781373" y="2279151"/>
            <a:ext cx="3627063" cy="3387145"/>
          </a:xfrm>
        </p:spPr>
        <p:txBody>
          <a:bodyPr anchor="ctr">
            <a:normAutofit/>
          </a:bodyPr>
          <a:lstStyle/>
          <a:p>
            <a:r>
              <a:rPr lang="en-US" sz="2000" dirty="0"/>
              <a:t>Data set obtained from </a:t>
            </a:r>
            <a:r>
              <a:rPr lang="en-US" sz="2000" dirty="0">
                <a:hlinkClick r:id="rId3"/>
              </a:rPr>
              <a:t>Kaggle</a:t>
            </a:r>
            <a:endParaRPr lang="en-US" sz="2000" dirty="0"/>
          </a:p>
          <a:p>
            <a:r>
              <a:rPr lang="en-US" sz="2000" dirty="0"/>
              <a:t>Factors that affect Bike Sharing count</a:t>
            </a:r>
          </a:p>
          <a:p>
            <a:pPr lvl="1"/>
            <a:r>
              <a:rPr lang="en-US" sz="2000" dirty="0"/>
              <a:t>Weather conditions – Temperature, Humidity, Windspeed</a:t>
            </a:r>
          </a:p>
          <a:p>
            <a:pPr lvl="1"/>
            <a:r>
              <a:rPr lang="en-US" sz="2000" dirty="0"/>
              <a:t>Day – Working day or not</a:t>
            </a:r>
          </a:p>
          <a:p>
            <a:pPr lvl="1"/>
            <a:r>
              <a:rPr lang="en-US" sz="2000" dirty="0"/>
              <a:t>Time of the day</a:t>
            </a:r>
          </a:p>
          <a:p>
            <a:endParaRPr lang="en-US" sz="2000" dirty="0"/>
          </a:p>
        </p:txBody>
      </p:sp>
      <p:sp>
        <p:nvSpPr>
          <p:cNvPr id="4" name="Footer Placeholder 3">
            <a:extLst>
              <a:ext uri="{FF2B5EF4-FFF2-40B4-BE49-F238E27FC236}">
                <a16:creationId xmlns:a16="http://schemas.microsoft.com/office/drawing/2014/main" id="{6C187415-A62A-475D-93DB-60AB0E85A593}"/>
              </a:ext>
            </a:extLst>
          </p:cNvPr>
          <p:cNvSpPr>
            <a:spLocks noGrp="1"/>
          </p:cNvSpPr>
          <p:nvPr>
            <p:ph type="ftr" sz="quarter" idx="11"/>
          </p:nvPr>
        </p:nvSpPr>
        <p:spPr>
          <a:xfrm>
            <a:off x="4038600" y="6356350"/>
            <a:ext cx="4114800" cy="365125"/>
          </a:xfrm>
        </p:spPr>
        <p:txBody>
          <a:bodyPr>
            <a:normAutofit/>
          </a:bodyPr>
          <a:lstStyle/>
          <a:p>
            <a:endParaRPr lang="en-US">
              <a:solidFill>
                <a:prstClr val="black">
                  <a:tint val="75000"/>
                </a:prstClr>
              </a:solidFill>
            </a:endParaRPr>
          </a:p>
        </p:txBody>
      </p:sp>
    </p:spTree>
    <p:extLst>
      <p:ext uri="{BB962C8B-B14F-4D97-AF65-F5344CB8AC3E}">
        <p14:creationId xmlns:p14="http://schemas.microsoft.com/office/powerpoint/2010/main" val="332543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6DF1F-D00E-4304-9935-8450B3D0C8A0}"/>
              </a:ext>
            </a:extLst>
          </p:cNvPr>
          <p:cNvSpPr>
            <a:spLocks noGrp="1"/>
          </p:cNvSpPr>
          <p:nvPr>
            <p:ph type="title"/>
          </p:nvPr>
        </p:nvSpPr>
        <p:spPr>
          <a:xfrm>
            <a:off x="5297762" y="1053711"/>
            <a:ext cx="5638994" cy="1424446"/>
          </a:xfrm>
        </p:spPr>
        <p:txBody>
          <a:bodyPr>
            <a:normAutofit/>
          </a:bodyPr>
          <a:lstStyle/>
          <a:p>
            <a:r>
              <a:rPr lang="en-US">
                <a:solidFill>
                  <a:srgbClr val="FFFFFF"/>
                </a:solidFill>
              </a:rPr>
              <a:t>Exploratory Data Analysis – Weather  </a:t>
            </a:r>
          </a:p>
        </p:txBody>
      </p:sp>
      <p:pic>
        <p:nvPicPr>
          <p:cNvPr id="5" name="Picture 4">
            <a:extLst>
              <a:ext uri="{FF2B5EF4-FFF2-40B4-BE49-F238E27FC236}">
                <a16:creationId xmlns:a16="http://schemas.microsoft.com/office/drawing/2014/main" id="{C1037CF0-F5DB-4515-9972-012DEEC43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40" y="478232"/>
            <a:ext cx="3640822" cy="2789902"/>
          </a:xfrm>
          <a:prstGeom prst="rect">
            <a:avLst/>
          </a:prstGeom>
        </p:spPr>
      </p:pic>
      <p:cxnSp>
        <p:nvCxnSpPr>
          <p:cNvPr id="13" name="Straight Connector 12">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D1A52-39A9-494B-A2BF-6A47E1804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29117"/>
            <a:ext cx="3662730" cy="2710420"/>
          </a:xfrm>
          <a:prstGeom prst="rect">
            <a:avLst/>
          </a:prstGeom>
        </p:spPr>
      </p:pic>
      <p:sp>
        <p:nvSpPr>
          <p:cNvPr id="3" name="Content Placeholder 2">
            <a:extLst>
              <a:ext uri="{FF2B5EF4-FFF2-40B4-BE49-F238E27FC236}">
                <a16:creationId xmlns:a16="http://schemas.microsoft.com/office/drawing/2014/main" id="{36C6B718-71AF-4726-B319-F574EA98324C}"/>
              </a:ext>
            </a:extLst>
          </p:cNvPr>
          <p:cNvSpPr>
            <a:spLocks noGrp="1"/>
          </p:cNvSpPr>
          <p:nvPr>
            <p:ph idx="1"/>
          </p:nvPr>
        </p:nvSpPr>
        <p:spPr>
          <a:xfrm>
            <a:off x="5297762" y="2799889"/>
            <a:ext cx="5747187" cy="2987543"/>
          </a:xfrm>
        </p:spPr>
        <p:txBody>
          <a:bodyPr anchor="t">
            <a:normAutofit/>
          </a:bodyPr>
          <a:lstStyle/>
          <a:p>
            <a:r>
              <a:rPr lang="en-US" sz="2400">
                <a:solidFill>
                  <a:srgbClr val="FFFFFF"/>
                </a:solidFill>
              </a:rPr>
              <a:t>Higher bike rental when weather is more clear and sunny</a:t>
            </a:r>
          </a:p>
          <a:p>
            <a:r>
              <a:rPr lang="en-US" sz="2400">
                <a:solidFill>
                  <a:srgbClr val="FFFFFF"/>
                </a:solidFill>
              </a:rPr>
              <a:t>Single instance of a Heavy Snow/Rain condition </a:t>
            </a:r>
            <a:r>
              <a:rPr lang="en-US" sz="2400">
                <a:solidFill>
                  <a:srgbClr val="FFFFFF"/>
                </a:solidFill>
                <a:sym typeface="Wingdings" panose="05000000000000000000" pitchFamily="2" charset="2"/>
              </a:rPr>
              <a:t> Changed to Light Snow/Rain condition</a:t>
            </a:r>
            <a:endParaRPr lang="en-US" sz="2400">
              <a:solidFill>
                <a:srgbClr val="FFFFFF"/>
              </a:solidFill>
            </a:endParaRPr>
          </a:p>
          <a:p>
            <a:endParaRPr lang="en-US" sz="2400">
              <a:solidFill>
                <a:srgbClr val="FFFFFF"/>
              </a:solidFill>
            </a:endParaRPr>
          </a:p>
        </p:txBody>
      </p:sp>
      <p:sp>
        <p:nvSpPr>
          <p:cNvPr id="4" name="Footer Placeholder 3">
            <a:extLst>
              <a:ext uri="{FF2B5EF4-FFF2-40B4-BE49-F238E27FC236}">
                <a16:creationId xmlns:a16="http://schemas.microsoft.com/office/drawing/2014/main" id="{FF90B975-1284-4CF0-8DB1-39B2D44CBC17}"/>
              </a:ext>
            </a:extLst>
          </p:cNvPr>
          <p:cNvSpPr>
            <a:spLocks noGrp="1"/>
          </p:cNvSpPr>
          <p:nvPr>
            <p:ph type="ftr" sz="quarter" idx="11"/>
          </p:nvPr>
        </p:nvSpPr>
        <p:spPr>
          <a:xfrm>
            <a:off x="5297761" y="6455503"/>
            <a:ext cx="4790456" cy="365125"/>
          </a:xfrm>
        </p:spPr>
        <p:txBody>
          <a:bodyPr>
            <a:normAutofit/>
          </a:bodyPr>
          <a:lstStyle/>
          <a:p>
            <a:pPr algn="l"/>
            <a:endParaRPr lang="en-US"/>
          </a:p>
        </p:txBody>
      </p:sp>
    </p:spTree>
    <p:extLst>
      <p:ext uri="{BB962C8B-B14F-4D97-AF65-F5344CB8AC3E}">
        <p14:creationId xmlns:p14="http://schemas.microsoft.com/office/powerpoint/2010/main" val="27733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CBAA0-D2E7-437E-8A1A-844DB8776F8E}"/>
              </a:ext>
            </a:extLst>
          </p:cNvPr>
          <p:cNvSpPr>
            <a:spLocks noGrp="1"/>
          </p:cNvSpPr>
          <p:nvPr>
            <p:ph type="title"/>
          </p:nvPr>
        </p:nvSpPr>
        <p:spPr>
          <a:xfrm>
            <a:off x="5297762" y="1053711"/>
            <a:ext cx="5638994" cy="1424446"/>
          </a:xfrm>
        </p:spPr>
        <p:txBody>
          <a:bodyPr>
            <a:normAutofit/>
          </a:bodyPr>
          <a:lstStyle/>
          <a:p>
            <a:r>
              <a:rPr lang="en-US" dirty="0">
                <a:solidFill>
                  <a:srgbClr val="FFFFFF"/>
                </a:solidFill>
              </a:rPr>
              <a:t>Exploratory Data Analysis – Season </a:t>
            </a:r>
          </a:p>
        </p:txBody>
      </p:sp>
      <p:pic>
        <p:nvPicPr>
          <p:cNvPr id="5" name="Picture 4">
            <a:extLst>
              <a:ext uri="{FF2B5EF4-FFF2-40B4-BE49-F238E27FC236}">
                <a16:creationId xmlns:a16="http://schemas.microsoft.com/office/drawing/2014/main" id="{0E020AB8-C508-4B99-BE1E-960E28CD9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40" y="478232"/>
            <a:ext cx="3640822" cy="2789902"/>
          </a:xfrm>
          <a:prstGeom prst="rect">
            <a:avLst/>
          </a:prstGeom>
        </p:spPr>
      </p:pic>
      <p:cxnSp>
        <p:nvCxnSpPr>
          <p:cNvPr id="50" name="Straight Connector 4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16FAFE9-8B74-4141-B82E-7FCA94893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27248"/>
            <a:ext cx="3662730" cy="2714158"/>
          </a:xfrm>
          <a:prstGeom prst="rect">
            <a:avLst/>
          </a:prstGeom>
        </p:spPr>
      </p:pic>
      <p:sp>
        <p:nvSpPr>
          <p:cNvPr id="3" name="Content Placeholder 2">
            <a:extLst>
              <a:ext uri="{FF2B5EF4-FFF2-40B4-BE49-F238E27FC236}">
                <a16:creationId xmlns:a16="http://schemas.microsoft.com/office/drawing/2014/main" id="{830F91D6-5A7D-497F-8F20-20D0FFB02517}"/>
              </a:ext>
            </a:extLst>
          </p:cNvPr>
          <p:cNvSpPr>
            <a:spLocks noGrp="1"/>
          </p:cNvSpPr>
          <p:nvPr>
            <p:ph idx="1"/>
          </p:nvPr>
        </p:nvSpPr>
        <p:spPr>
          <a:xfrm>
            <a:off x="5297762" y="2799889"/>
            <a:ext cx="5747187" cy="2987543"/>
          </a:xfrm>
        </p:spPr>
        <p:txBody>
          <a:bodyPr anchor="t">
            <a:normAutofit/>
          </a:bodyPr>
          <a:lstStyle/>
          <a:p>
            <a:r>
              <a:rPr lang="en-US" sz="2400">
                <a:solidFill>
                  <a:srgbClr val="FFFFFF"/>
                </a:solidFill>
              </a:rPr>
              <a:t>Highest bike reservations during Summer (April to June) and Fall (July to September) and lowest in Spring (January to March)</a:t>
            </a:r>
          </a:p>
        </p:txBody>
      </p:sp>
      <p:sp>
        <p:nvSpPr>
          <p:cNvPr id="4" name="Footer Placeholder 3">
            <a:extLst>
              <a:ext uri="{FF2B5EF4-FFF2-40B4-BE49-F238E27FC236}">
                <a16:creationId xmlns:a16="http://schemas.microsoft.com/office/drawing/2014/main" id="{15CB3C52-5C53-4ACB-A183-6BE3B08CE1CC}"/>
              </a:ext>
            </a:extLst>
          </p:cNvPr>
          <p:cNvSpPr>
            <a:spLocks noGrp="1"/>
          </p:cNvSpPr>
          <p:nvPr>
            <p:ph type="ftr" sz="quarter" idx="11"/>
          </p:nvPr>
        </p:nvSpPr>
        <p:spPr>
          <a:xfrm>
            <a:off x="5297761" y="6455503"/>
            <a:ext cx="4790456" cy="365125"/>
          </a:xfrm>
        </p:spPr>
        <p:txBody>
          <a:bodyPr>
            <a:normAutofit/>
          </a:bodyPr>
          <a:lstStyle/>
          <a:p>
            <a:pPr algn="l"/>
            <a:endParaRPr lang="en-US"/>
          </a:p>
        </p:txBody>
      </p:sp>
    </p:spTree>
    <p:extLst>
      <p:ext uri="{BB962C8B-B14F-4D97-AF65-F5344CB8AC3E}">
        <p14:creationId xmlns:p14="http://schemas.microsoft.com/office/powerpoint/2010/main" val="120933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7BD9E-780D-4DE0-A239-6606604A42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Exploratory Data Analysis – Working Day</a:t>
            </a:r>
          </a:p>
        </p:txBody>
      </p:sp>
      <p:sp>
        <p:nvSpPr>
          <p:cNvPr id="3" name="Content Placeholder 2">
            <a:extLst>
              <a:ext uri="{FF2B5EF4-FFF2-40B4-BE49-F238E27FC236}">
                <a16:creationId xmlns:a16="http://schemas.microsoft.com/office/drawing/2014/main" id="{5FC48D0B-DD0C-4B4D-BD7B-E1BC570F14FE}"/>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E0802B"/>
                </a:solidFill>
              </a:rPr>
              <a:t>Overall average bike rental count on a Working day or Non-working day are sa</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BCD79B-0554-4CB3-98D4-460F20DA4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67" y="2426818"/>
            <a:ext cx="5216916" cy="3997637"/>
          </a:xfrm>
          <a:prstGeom prst="rect">
            <a:avLst/>
          </a:prstGeom>
        </p:spPr>
      </p:pic>
      <p:cxnSp>
        <p:nvCxnSpPr>
          <p:cNvPr id="27"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67F1079-FBC0-41B8-953F-1F91EC9B6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73" y="2426818"/>
            <a:ext cx="5216916" cy="3997637"/>
          </a:xfrm>
          <a:prstGeom prst="rect">
            <a:avLst/>
          </a:prstGeom>
        </p:spPr>
      </p:pic>
      <p:sp>
        <p:nvSpPr>
          <p:cNvPr id="4" name="Footer Placeholder 3">
            <a:extLst>
              <a:ext uri="{FF2B5EF4-FFF2-40B4-BE49-F238E27FC236}">
                <a16:creationId xmlns:a16="http://schemas.microsoft.com/office/drawing/2014/main" id="{21637750-2412-4136-B43E-D7629123D01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endParaRPr lang="en-US" sz="1200" kern="1200">
              <a:solidFill>
                <a:srgbClr val="898989"/>
              </a:solidFill>
              <a:latin typeface="+mn-lt"/>
              <a:ea typeface="+mn-ea"/>
              <a:cs typeface="+mn-cs"/>
            </a:endParaRPr>
          </a:p>
        </p:txBody>
      </p:sp>
    </p:spTree>
    <p:extLst>
      <p:ext uri="{BB962C8B-B14F-4D97-AF65-F5344CB8AC3E}">
        <p14:creationId xmlns:p14="http://schemas.microsoft.com/office/powerpoint/2010/main" val="77798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5600">
                <a:solidFill>
                  <a:srgbClr val="FFFFFF"/>
                </a:solidFill>
              </a:rPr>
              <a:t>Exploratory Data Analysis - Temperature</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lnSpcReduction="10000"/>
          </a:bodyPr>
          <a:lstStyle/>
          <a:p>
            <a:pPr marL="0" indent="0">
              <a:buNone/>
            </a:pPr>
            <a:r>
              <a:rPr lang="en-US" sz="2400" dirty="0">
                <a:solidFill>
                  <a:srgbClr val="F87359"/>
                </a:solidFill>
              </a:rPr>
              <a:t>Steady increase in biking count with temperature</a:t>
            </a:r>
          </a:p>
          <a:p>
            <a:pPr marL="0" indent="0">
              <a:buNone/>
            </a:pPr>
            <a:r>
              <a:rPr lang="en-US" sz="2400" dirty="0">
                <a:solidFill>
                  <a:srgbClr val="F87359"/>
                </a:solidFill>
              </a:rPr>
              <a:t>Ideal temperature for biking is between 32 and 36 degree Celsius</a:t>
            </a:r>
          </a:p>
          <a:p>
            <a:pPr marL="0" indent="0">
              <a:buNone/>
            </a:pPr>
            <a:endParaRPr lang="en-US" sz="2400" dirty="0">
              <a:solidFill>
                <a:srgbClr val="F87359"/>
              </a:solidFill>
            </a:endParaRPr>
          </a:p>
        </p:txBody>
      </p:sp>
      <p:pic>
        <p:nvPicPr>
          <p:cNvPr id="6" name="Picture 5">
            <a:extLst>
              <a:ext uri="{FF2B5EF4-FFF2-40B4-BE49-F238E27FC236}">
                <a16:creationId xmlns:a16="http://schemas.microsoft.com/office/drawing/2014/main" id="{2DCAA6B1-6608-45EA-A2F6-45C607DA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29745"/>
            <a:ext cx="5390093" cy="2169512"/>
          </a:xfrm>
          <a:prstGeom prst="rect">
            <a:avLst/>
          </a:prstGeom>
        </p:spPr>
      </p:pic>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F6733A-61B5-4445-8AD9-51803B56ACC2}"/>
              </a:ext>
            </a:extLst>
          </p:cNvPr>
          <p:cNvSpPr>
            <a:spLocks noGrp="1"/>
          </p:cNvSpPr>
          <p:nvPr>
            <p:ph type="ftr" sz="quarter" idx="11"/>
          </p:nvPr>
        </p:nvSpPr>
        <p:spPr>
          <a:xfrm>
            <a:off x="1018604" y="5961905"/>
            <a:ext cx="4164575" cy="365125"/>
          </a:xfrm>
        </p:spPr>
        <p:txBody>
          <a:bodyPr vert="horz" lIns="91440" tIns="45720" rIns="91440" bIns="45720" rtlCol="0" anchor="ctr">
            <a:normAutofit/>
          </a:bodyPr>
          <a:lstStyle/>
          <a:p>
            <a:pPr algn="l"/>
            <a:endParaRPr lang="en-US" kern="1200">
              <a:solidFill>
                <a:srgbClr val="AFABAB"/>
              </a:solidFill>
              <a:latin typeface="+mn-lt"/>
              <a:ea typeface="+mn-ea"/>
              <a:cs typeface="+mn-cs"/>
            </a:endParaRPr>
          </a:p>
        </p:txBody>
      </p:sp>
      <p:pic>
        <p:nvPicPr>
          <p:cNvPr id="5" name="Picture 4">
            <a:extLst>
              <a:ext uri="{FF2B5EF4-FFF2-40B4-BE49-F238E27FC236}">
                <a16:creationId xmlns:a16="http://schemas.microsoft.com/office/drawing/2014/main" id="{FAB9E9B4-A2EC-48DE-85A9-1607E53C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3874727"/>
            <a:ext cx="5390093" cy="2546818"/>
          </a:xfrm>
          <a:prstGeom prst="rect">
            <a:avLst/>
          </a:prstGeom>
        </p:spPr>
      </p:pic>
    </p:spTree>
    <p:extLst>
      <p:ext uri="{BB962C8B-B14F-4D97-AF65-F5344CB8AC3E}">
        <p14:creationId xmlns:p14="http://schemas.microsoft.com/office/powerpoint/2010/main" val="428924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3B63-CA0C-48C2-BC4B-3BE366CDC9C0}"/>
              </a:ext>
            </a:extLst>
          </p:cNvPr>
          <p:cNvSpPr>
            <a:spLocks noGrp="1"/>
          </p:cNvSpPr>
          <p:nvPr>
            <p:ph type="title"/>
          </p:nvPr>
        </p:nvSpPr>
        <p:spPr/>
        <p:txBody>
          <a:bodyPr/>
          <a:lstStyle/>
          <a:p>
            <a:r>
              <a:rPr lang="en-US" dirty="0"/>
              <a:t>Exploratory Data Analysis – Hourly Distribution</a:t>
            </a:r>
          </a:p>
        </p:txBody>
      </p:sp>
      <p:sp>
        <p:nvSpPr>
          <p:cNvPr id="3" name="Content Placeholder 2">
            <a:extLst>
              <a:ext uri="{FF2B5EF4-FFF2-40B4-BE49-F238E27FC236}">
                <a16:creationId xmlns:a16="http://schemas.microsoft.com/office/drawing/2014/main" id="{81116634-27C7-45DB-95EE-F5DFEAC1FF9B}"/>
              </a:ext>
            </a:extLst>
          </p:cNvPr>
          <p:cNvSpPr>
            <a:spLocks noGrp="1"/>
          </p:cNvSpPr>
          <p:nvPr>
            <p:ph idx="1"/>
          </p:nvPr>
        </p:nvSpPr>
        <p:spPr/>
        <p:txBody>
          <a:bodyPr/>
          <a:lstStyle/>
          <a:p>
            <a:r>
              <a:rPr lang="en-US" dirty="0"/>
              <a:t>Two biking patterns</a:t>
            </a:r>
          </a:p>
          <a:p>
            <a:pPr lvl="1"/>
            <a:r>
              <a:rPr lang="en-US" dirty="0"/>
              <a:t>Working Day Pattern: Registered Users + Working daily Commuters + 8am &amp; 5pm peak hours</a:t>
            </a:r>
          </a:p>
          <a:p>
            <a:pPr lvl="1"/>
            <a:r>
              <a:rPr lang="en-US" dirty="0"/>
              <a:t>Non-Working Day Pattern: Casual Users + Tourists on Holidays + Steady pattern with ~12 noon peak count </a:t>
            </a:r>
          </a:p>
          <a:p>
            <a:endParaRPr lang="en-US" dirty="0"/>
          </a:p>
        </p:txBody>
      </p:sp>
      <p:sp>
        <p:nvSpPr>
          <p:cNvPr id="4" name="Footer Placeholder 3">
            <a:extLst>
              <a:ext uri="{FF2B5EF4-FFF2-40B4-BE49-F238E27FC236}">
                <a16:creationId xmlns:a16="http://schemas.microsoft.com/office/drawing/2014/main" id="{0EEAB9F6-F39A-45B7-A0AC-4A7BB7CDC2DD}"/>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F1263CF0-E8D7-48B1-B687-7106A7956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469" y="4033402"/>
            <a:ext cx="5718356" cy="2508051"/>
          </a:xfrm>
          <a:prstGeom prst="rect">
            <a:avLst/>
          </a:prstGeom>
        </p:spPr>
      </p:pic>
      <p:pic>
        <p:nvPicPr>
          <p:cNvPr id="6" name="Picture 5">
            <a:extLst>
              <a:ext uri="{FF2B5EF4-FFF2-40B4-BE49-F238E27FC236}">
                <a16:creationId xmlns:a16="http://schemas.microsoft.com/office/drawing/2014/main" id="{391F7746-4B7D-4123-A964-D98219AF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758" y="-117625"/>
            <a:ext cx="5718356" cy="2508051"/>
          </a:xfrm>
          <a:prstGeom prst="rect">
            <a:avLst/>
          </a:prstGeom>
        </p:spPr>
      </p:pic>
      <p:pic>
        <p:nvPicPr>
          <p:cNvPr id="7" name="Picture 6">
            <a:extLst>
              <a:ext uri="{FF2B5EF4-FFF2-40B4-BE49-F238E27FC236}">
                <a16:creationId xmlns:a16="http://schemas.microsoft.com/office/drawing/2014/main" id="{BB12261E-4F6C-4E6B-B9D3-14F797F280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584" y="3889295"/>
            <a:ext cx="5020068" cy="2796266"/>
          </a:xfrm>
          <a:prstGeom prst="rect">
            <a:avLst/>
          </a:prstGeom>
        </p:spPr>
      </p:pic>
    </p:spTree>
    <p:extLst>
      <p:ext uri="{BB962C8B-B14F-4D97-AF65-F5344CB8AC3E}">
        <p14:creationId xmlns:p14="http://schemas.microsoft.com/office/powerpoint/2010/main" val="3666132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Qualcomm Office Regular"/>
        <a:ea typeface=""/>
        <a:cs typeface=""/>
      </a:majorFont>
      <a:minorFont>
        <a:latin typeface="Qualcomm Office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TotalTime>
  <Words>463</Words>
  <Application>Microsoft Office PowerPoint</Application>
  <PresentationFormat>Widescreen</PresentationFormat>
  <Paragraphs>69</Paragraphs>
  <Slides>26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Cambria Math</vt:lpstr>
      <vt:lpstr>Century Gothic</vt:lpstr>
      <vt:lpstr>Microsoft Sans Serif</vt:lpstr>
      <vt:lpstr>Qualcomm Office Regular</vt:lpstr>
      <vt:lpstr>Wingdings</vt:lpstr>
      <vt:lpstr>Qualcomm</vt:lpstr>
      <vt:lpstr>Office Theme</vt:lpstr>
      <vt:lpstr>Microsoft Visio Drawing</vt:lpstr>
      <vt:lpstr>Bike Sharing Prediction</vt:lpstr>
      <vt:lpstr>The Problem</vt:lpstr>
      <vt:lpstr>Who might care?</vt:lpstr>
      <vt:lpstr>Data Overview</vt:lpstr>
      <vt:lpstr>Exploratory Data Analysis – Weather  </vt:lpstr>
      <vt:lpstr>Exploratory Data Analysis – Season </vt:lpstr>
      <vt:lpstr>Exploratory Data Analysis – Working Day</vt:lpstr>
      <vt:lpstr>Exploratory Data Analysis - Temperature</vt:lpstr>
      <vt:lpstr>Exploratory Data Analysis – Hourly Distribution</vt:lpstr>
      <vt:lpstr>Exploratory Data Analysis – Monthly Distribution</vt:lpstr>
      <vt:lpstr>Regression Plots</vt:lpstr>
      <vt:lpstr>Correlation Analysis – Heatmap</vt:lpstr>
      <vt:lpstr>Feature Engineering</vt:lpstr>
      <vt:lpstr>Modeling Overview</vt:lpstr>
      <vt:lpstr>PowerPoint Presentation</vt:lpstr>
      <vt:lpstr>Modeling Steps</vt:lpstr>
      <vt:lpstr>Evaluation Metric - RMSLE</vt:lpstr>
      <vt:lpstr>Train-Test Split </vt:lpstr>
      <vt:lpstr>Stacking Modeling Procedure</vt:lpstr>
      <vt:lpstr>RMSLE &amp; Modeling Time Summary</vt:lpstr>
      <vt:lpstr>Random Forest Regression Hyperparameter Tuning</vt:lpstr>
      <vt:lpstr>Random Forest Regression Model Performance</vt:lpstr>
      <vt:lpstr>Random Forest Regression  Feature Importance</vt:lpstr>
      <vt:lpstr>Random Forest Regression One Sample Decision Tree</vt:lpstr>
      <vt:lpstr>Limitations and Ideas for Model Imporvement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Maiya</dc:creator>
  <cp:lastModifiedBy>Shashank Maiya</cp:lastModifiedBy>
  <cp:revision>12</cp:revision>
  <dcterms:created xsi:type="dcterms:W3CDTF">2019-01-21T06:04:34Z</dcterms:created>
  <dcterms:modified xsi:type="dcterms:W3CDTF">2019-01-21T18:14:31Z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