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36" r:id="rId2"/>
  </p:sldMasterIdLst>
  <p:notesMasterIdLst>
    <p:notesMasterId r:id="rId34"/>
  </p:notesMasterIdLst>
  <p:handoutMasterIdLst>
    <p:handoutMasterId r:id="rId35"/>
  </p:handoutMasterIdLst>
  <p:sldIdLst>
    <p:sldId id="945" r:id="rId3"/>
    <p:sldId id="985" r:id="rId4"/>
    <p:sldId id="947" r:id="rId5"/>
    <p:sldId id="987" r:id="rId6"/>
    <p:sldId id="991" r:id="rId7"/>
    <p:sldId id="975" r:id="rId8"/>
    <p:sldId id="951" r:id="rId9"/>
    <p:sldId id="981" r:id="rId10"/>
    <p:sldId id="950" r:id="rId11"/>
    <p:sldId id="980" r:id="rId12"/>
    <p:sldId id="993" r:id="rId13"/>
    <p:sldId id="953" r:id="rId14"/>
    <p:sldId id="995" r:id="rId15"/>
    <p:sldId id="996" r:id="rId16"/>
    <p:sldId id="986" r:id="rId17"/>
    <p:sldId id="976" r:id="rId18"/>
    <p:sldId id="994" r:id="rId19"/>
    <p:sldId id="961" r:id="rId20"/>
    <p:sldId id="997" r:id="rId21"/>
    <p:sldId id="990" r:id="rId22"/>
    <p:sldId id="982" r:id="rId23"/>
    <p:sldId id="970" r:id="rId24"/>
    <p:sldId id="963" r:id="rId25"/>
    <p:sldId id="977" r:id="rId26"/>
    <p:sldId id="964" r:id="rId27"/>
    <p:sldId id="984" r:id="rId28"/>
    <p:sldId id="983" r:id="rId29"/>
    <p:sldId id="989" r:id="rId30"/>
    <p:sldId id="969" r:id="rId31"/>
    <p:sldId id="968" r:id="rId32"/>
    <p:sldId id="973" r:id="rId33"/>
  </p:sldIdLst>
  <p:sldSz cx="12192000" cy="6858000"/>
  <p:notesSz cx="7315200" cy="96012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9FC78"/>
    <a:srgbClr val="F816D8"/>
    <a:srgbClr val="DE4545"/>
    <a:srgbClr val="E05050"/>
    <a:srgbClr val="190000"/>
    <a:srgbClr val="DDDFE5"/>
    <a:srgbClr val="F2F2F2"/>
    <a:srgbClr val="6AB19B"/>
    <a:srgbClr val="E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40" autoAdjust="0"/>
  </p:normalViewPr>
  <p:slideViewPr>
    <p:cSldViewPr snapToGrid="0">
      <p:cViewPr varScale="1">
        <p:scale>
          <a:sx n="111" d="100"/>
          <a:sy n="111" d="100"/>
        </p:scale>
        <p:origin x="534" y="96"/>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516367" y="9021127"/>
            <a:ext cx="2998992" cy="312919"/>
          </a:xfrm>
          <a:prstGeom prst="rect">
            <a:avLst/>
          </a:prstGeom>
        </p:spPr>
        <p:txBody>
          <a:bodyPr vert="horz" lIns="0" tIns="0" rIns="0" bIns="0" rtlCol="0" anchor="b"/>
          <a:lstStyle>
            <a:lvl1pPr algn="l">
              <a:defRPr sz="13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550747" y="9021127"/>
            <a:ext cx="1265298" cy="312919"/>
          </a:xfrm>
          <a:prstGeom prst="rect">
            <a:avLst/>
          </a:prstGeom>
        </p:spPr>
        <p:txBody>
          <a:bodyPr vert="horz" lIns="0" tIns="0" rIns="0" bIns="0" rtlCol="0" anchor="b"/>
          <a:lstStyle>
            <a:lvl1pPr algn="r">
              <a:defRPr sz="13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defTabSz="966612">
              <a:defRPr/>
            </a:pPr>
            <a:endParaRPr lang="en-US" sz="1900">
              <a:solidFill>
                <a:prstClr val="black"/>
              </a:solidFill>
              <a:latin typeface="Microsoft Sans Serif"/>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0925" y="582613"/>
            <a:ext cx="5211763" cy="2932112"/>
          </a:xfrm>
          <a:prstGeom prst="rect">
            <a:avLst/>
          </a:prstGeom>
          <a:noFill/>
          <a:ln w="9525">
            <a:solidFill>
              <a:schemeClr val="tx1">
                <a:lumMod val="50000"/>
                <a:lumOff val="50000"/>
              </a:schemeClr>
            </a:solidFill>
          </a:ln>
        </p:spPr>
        <p:txBody>
          <a:bodyPr vert="horz" lIns="96661" tIns="48331" rIns="96661" bIns="48331" rtlCol="0" anchor="ctr"/>
          <a:lstStyle/>
          <a:p>
            <a:r>
              <a:rPr lang="en-US"/>
              <a:t> </a:t>
            </a:r>
            <a:endParaRPr lang="en-US" dirty="0"/>
          </a:p>
        </p:txBody>
      </p:sp>
      <p:sp>
        <p:nvSpPr>
          <p:cNvPr id="5" name="Notes Placeholder 4"/>
          <p:cNvSpPr>
            <a:spLocks noGrp="1"/>
          </p:cNvSpPr>
          <p:nvPr>
            <p:ph type="body" sz="quarter" idx="3"/>
          </p:nvPr>
        </p:nvSpPr>
        <p:spPr>
          <a:xfrm>
            <a:off x="1010000" y="3677194"/>
            <a:ext cx="5293845" cy="512202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61023" y="9018198"/>
            <a:ext cx="5013711" cy="31584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550747" y="9018198"/>
            <a:ext cx="1488441" cy="31584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marL="0" marR="0" lvl="0" indent="0" algn="l" defTabSz="96661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389" userDrawn="1">
          <p15:clr>
            <a:srgbClr val="F26B43"/>
          </p15:clr>
        </p15:guide>
        <p15:guide id="2" pos="165" userDrawn="1">
          <p15:clr>
            <a:srgbClr val="F26B43"/>
          </p15:clr>
        </p15:guide>
        <p15:guide id="3" pos="3323" userDrawn="1">
          <p15:clr>
            <a:srgbClr val="F26B43"/>
          </p15:clr>
        </p15:guide>
        <p15:guide id="4" pos="3497" userDrawn="1">
          <p15:clr>
            <a:srgbClr val="F26B43"/>
          </p15:clr>
        </p15:guide>
        <p15:guide id="5" pos="4434" userDrawn="1">
          <p15:clr>
            <a:srgbClr val="F26B43"/>
          </p15:clr>
        </p15:guide>
        <p15:guide id="7" pos="8192"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533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26697"/>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04A-04EC-425E-84F9-3C823B3D9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D71D0-5960-4BDB-9D8C-D677903EF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07F8-518E-4FA5-A4B6-1B2EC3E717A0}"/>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5" name="Footer Placeholder 4">
            <a:extLst>
              <a:ext uri="{FF2B5EF4-FFF2-40B4-BE49-F238E27FC236}">
                <a16:creationId xmlns:a16="http://schemas.microsoft.com/office/drawing/2014/main" id="{F1AF8789-F657-4AAC-83F8-4DCC13AE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0C35F-5EEC-464F-BA3A-B024E415A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20234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99204"/>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D3-5FF7-45EF-AB06-EE7FA448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B2E53-22D6-4008-B6FB-EF928EC2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00C6B5-199E-479D-A46C-CADF436E7D01}"/>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5" name="Footer Placeholder 4">
            <a:extLst>
              <a:ext uri="{FF2B5EF4-FFF2-40B4-BE49-F238E27FC236}">
                <a16:creationId xmlns:a16="http://schemas.microsoft.com/office/drawing/2014/main" id="{CD168863-0042-4296-955A-9B54B9B6B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2649-39E4-445F-B73A-28BB04E2F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06907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DC50-E8C4-4B8F-B6E3-453B66AE3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B5A0D-2646-42C7-BF5D-EB55BFC1E5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4FDFC-507A-47FA-9DA5-EBD92A1EF7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C741C-0FB8-4541-8030-8A3AF803BBB5}"/>
              </a:ext>
            </a:extLst>
          </p:cNvPr>
          <p:cNvSpPr>
            <a:spLocks noGrp="1"/>
          </p:cNvSpPr>
          <p:nvPr>
            <p:ph type="dt" sz="half" idx="10"/>
          </p:nvPr>
        </p:nvSpPr>
        <p:spPr/>
        <p:txBody>
          <a:bodyPr/>
          <a:lstStyle/>
          <a:p>
            <a:fld id="{EB712588-04B1-427B-82EE-E8DB90309F08}" type="datetimeFigureOut">
              <a:rPr lang="en-US" smtClean="0"/>
              <a:t>1/27/2019</a:t>
            </a:fld>
            <a:endParaRPr lang="en-US" dirty="0"/>
          </a:p>
        </p:txBody>
      </p:sp>
      <p:sp>
        <p:nvSpPr>
          <p:cNvPr id="6" name="Footer Placeholder 5">
            <a:extLst>
              <a:ext uri="{FF2B5EF4-FFF2-40B4-BE49-F238E27FC236}">
                <a16:creationId xmlns:a16="http://schemas.microsoft.com/office/drawing/2014/main" id="{5E28EB52-EC23-4C85-94C1-A635DA05AB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61E87-8099-4D7B-B1B9-1E41E8D7757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5357395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CEB-4111-4B1F-AF61-93E2F9783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10A49-8975-4526-A0DE-F76E4CB63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A3F00-0F36-4295-8CA5-86A9A443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B3179-7915-4F75-8D1F-478816E8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96BB3-A0C0-4962-AD22-5A0BA1EC69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E5E63-1547-4F3D-9512-3216103805CC}"/>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8" name="Footer Placeholder 7">
            <a:extLst>
              <a:ext uri="{FF2B5EF4-FFF2-40B4-BE49-F238E27FC236}">
                <a16:creationId xmlns:a16="http://schemas.microsoft.com/office/drawing/2014/main" id="{5E948BBB-D572-4104-BC4C-EDEB55156C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78A21B-F845-4143-A11B-83E2CD7C7C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02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6E6-26AB-4494-90FF-206BD592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AD971-C261-49BD-BD5A-B531227A5071}"/>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4" name="Footer Placeholder 3">
            <a:extLst>
              <a:ext uri="{FF2B5EF4-FFF2-40B4-BE49-F238E27FC236}">
                <a16:creationId xmlns:a16="http://schemas.microsoft.com/office/drawing/2014/main" id="{3AF5BF7B-7B9B-451F-A89A-8A1AE5CCFF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E7EFE3-60B5-45F2-A433-CF0F760F25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140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7D85-081B-44FD-AD1F-EE7BCBEE700D}"/>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3" name="Footer Placeholder 2">
            <a:extLst>
              <a:ext uri="{FF2B5EF4-FFF2-40B4-BE49-F238E27FC236}">
                <a16:creationId xmlns:a16="http://schemas.microsoft.com/office/drawing/2014/main" id="{0593D9E5-975F-464F-A920-A3C1A17AA3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313910-3C65-4C54-90A1-9D58BB0CED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5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0C-68E8-4C65-A497-5298524D4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4A046-B69B-421F-B0FD-2147AA27E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14C41-F09D-4C75-8A5A-BC8B7B9CE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FB016-D46F-43C7-9C3B-CD19034DEC8C}"/>
              </a:ext>
            </a:extLst>
          </p:cNvPr>
          <p:cNvSpPr>
            <a:spLocks noGrp="1"/>
          </p:cNvSpPr>
          <p:nvPr>
            <p:ph type="dt" sz="half" idx="10"/>
          </p:nvPr>
        </p:nvSpPr>
        <p:spPr/>
        <p:txBody>
          <a:bodyPr/>
          <a:lstStyle/>
          <a:p>
            <a:fld id="{42A54C80-263E-416B-A8E0-580EDEADCBDC}" type="datetimeFigureOut">
              <a:rPr lang="en-US" smtClean="0"/>
              <a:t>1/27/2019</a:t>
            </a:fld>
            <a:endParaRPr lang="en-US" dirty="0"/>
          </a:p>
        </p:txBody>
      </p:sp>
      <p:sp>
        <p:nvSpPr>
          <p:cNvPr id="6" name="Footer Placeholder 5">
            <a:extLst>
              <a:ext uri="{FF2B5EF4-FFF2-40B4-BE49-F238E27FC236}">
                <a16:creationId xmlns:a16="http://schemas.microsoft.com/office/drawing/2014/main" id="{76B4620F-1D43-40E6-A534-4E1DAE23EE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82E41-8406-4ACB-A67D-DFE3C4456A12}"/>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15194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D30D-2776-4A02-95F0-183B7232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8A979-CB4A-4CB2-917A-D65A881F2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DA309-C977-44D3-A33C-41540F5D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EB4E7-3A0A-4C3C-9EFB-DDBE70826B76}"/>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6" name="Footer Placeholder 5">
            <a:extLst>
              <a:ext uri="{FF2B5EF4-FFF2-40B4-BE49-F238E27FC236}">
                <a16:creationId xmlns:a16="http://schemas.microsoft.com/office/drawing/2014/main" id="{6445CA11-8DCB-44B7-ACD2-807703EDAC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D9ABA8-085A-4AD2-BFDC-7968C82215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73218"/>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993-C5E3-40C1-80E1-EA4ACD92A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7925A-BB59-4321-8CFC-1FDD6D0DF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6039-6E27-4323-AA57-CC0159F306EA}"/>
              </a:ext>
            </a:extLst>
          </p:cNvPr>
          <p:cNvSpPr>
            <a:spLocks noGrp="1"/>
          </p:cNvSpPr>
          <p:nvPr>
            <p:ph type="dt" sz="half" idx="10"/>
          </p:nvPr>
        </p:nvSpPr>
        <p:spPr/>
        <p:txBody>
          <a:bodyPr/>
          <a:lstStyle/>
          <a:p>
            <a:fld id="{55C6B4A9-1611-4792-9094-5F34BCA07E0B}" type="datetimeFigureOut">
              <a:rPr lang="en-US" smtClean="0"/>
              <a:t>1/27/2019</a:t>
            </a:fld>
            <a:endParaRPr lang="en-US" dirty="0"/>
          </a:p>
        </p:txBody>
      </p:sp>
      <p:sp>
        <p:nvSpPr>
          <p:cNvPr id="5" name="Footer Placeholder 4">
            <a:extLst>
              <a:ext uri="{FF2B5EF4-FFF2-40B4-BE49-F238E27FC236}">
                <a16:creationId xmlns:a16="http://schemas.microsoft.com/office/drawing/2014/main" id="{31B9FC96-594F-4B3D-AF8C-4680FF6B9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4755-4566-47CD-B024-C7E4A2C62B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75726429"/>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E8A4-4892-433A-A7F5-AC6C64900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FFBCA-C37C-4D27-B918-E6677A971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4308-A88E-41A8-A340-496763AD7A1A}"/>
              </a:ext>
            </a:extLst>
          </p:cNvPr>
          <p:cNvSpPr>
            <a:spLocks noGrp="1"/>
          </p:cNvSpPr>
          <p:nvPr>
            <p:ph type="dt" sz="half" idx="10"/>
          </p:nvPr>
        </p:nvSpPr>
        <p:spPr/>
        <p:txBody>
          <a:bodyPr/>
          <a:lstStyle/>
          <a:p>
            <a:fld id="{B61BEF0D-F0BB-DE4B-95CE-6DB70DBA9567}" type="datetimeFigureOut">
              <a:rPr lang="en-US" smtClean="0"/>
              <a:pPr/>
              <a:t>1/27/2019</a:t>
            </a:fld>
            <a:endParaRPr lang="en-US" dirty="0"/>
          </a:p>
        </p:txBody>
      </p:sp>
      <p:sp>
        <p:nvSpPr>
          <p:cNvPr id="5" name="Footer Placeholder 4">
            <a:extLst>
              <a:ext uri="{FF2B5EF4-FFF2-40B4-BE49-F238E27FC236}">
                <a16:creationId xmlns:a16="http://schemas.microsoft.com/office/drawing/2014/main" id="{E713E15D-0B15-4DD6-9FFE-0BEA82D46C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4B23A-A6B8-40C3-A457-C4F6B210ED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8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8" r:id="rId43"/>
    <p:sldLayoutId id="2147484199"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02AA-0E98-48FF-8B5A-50C9DBBAA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989CD-5351-4E69-85F7-D01618B5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56F9-A9E9-4499-B5E7-2DFBDBAD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8714-8FF2-42AA-9D76-E3ABD3A7DFB0}" type="datetimeFigureOut">
              <a:rPr lang="en-US" smtClean="0"/>
              <a:t>1/27/2019</a:t>
            </a:fld>
            <a:endParaRPr lang="en-US"/>
          </a:p>
        </p:txBody>
      </p:sp>
      <p:sp>
        <p:nvSpPr>
          <p:cNvPr id="5" name="Footer Placeholder 4">
            <a:extLst>
              <a:ext uri="{FF2B5EF4-FFF2-40B4-BE49-F238E27FC236}">
                <a16:creationId xmlns:a16="http://schemas.microsoft.com/office/drawing/2014/main" id="{77418A12-1A7A-4E97-A303-E0525064F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81A-7AE2-47AA-B8C3-610DCB523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053DA-CF96-4FF2-8377-131D6AFD3190}" type="slidenum">
              <a:rPr lang="en-US" smtClean="0"/>
              <a:t>‹#›</a:t>
            </a:fld>
            <a:endParaRPr lang="en-US"/>
          </a:p>
        </p:txBody>
      </p:sp>
      <p:sp>
        <p:nvSpPr>
          <p:cNvPr id="7" name="TextBox 6">
            <a:extLst>
              <a:ext uri="{FF2B5EF4-FFF2-40B4-BE49-F238E27FC236}">
                <a16:creationId xmlns:a16="http://schemas.microsoft.com/office/drawing/2014/main" id="{8657A020-43A0-42F9-8EDA-047E668050BB}"/>
              </a:ext>
            </a:extLst>
          </p:cNvPr>
          <p:cNvSpPr txBox="1"/>
          <p:nvPr/>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58579082"/>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5" pos="7359">
          <p15:clr>
            <a:srgbClr val="F26B43"/>
          </p15:clr>
        </p15:guide>
        <p15:guide id="6" orient="horz" pos="4181">
          <p15:clr>
            <a:srgbClr val="F26B43"/>
          </p15:clr>
        </p15:guide>
        <p15:guide id="7" orient="horz" pos="571">
          <p15:clr>
            <a:srgbClr val="F26B43"/>
          </p15:clr>
        </p15:guide>
        <p15:guide id="8" pos="3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5.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2.bin"/><Relationship Id="rId4" Type="http://schemas.openxmlformats.org/officeDocument/2006/relationships/image" Target="../media/image37.emf"/></Relationships>
</file>

<file path=ppt/slides/_rels/slide2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hyperlink" Target="mailto:shashank.maiya@gmail.com" TargetMode="External"/><Relationship Id="rId2" Type="http://schemas.openxmlformats.org/officeDocument/2006/relationships/image" Target="../media/image2.jpg"/><Relationship Id="rId1" Type="http://schemas.openxmlformats.org/officeDocument/2006/relationships/slideLayout" Target="../slideLayouts/slideLayout47.xml"/><Relationship Id="rId6" Type="http://schemas.openxmlformats.org/officeDocument/2006/relationships/hyperlink" Target="https://github.com/shashankvmaiya/Bike-Sharing-Demand-Prediction/blob/master/Final_Report.pdf" TargetMode="External"/><Relationship Id="rId5" Type="http://schemas.openxmlformats.org/officeDocument/2006/relationships/hyperlink" Target="https://github.com/shashankvmaiya" TargetMode="External"/><Relationship Id="rId4" Type="http://schemas.openxmlformats.org/officeDocument/2006/relationships/hyperlink" Target="https://www.linkedin.com/in/shashank-maiya-346854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4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c/bike-sharing-demand/data" TargetMode="Externa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7000" b="-7000"/>
          </a:stretch>
        </a:blip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79A628-2C9D-4A61-8CB2-9521177A3B9A}"/>
              </a:ext>
            </a:extLst>
          </p:cNvPr>
          <p:cNvSpPr>
            <a:spLocks noGrp="1"/>
          </p:cNvSpPr>
          <p:nvPr>
            <p:ph type="ctrTitle"/>
          </p:nvPr>
        </p:nvSpPr>
        <p:spPr>
          <a:xfrm>
            <a:off x="774700" y="762000"/>
            <a:ext cx="3759200" cy="3340100"/>
          </a:xfrm>
        </p:spPr>
        <p:txBody>
          <a:bodyPr vert="horz" lIns="91440" tIns="45720" rIns="91440" bIns="45720" rtlCol="0" anchor="ctr">
            <a:normAutofit/>
          </a:bodyPr>
          <a:lstStyle/>
          <a:p>
            <a:r>
              <a:rPr lang="en-US" sz="5400" kern="1200" dirty="0">
                <a:solidFill>
                  <a:srgbClr val="FFFFFF"/>
                </a:solidFill>
                <a:latin typeface="+mj-lt"/>
                <a:ea typeface="+mj-ea"/>
                <a:cs typeface="+mj-cs"/>
              </a:rPr>
              <a:t>Bike Sharing Prediction</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94EA2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4">
            <a:extLst>
              <a:ext uri="{FF2B5EF4-FFF2-40B4-BE49-F238E27FC236}">
                <a16:creationId xmlns:a16="http://schemas.microsoft.com/office/drawing/2014/main" id="{01D7FB21-8355-4F8A-B0A7-C02F2DED67A1}"/>
              </a:ext>
            </a:extLst>
          </p:cNvPr>
          <p:cNvPicPr>
            <a:picLocks noChangeAspect="1"/>
          </p:cNvPicPr>
          <p:nvPr/>
        </p:nvPicPr>
        <p:blipFill>
          <a:blip r:embed="rId3"/>
          <a:stretch>
            <a:fillRect/>
          </a:stretch>
        </p:blipFill>
        <p:spPr>
          <a:xfrm>
            <a:off x="5143500" y="3223120"/>
            <a:ext cx="1905004" cy="412636"/>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rgbClr val="868D4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Subtitle 2">
            <a:extLst>
              <a:ext uri="{FF2B5EF4-FFF2-40B4-BE49-F238E27FC236}">
                <a16:creationId xmlns:a16="http://schemas.microsoft.com/office/drawing/2014/main" id="{61BB30DD-A81C-43A2-8C10-BFEDF6300939}"/>
              </a:ext>
            </a:extLst>
          </p:cNvPr>
          <p:cNvSpPr>
            <a:spLocks noGrp="1"/>
          </p:cNvSpPr>
          <p:nvPr>
            <p:ph type="subTitle" idx="1"/>
          </p:nvPr>
        </p:nvSpPr>
        <p:spPr>
          <a:xfrm>
            <a:off x="7658103" y="795548"/>
            <a:ext cx="3759198" cy="5275603"/>
          </a:xfrm>
        </p:spPr>
        <p:txBody>
          <a:bodyPr vert="horz" lIns="91440" tIns="45720" rIns="91440" bIns="45720" rtlCol="0" anchor="ctr">
            <a:normAutofit/>
          </a:bodyPr>
          <a:lstStyle/>
          <a:p>
            <a:r>
              <a:rPr lang="en-US" sz="3200" dirty="0"/>
              <a:t>Shashank V. Maiya</a:t>
            </a:r>
          </a:p>
          <a:p>
            <a:pPr indent="-228600" algn="l">
              <a:buFont typeface="Arial" panose="020B0604020202020204" pitchFamily="34" charset="0"/>
              <a:buChar char="•"/>
            </a:pPr>
            <a:endParaRPr lang="en-US" sz="2000" dirty="0"/>
          </a:p>
          <a:p>
            <a:pPr algn="l"/>
            <a:endParaRPr lang="en-US" sz="1600" dirty="0"/>
          </a:p>
          <a:p>
            <a:pPr algn="l"/>
            <a:endParaRPr lang="en-US" sz="1600" dirty="0"/>
          </a:p>
          <a:p>
            <a:pPr algn="l"/>
            <a:r>
              <a:rPr lang="en-US" sz="1600" dirty="0"/>
              <a:t>Data Science Intensive Capstone Project</a:t>
            </a:r>
          </a:p>
          <a:p>
            <a:pPr algn="l"/>
            <a:r>
              <a:rPr lang="en-US" sz="1600" dirty="0"/>
              <a:t>October 1, 2018 Cohort</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036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Temperature</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lnSpcReduction="10000"/>
          </a:bodyPr>
          <a:lstStyle/>
          <a:p>
            <a:r>
              <a:rPr lang="en-US" sz="2400" dirty="0">
                <a:solidFill>
                  <a:srgbClr val="F87359"/>
                </a:solidFill>
              </a:rPr>
              <a:t>Steady increase in biking count with temperature</a:t>
            </a:r>
          </a:p>
          <a:p>
            <a:r>
              <a:rPr lang="en-US" sz="2400" dirty="0">
                <a:solidFill>
                  <a:srgbClr val="F87359"/>
                </a:solidFill>
              </a:rPr>
              <a:t>Ideal temperature for biking is between 32 and 36 degree Celsius</a:t>
            </a:r>
          </a:p>
          <a:p>
            <a:pPr marL="0" indent="0">
              <a:buNone/>
            </a:pPr>
            <a:endParaRPr lang="en-US" sz="2400" dirty="0">
              <a:solidFill>
                <a:srgbClr val="F87359"/>
              </a:solidFill>
            </a:endParaRPr>
          </a:p>
        </p:txBody>
      </p:sp>
      <p:pic>
        <p:nvPicPr>
          <p:cNvPr id="6" name="Picture 5">
            <a:extLst>
              <a:ext uri="{FF2B5EF4-FFF2-40B4-BE49-F238E27FC236}">
                <a16:creationId xmlns:a16="http://schemas.microsoft.com/office/drawing/2014/main" id="{2DCAA6B1-6608-45EA-A2F6-45C607DA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29745"/>
            <a:ext cx="5390093" cy="2169512"/>
          </a:xfrm>
          <a:prstGeom prst="rect">
            <a:avLst/>
          </a:prstGeom>
        </p:spPr>
      </p:pic>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AB9E9B4-A2EC-48DE-85A9-1607E53C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3874727"/>
            <a:ext cx="5390093" cy="2546818"/>
          </a:xfrm>
          <a:prstGeom prst="rect">
            <a:avLst/>
          </a:prstGeom>
        </p:spPr>
      </p:pic>
    </p:spTree>
    <p:extLst>
      <p:ext uri="{BB962C8B-B14F-4D97-AF65-F5344CB8AC3E}">
        <p14:creationId xmlns:p14="http://schemas.microsoft.com/office/powerpoint/2010/main" val="273143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Hourly Distribution</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69"/>
            <a:ext cx="4458424" cy="2099395"/>
          </a:xfrm>
        </p:spPr>
        <p:txBody>
          <a:bodyPr vert="horz" lIns="91440" tIns="45720" rIns="91440" bIns="45720" rtlCol="0">
            <a:normAutofit fontScale="92500"/>
          </a:bodyPr>
          <a:lstStyle/>
          <a:p>
            <a:r>
              <a:rPr lang="en-US" sz="2400" dirty="0">
                <a:solidFill>
                  <a:srgbClr val="F87359"/>
                </a:solidFill>
              </a:rPr>
              <a:t>Two biking patterns</a:t>
            </a:r>
          </a:p>
          <a:p>
            <a:pPr lvl="1"/>
            <a:r>
              <a:rPr lang="en-US" sz="2000" dirty="0">
                <a:solidFill>
                  <a:srgbClr val="F87359"/>
                </a:solidFill>
              </a:rPr>
              <a:t>Working Day Pattern: Registered Users + Working daily Commuters + 8am &amp; 5pm peak hours</a:t>
            </a:r>
          </a:p>
          <a:p>
            <a:pPr lvl="1"/>
            <a:r>
              <a:rPr lang="en-US" sz="2000" dirty="0">
                <a:solidFill>
                  <a:srgbClr val="F87359"/>
                </a:solidFill>
              </a:rPr>
              <a:t>Non-Working Day Pattern: Casual Users + Tourists on Holidays + Steady pattern with ~12 noon peak count </a:t>
            </a: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generated with high confidence">
            <a:extLst>
              <a:ext uri="{FF2B5EF4-FFF2-40B4-BE49-F238E27FC236}">
                <a16:creationId xmlns:a16="http://schemas.microsoft.com/office/drawing/2014/main" id="{90691E0A-BA67-40E1-8A24-5D9418BA0C6F}"/>
              </a:ext>
            </a:extLst>
          </p:cNvPr>
          <p:cNvPicPr>
            <a:picLocks noChangeAspect="1"/>
          </p:cNvPicPr>
          <p:nvPr/>
        </p:nvPicPr>
        <p:blipFill>
          <a:blip r:embed="rId2"/>
          <a:stretch>
            <a:fillRect/>
          </a:stretch>
        </p:blipFill>
        <p:spPr>
          <a:xfrm>
            <a:off x="6834871" y="0"/>
            <a:ext cx="4194699" cy="2336521"/>
          </a:xfrm>
          <a:prstGeom prst="rect">
            <a:avLst/>
          </a:prstGeom>
        </p:spPr>
      </p:pic>
      <p:pic>
        <p:nvPicPr>
          <p:cNvPr id="13" name="Picture 12" descr="A close up of a map&#10;&#10;Description generated with high confidence">
            <a:extLst>
              <a:ext uri="{FF2B5EF4-FFF2-40B4-BE49-F238E27FC236}">
                <a16:creationId xmlns:a16="http://schemas.microsoft.com/office/drawing/2014/main" id="{1B5E0103-F64D-4AA3-A70F-D46DD9F8EBBB}"/>
              </a:ext>
            </a:extLst>
          </p:cNvPr>
          <p:cNvPicPr>
            <a:picLocks noChangeAspect="1"/>
          </p:cNvPicPr>
          <p:nvPr/>
        </p:nvPicPr>
        <p:blipFill>
          <a:blip r:embed="rId3"/>
          <a:stretch>
            <a:fillRect/>
          </a:stretch>
        </p:blipFill>
        <p:spPr>
          <a:xfrm>
            <a:off x="6834871" y="2331552"/>
            <a:ext cx="5221131" cy="2289970"/>
          </a:xfrm>
          <a:prstGeom prst="rect">
            <a:avLst/>
          </a:prstGeom>
        </p:spPr>
      </p:pic>
      <p:pic>
        <p:nvPicPr>
          <p:cNvPr id="15" name="Picture 14" descr="A close up of a map&#10;&#10;Description generated with high confidence">
            <a:extLst>
              <a:ext uri="{FF2B5EF4-FFF2-40B4-BE49-F238E27FC236}">
                <a16:creationId xmlns:a16="http://schemas.microsoft.com/office/drawing/2014/main" id="{A8893439-0409-40E5-97C8-5A1CADE219C7}"/>
              </a:ext>
            </a:extLst>
          </p:cNvPr>
          <p:cNvPicPr>
            <a:picLocks noChangeAspect="1"/>
          </p:cNvPicPr>
          <p:nvPr/>
        </p:nvPicPr>
        <p:blipFill>
          <a:blip r:embed="rId4"/>
          <a:stretch>
            <a:fillRect/>
          </a:stretch>
        </p:blipFill>
        <p:spPr>
          <a:xfrm>
            <a:off x="6834871" y="4577766"/>
            <a:ext cx="5050593" cy="2215172"/>
          </a:xfrm>
          <a:prstGeom prst="rect">
            <a:avLst/>
          </a:prstGeom>
        </p:spPr>
      </p:pic>
    </p:spTree>
    <p:extLst>
      <p:ext uri="{BB962C8B-B14F-4D97-AF65-F5344CB8AC3E}">
        <p14:creationId xmlns:p14="http://schemas.microsoft.com/office/powerpoint/2010/main" val="75037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99CC9B-B36A-44BD-8A77-866C2A6A194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EDA – Monthly Distribution</a:t>
            </a:r>
          </a:p>
        </p:txBody>
      </p:sp>
      <p:sp>
        <p:nvSpPr>
          <p:cNvPr id="3" name="Content Placeholder 2">
            <a:extLst>
              <a:ext uri="{FF2B5EF4-FFF2-40B4-BE49-F238E27FC236}">
                <a16:creationId xmlns:a16="http://schemas.microsoft.com/office/drawing/2014/main" id="{11CC8EAB-37C6-4632-BFA4-D5549396A806}"/>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1900" kern="1200">
                <a:solidFill>
                  <a:srgbClr val="EC8731"/>
                </a:solidFill>
                <a:latin typeface="+mn-lt"/>
                <a:ea typeface="+mn-ea"/>
                <a:cs typeface="+mn-cs"/>
              </a:rPr>
              <a:t>Most rentals are in the months of June and May while least are on January and February.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4DCF22-2431-4B52-AA88-E9C41ED3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721" y="2509911"/>
            <a:ext cx="9137458" cy="3997637"/>
          </a:xfrm>
          <a:prstGeom prst="rect">
            <a:avLst/>
          </a:prstGeom>
        </p:spPr>
      </p:pic>
      <p:sp>
        <p:nvSpPr>
          <p:cNvPr id="4" name="Footer Placeholder 3">
            <a:extLst>
              <a:ext uri="{FF2B5EF4-FFF2-40B4-BE49-F238E27FC236}">
                <a16:creationId xmlns:a16="http://schemas.microsoft.com/office/drawing/2014/main" id="{29655FDD-CC0D-4E44-9E8E-BE8272D4F5CC}"/>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kern="1200">
              <a:solidFill>
                <a:srgbClr val="898989"/>
              </a:solidFill>
              <a:latin typeface="+mn-lt"/>
              <a:ea typeface="+mn-ea"/>
              <a:cs typeface="+mn-cs"/>
            </a:endParaRPr>
          </a:p>
        </p:txBody>
      </p:sp>
    </p:spTree>
    <p:extLst>
      <p:ext uri="{BB962C8B-B14F-4D97-AF65-F5344CB8AC3E}">
        <p14:creationId xmlns:p14="http://schemas.microsoft.com/office/powerpoint/2010/main" val="288092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Regression Plots</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185845"/>
          </a:xfrm>
        </p:spPr>
        <p:txBody>
          <a:bodyPr vert="horz" lIns="91440" tIns="45720" rIns="91440" bIns="45720" rtlCol="0">
            <a:normAutofit lnSpcReduction="10000"/>
          </a:bodyPr>
          <a:lstStyle/>
          <a:p>
            <a:r>
              <a:rPr lang="en-US" sz="1800" dirty="0">
                <a:solidFill>
                  <a:schemeClr val="bg1"/>
                </a:solidFill>
              </a:rPr>
              <a:t>We see a strong positive correlation between count and </a:t>
            </a:r>
            <a:r>
              <a:rPr lang="en-US" sz="1800" dirty="0">
                <a:solidFill>
                  <a:srgbClr val="0070C0"/>
                </a:solidFill>
              </a:rPr>
              <a:t>temperature</a:t>
            </a:r>
          </a:p>
          <a:p>
            <a:r>
              <a:rPr lang="en-US" sz="1800" dirty="0">
                <a:solidFill>
                  <a:schemeClr val="bg1"/>
                </a:solidFill>
              </a:rPr>
              <a:t>We see a strong negative correlation between count and </a:t>
            </a:r>
            <a:r>
              <a:rPr lang="en-US" sz="1800" dirty="0">
                <a:solidFill>
                  <a:srgbClr val="FF0000"/>
                </a:solidFill>
              </a:rPr>
              <a:t>humidity</a:t>
            </a:r>
          </a:p>
          <a:p>
            <a:r>
              <a:rPr lang="en-US" sz="1800" dirty="0">
                <a:solidFill>
                  <a:schemeClr val="bg1"/>
                </a:solidFill>
              </a:rPr>
              <a:t>Count has a weak dependence on </a:t>
            </a:r>
            <a:r>
              <a:rPr lang="en-US" sz="1800" dirty="0">
                <a:solidFill>
                  <a:srgbClr val="00B050"/>
                </a:solidFill>
              </a:rPr>
              <a:t>windspeed</a:t>
            </a:r>
            <a:r>
              <a:rPr lang="en-US" sz="1800" dirty="0">
                <a:solidFill>
                  <a:schemeClr val="bg1"/>
                </a:solidFill>
              </a:rPr>
              <a:t> and several missing (or erroneous) data points (labeled as 0s)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map&#10;&#10;Description generated with very high confidence">
            <a:extLst>
              <a:ext uri="{FF2B5EF4-FFF2-40B4-BE49-F238E27FC236}">
                <a16:creationId xmlns:a16="http://schemas.microsoft.com/office/drawing/2014/main" id="{7836F54D-FBB6-4DE5-8313-F966E2E12014}"/>
              </a:ext>
            </a:extLst>
          </p:cNvPr>
          <p:cNvPicPr>
            <a:picLocks noChangeAspect="1"/>
          </p:cNvPicPr>
          <p:nvPr/>
        </p:nvPicPr>
        <p:blipFill>
          <a:blip r:embed="rId2"/>
          <a:stretch>
            <a:fillRect/>
          </a:stretch>
        </p:blipFill>
        <p:spPr>
          <a:xfrm>
            <a:off x="4856473" y="1773898"/>
            <a:ext cx="7335527" cy="3428195"/>
          </a:xfrm>
          <a:prstGeom prst="rect">
            <a:avLst/>
          </a:prstGeom>
        </p:spPr>
      </p:pic>
    </p:spTree>
    <p:extLst>
      <p:ext uri="{BB962C8B-B14F-4D97-AF65-F5344CB8AC3E}">
        <p14:creationId xmlns:p14="http://schemas.microsoft.com/office/powerpoint/2010/main" val="166257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Correlation Analysis – Heatmap</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r>
              <a:rPr lang="en-US" sz="2000" i="1" dirty="0">
                <a:solidFill>
                  <a:schemeClr val="bg1"/>
                </a:solidFill>
              </a:rPr>
              <a:t>temp</a:t>
            </a:r>
            <a:r>
              <a:rPr lang="en-US" sz="2000" dirty="0">
                <a:solidFill>
                  <a:schemeClr val="bg1"/>
                </a:solidFill>
              </a:rPr>
              <a:t> (true temperature) and </a:t>
            </a:r>
            <a:r>
              <a:rPr lang="en-US" sz="2000" i="1" dirty="0" err="1">
                <a:solidFill>
                  <a:schemeClr val="bg1"/>
                </a:solidFill>
              </a:rPr>
              <a:t>atemp</a:t>
            </a:r>
            <a:r>
              <a:rPr lang="en-US" sz="2000" dirty="0">
                <a:solidFill>
                  <a:schemeClr val="bg1"/>
                </a:solidFill>
              </a:rPr>
              <a:t> (feels like temperature) are highly correlated</a:t>
            </a:r>
          </a:p>
          <a:p>
            <a:r>
              <a:rPr lang="en-US" sz="2000" i="1" dirty="0">
                <a:solidFill>
                  <a:schemeClr val="bg1"/>
                </a:solidFill>
              </a:rPr>
              <a:t>count</a:t>
            </a:r>
            <a:r>
              <a:rPr lang="en-US" sz="2000" dirty="0">
                <a:solidFill>
                  <a:schemeClr val="bg1"/>
                </a:solidFill>
              </a:rPr>
              <a:t> = </a:t>
            </a:r>
            <a:r>
              <a:rPr lang="en-US" sz="2000" i="1" dirty="0">
                <a:solidFill>
                  <a:schemeClr val="bg1"/>
                </a:solidFill>
              </a:rPr>
              <a:t>casual</a:t>
            </a:r>
            <a:r>
              <a:rPr lang="en-US" sz="2000" dirty="0">
                <a:solidFill>
                  <a:schemeClr val="bg1"/>
                </a:solidFill>
              </a:rPr>
              <a:t> + </a:t>
            </a:r>
            <a:r>
              <a:rPr lang="en-US" sz="2000" i="1" dirty="0">
                <a:solidFill>
                  <a:schemeClr val="bg1"/>
                </a:solidFill>
              </a:rPr>
              <a:t>registered</a:t>
            </a:r>
            <a:r>
              <a:rPr lang="en-US" sz="2000" dirty="0">
                <a:solidFill>
                  <a:schemeClr val="bg1"/>
                </a:solidFill>
              </a:rPr>
              <a:t>  </a:t>
            </a:r>
            <a:r>
              <a:rPr lang="en-US" sz="2000" i="1" dirty="0">
                <a:solidFill>
                  <a:schemeClr val="bg1"/>
                </a:solidFill>
              </a:rPr>
              <a:t>count</a:t>
            </a:r>
            <a:r>
              <a:rPr lang="en-US" sz="2000" dirty="0">
                <a:solidFill>
                  <a:schemeClr val="bg1"/>
                </a:solidFill>
              </a:rPr>
              <a:t> is highly correlated with </a:t>
            </a:r>
            <a:r>
              <a:rPr lang="en-US" sz="2000" i="1" dirty="0">
                <a:solidFill>
                  <a:schemeClr val="bg1"/>
                </a:solidFill>
              </a:rPr>
              <a:t>casual</a:t>
            </a:r>
            <a:r>
              <a:rPr lang="en-US" sz="2000" dirty="0">
                <a:solidFill>
                  <a:schemeClr val="bg1"/>
                </a:solidFill>
              </a:rPr>
              <a:t> and </a:t>
            </a:r>
            <a:r>
              <a:rPr lang="en-US" sz="2000" i="1" dirty="0">
                <a:solidFill>
                  <a:schemeClr val="bg1"/>
                </a:solidFill>
              </a:rPr>
              <a:t>registered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pic>
        <p:nvPicPr>
          <p:cNvPr id="6" name="Picture 5" descr="A screenshot of a cell phone&#10;&#10;Description generated with high confidence">
            <a:extLst>
              <a:ext uri="{FF2B5EF4-FFF2-40B4-BE49-F238E27FC236}">
                <a16:creationId xmlns:a16="http://schemas.microsoft.com/office/drawing/2014/main" id="{77E907CE-8B78-42E7-9838-C2969C92D322}"/>
              </a:ext>
            </a:extLst>
          </p:cNvPr>
          <p:cNvPicPr>
            <a:picLocks noChangeAspect="1"/>
          </p:cNvPicPr>
          <p:nvPr/>
        </p:nvPicPr>
        <p:blipFill>
          <a:blip r:embed="rId2"/>
          <a:stretch>
            <a:fillRect/>
          </a:stretch>
        </p:blipFill>
        <p:spPr>
          <a:xfrm>
            <a:off x="5777631" y="645245"/>
            <a:ext cx="5419104" cy="5531416"/>
          </a:xfrm>
          <a:prstGeom prst="rect">
            <a:avLst/>
          </a:prstGeom>
        </p:spPr>
      </p:pic>
    </p:spTree>
    <p:extLst>
      <p:ext uri="{BB962C8B-B14F-4D97-AF65-F5344CB8AC3E}">
        <p14:creationId xmlns:p14="http://schemas.microsoft.com/office/powerpoint/2010/main" val="378046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Feature Engineering</a:t>
            </a:r>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662102" y="6356350"/>
            <a:ext cx="5459798" cy="365125"/>
          </a:xfrm>
        </p:spPr>
        <p:txBody>
          <a:bodyPr>
            <a:normAutofit/>
          </a:bodyPr>
          <a:lstStyle/>
          <a:p>
            <a:pPr algn="l"/>
            <a:endParaRPr lang="en-US">
              <a:solidFill>
                <a:prstClr val="black">
                  <a:tint val="75000"/>
                </a:prstClr>
              </a:solidFill>
            </a:endParaRPr>
          </a:p>
        </p:txBody>
      </p:sp>
      <p:grpSp>
        <p:nvGrpSpPr>
          <p:cNvPr id="8" name="Group 7">
            <a:extLst>
              <a:ext uri="{FF2B5EF4-FFF2-40B4-BE49-F238E27FC236}">
                <a16:creationId xmlns:a16="http://schemas.microsoft.com/office/drawing/2014/main" id="{71A2FFB1-5B9E-4597-A84A-B7AF038381EB}"/>
              </a:ext>
            </a:extLst>
          </p:cNvPr>
          <p:cNvGrpSpPr/>
          <p:nvPr/>
        </p:nvGrpSpPr>
        <p:grpSpPr>
          <a:xfrm>
            <a:off x="4171555" y="277721"/>
            <a:ext cx="7921030" cy="1602794"/>
            <a:chOff x="1645850" y="3343971"/>
            <a:chExt cx="9172575" cy="2113218"/>
          </a:xfrm>
        </p:grpSpPr>
        <p:grpSp>
          <p:nvGrpSpPr>
            <p:cNvPr id="9" name="Group 8">
              <a:extLst>
                <a:ext uri="{FF2B5EF4-FFF2-40B4-BE49-F238E27FC236}">
                  <a16:creationId xmlns:a16="http://schemas.microsoft.com/office/drawing/2014/main" id="{4889558A-3E28-4D97-AB14-7B4B1F5B8E5E}"/>
                </a:ext>
              </a:extLst>
            </p:cNvPr>
            <p:cNvGrpSpPr/>
            <p:nvPr/>
          </p:nvGrpSpPr>
          <p:grpSpPr>
            <a:xfrm>
              <a:off x="1645850" y="3343971"/>
              <a:ext cx="9172575" cy="2113218"/>
              <a:chOff x="1058021" y="3329860"/>
              <a:chExt cx="9172575" cy="2113218"/>
            </a:xfrm>
          </p:grpSpPr>
          <p:pic>
            <p:nvPicPr>
              <p:cNvPr id="11" name="Picture 10">
                <a:extLst>
                  <a:ext uri="{FF2B5EF4-FFF2-40B4-BE49-F238E27FC236}">
                    <a16:creationId xmlns:a16="http://schemas.microsoft.com/office/drawing/2014/main" id="{4669A59B-5604-4C54-BFE2-C7A528DB4A50}"/>
                  </a:ext>
                </a:extLst>
              </p:cNvPr>
              <p:cNvPicPr>
                <a:picLocks noChangeAspect="1"/>
              </p:cNvPicPr>
              <p:nvPr/>
            </p:nvPicPr>
            <p:blipFill>
              <a:blip r:embed="rId2"/>
              <a:stretch>
                <a:fillRect/>
              </a:stretch>
            </p:blipFill>
            <p:spPr>
              <a:xfrm>
                <a:off x="1058021" y="4081003"/>
                <a:ext cx="9172575" cy="1362075"/>
              </a:xfrm>
              <a:prstGeom prst="rect">
                <a:avLst/>
              </a:prstGeom>
            </p:spPr>
          </p:pic>
          <p:sp>
            <p:nvSpPr>
              <p:cNvPr id="12" name="Rectangle 11">
                <a:extLst>
                  <a:ext uri="{FF2B5EF4-FFF2-40B4-BE49-F238E27FC236}">
                    <a16:creationId xmlns:a16="http://schemas.microsoft.com/office/drawing/2014/main" id="{556AA827-2AFE-4CF3-A66F-6A9D1D4D9DD3}"/>
                  </a:ext>
                </a:extLst>
              </p:cNvPr>
              <p:cNvSpPr/>
              <p:nvPr/>
            </p:nvSpPr>
            <p:spPr>
              <a:xfrm>
                <a:off x="2258458" y="4021926"/>
                <a:ext cx="1068636"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A56D18-77C5-419D-8DCF-F3329FFB1147}"/>
                  </a:ext>
                </a:extLst>
              </p:cNvPr>
              <p:cNvSpPr/>
              <p:nvPr/>
            </p:nvSpPr>
            <p:spPr>
              <a:xfrm>
                <a:off x="5027364" y="4021926"/>
                <a:ext cx="415493"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B3FD41-52D2-46E8-8A7C-AD214F3038E7}"/>
                  </a:ext>
                </a:extLst>
              </p:cNvPr>
              <p:cNvSpPr/>
              <p:nvPr/>
            </p:nvSpPr>
            <p:spPr>
              <a:xfrm>
                <a:off x="6074819" y="4016138"/>
                <a:ext cx="1828210"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3B2A225-71B4-4C97-96E0-806B07A20422}"/>
                  </a:ext>
                </a:extLst>
              </p:cNvPr>
              <p:cNvSpPr/>
              <p:nvPr/>
            </p:nvSpPr>
            <p:spPr>
              <a:xfrm>
                <a:off x="8822544" y="4012180"/>
                <a:ext cx="332342"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134B2FB-63CE-4FF6-967A-19D684078D48}"/>
                  </a:ext>
                </a:extLst>
              </p:cNvPr>
              <p:cNvSpPr/>
              <p:nvPr/>
            </p:nvSpPr>
            <p:spPr>
              <a:xfrm>
                <a:off x="7921759" y="4016138"/>
                <a:ext cx="41669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AC40DB4-E2AA-4511-8D65-AFE1CE425452}"/>
                  </a:ext>
                </a:extLst>
              </p:cNvPr>
              <p:cNvSpPr/>
              <p:nvPr/>
            </p:nvSpPr>
            <p:spPr>
              <a:xfrm>
                <a:off x="8365031" y="4016138"/>
                <a:ext cx="41669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7FD8492-4D0F-463D-BF54-FC4D67C15620}"/>
                  </a:ext>
                </a:extLst>
              </p:cNvPr>
              <p:cNvSpPr/>
              <p:nvPr/>
            </p:nvSpPr>
            <p:spPr>
              <a:xfrm>
                <a:off x="9184815" y="4008806"/>
                <a:ext cx="44247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18">
                <a:extLst>
                  <a:ext uri="{FF2B5EF4-FFF2-40B4-BE49-F238E27FC236}">
                    <a16:creationId xmlns:a16="http://schemas.microsoft.com/office/drawing/2014/main" id="{D98B943D-3BCE-405F-B196-91F7095D3223}"/>
                  </a:ext>
                </a:extLst>
              </p:cNvPr>
              <p:cNvSpPr/>
              <p:nvPr/>
            </p:nvSpPr>
            <p:spPr>
              <a:xfrm>
                <a:off x="1373987" y="4191650"/>
                <a:ext cx="889586" cy="394436"/>
              </a:xfrm>
              <a:prstGeom prst="rect">
                <a:avLst/>
              </a:prstGeom>
              <a:solidFill>
                <a:srgbClr val="0070C0">
                  <a:alpha val="50000"/>
                </a:srgbClr>
              </a:solid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5AF2C56F-D50E-40C0-BD58-5DF445B88481}"/>
                  </a:ext>
                </a:extLst>
              </p:cNvPr>
              <p:cNvSpPr/>
              <p:nvPr/>
            </p:nvSpPr>
            <p:spPr>
              <a:xfrm>
                <a:off x="1961404" y="3345186"/>
                <a:ext cx="6583882" cy="846463"/>
              </a:xfrm>
              <a:custGeom>
                <a:avLst/>
                <a:gdLst>
                  <a:gd name="connsiteX0" fmla="*/ 0 w 6640286"/>
                  <a:gd name="connsiteY0" fmla="*/ 1404710 h 1404710"/>
                  <a:gd name="connsiteX1" fmla="*/ 3037114 w 6640286"/>
                  <a:gd name="connsiteY1" fmla="*/ 452 h 1404710"/>
                  <a:gd name="connsiteX2" fmla="*/ 6640286 w 6640286"/>
                  <a:gd name="connsiteY2" fmla="*/ 1252310 h 1404710"/>
                </a:gdLst>
                <a:ahLst/>
                <a:cxnLst>
                  <a:cxn ang="0">
                    <a:pos x="connsiteX0" y="connsiteY0"/>
                  </a:cxn>
                  <a:cxn ang="0">
                    <a:pos x="connsiteX1" y="connsiteY1"/>
                  </a:cxn>
                  <a:cxn ang="0">
                    <a:pos x="connsiteX2" y="connsiteY2"/>
                  </a:cxn>
                </a:cxnLst>
                <a:rect l="l" t="t" r="r" b="b"/>
                <a:pathLst>
                  <a:path w="6640286" h="1404710">
                    <a:moveTo>
                      <a:pt x="0" y="1404710"/>
                    </a:moveTo>
                    <a:cubicBezTo>
                      <a:pt x="965200" y="715281"/>
                      <a:pt x="1930400" y="25852"/>
                      <a:pt x="3037114" y="452"/>
                    </a:cubicBezTo>
                    <a:cubicBezTo>
                      <a:pt x="4143828" y="-24948"/>
                      <a:pt x="5974443" y="1025524"/>
                      <a:pt x="6640286" y="12523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68AB90D2-B83C-4D00-94A5-4200DE69864F}"/>
                  </a:ext>
                </a:extLst>
              </p:cNvPr>
              <p:cNvSpPr/>
              <p:nvPr/>
            </p:nvSpPr>
            <p:spPr>
              <a:xfrm>
                <a:off x="5146762" y="3329860"/>
                <a:ext cx="4282995" cy="686278"/>
              </a:xfrm>
              <a:custGeom>
                <a:avLst/>
                <a:gdLst>
                  <a:gd name="connsiteX0" fmla="*/ 0 w 4038600"/>
                  <a:gd name="connsiteY0" fmla="*/ 0 h 446314"/>
                  <a:gd name="connsiteX1" fmla="*/ 4038600 w 4038600"/>
                  <a:gd name="connsiteY1" fmla="*/ 446314 h 446314"/>
                </a:gdLst>
                <a:ahLst/>
                <a:cxnLst>
                  <a:cxn ang="0">
                    <a:pos x="connsiteX0" y="connsiteY0"/>
                  </a:cxn>
                  <a:cxn ang="0">
                    <a:pos x="connsiteX1" y="connsiteY1"/>
                  </a:cxn>
                </a:cxnLst>
                <a:rect l="l" t="t" r="r" b="b"/>
                <a:pathLst>
                  <a:path w="4038600" h="446314">
                    <a:moveTo>
                      <a:pt x="0" y="0"/>
                    </a:moveTo>
                    <a:cubicBezTo>
                      <a:pt x="1659164" y="146050"/>
                      <a:pt x="3318329" y="292100"/>
                      <a:pt x="4038600" y="44631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8912DE-72A2-499E-8811-73E039E9ABDD}"/>
                  </a:ext>
                </a:extLst>
              </p:cNvPr>
              <p:cNvSpPr/>
              <p:nvPr/>
            </p:nvSpPr>
            <p:spPr>
              <a:xfrm>
                <a:off x="3328806" y="4019001"/>
                <a:ext cx="167982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Rectangle 22">
                <a:extLst>
                  <a:ext uri="{FF2B5EF4-FFF2-40B4-BE49-F238E27FC236}">
                    <a16:creationId xmlns:a16="http://schemas.microsoft.com/office/drawing/2014/main" id="{3D2E8B9A-F321-4CAD-B013-A1FA0BC75F06}"/>
                  </a:ext>
                </a:extLst>
              </p:cNvPr>
              <p:cNvSpPr/>
              <p:nvPr/>
            </p:nvSpPr>
            <p:spPr>
              <a:xfrm>
                <a:off x="5469431" y="4019859"/>
                <a:ext cx="58665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0" name="Rectangle 9">
              <a:extLst>
                <a:ext uri="{FF2B5EF4-FFF2-40B4-BE49-F238E27FC236}">
                  <a16:creationId xmlns:a16="http://schemas.microsoft.com/office/drawing/2014/main" id="{DE00EBDC-E358-40A6-9C9A-B7AF96ACF6A6}"/>
                </a:ext>
              </a:extLst>
            </p:cNvPr>
            <p:cNvSpPr/>
            <p:nvPr/>
          </p:nvSpPr>
          <p:spPr>
            <a:xfrm>
              <a:off x="10230184" y="4030249"/>
              <a:ext cx="442478"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FF6427B2-B78C-4DFA-A6A0-F28524ECE937}"/>
              </a:ext>
            </a:extLst>
          </p:cNvPr>
          <p:cNvGrpSpPr/>
          <p:nvPr/>
        </p:nvGrpSpPr>
        <p:grpSpPr>
          <a:xfrm>
            <a:off x="2229050" y="3162314"/>
            <a:ext cx="8701662" cy="3345111"/>
            <a:chOff x="293914" y="2820221"/>
            <a:chExt cx="10131724" cy="4137349"/>
          </a:xfrm>
        </p:grpSpPr>
        <p:pic>
          <p:nvPicPr>
            <p:cNvPr id="25" name="Picture 24">
              <a:extLst>
                <a:ext uri="{FF2B5EF4-FFF2-40B4-BE49-F238E27FC236}">
                  <a16:creationId xmlns:a16="http://schemas.microsoft.com/office/drawing/2014/main" id="{99C1F7DB-1E76-498C-81FA-AAD29D88C691}"/>
                </a:ext>
              </a:extLst>
            </p:cNvPr>
            <p:cNvPicPr>
              <a:picLocks noChangeAspect="1"/>
            </p:cNvPicPr>
            <p:nvPr/>
          </p:nvPicPr>
          <p:blipFill>
            <a:blip r:embed="rId3"/>
            <a:stretch>
              <a:fillRect/>
            </a:stretch>
          </p:blipFill>
          <p:spPr>
            <a:xfrm>
              <a:off x="293914" y="4442933"/>
              <a:ext cx="2686050" cy="1323975"/>
            </a:xfrm>
            <a:prstGeom prst="rect">
              <a:avLst/>
            </a:prstGeom>
          </p:spPr>
        </p:pic>
        <p:sp>
          <p:nvSpPr>
            <p:cNvPr id="26" name="Arrow: Right 25">
              <a:extLst>
                <a:ext uri="{FF2B5EF4-FFF2-40B4-BE49-F238E27FC236}">
                  <a16:creationId xmlns:a16="http://schemas.microsoft.com/office/drawing/2014/main" id="{DDA85049-795A-4564-9E3A-4AA79EAE7563}"/>
                </a:ext>
              </a:extLst>
            </p:cNvPr>
            <p:cNvSpPr/>
            <p:nvPr/>
          </p:nvSpPr>
          <p:spPr>
            <a:xfrm>
              <a:off x="3061969" y="4773927"/>
              <a:ext cx="1953107" cy="661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OneHotEncoding</a:t>
              </a:r>
            </a:p>
          </p:txBody>
        </p:sp>
        <p:pic>
          <p:nvPicPr>
            <p:cNvPr id="27" name="Picture 26">
              <a:extLst>
                <a:ext uri="{FF2B5EF4-FFF2-40B4-BE49-F238E27FC236}">
                  <a16:creationId xmlns:a16="http://schemas.microsoft.com/office/drawing/2014/main" id="{6573E66E-B45C-412E-A1B1-DAD10A247B68}"/>
                </a:ext>
              </a:extLst>
            </p:cNvPr>
            <p:cNvPicPr>
              <a:picLocks noChangeAspect="1"/>
            </p:cNvPicPr>
            <p:nvPr/>
          </p:nvPicPr>
          <p:blipFill>
            <a:blip r:embed="rId4"/>
            <a:stretch>
              <a:fillRect/>
            </a:stretch>
          </p:blipFill>
          <p:spPr>
            <a:xfrm>
              <a:off x="5205938" y="2820221"/>
              <a:ext cx="2590800" cy="1343025"/>
            </a:xfrm>
            <a:prstGeom prst="rect">
              <a:avLst/>
            </a:prstGeom>
          </p:spPr>
        </p:pic>
        <p:pic>
          <p:nvPicPr>
            <p:cNvPr id="28" name="Picture 27">
              <a:extLst>
                <a:ext uri="{FF2B5EF4-FFF2-40B4-BE49-F238E27FC236}">
                  <a16:creationId xmlns:a16="http://schemas.microsoft.com/office/drawing/2014/main" id="{31062A8E-0B3B-42AE-A1DE-1CD1F8E9414E}"/>
                </a:ext>
              </a:extLst>
            </p:cNvPr>
            <p:cNvPicPr>
              <a:picLocks noChangeAspect="1"/>
            </p:cNvPicPr>
            <p:nvPr/>
          </p:nvPicPr>
          <p:blipFill>
            <a:blip r:embed="rId5"/>
            <a:stretch>
              <a:fillRect/>
            </a:stretch>
          </p:blipFill>
          <p:spPr>
            <a:xfrm>
              <a:off x="5205938" y="5605020"/>
              <a:ext cx="4724400" cy="1352550"/>
            </a:xfrm>
            <a:prstGeom prst="rect">
              <a:avLst/>
            </a:prstGeom>
          </p:spPr>
        </p:pic>
        <p:pic>
          <p:nvPicPr>
            <p:cNvPr id="29" name="Picture 28">
              <a:extLst>
                <a:ext uri="{FF2B5EF4-FFF2-40B4-BE49-F238E27FC236}">
                  <a16:creationId xmlns:a16="http://schemas.microsoft.com/office/drawing/2014/main" id="{09891BFD-1400-40AF-A402-0047F18326B2}"/>
                </a:ext>
              </a:extLst>
            </p:cNvPr>
            <p:cNvPicPr>
              <a:picLocks noChangeAspect="1"/>
            </p:cNvPicPr>
            <p:nvPr/>
          </p:nvPicPr>
          <p:blipFill>
            <a:blip r:embed="rId6"/>
            <a:stretch>
              <a:fillRect/>
            </a:stretch>
          </p:blipFill>
          <p:spPr>
            <a:xfrm>
              <a:off x="5205938" y="4207858"/>
              <a:ext cx="5219700" cy="1352550"/>
            </a:xfrm>
            <a:prstGeom prst="rect">
              <a:avLst/>
            </a:prstGeom>
          </p:spPr>
        </p:pic>
      </p:grpSp>
      <p:grpSp>
        <p:nvGrpSpPr>
          <p:cNvPr id="30" name="Group 29">
            <a:extLst>
              <a:ext uri="{FF2B5EF4-FFF2-40B4-BE49-F238E27FC236}">
                <a16:creationId xmlns:a16="http://schemas.microsoft.com/office/drawing/2014/main" id="{1F966513-857E-4057-B5AB-D6B004664D1E}"/>
              </a:ext>
            </a:extLst>
          </p:cNvPr>
          <p:cNvGrpSpPr/>
          <p:nvPr/>
        </p:nvGrpSpPr>
        <p:grpSpPr>
          <a:xfrm>
            <a:off x="10420568" y="1948330"/>
            <a:ext cx="1669309" cy="1454570"/>
            <a:chOff x="442520" y="3087732"/>
            <a:chExt cx="1669309" cy="1454570"/>
          </a:xfrm>
        </p:grpSpPr>
        <p:sp>
          <p:nvSpPr>
            <p:cNvPr id="31" name="Rectangle 30">
              <a:extLst>
                <a:ext uri="{FF2B5EF4-FFF2-40B4-BE49-F238E27FC236}">
                  <a16:creationId xmlns:a16="http://schemas.microsoft.com/office/drawing/2014/main" id="{5EE2752C-5765-4546-BAE9-CE36F8444DAE}"/>
                </a:ext>
              </a:extLst>
            </p:cNvPr>
            <p:cNvSpPr/>
            <p:nvPr/>
          </p:nvSpPr>
          <p:spPr>
            <a:xfrm>
              <a:off x="442520" y="3087732"/>
              <a:ext cx="1669309"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Dropped Feature</a:t>
              </a:r>
            </a:p>
          </p:txBody>
        </p:sp>
        <p:sp>
          <p:nvSpPr>
            <p:cNvPr id="32" name="Rectangle 31">
              <a:extLst>
                <a:ext uri="{FF2B5EF4-FFF2-40B4-BE49-F238E27FC236}">
                  <a16:creationId xmlns:a16="http://schemas.microsoft.com/office/drawing/2014/main" id="{510D2428-BBF4-4304-99E5-1CC2E6D36B6E}"/>
                </a:ext>
              </a:extLst>
            </p:cNvPr>
            <p:cNvSpPr/>
            <p:nvPr/>
          </p:nvSpPr>
          <p:spPr>
            <a:xfrm>
              <a:off x="442520" y="4147866"/>
              <a:ext cx="166930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Target Feature</a:t>
              </a:r>
            </a:p>
          </p:txBody>
        </p:sp>
        <p:sp>
          <p:nvSpPr>
            <p:cNvPr id="33" name="Rectangle 32">
              <a:extLst>
                <a:ext uri="{FF2B5EF4-FFF2-40B4-BE49-F238E27FC236}">
                  <a16:creationId xmlns:a16="http://schemas.microsoft.com/office/drawing/2014/main" id="{42FC3A24-A8DF-4C88-99D0-551008DA8E0A}"/>
                </a:ext>
              </a:extLst>
            </p:cNvPr>
            <p:cNvSpPr/>
            <p:nvPr/>
          </p:nvSpPr>
          <p:spPr>
            <a:xfrm>
              <a:off x="442520" y="3617799"/>
              <a:ext cx="1669309"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Retained Feature</a:t>
              </a:r>
            </a:p>
          </p:txBody>
        </p:sp>
      </p:grpSp>
    </p:spTree>
    <p:extLst>
      <p:ext uri="{BB962C8B-B14F-4D97-AF65-F5344CB8AC3E}">
        <p14:creationId xmlns:p14="http://schemas.microsoft.com/office/powerpoint/2010/main" val="10482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25E44-D422-435A-9E7B-47C64E2549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dirty="0">
                <a:solidFill>
                  <a:srgbClr val="FFFFFF"/>
                </a:solidFill>
                <a:latin typeface="+mj-lt"/>
                <a:ea typeface="+mj-ea"/>
                <a:cs typeface="+mj-cs"/>
              </a:rPr>
              <a:t>Modeling</a:t>
            </a:r>
          </a:p>
        </p:txBody>
      </p:sp>
      <p:sp>
        <p:nvSpPr>
          <p:cNvPr id="3" name="Text Placeholder 2">
            <a:extLst>
              <a:ext uri="{FF2B5EF4-FFF2-40B4-BE49-F238E27FC236}">
                <a16:creationId xmlns:a16="http://schemas.microsoft.com/office/drawing/2014/main" id="{0FD458B9-5D2C-4B16-8B38-552DC4DF720B}"/>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CAC39DD5-B795-4683-B916-0080CCF11910}"/>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a:solidFill>
                <a:srgbClr val="898989"/>
              </a:solidFill>
              <a:latin typeface="+mn-lt"/>
              <a:ea typeface="+mn-ea"/>
              <a:cs typeface="+mn-cs"/>
            </a:endParaRPr>
          </a:p>
        </p:txBody>
      </p:sp>
    </p:spTree>
    <p:extLst>
      <p:ext uri="{BB962C8B-B14F-4D97-AF65-F5344CB8AC3E}">
        <p14:creationId xmlns:p14="http://schemas.microsoft.com/office/powerpoint/2010/main" val="58697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Modeling Overview</a:t>
            </a:r>
            <a:endParaRPr lang="en-US"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r>
                  <a:rPr lang="en-US" sz="2000" dirty="0">
                    <a:solidFill>
                      <a:schemeClr val="bg1"/>
                    </a:solidFill>
                  </a:rPr>
                  <a:t>Type: Supervised Learning</a:t>
                </a:r>
              </a:p>
              <a:p>
                <a:r>
                  <a:rPr lang="en-US" sz="2000" dirty="0">
                    <a:solidFill>
                      <a:schemeClr val="bg1"/>
                    </a:solidFill>
                  </a:rPr>
                  <a:t>Regression Problem: Possible Target values [0, </a:t>
                </a:r>
                <a14:m>
                  <m:oMath xmlns:m="http://schemas.openxmlformats.org/officeDocument/2006/math">
                    <m:r>
                      <a:rPr lang="en-US" sz="2000" i="1">
                        <a:solidFill>
                          <a:schemeClr val="bg1"/>
                        </a:solidFill>
                        <a:latin typeface="Cambria Math" panose="02040503050406030204" pitchFamily="18" charset="0"/>
                      </a:rPr>
                      <m:t>∞</m:t>
                    </m:r>
                    <m:r>
                      <a:rPr lang="en-US" sz="2000">
                        <a:solidFill>
                          <a:schemeClr val="bg1"/>
                        </a:solidFill>
                        <a:latin typeface="Cambria Math" panose="02040503050406030204" pitchFamily="18" charset="0"/>
                      </a:rPr>
                      <m:t>)</m:t>
                    </m:r>
                  </m:oMath>
                </a14:m>
                <a:endParaRPr lang="en-US" sz="2000" dirty="0">
                  <a:solidFill>
                    <a:schemeClr val="bg1"/>
                  </a:solidFill>
                </a:endParaRPr>
              </a:p>
            </p:txBody>
          </p:sp>
        </mc:Choice>
        <mc:Fallback xmlns="">
          <p:sp>
            <p:nvSpPr>
              <p:cNvPr id="3" name="Content Placeholder 2">
                <a:extLst>
                  <a:ext uri="{FF2B5EF4-FFF2-40B4-BE49-F238E27FC236}">
                    <a16:creationId xmlns:a16="http://schemas.microsoft.com/office/drawing/2014/main" id="{606EC7F1-5897-445C-A2D8-F78331591CBB}"/>
                  </a:ext>
                </a:extLst>
              </p:cNvPr>
              <p:cNvSpPr>
                <a:spLocks noGrp="1" noRot="1" noChangeAspect="1" noMove="1" noResize="1" noEditPoints="1" noAdjustHandles="1" noChangeArrowheads="1" noChangeShapeType="1" noTextEdit="1"/>
              </p:cNvSpPr>
              <p:nvPr>
                <p:ph idx="1"/>
              </p:nvPr>
            </p:nvSpPr>
            <p:spPr>
              <a:xfrm>
                <a:off x="674237" y="4170501"/>
                <a:ext cx="3657600" cy="2063185"/>
              </a:xfrm>
              <a:blipFill>
                <a:blip r:embed="rId2"/>
                <a:stretch>
                  <a:fillRect l="-1500" t="-2950"/>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pic>
        <p:nvPicPr>
          <p:cNvPr id="11" name="Picture 10">
            <a:extLst>
              <a:ext uri="{FF2B5EF4-FFF2-40B4-BE49-F238E27FC236}">
                <a16:creationId xmlns:a16="http://schemas.microsoft.com/office/drawing/2014/main" id="{6AB11355-A901-4E83-956D-1E942C38F568}"/>
              </a:ext>
            </a:extLst>
          </p:cNvPr>
          <p:cNvPicPr>
            <a:picLocks noChangeAspect="1"/>
          </p:cNvPicPr>
          <p:nvPr/>
        </p:nvPicPr>
        <p:blipFill>
          <a:blip r:embed="rId3"/>
          <a:stretch>
            <a:fillRect/>
          </a:stretch>
        </p:blipFill>
        <p:spPr>
          <a:xfrm>
            <a:off x="4846503" y="914400"/>
            <a:ext cx="7142882" cy="4861249"/>
          </a:xfrm>
          <a:prstGeom prst="rect">
            <a:avLst/>
          </a:prstGeom>
        </p:spPr>
      </p:pic>
    </p:spTree>
    <p:extLst>
      <p:ext uri="{BB962C8B-B14F-4D97-AF65-F5344CB8AC3E}">
        <p14:creationId xmlns:p14="http://schemas.microsoft.com/office/powerpoint/2010/main" val="89699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F96B4-2791-4825-B2C4-54223FCA920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Train/Test Split </a:t>
            </a:r>
          </a:p>
        </p:txBody>
      </p:sp>
      <p:pic>
        <p:nvPicPr>
          <p:cNvPr id="9" name="Content Placeholder 5">
            <a:extLst>
              <a:ext uri="{FF2B5EF4-FFF2-40B4-BE49-F238E27FC236}">
                <a16:creationId xmlns:a16="http://schemas.microsoft.com/office/drawing/2014/main" id="{D3490FE9-8014-42D6-A9D5-3E1B1DAED4FD}"/>
              </a:ext>
            </a:extLst>
          </p:cNvPr>
          <p:cNvPicPr>
            <a:picLocks noGrp="1" noChangeAspect="1"/>
          </p:cNvPicPr>
          <p:nvPr>
            <p:ph idx="1"/>
          </p:nvPr>
        </p:nvPicPr>
        <p:blipFill>
          <a:blip r:embed="rId2"/>
          <a:stretch>
            <a:fillRect/>
          </a:stretch>
        </p:blipFill>
        <p:spPr>
          <a:xfrm>
            <a:off x="4038600" y="1576814"/>
            <a:ext cx="7188199" cy="4288811"/>
          </a:xfrm>
          <a:prstGeom prst="rect">
            <a:avLst/>
          </a:prstGeom>
        </p:spPr>
      </p:pic>
      <p:sp>
        <p:nvSpPr>
          <p:cNvPr id="4" name="Footer Placeholder 3">
            <a:extLst>
              <a:ext uri="{FF2B5EF4-FFF2-40B4-BE49-F238E27FC236}">
                <a16:creationId xmlns:a16="http://schemas.microsoft.com/office/drawing/2014/main" id="{F212B8FD-105A-4ADD-9EE6-5FC69AF7EE2B}"/>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endParaRPr lang="en-US" sz="1200" kern="1200">
              <a:solidFill>
                <a:srgbClr val="898989"/>
              </a:solidFill>
              <a:latin typeface="+mn-lt"/>
              <a:ea typeface="+mn-ea"/>
              <a:cs typeface="+mn-cs"/>
            </a:endParaRPr>
          </a:p>
        </p:txBody>
      </p:sp>
      <p:sp>
        <p:nvSpPr>
          <p:cNvPr id="7" name="Rectangle 6">
            <a:extLst>
              <a:ext uri="{FF2B5EF4-FFF2-40B4-BE49-F238E27FC236}">
                <a16:creationId xmlns:a16="http://schemas.microsoft.com/office/drawing/2014/main" id="{61A8A00A-0365-4217-B574-9BB6FC723AB7}"/>
              </a:ext>
            </a:extLst>
          </p:cNvPr>
          <p:cNvSpPr/>
          <p:nvPr/>
        </p:nvSpPr>
        <p:spPr>
          <a:xfrm>
            <a:off x="6662209" y="210560"/>
            <a:ext cx="1658556" cy="895990"/>
          </a:xfrm>
          <a:prstGeom prst="rect">
            <a:avLst/>
          </a:prstGeom>
          <a:solidFill>
            <a:srgbClr val="00B050">
              <a:alpha val="50000"/>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Used for Hyperparameter Tuning </a:t>
            </a:r>
          </a:p>
        </p:txBody>
      </p:sp>
      <p:sp>
        <p:nvSpPr>
          <p:cNvPr id="23" name="Rectangle 22">
            <a:extLst>
              <a:ext uri="{FF2B5EF4-FFF2-40B4-BE49-F238E27FC236}">
                <a16:creationId xmlns:a16="http://schemas.microsoft.com/office/drawing/2014/main" id="{2C0A5624-481C-4638-BA92-EFD6E02C9E49}"/>
              </a:ext>
            </a:extLst>
          </p:cNvPr>
          <p:cNvSpPr/>
          <p:nvPr/>
        </p:nvSpPr>
        <p:spPr>
          <a:xfrm>
            <a:off x="8364306" y="553589"/>
            <a:ext cx="1658556" cy="547661"/>
          </a:xfrm>
          <a:prstGeom prst="rect">
            <a:avLst/>
          </a:prstGeom>
          <a:solidFill>
            <a:srgbClr val="0070C0">
              <a:alpha val="50000"/>
            </a:srgb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Used for Model Evaluation</a:t>
            </a:r>
          </a:p>
        </p:txBody>
      </p:sp>
      <p:sp>
        <p:nvSpPr>
          <p:cNvPr id="30" name="Arrow: Down 29">
            <a:extLst>
              <a:ext uri="{FF2B5EF4-FFF2-40B4-BE49-F238E27FC236}">
                <a16:creationId xmlns:a16="http://schemas.microsoft.com/office/drawing/2014/main" id="{52804567-0CA6-44D9-96BB-84A1296B9D40}"/>
              </a:ext>
            </a:extLst>
          </p:cNvPr>
          <p:cNvSpPr/>
          <p:nvPr/>
        </p:nvSpPr>
        <p:spPr>
          <a:xfrm>
            <a:off x="7443411" y="1121873"/>
            <a:ext cx="335638" cy="480864"/>
          </a:xfrm>
          <a:prstGeom prst="downArrow">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E23A69A5-8ACF-4298-A77F-EE76A80FB110}"/>
              </a:ext>
            </a:extLst>
          </p:cNvPr>
          <p:cNvSpPr/>
          <p:nvPr/>
        </p:nvSpPr>
        <p:spPr>
          <a:xfrm>
            <a:off x="8918855" y="1119356"/>
            <a:ext cx="335638" cy="480864"/>
          </a:xfrm>
          <a:prstGeom prst="downArrow">
            <a:avLst/>
          </a:prstGeom>
          <a:solidFill>
            <a:schemeClr val="accent3">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4EA856F-D5FF-437A-A2EE-FE7B7D93266F}"/>
              </a:ext>
            </a:extLst>
          </p:cNvPr>
          <p:cNvSpPr/>
          <p:nvPr/>
        </p:nvSpPr>
        <p:spPr>
          <a:xfrm>
            <a:off x="10067020" y="205261"/>
            <a:ext cx="1658556" cy="895989"/>
          </a:xfrm>
          <a:prstGeom prst="rect">
            <a:avLst/>
          </a:prstGeom>
          <a:solidFill>
            <a:srgbClr val="FF0000">
              <a:alpha val="5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Kaggle Test Set (Labels not available)</a:t>
            </a:r>
          </a:p>
        </p:txBody>
      </p:sp>
      <p:sp>
        <p:nvSpPr>
          <p:cNvPr id="33" name="Arrow: Down 32">
            <a:extLst>
              <a:ext uri="{FF2B5EF4-FFF2-40B4-BE49-F238E27FC236}">
                <a16:creationId xmlns:a16="http://schemas.microsoft.com/office/drawing/2014/main" id="{327F748B-3713-4D19-99EF-AF56CA64BF3A}"/>
              </a:ext>
            </a:extLst>
          </p:cNvPr>
          <p:cNvSpPr/>
          <p:nvPr/>
        </p:nvSpPr>
        <p:spPr>
          <a:xfrm>
            <a:off x="10621569" y="1119356"/>
            <a:ext cx="335638" cy="480864"/>
          </a:xfrm>
          <a:prstGeom prst="downArrow">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32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Evaluation Metric - RMSLE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endParaRPr lang="en-US" sz="2000" dirty="0">
              <a:solidFill>
                <a:schemeClr val="bg1"/>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F2BAF3D-F380-48BF-AB93-DF81EEE214CF}"/>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RMSLE = Root Mean Square Log Error</a:t>
                </a:r>
              </a:p>
              <a:p>
                <a:r>
                  <a:rPr lang="en-US" sz="2400" dirty="0"/>
                  <a:t>RMSLE =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+1</m:t>
                                            </m:r>
                                          </m:e>
                                        </m:d>
                                      </m:e>
                                    </m:func>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a:latin typeface="Cambria Math" panose="02040503050406030204" pitchFamily="18" charset="0"/>
                                              </a:rPr>
                                              <m:t>+1</m:t>
                                            </m:r>
                                          </m:e>
                                        </m:d>
                                      </m:e>
                                    </m:func>
                                  </m:e>
                                </m:d>
                              </m:e>
                              <m:sup>
                                <m:r>
                                  <a:rPr lang="en-US" sz="2400" i="1">
                                    <a:latin typeface="Cambria Math" panose="02040503050406030204" pitchFamily="18" charset="0"/>
                                  </a:rPr>
                                  <m:t>2</m:t>
                                </m:r>
                              </m:sup>
                            </m:sSup>
                          </m:e>
                        </m:nary>
                      </m:e>
                    </m:rad>
                  </m:oMath>
                </a14:m>
                <a:endParaRPr lang="en-US" sz="2400" dirty="0"/>
              </a:p>
              <a:p>
                <a:pPr lvl="1"/>
                <a14:m>
                  <m:oMath xmlns:m="http://schemas.openxmlformats.org/officeDocument/2006/math">
                    <m:r>
                      <a:rPr lang="en-US" i="1">
                        <a:latin typeface="Cambria Math" panose="02040503050406030204" pitchFamily="18" charset="0"/>
                      </a:rPr>
                      <m:t>𝑛</m:t>
                    </m:r>
                  </m:oMath>
                </a14:m>
                <a:r>
                  <a:rPr lang="en-US" dirty="0"/>
                  <a:t> is the number of hours in the test set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predicted count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actual count</a:t>
                </a:r>
              </a:p>
              <a:p>
                <a:pPr lvl="1"/>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natural logarithm</a:t>
                </a:r>
              </a:p>
            </p:txBody>
          </p:sp>
        </mc:Choice>
        <mc:Fallback xmlns="">
          <p:sp>
            <p:nvSpPr>
              <p:cNvPr id="8" name="Content Placeholder 2">
                <a:extLst>
                  <a:ext uri="{FF2B5EF4-FFF2-40B4-BE49-F238E27FC236}">
                    <a16:creationId xmlns:a16="http://schemas.microsoft.com/office/drawing/2014/main" id="{BF2BAF3D-F380-48BF-AB93-DF81EEE214CF}"/>
                  </a:ext>
                </a:extLst>
              </p:cNvPr>
              <p:cNvSpPr txBox="1">
                <a:spLocks noRot="1" noChangeAspect="1" noMove="1" noResize="1" noEditPoints="1" noAdjustHandles="1" noChangeArrowheads="1" noChangeShapeType="1" noTextEdit="1"/>
              </p:cNvSpPr>
              <p:nvPr/>
            </p:nvSpPr>
            <p:spPr>
              <a:xfrm>
                <a:off x="6049182" y="802638"/>
                <a:ext cx="5408696" cy="5252722"/>
              </a:xfrm>
              <a:prstGeom prst="rect">
                <a:avLst/>
              </a:prstGeom>
              <a:blipFill>
                <a:blip r:embed="rId2"/>
                <a:stretch>
                  <a:fillRect l="-1464"/>
                </a:stretch>
              </a:blipFill>
            </p:spPr>
            <p:txBody>
              <a:bodyPr/>
              <a:lstStyle/>
              <a:p>
                <a:r>
                  <a:rPr lang="en-US">
                    <a:noFill/>
                  </a:rPr>
                  <a:t> </a:t>
                </a:r>
              </a:p>
            </p:txBody>
          </p:sp>
        </mc:Fallback>
      </mc:AlternateContent>
    </p:spTree>
    <p:extLst>
      <p:ext uri="{BB962C8B-B14F-4D97-AF65-F5344CB8AC3E}">
        <p14:creationId xmlns:p14="http://schemas.microsoft.com/office/powerpoint/2010/main" val="14062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Bike Sharing Systems</a:t>
            </a:r>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662102" y="6356350"/>
            <a:ext cx="5459798" cy="365125"/>
          </a:xfrm>
        </p:spPr>
        <p:txBody>
          <a:bodyPr>
            <a:normAutofit/>
          </a:bodyPr>
          <a:lstStyle/>
          <a:p>
            <a:pPr algn="l"/>
            <a:endParaRPr lang="en-US">
              <a:solidFill>
                <a:prstClr val="black">
                  <a:tint val="75000"/>
                </a:prstClr>
              </a:solidFill>
            </a:endParaRPr>
          </a:p>
        </p:txBody>
      </p:sp>
      <p:sp>
        <p:nvSpPr>
          <p:cNvPr id="36" name="Content Placeholder 2">
            <a:extLst>
              <a:ext uri="{FF2B5EF4-FFF2-40B4-BE49-F238E27FC236}">
                <a16:creationId xmlns:a16="http://schemas.microsoft.com/office/drawing/2014/main" id="{32134068-7620-44B2-A3E1-B1C4792883F4}"/>
              </a:ext>
            </a:extLst>
          </p:cNvPr>
          <p:cNvSpPr>
            <a:spLocks noGrp="1"/>
          </p:cNvSpPr>
          <p:nvPr>
            <p:ph idx="1"/>
          </p:nvPr>
        </p:nvSpPr>
        <p:spPr>
          <a:xfrm>
            <a:off x="450135" y="3387204"/>
            <a:ext cx="5099649" cy="783641"/>
          </a:xfrm>
        </p:spPr>
        <p:txBody>
          <a:bodyPr>
            <a:normAutofit fontScale="92500" lnSpcReduction="10000"/>
          </a:bodyPr>
          <a:lstStyle/>
          <a:p>
            <a:r>
              <a:rPr lang="en-US" sz="1800" dirty="0"/>
              <a:t>Bike Sharing Systems – Facilities which let people borrow bikes from a ‘dock’ or a bike rack and return it back at another ‘dock’ belonging to the same system</a:t>
            </a:r>
          </a:p>
        </p:txBody>
      </p:sp>
      <p:pic>
        <p:nvPicPr>
          <p:cNvPr id="37" name="Picture 36" descr="A close up of a map&#10;&#10;Description generated with high confidence">
            <a:extLst>
              <a:ext uri="{FF2B5EF4-FFF2-40B4-BE49-F238E27FC236}">
                <a16:creationId xmlns:a16="http://schemas.microsoft.com/office/drawing/2014/main" id="{5684EE66-718B-4CDC-8851-981C7230C845}"/>
              </a:ext>
            </a:extLst>
          </p:cNvPr>
          <p:cNvPicPr>
            <a:picLocks noChangeAspect="1"/>
          </p:cNvPicPr>
          <p:nvPr/>
        </p:nvPicPr>
        <p:blipFill>
          <a:blip r:embed="rId2"/>
          <a:stretch>
            <a:fillRect/>
          </a:stretch>
        </p:blipFill>
        <p:spPr>
          <a:xfrm>
            <a:off x="7235404" y="4709286"/>
            <a:ext cx="4045789" cy="1771227"/>
          </a:xfrm>
          <a:prstGeom prst="rect">
            <a:avLst/>
          </a:prstGeom>
        </p:spPr>
      </p:pic>
      <p:pic>
        <p:nvPicPr>
          <p:cNvPr id="38" name="Picture 37" descr="A close up of a bicycle&#10;&#10;Description generated with high confidence">
            <a:extLst>
              <a:ext uri="{FF2B5EF4-FFF2-40B4-BE49-F238E27FC236}">
                <a16:creationId xmlns:a16="http://schemas.microsoft.com/office/drawing/2014/main" id="{7971A6F0-E502-4603-9995-A1BB52F2B038}"/>
              </a:ext>
            </a:extLst>
          </p:cNvPr>
          <p:cNvPicPr>
            <a:picLocks noChangeAspect="1"/>
          </p:cNvPicPr>
          <p:nvPr/>
        </p:nvPicPr>
        <p:blipFill>
          <a:blip r:embed="rId3"/>
          <a:stretch>
            <a:fillRect/>
          </a:stretch>
        </p:blipFill>
        <p:spPr>
          <a:xfrm>
            <a:off x="492427" y="4164927"/>
            <a:ext cx="5015066" cy="2407498"/>
          </a:xfrm>
          <a:prstGeom prst="rect">
            <a:avLst/>
          </a:prstGeom>
        </p:spPr>
      </p:pic>
      <p:pic>
        <p:nvPicPr>
          <p:cNvPr id="39" name="Picture 38" descr="A close up of a map&#10;&#10;Description generated with high confidence">
            <a:extLst>
              <a:ext uri="{FF2B5EF4-FFF2-40B4-BE49-F238E27FC236}">
                <a16:creationId xmlns:a16="http://schemas.microsoft.com/office/drawing/2014/main" id="{83A8E396-CEF1-460D-B116-6F4AF3669E8D}"/>
              </a:ext>
            </a:extLst>
          </p:cNvPr>
          <p:cNvPicPr>
            <a:picLocks noChangeAspect="1"/>
          </p:cNvPicPr>
          <p:nvPr/>
        </p:nvPicPr>
        <p:blipFill>
          <a:blip r:embed="rId4"/>
          <a:stretch>
            <a:fillRect/>
          </a:stretch>
        </p:blipFill>
        <p:spPr>
          <a:xfrm>
            <a:off x="5725895" y="833437"/>
            <a:ext cx="5715000" cy="2595563"/>
          </a:xfrm>
          <a:prstGeom prst="rect">
            <a:avLst/>
          </a:prstGeom>
        </p:spPr>
      </p:pic>
      <p:sp>
        <p:nvSpPr>
          <p:cNvPr id="40" name="Content Placeholder 2">
            <a:extLst>
              <a:ext uri="{FF2B5EF4-FFF2-40B4-BE49-F238E27FC236}">
                <a16:creationId xmlns:a16="http://schemas.microsoft.com/office/drawing/2014/main" id="{75FAE832-7F31-4BFB-912D-C020C68135F7}"/>
              </a:ext>
            </a:extLst>
          </p:cNvPr>
          <p:cNvSpPr txBox="1">
            <a:spLocks/>
          </p:cNvSpPr>
          <p:nvPr/>
        </p:nvSpPr>
        <p:spPr>
          <a:xfrm>
            <a:off x="6836435" y="4003993"/>
            <a:ext cx="5279364" cy="7484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Used for short distance commutes</a:t>
            </a:r>
          </a:p>
          <a:p>
            <a:r>
              <a:rPr lang="en-US" sz="1800" dirty="0"/>
              <a:t>Mostly used by commuters for daily office commutes, by tourists for short distance travel</a:t>
            </a:r>
          </a:p>
        </p:txBody>
      </p:sp>
      <p:sp>
        <p:nvSpPr>
          <p:cNvPr id="42" name="Content Placeholder 2">
            <a:extLst>
              <a:ext uri="{FF2B5EF4-FFF2-40B4-BE49-F238E27FC236}">
                <a16:creationId xmlns:a16="http://schemas.microsoft.com/office/drawing/2014/main" id="{0463BF63-22FF-4FAF-B477-32020E7982AC}"/>
              </a:ext>
            </a:extLst>
          </p:cNvPr>
          <p:cNvSpPr txBox="1">
            <a:spLocks/>
          </p:cNvSpPr>
          <p:nvPr/>
        </p:nvSpPr>
        <p:spPr>
          <a:xfrm>
            <a:off x="5837320" y="312156"/>
            <a:ext cx="5884653" cy="576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Very prevalent in major metropolitan cities – Washington D.C., Chicago, New York City, Boston, Miami, San Diego, San Francisco, etc. </a:t>
            </a:r>
          </a:p>
        </p:txBody>
      </p:sp>
    </p:spTree>
    <p:extLst>
      <p:ext uri="{BB962C8B-B14F-4D97-AF65-F5344CB8AC3E}">
        <p14:creationId xmlns:p14="http://schemas.microsoft.com/office/powerpoint/2010/main" val="303952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Regression Algorithms Used</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fontScale="92500" lnSpcReduction="10000"/>
          </a:bodyPr>
          <a:lstStyle/>
          <a:p>
            <a:r>
              <a:rPr lang="en-US" sz="2000" dirty="0">
                <a:solidFill>
                  <a:schemeClr val="bg1"/>
                </a:solidFill>
              </a:rPr>
              <a:t>3 Categories</a:t>
            </a:r>
          </a:p>
          <a:p>
            <a:pPr lvl="1"/>
            <a:r>
              <a:rPr lang="en-US" sz="2000" dirty="0">
                <a:solidFill>
                  <a:srgbClr val="0070C0"/>
                </a:solidFill>
              </a:rPr>
              <a:t>Linear Algorithms</a:t>
            </a:r>
          </a:p>
          <a:p>
            <a:pPr lvl="1"/>
            <a:r>
              <a:rPr lang="en-US" sz="2000" dirty="0">
                <a:solidFill>
                  <a:srgbClr val="FFC000"/>
                </a:solidFill>
              </a:rPr>
              <a:t>Ensemble Algorithms</a:t>
            </a:r>
          </a:p>
          <a:p>
            <a:pPr lvl="1"/>
            <a:r>
              <a:rPr lang="en-US" sz="2000" dirty="0">
                <a:solidFill>
                  <a:srgbClr val="00B050"/>
                </a:solidFill>
              </a:rPr>
              <a:t>Stacking Algorithms </a:t>
            </a:r>
            <a:r>
              <a:rPr lang="en-US" sz="2000" dirty="0">
                <a:solidFill>
                  <a:schemeClr val="bg1"/>
                </a:solidFill>
              </a:rPr>
              <a:t>where predictions from Linear and Ensemble methods were used to make final predictions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graphicFrame>
        <p:nvGraphicFramePr>
          <p:cNvPr id="9" name="Content Placeholder 4">
            <a:extLst>
              <a:ext uri="{FF2B5EF4-FFF2-40B4-BE49-F238E27FC236}">
                <a16:creationId xmlns:a16="http://schemas.microsoft.com/office/drawing/2014/main" id="{39B12C28-7C2D-4F25-999A-C4BB97F114CA}"/>
              </a:ext>
            </a:extLst>
          </p:cNvPr>
          <p:cNvGraphicFramePr>
            <a:graphicFrameLocks/>
          </p:cNvGraphicFramePr>
          <p:nvPr>
            <p:extLst/>
          </p:nvPr>
        </p:nvGraphicFramePr>
        <p:xfrm>
          <a:off x="5274434" y="467256"/>
          <a:ext cx="6400783" cy="5766440"/>
        </p:xfrm>
        <a:graphic>
          <a:graphicData uri="http://schemas.openxmlformats.org/drawingml/2006/table">
            <a:tbl>
              <a:tblPr firstRow="1" bandRow="1">
                <a:tableStyleId>{5C22544A-7EE6-4342-B048-85BDC9FD1C3A}</a:tableStyleId>
              </a:tblPr>
              <a:tblGrid>
                <a:gridCol w="2265904">
                  <a:extLst>
                    <a:ext uri="{9D8B030D-6E8A-4147-A177-3AD203B41FA5}">
                      <a16:colId xmlns:a16="http://schemas.microsoft.com/office/drawing/2014/main" val="1081073048"/>
                    </a:ext>
                  </a:extLst>
                </a:gridCol>
                <a:gridCol w="4134879">
                  <a:extLst>
                    <a:ext uri="{9D8B030D-6E8A-4147-A177-3AD203B41FA5}">
                      <a16:colId xmlns:a16="http://schemas.microsoft.com/office/drawing/2014/main" val="3965714322"/>
                    </a:ext>
                  </a:extLst>
                </a:gridCol>
              </a:tblGrid>
              <a:tr h="476924">
                <a:tc>
                  <a:txBody>
                    <a:bodyPr/>
                    <a:lstStyle/>
                    <a:p>
                      <a:pPr algn="ctr"/>
                      <a:r>
                        <a:rPr lang="en-US" sz="2100"/>
                        <a:t>Category</a:t>
                      </a:r>
                    </a:p>
                  </a:txBody>
                  <a:tcPr marL="108392" marR="108392" marT="54196" marB="54196" anchor="ctr"/>
                </a:tc>
                <a:tc>
                  <a:txBody>
                    <a:bodyPr/>
                    <a:lstStyle/>
                    <a:p>
                      <a:pPr algn="ctr"/>
                      <a:r>
                        <a:rPr lang="en-US" sz="2100"/>
                        <a:t>Regression Algorithms</a:t>
                      </a:r>
                    </a:p>
                  </a:txBody>
                  <a:tcPr marL="108392" marR="108392" marT="54196" marB="54196" anchor="ctr"/>
                </a:tc>
                <a:extLst>
                  <a:ext uri="{0D108BD9-81ED-4DB2-BD59-A6C34878D82A}">
                    <a16:rowId xmlns:a16="http://schemas.microsoft.com/office/drawing/2014/main" val="2586258446"/>
                  </a:ext>
                </a:extLst>
              </a:tr>
              <a:tr h="440793">
                <a:tc>
                  <a:txBody>
                    <a:bodyPr/>
                    <a:lstStyle/>
                    <a:p>
                      <a:pPr algn="ctr"/>
                      <a:r>
                        <a:rPr lang="en-US" sz="1900"/>
                        <a:t>Linear</a:t>
                      </a:r>
                    </a:p>
                  </a:txBody>
                  <a:tcPr marL="108392" marR="108392" marT="54196" marB="54196" anchor="ctr">
                    <a:solidFill>
                      <a:schemeClr val="bg2"/>
                    </a:solidFill>
                  </a:tcPr>
                </a:tc>
                <a:tc>
                  <a:txBody>
                    <a:bodyPr/>
                    <a:lstStyle/>
                    <a:p>
                      <a:pPr algn="ctr"/>
                      <a:r>
                        <a:rPr lang="en-US" sz="1900"/>
                        <a:t>Linear Regression</a:t>
                      </a:r>
                    </a:p>
                  </a:txBody>
                  <a:tcPr marL="108392" marR="108392" marT="54196" marB="54196" anchor="ctr">
                    <a:solidFill>
                      <a:schemeClr val="bg2"/>
                    </a:solidFill>
                  </a:tcPr>
                </a:tc>
                <a:extLst>
                  <a:ext uri="{0D108BD9-81ED-4DB2-BD59-A6C34878D82A}">
                    <a16:rowId xmlns:a16="http://schemas.microsoft.com/office/drawing/2014/main" val="3126785780"/>
                  </a:ext>
                </a:extLst>
              </a:tr>
              <a:tr h="440793">
                <a:tc>
                  <a:txBody>
                    <a:bodyPr/>
                    <a:lstStyle/>
                    <a:p>
                      <a:pPr algn="ctr"/>
                      <a:endParaRPr lang="en-US" sz="1900"/>
                    </a:p>
                  </a:txBody>
                  <a:tcPr marL="108392" marR="108392" marT="54196" marB="54196" anchor="ctr">
                    <a:solidFill>
                      <a:schemeClr val="bg2"/>
                    </a:solidFill>
                  </a:tcPr>
                </a:tc>
                <a:tc>
                  <a:txBody>
                    <a:bodyPr/>
                    <a:lstStyle/>
                    <a:p>
                      <a:pPr algn="ctr"/>
                      <a:r>
                        <a:rPr lang="en-US" sz="1900"/>
                        <a:t>Ridge</a:t>
                      </a:r>
                    </a:p>
                  </a:txBody>
                  <a:tcPr marL="108392" marR="108392" marT="54196" marB="54196" anchor="ctr">
                    <a:solidFill>
                      <a:schemeClr val="bg2"/>
                    </a:solidFill>
                  </a:tcPr>
                </a:tc>
                <a:extLst>
                  <a:ext uri="{0D108BD9-81ED-4DB2-BD59-A6C34878D82A}">
                    <a16:rowId xmlns:a16="http://schemas.microsoft.com/office/drawing/2014/main" val="745063365"/>
                  </a:ext>
                </a:extLst>
              </a:tr>
              <a:tr h="440793">
                <a:tc>
                  <a:txBody>
                    <a:bodyPr/>
                    <a:lstStyle/>
                    <a:p>
                      <a:pPr algn="ctr"/>
                      <a:endParaRPr lang="en-US" sz="1900" dirty="0"/>
                    </a:p>
                  </a:txBody>
                  <a:tcPr marL="108392" marR="108392" marT="54196" marB="54196" anchor="ctr">
                    <a:solidFill>
                      <a:schemeClr val="bg2"/>
                    </a:solidFill>
                  </a:tcPr>
                </a:tc>
                <a:tc>
                  <a:txBody>
                    <a:bodyPr/>
                    <a:lstStyle/>
                    <a:p>
                      <a:pPr algn="ctr"/>
                      <a:r>
                        <a:rPr lang="en-US" sz="1900"/>
                        <a:t>Lasso</a:t>
                      </a:r>
                    </a:p>
                  </a:txBody>
                  <a:tcPr marL="108392" marR="108392" marT="54196" marB="54196" anchor="ctr">
                    <a:solidFill>
                      <a:schemeClr val="bg2"/>
                    </a:solidFill>
                  </a:tcPr>
                </a:tc>
                <a:extLst>
                  <a:ext uri="{0D108BD9-81ED-4DB2-BD59-A6C34878D82A}">
                    <a16:rowId xmlns:a16="http://schemas.microsoft.com/office/drawing/2014/main" val="1196336099"/>
                  </a:ext>
                </a:extLst>
              </a:tr>
              <a:tr h="440793">
                <a:tc>
                  <a:txBody>
                    <a:bodyPr/>
                    <a:lstStyle/>
                    <a:p>
                      <a:pPr algn="ctr"/>
                      <a:r>
                        <a:rPr lang="en-US" sz="1900"/>
                        <a:t>Ensemble</a:t>
                      </a:r>
                    </a:p>
                  </a:txBody>
                  <a:tcPr marL="108392" marR="108392" marT="54196" marB="54196" anchor="ctr">
                    <a:solidFill>
                      <a:srgbClr val="F9FC78"/>
                    </a:solidFill>
                  </a:tcPr>
                </a:tc>
                <a:tc>
                  <a:txBody>
                    <a:bodyPr/>
                    <a:lstStyle/>
                    <a:p>
                      <a:pPr algn="ctr"/>
                      <a:r>
                        <a:rPr lang="en-US" sz="1900"/>
                        <a:t>Random Forest – 1 </a:t>
                      </a:r>
                    </a:p>
                  </a:txBody>
                  <a:tcPr marL="108392" marR="108392" marT="54196" marB="54196" anchor="ctr">
                    <a:solidFill>
                      <a:srgbClr val="F9FC78"/>
                    </a:solidFill>
                  </a:tcPr>
                </a:tc>
                <a:extLst>
                  <a:ext uri="{0D108BD9-81ED-4DB2-BD59-A6C34878D82A}">
                    <a16:rowId xmlns:a16="http://schemas.microsoft.com/office/drawing/2014/main" val="1746403839"/>
                  </a:ext>
                </a:extLst>
              </a:tr>
              <a:tr h="440793">
                <a:tc>
                  <a:txBody>
                    <a:bodyPr/>
                    <a:lstStyle/>
                    <a:p>
                      <a:pPr algn="ctr"/>
                      <a:endParaRPr lang="en-US" sz="1900"/>
                    </a:p>
                  </a:txBody>
                  <a:tcPr marL="108392" marR="108392" marT="54196" marB="54196" anchor="ctr">
                    <a:solidFill>
                      <a:srgbClr val="F9FC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a:t>Random Forest – 2</a:t>
                      </a:r>
                    </a:p>
                  </a:txBody>
                  <a:tcPr marL="108392" marR="108392" marT="54196" marB="54196" anchor="ctr">
                    <a:solidFill>
                      <a:srgbClr val="F9FC78"/>
                    </a:solidFill>
                  </a:tcPr>
                </a:tc>
                <a:extLst>
                  <a:ext uri="{0D108BD9-81ED-4DB2-BD59-A6C34878D82A}">
                    <a16:rowId xmlns:a16="http://schemas.microsoft.com/office/drawing/2014/main" val="483279711"/>
                  </a:ext>
                </a:extLst>
              </a:tr>
              <a:tr h="440793">
                <a:tc>
                  <a:txBody>
                    <a:bodyPr/>
                    <a:lstStyle/>
                    <a:p>
                      <a:pPr algn="ctr"/>
                      <a:endParaRPr lang="en-US" sz="1900"/>
                    </a:p>
                  </a:txBody>
                  <a:tcPr marL="108392" marR="108392" marT="54196" marB="54196" anchor="ctr">
                    <a:solidFill>
                      <a:srgbClr val="F9FC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a:t>Random Forest – 3</a:t>
                      </a:r>
                    </a:p>
                  </a:txBody>
                  <a:tcPr marL="108392" marR="108392" marT="54196" marB="54196" anchor="ctr">
                    <a:solidFill>
                      <a:srgbClr val="F9FC78"/>
                    </a:solidFill>
                  </a:tcPr>
                </a:tc>
                <a:extLst>
                  <a:ext uri="{0D108BD9-81ED-4DB2-BD59-A6C34878D82A}">
                    <a16:rowId xmlns:a16="http://schemas.microsoft.com/office/drawing/2014/main" val="4168747034"/>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Gradient Boost – 1</a:t>
                      </a:r>
                    </a:p>
                  </a:txBody>
                  <a:tcPr marL="108392" marR="108392" marT="54196" marB="54196" anchor="ctr">
                    <a:solidFill>
                      <a:srgbClr val="F9FC78"/>
                    </a:solidFill>
                  </a:tcPr>
                </a:tc>
                <a:extLst>
                  <a:ext uri="{0D108BD9-81ED-4DB2-BD59-A6C34878D82A}">
                    <a16:rowId xmlns:a16="http://schemas.microsoft.com/office/drawing/2014/main" val="3920843030"/>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Gradient Boost – 2 </a:t>
                      </a:r>
                    </a:p>
                  </a:txBody>
                  <a:tcPr marL="108392" marR="108392" marT="54196" marB="54196" anchor="ctr">
                    <a:solidFill>
                      <a:srgbClr val="F9FC78"/>
                    </a:solidFill>
                  </a:tcPr>
                </a:tc>
                <a:extLst>
                  <a:ext uri="{0D108BD9-81ED-4DB2-BD59-A6C34878D82A}">
                    <a16:rowId xmlns:a16="http://schemas.microsoft.com/office/drawing/2014/main" val="397751768"/>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Adaboost</a:t>
                      </a:r>
                    </a:p>
                  </a:txBody>
                  <a:tcPr marL="108392" marR="108392" marT="54196" marB="54196" anchor="ctr">
                    <a:solidFill>
                      <a:srgbClr val="F9FC78"/>
                    </a:solidFill>
                  </a:tcPr>
                </a:tc>
                <a:extLst>
                  <a:ext uri="{0D108BD9-81ED-4DB2-BD59-A6C34878D82A}">
                    <a16:rowId xmlns:a16="http://schemas.microsoft.com/office/drawing/2014/main" val="1889710477"/>
                  </a:ext>
                </a:extLst>
              </a:tr>
              <a:tr h="440793">
                <a:tc>
                  <a:txBody>
                    <a:bodyPr/>
                    <a:lstStyle/>
                    <a:p>
                      <a:pPr algn="ctr"/>
                      <a:r>
                        <a:rPr lang="en-US" sz="1900"/>
                        <a:t>Stacking</a:t>
                      </a:r>
                    </a:p>
                  </a:txBody>
                  <a:tcPr marL="108392" marR="108392" marT="54196" marB="54196" anchor="ctr">
                    <a:solidFill>
                      <a:srgbClr val="99FF66"/>
                    </a:solidFill>
                  </a:tcPr>
                </a:tc>
                <a:tc>
                  <a:txBody>
                    <a:bodyPr/>
                    <a:lstStyle/>
                    <a:p>
                      <a:pPr algn="ctr"/>
                      <a:r>
                        <a:rPr lang="en-US" sz="1900"/>
                        <a:t>Linear Regression</a:t>
                      </a:r>
                    </a:p>
                  </a:txBody>
                  <a:tcPr marL="108392" marR="108392" marT="54196" marB="54196" anchor="ctr">
                    <a:solidFill>
                      <a:srgbClr val="99FF66"/>
                    </a:solidFill>
                  </a:tcPr>
                </a:tc>
                <a:extLst>
                  <a:ext uri="{0D108BD9-81ED-4DB2-BD59-A6C34878D82A}">
                    <a16:rowId xmlns:a16="http://schemas.microsoft.com/office/drawing/2014/main" val="2360560281"/>
                  </a:ext>
                </a:extLst>
              </a:tr>
              <a:tr h="440793">
                <a:tc>
                  <a:txBody>
                    <a:bodyPr/>
                    <a:lstStyle/>
                    <a:p>
                      <a:pPr algn="ctr"/>
                      <a:endParaRPr lang="en-US" sz="1900"/>
                    </a:p>
                  </a:txBody>
                  <a:tcPr marL="108392" marR="108392" marT="54196" marB="54196" anchor="ctr">
                    <a:solidFill>
                      <a:srgbClr val="99FF66"/>
                    </a:solidFill>
                  </a:tcPr>
                </a:tc>
                <a:tc>
                  <a:txBody>
                    <a:bodyPr/>
                    <a:lstStyle/>
                    <a:p>
                      <a:pPr algn="ctr"/>
                      <a:r>
                        <a:rPr lang="en-US" sz="1900"/>
                        <a:t>Random Forest</a:t>
                      </a:r>
                    </a:p>
                  </a:txBody>
                  <a:tcPr marL="108392" marR="108392" marT="54196" marB="54196" anchor="ctr">
                    <a:solidFill>
                      <a:srgbClr val="99FF66"/>
                    </a:solidFill>
                  </a:tcPr>
                </a:tc>
                <a:extLst>
                  <a:ext uri="{0D108BD9-81ED-4DB2-BD59-A6C34878D82A}">
                    <a16:rowId xmlns:a16="http://schemas.microsoft.com/office/drawing/2014/main" val="3595570723"/>
                  </a:ext>
                </a:extLst>
              </a:tr>
              <a:tr h="440793">
                <a:tc>
                  <a:txBody>
                    <a:bodyPr/>
                    <a:lstStyle/>
                    <a:p>
                      <a:pPr algn="ctr"/>
                      <a:endParaRPr lang="en-US" sz="1900"/>
                    </a:p>
                  </a:txBody>
                  <a:tcPr marL="108392" marR="108392" marT="54196" marB="54196" anchor="ctr">
                    <a:solidFill>
                      <a:srgbClr val="99FF66"/>
                    </a:solidFill>
                  </a:tcPr>
                </a:tc>
                <a:tc>
                  <a:txBody>
                    <a:bodyPr/>
                    <a:lstStyle/>
                    <a:p>
                      <a:pPr algn="ctr"/>
                      <a:r>
                        <a:rPr lang="en-US" sz="1900" dirty="0"/>
                        <a:t>Gradient Boost</a:t>
                      </a:r>
                    </a:p>
                  </a:txBody>
                  <a:tcPr marL="108392" marR="108392" marT="54196" marB="54196" anchor="ctr">
                    <a:solidFill>
                      <a:srgbClr val="99FF66"/>
                    </a:solidFill>
                  </a:tcPr>
                </a:tc>
                <a:extLst>
                  <a:ext uri="{0D108BD9-81ED-4DB2-BD59-A6C34878D82A}">
                    <a16:rowId xmlns:a16="http://schemas.microsoft.com/office/drawing/2014/main" val="1713656923"/>
                  </a:ext>
                </a:extLst>
              </a:tr>
            </a:tbl>
          </a:graphicData>
        </a:graphic>
      </p:graphicFrame>
    </p:spTree>
    <p:extLst>
      <p:ext uri="{BB962C8B-B14F-4D97-AF65-F5344CB8AC3E}">
        <p14:creationId xmlns:p14="http://schemas.microsoft.com/office/powerpoint/2010/main" val="75764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6F5BF0-AF2F-45DF-92C8-4B583E9680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Stacking Model Details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3D6F2092-A26C-4207-B69E-4487A9CBD1DF}"/>
              </a:ext>
            </a:extLst>
          </p:cNvPr>
          <p:cNvGraphicFramePr>
            <a:graphicFrameLocks noChangeAspect="1"/>
          </p:cNvGraphicFramePr>
          <p:nvPr>
            <p:extLst>
              <p:ext uri="{D42A27DB-BD31-4B8C-83A1-F6EECF244321}">
                <p14:modId xmlns:p14="http://schemas.microsoft.com/office/powerpoint/2010/main" val="4007929611"/>
              </p:ext>
            </p:extLst>
          </p:nvPr>
        </p:nvGraphicFramePr>
        <p:xfrm>
          <a:off x="378068" y="2974809"/>
          <a:ext cx="5905500" cy="3390900"/>
        </p:xfrm>
        <a:graphic>
          <a:graphicData uri="http://schemas.openxmlformats.org/presentationml/2006/ole">
            <mc:AlternateContent xmlns:mc="http://schemas.openxmlformats.org/markup-compatibility/2006">
              <mc:Choice xmlns:v="urn:schemas-microsoft-com:vml" Requires="v">
                <p:oleObj spid="_x0000_s3110" name="Visio" r:id="rId3" imgW="6264123" imgH="3597409" progId="Visio.Drawing.11">
                  <p:embed/>
                </p:oleObj>
              </mc:Choice>
              <mc:Fallback>
                <p:oleObj name="Visio" r:id="rId3" imgW="6264123" imgH="3597409" progId="Visio.Drawing.11">
                  <p:embed/>
                  <p:pic>
                    <p:nvPicPr>
                      <p:cNvPr id="5" name="Object 4">
                        <a:extLst>
                          <a:ext uri="{FF2B5EF4-FFF2-40B4-BE49-F238E27FC236}">
                            <a16:creationId xmlns:a16="http://schemas.microsoft.com/office/drawing/2014/main" id="{1C100AC4-4514-4339-8E63-9E818D263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8" y="2974809"/>
                        <a:ext cx="5905500" cy="339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a:extLst>
              <a:ext uri="{FF2B5EF4-FFF2-40B4-BE49-F238E27FC236}">
                <a16:creationId xmlns:a16="http://schemas.microsoft.com/office/drawing/2014/main" id="{92288F38-CF6D-40CE-BA1C-B106CF9FC555}"/>
              </a:ext>
            </a:extLst>
          </p:cNvPr>
          <p:cNvGraphicFramePr>
            <a:graphicFrameLocks noChangeAspect="1"/>
          </p:cNvGraphicFramePr>
          <p:nvPr>
            <p:extLst>
              <p:ext uri="{D42A27DB-BD31-4B8C-83A1-F6EECF244321}">
                <p14:modId xmlns:p14="http://schemas.microsoft.com/office/powerpoint/2010/main" val="1770685578"/>
              </p:ext>
            </p:extLst>
          </p:nvPr>
        </p:nvGraphicFramePr>
        <p:xfrm>
          <a:off x="8708782" y="2908134"/>
          <a:ext cx="3105150" cy="3524250"/>
        </p:xfrm>
        <a:graphic>
          <a:graphicData uri="http://schemas.openxmlformats.org/presentationml/2006/ole">
            <mc:AlternateContent xmlns:mc="http://schemas.openxmlformats.org/markup-compatibility/2006">
              <mc:Choice xmlns:v="urn:schemas-microsoft-com:vml" Requires="v">
                <p:oleObj spid="_x0000_s3111" name="Visio" r:id="rId5" imgW="3106688" imgH="3521048" progId="Visio.Drawing.11">
                  <p:embed/>
                </p:oleObj>
              </mc:Choice>
              <mc:Fallback>
                <p:oleObj name="Visio" r:id="rId5" imgW="3106688" imgH="3521048" progId="Visio.Drawing.11">
                  <p:embed/>
                  <p:pic>
                    <p:nvPicPr>
                      <p:cNvPr id="6" name="Object 5">
                        <a:extLst>
                          <a:ext uri="{FF2B5EF4-FFF2-40B4-BE49-F238E27FC236}">
                            <a16:creationId xmlns:a16="http://schemas.microsoft.com/office/drawing/2014/main" id="{D3F35DE9-9607-4B8B-AD7B-F401C33B88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782" y="2908134"/>
                        <a:ext cx="3105150" cy="352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545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6F5BF0-AF2F-45DF-92C8-4B583E9680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Stacking Model Summary</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8CCFF374-A5D4-4C7D-AA20-09C43951A321}"/>
              </a:ext>
            </a:extLst>
          </p:cNvPr>
          <p:cNvPicPr>
            <a:picLocks noGrp="1" noChangeAspect="1"/>
          </p:cNvPicPr>
          <p:nvPr>
            <p:ph idx="1"/>
          </p:nvPr>
        </p:nvPicPr>
        <p:blipFill>
          <a:blip r:embed="rId2"/>
          <a:stretch>
            <a:fillRect/>
          </a:stretch>
        </p:blipFill>
        <p:spPr>
          <a:xfrm>
            <a:off x="320040" y="3017754"/>
            <a:ext cx="11496821" cy="2981950"/>
          </a:xfrm>
          <a:prstGeom prst="rect">
            <a:avLst/>
          </a:prstGeom>
        </p:spPr>
      </p:pic>
    </p:spTree>
    <p:extLst>
      <p:ext uri="{BB962C8B-B14F-4D97-AF65-F5344CB8AC3E}">
        <p14:creationId xmlns:p14="http://schemas.microsoft.com/office/powerpoint/2010/main" val="188902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3FBC61-CD0D-41CE-9A83-506ECD93F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AFB9AE4-261F-422F-A069-0831DAA87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 name="Freeform 5">
              <a:extLst>
                <a:ext uri="{FF2B5EF4-FFF2-40B4-BE49-F238E27FC236}">
                  <a16:creationId xmlns:a16="http://schemas.microsoft.com/office/drawing/2014/main" id="{323DF226-1AD6-4EE4-8FBE-5C8462F1E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3E38D428-5C6E-4298-BB30-0EA973844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387F8C5-4E1C-47CB-8AB8-5DC61420D9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810246E6-E725-4C39-BA95-8FDFD80A1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E03137BC-2FE6-45B9-8856-F39E03A04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F3101FE1-C08E-4484-ADE5-DB17BBDD1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F2090CA8-01B0-40C2-BD86-E30BB5355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917D8BBB-8FF4-411B-9EA4-C1B932ABBE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F943A388-6FD1-4827-8AEF-8606C506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CB441A35-663D-43D6-9B6A-115A710A0F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AA24FE7-1875-4C6D-A5D1-323A449B73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D02E0254-D452-4E8C-9389-B408DA94BA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CFACF300-139F-4F70-A1C9-7609AED8D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13078353-E6C1-4681-864D-E5B7C7171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CBF69A10-A03B-408C-9169-7507A1CC2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9BD69CA3-ECB7-40EB-B653-0D901569F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BE58FF44-F5D4-4147-A274-5811A3150B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180F6156-4C1F-47DD-8EAA-B61524DAD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5AFA346A-0F7B-4475-942A-5CE2627543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CC96A441-C33C-48EA-8B4F-B3FC170B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1939171-05AE-4968-8FAC-6134F5FF09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40">
            <a:extLst>
              <a:ext uri="{FF2B5EF4-FFF2-40B4-BE49-F238E27FC236}">
                <a16:creationId xmlns:a16="http://schemas.microsoft.com/office/drawing/2014/main" id="{7164548A-3C6C-4158-99C7-4E9B9105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2" name="Rectangle 41">
              <a:extLst>
                <a:ext uri="{FF2B5EF4-FFF2-40B4-BE49-F238E27FC236}">
                  <a16:creationId xmlns:a16="http://schemas.microsoft.com/office/drawing/2014/main" id="{D6759045-E4AE-462A-BE52-785FA5066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22">
              <a:extLst>
                <a:ext uri="{FF2B5EF4-FFF2-40B4-BE49-F238E27FC236}">
                  <a16:creationId xmlns:a16="http://schemas.microsoft.com/office/drawing/2014/main" id="{84366824-8641-4381-9CFE-9BA1E91F8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21EE1D2-43E6-465B-8623-4E7B4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CDA8C3-0553-4321-9D93-0E8BB7FB5128}"/>
              </a:ext>
            </a:extLst>
          </p:cNvPr>
          <p:cNvSpPr>
            <a:spLocks noGrp="1"/>
          </p:cNvSpPr>
          <p:nvPr>
            <p:ph type="title"/>
          </p:nvPr>
        </p:nvSpPr>
        <p:spPr>
          <a:xfrm>
            <a:off x="888631" y="2358391"/>
            <a:ext cx="3498979" cy="2453676"/>
          </a:xfrm>
        </p:spPr>
        <p:txBody>
          <a:bodyPr>
            <a:normAutofit/>
          </a:bodyPr>
          <a:lstStyle/>
          <a:p>
            <a:pPr algn="ctr"/>
            <a:r>
              <a:rPr lang="en-US" sz="4100">
                <a:solidFill>
                  <a:srgbClr val="FFFFFF"/>
                </a:solidFill>
              </a:rPr>
              <a:t>RMSLE &amp; Modeling Time Summary</a:t>
            </a:r>
          </a:p>
        </p:txBody>
      </p:sp>
      <p:pic>
        <p:nvPicPr>
          <p:cNvPr id="5" name="Picture 4">
            <a:extLst>
              <a:ext uri="{FF2B5EF4-FFF2-40B4-BE49-F238E27FC236}">
                <a16:creationId xmlns:a16="http://schemas.microsoft.com/office/drawing/2014/main" id="{42BDAAFA-BB03-4E25-A469-8E93CAC805AA}"/>
              </a:ext>
            </a:extLst>
          </p:cNvPr>
          <p:cNvPicPr/>
          <p:nvPr/>
        </p:nvPicPr>
        <p:blipFill rotWithShape="1">
          <a:blip r:embed="rId2">
            <a:extLst>
              <a:ext uri="{28A0092B-C50C-407E-A947-70E740481C1C}">
                <a14:useLocalDpi xmlns:a14="http://schemas.microsoft.com/office/drawing/2010/main" val="0"/>
              </a:ext>
            </a:extLst>
          </a:blip>
          <a:srcRect b="1202"/>
          <a:stretch/>
        </p:blipFill>
        <p:spPr bwMode="auto">
          <a:xfrm>
            <a:off x="5040314" y="578741"/>
            <a:ext cx="3512768" cy="3184880"/>
          </a:xfrm>
          <a:prstGeom prst="rect">
            <a:avLst/>
          </a:prstGeom>
          <a:noFill/>
          <a:ln w="9525">
            <a:solidFill>
              <a:schemeClr val="tx1">
                <a:alpha val="20000"/>
              </a:schemeClr>
            </a:solidFill>
          </a:ln>
        </p:spPr>
      </p:pic>
      <p:sp>
        <p:nvSpPr>
          <p:cNvPr id="3" name="Content Placeholder 2">
            <a:extLst>
              <a:ext uri="{FF2B5EF4-FFF2-40B4-BE49-F238E27FC236}">
                <a16:creationId xmlns:a16="http://schemas.microsoft.com/office/drawing/2014/main" id="{45FB07FA-B26E-460D-991B-07E82C9CCB2C}"/>
              </a:ext>
            </a:extLst>
          </p:cNvPr>
          <p:cNvSpPr>
            <a:spLocks noGrp="1"/>
          </p:cNvSpPr>
          <p:nvPr>
            <p:ph idx="1"/>
          </p:nvPr>
        </p:nvSpPr>
        <p:spPr>
          <a:xfrm>
            <a:off x="5118447" y="4267830"/>
            <a:ext cx="6281873" cy="1783977"/>
          </a:xfrm>
        </p:spPr>
        <p:txBody>
          <a:bodyPr anchor="ctr">
            <a:normAutofit fontScale="92500" lnSpcReduction="10000"/>
          </a:bodyPr>
          <a:lstStyle/>
          <a:p>
            <a:r>
              <a:rPr lang="en-US" sz="1800" dirty="0"/>
              <a:t>Stacking Models didn’t provide any substantial gains in prediction accuracy (RMSLE)</a:t>
            </a:r>
          </a:p>
          <a:p>
            <a:r>
              <a:rPr lang="en-US" sz="1800" dirty="0"/>
              <a:t>Very high </a:t>
            </a:r>
            <a:r>
              <a:rPr lang="en-US" sz="1800" dirty="0" err="1"/>
              <a:t>Train+Test</a:t>
            </a:r>
            <a:r>
              <a:rPr lang="en-US" sz="1800" dirty="0"/>
              <a:t> times for Stacking Models</a:t>
            </a:r>
          </a:p>
          <a:p>
            <a:r>
              <a:rPr lang="en-US" sz="1800" dirty="0"/>
              <a:t>Random Forest Modeling Algorithm used as our Final Model</a:t>
            </a:r>
          </a:p>
          <a:p>
            <a:pPr lvl="1"/>
            <a:r>
              <a:rPr lang="en-US" sz="1800" dirty="0"/>
              <a:t>Uses Categorical Features (No </a:t>
            </a:r>
            <a:r>
              <a:rPr lang="en-US" sz="1800" dirty="0" err="1"/>
              <a:t>OneHotEncoding</a:t>
            </a:r>
            <a:r>
              <a:rPr lang="en-US" sz="1800" dirty="0"/>
              <a:t>)</a:t>
            </a:r>
          </a:p>
          <a:p>
            <a:pPr lvl="1"/>
            <a:r>
              <a:rPr lang="en-US" sz="1800" dirty="0"/>
              <a:t>Uses Single Model for Working and Non-Working Days</a:t>
            </a:r>
          </a:p>
        </p:txBody>
      </p:sp>
      <p:pic>
        <p:nvPicPr>
          <p:cNvPr id="8" name="Picture 7" descr="A screenshot of a cell phone&#10;&#10;Description generated with very high confidence">
            <a:extLst>
              <a:ext uri="{FF2B5EF4-FFF2-40B4-BE49-F238E27FC236}">
                <a16:creationId xmlns:a16="http://schemas.microsoft.com/office/drawing/2014/main" id="{AAE6F539-BF61-4B2F-BA6E-EE80A14E532D}"/>
              </a:ext>
            </a:extLst>
          </p:cNvPr>
          <p:cNvPicPr>
            <a:picLocks noChangeAspect="1"/>
          </p:cNvPicPr>
          <p:nvPr/>
        </p:nvPicPr>
        <p:blipFill>
          <a:blip r:embed="rId3"/>
          <a:stretch>
            <a:fillRect/>
          </a:stretch>
        </p:blipFill>
        <p:spPr>
          <a:xfrm>
            <a:off x="8672355" y="574675"/>
            <a:ext cx="3472084" cy="3184880"/>
          </a:xfrm>
          <a:prstGeom prst="rect">
            <a:avLst/>
          </a:prstGeom>
        </p:spPr>
      </p:pic>
    </p:spTree>
    <p:extLst>
      <p:ext uri="{BB962C8B-B14F-4D97-AF65-F5344CB8AC3E}">
        <p14:creationId xmlns:p14="http://schemas.microsoft.com/office/powerpoint/2010/main" val="169124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CAE4F4-F8B4-42A5-A725-CFFE204FD62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100" kern="1200">
                <a:solidFill>
                  <a:srgbClr val="FFFFFF"/>
                </a:solidFill>
                <a:latin typeface="+mj-lt"/>
                <a:ea typeface="+mj-ea"/>
                <a:cs typeface="+mj-cs"/>
              </a:rPr>
              <a:t>Final Model – Random Forest Regressor</a:t>
            </a:r>
          </a:p>
        </p:txBody>
      </p:sp>
      <p:sp>
        <p:nvSpPr>
          <p:cNvPr id="3" name="Text Placeholder 2">
            <a:extLst>
              <a:ext uri="{FF2B5EF4-FFF2-40B4-BE49-F238E27FC236}">
                <a16:creationId xmlns:a16="http://schemas.microsoft.com/office/drawing/2014/main" id="{CF0CD238-1575-401E-BEBF-B3EC898BC076}"/>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AC638A5B-3C83-49EE-8807-E2ABA214D9FA}"/>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a:solidFill>
                <a:srgbClr val="898989"/>
              </a:solidFill>
              <a:latin typeface="+mn-lt"/>
              <a:ea typeface="+mn-ea"/>
              <a:cs typeface="+mn-cs"/>
            </a:endParaRPr>
          </a:p>
        </p:txBody>
      </p:sp>
    </p:spTree>
    <p:extLst>
      <p:ext uri="{BB962C8B-B14F-4D97-AF65-F5344CB8AC3E}">
        <p14:creationId xmlns:p14="http://schemas.microsoft.com/office/powerpoint/2010/main" val="200957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81BF6-4F92-4742-BE30-A7ACE3419806}"/>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Hyperparameter Tuning</a:t>
            </a:r>
          </a:p>
        </p:txBody>
      </p:sp>
      <p:pic>
        <p:nvPicPr>
          <p:cNvPr id="5" name="Picture 4">
            <a:extLst>
              <a:ext uri="{FF2B5EF4-FFF2-40B4-BE49-F238E27FC236}">
                <a16:creationId xmlns:a16="http://schemas.microsoft.com/office/drawing/2014/main" id="{1245EC8A-6EAD-4082-8E2D-1CA9E55E07B7}"/>
              </a:ext>
            </a:extLst>
          </p:cNvPr>
          <p:cNvPicPr/>
          <p:nvPr/>
        </p:nvPicPr>
        <p:blipFill rotWithShape="1">
          <a:blip r:embed="rId2">
            <a:extLst>
              <a:ext uri="{28A0092B-C50C-407E-A947-70E740481C1C}">
                <a14:useLocalDpi xmlns:a14="http://schemas.microsoft.com/office/drawing/2010/main" val="0"/>
              </a:ext>
            </a:extLst>
          </a:blip>
          <a:srcRect t="1912" r="1" b="7164"/>
          <a:stretch/>
        </p:blipFill>
        <p:spPr bwMode="auto">
          <a:xfrm>
            <a:off x="327547" y="321733"/>
            <a:ext cx="7058306" cy="4107392"/>
          </a:xfrm>
          <a:prstGeom prst="rect">
            <a:avLst/>
          </a:prstGeom>
          <a:noFill/>
        </p:spPr>
      </p:pic>
      <p:sp>
        <p:nvSpPr>
          <p:cNvPr id="4" name="Footer Placeholder 3">
            <a:extLst>
              <a:ext uri="{FF2B5EF4-FFF2-40B4-BE49-F238E27FC236}">
                <a16:creationId xmlns:a16="http://schemas.microsoft.com/office/drawing/2014/main" id="{AEDA9AC0-DEA9-4F34-9E71-2C70E1C4E129}"/>
              </a:ext>
            </a:extLst>
          </p:cNvPr>
          <p:cNvSpPr>
            <a:spLocks noGrp="1"/>
          </p:cNvSpPr>
          <p:nvPr>
            <p:ph type="ftr" sz="quarter" idx="11"/>
          </p:nvPr>
        </p:nvSpPr>
        <p:spPr>
          <a:xfrm>
            <a:off x="524256" y="6535157"/>
            <a:ext cx="6594189" cy="274320"/>
          </a:xfrm>
        </p:spPr>
        <p:txBody>
          <a:bodyPr>
            <a:normAutofit/>
          </a:bodyPr>
          <a:lstStyle/>
          <a:p>
            <a:pPr algn="r"/>
            <a:endParaRPr lang="en-US">
              <a:solidFill>
                <a:prstClr val="black">
                  <a:tint val="75000"/>
                </a:prstClr>
              </a:solidFill>
            </a:endParaRPr>
          </a:p>
        </p:txBody>
      </p:sp>
      <p:sp>
        <p:nvSpPr>
          <p:cNvPr id="16"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CEB8C2-3DB3-43B2-A2F9-36EF84105962}"/>
              </a:ext>
            </a:extLst>
          </p:cNvPr>
          <p:cNvSpPr>
            <a:spLocks noGrp="1"/>
          </p:cNvSpPr>
          <p:nvPr>
            <p:ph idx="1"/>
          </p:nvPr>
        </p:nvSpPr>
        <p:spPr>
          <a:xfrm>
            <a:off x="8029319" y="917725"/>
            <a:ext cx="3424739" cy="4852362"/>
          </a:xfrm>
        </p:spPr>
        <p:txBody>
          <a:bodyPr anchor="ctr">
            <a:normAutofit/>
          </a:bodyPr>
          <a:lstStyle/>
          <a:p>
            <a:r>
              <a:rPr lang="en-US" sz="1700" dirty="0">
                <a:solidFill>
                  <a:srgbClr val="FFFFFF"/>
                </a:solidFill>
              </a:rPr>
              <a:t>5 Hyperparameters Tuned</a:t>
            </a:r>
          </a:p>
          <a:p>
            <a:pPr lvl="1"/>
            <a:r>
              <a:rPr lang="en-US" sz="1700" dirty="0" err="1">
                <a:solidFill>
                  <a:srgbClr val="FFFFFF"/>
                </a:solidFill>
              </a:rPr>
              <a:t>N_estimators</a:t>
            </a:r>
            <a:r>
              <a:rPr lang="en-US" sz="1700" dirty="0">
                <a:solidFill>
                  <a:srgbClr val="FFFFFF"/>
                </a:solidFill>
              </a:rPr>
              <a:t> = number of trees in the forest = 500</a:t>
            </a:r>
          </a:p>
          <a:p>
            <a:pPr lvl="1"/>
            <a:r>
              <a:rPr lang="en-US" sz="1700" dirty="0" err="1">
                <a:solidFill>
                  <a:srgbClr val="FFFFFF"/>
                </a:solidFill>
              </a:rPr>
              <a:t>Max_features</a:t>
            </a:r>
            <a:r>
              <a:rPr lang="en-US" sz="1700" dirty="0">
                <a:solidFill>
                  <a:srgbClr val="FFFFFF"/>
                </a:solidFill>
              </a:rPr>
              <a:t> = max number of features considered for splitting a node = ‘auto’ = all features used</a:t>
            </a:r>
          </a:p>
          <a:p>
            <a:pPr lvl="1"/>
            <a:r>
              <a:rPr lang="en-US" sz="1700" dirty="0" err="1">
                <a:solidFill>
                  <a:srgbClr val="FFFFFF"/>
                </a:solidFill>
              </a:rPr>
              <a:t>Min_sample_leaf</a:t>
            </a:r>
            <a:r>
              <a:rPr lang="en-US" sz="1700" dirty="0">
                <a:solidFill>
                  <a:srgbClr val="FFFFFF"/>
                </a:solidFill>
              </a:rPr>
              <a:t> = min number of samples allowed in a leaf node = 7</a:t>
            </a:r>
          </a:p>
          <a:p>
            <a:pPr lvl="1"/>
            <a:r>
              <a:rPr lang="en-US" sz="1700" dirty="0" err="1">
                <a:solidFill>
                  <a:srgbClr val="FFFFFF"/>
                </a:solidFill>
              </a:rPr>
              <a:t>Max_depth</a:t>
            </a:r>
            <a:r>
              <a:rPr lang="en-US" sz="1700" dirty="0">
                <a:solidFill>
                  <a:srgbClr val="FFFFFF"/>
                </a:solidFill>
              </a:rPr>
              <a:t> = max number of levels in each decision tree = 10</a:t>
            </a:r>
          </a:p>
          <a:p>
            <a:pPr lvl="1"/>
            <a:r>
              <a:rPr lang="en-US" sz="1700" dirty="0" err="1">
                <a:solidFill>
                  <a:srgbClr val="FFFFFF"/>
                </a:solidFill>
              </a:rPr>
              <a:t>Min_samples_split</a:t>
            </a:r>
            <a:r>
              <a:rPr lang="en-US" sz="1700" dirty="0">
                <a:solidFill>
                  <a:srgbClr val="FFFFFF"/>
                </a:solidFill>
              </a:rPr>
              <a:t> = min number of data points placed in a node before the node is split ~ 2</a:t>
            </a:r>
          </a:p>
        </p:txBody>
      </p:sp>
    </p:spTree>
    <p:extLst>
      <p:ext uri="{BB962C8B-B14F-4D97-AF65-F5344CB8AC3E}">
        <p14:creationId xmlns:p14="http://schemas.microsoft.com/office/powerpoint/2010/main" val="62923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Model Performance</a:t>
            </a: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Actual vs. Predicted Bike Rental Count on Test Data</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4DF6B9-EB48-4C31-80FF-A44F5C9F76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53822" y="598563"/>
            <a:ext cx="6553545" cy="5668815"/>
          </a:xfrm>
          <a:prstGeom prst="rect">
            <a:avLst/>
          </a:prstGeom>
          <a:noFill/>
        </p:spPr>
      </p:pic>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spTree>
    <p:extLst>
      <p:ext uri="{BB962C8B-B14F-4D97-AF65-F5344CB8AC3E}">
        <p14:creationId xmlns:p14="http://schemas.microsoft.com/office/powerpoint/2010/main" val="16657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rgbClr val="FFFFFF"/>
                </a:solidFill>
              </a:rPr>
              <a:t>Feature Importance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dirty="0">
                <a:solidFill>
                  <a:srgbClr val="FFFFFF"/>
                </a:solidFill>
              </a:rPr>
              <a:t>‘Hour’ feature has the highest importance by far</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pic>
        <p:nvPicPr>
          <p:cNvPr id="8" name="Picture 7">
            <a:extLst>
              <a:ext uri="{FF2B5EF4-FFF2-40B4-BE49-F238E27FC236}">
                <a16:creationId xmlns:a16="http://schemas.microsoft.com/office/drawing/2014/main" id="{7CC73992-60FC-4D7F-AAAF-4ED724F1E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632" y="1286934"/>
            <a:ext cx="5965808" cy="4355040"/>
          </a:xfrm>
          <a:prstGeom prst="rect">
            <a:avLst/>
          </a:prstGeom>
        </p:spPr>
      </p:pic>
    </p:spTree>
    <p:extLst>
      <p:ext uri="{BB962C8B-B14F-4D97-AF65-F5344CB8AC3E}">
        <p14:creationId xmlns:p14="http://schemas.microsoft.com/office/powerpoint/2010/main" val="4174327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6710637-CA46-43E1-B934-9945118CAF9F}"/>
              </a:ext>
            </a:extLst>
          </p:cNvPr>
          <p:cNvGrpSpPr/>
          <p:nvPr/>
        </p:nvGrpSpPr>
        <p:grpSpPr>
          <a:xfrm>
            <a:off x="4751459" y="2594278"/>
            <a:ext cx="7373913" cy="2631977"/>
            <a:chOff x="3823280" y="3109147"/>
            <a:chExt cx="7863840" cy="2952116"/>
          </a:xfrm>
        </p:grpSpPr>
        <p:pic>
          <p:nvPicPr>
            <p:cNvPr id="11" name="Picture 10">
              <a:extLst>
                <a:ext uri="{FF2B5EF4-FFF2-40B4-BE49-F238E27FC236}">
                  <a16:creationId xmlns:a16="http://schemas.microsoft.com/office/drawing/2014/main" id="{28ACB9B7-3B9D-4AC3-99F9-158E3010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280" y="3214702"/>
              <a:ext cx="7863840" cy="2846561"/>
            </a:xfrm>
            <a:prstGeom prst="rect">
              <a:avLst/>
            </a:prstGeom>
          </p:spPr>
        </p:pic>
        <p:sp>
          <p:nvSpPr>
            <p:cNvPr id="13" name="Oval 12">
              <a:extLst>
                <a:ext uri="{FF2B5EF4-FFF2-40B4-BE49-F238E27FC236}">
                  <a16:creationId xmlns:a16="http://schemas.microsoft.com/office/drawing/2014/main" id="{A6C4A257-51FA-4362-860C-6578CD3FD574}"/>
                </a:ext>
              </a:extLst>
            </p:cNvPr>
            <p:cNvSpPr/>
            <p:nvPr/>
          </p:nvSpPr>
          <p:spPr>
            <a:xfrm>
              <a:off x="7718758" y="3892246"/>
              <a:ext cx="1285592" cy="766828"/>
            </a:xfrm>
            <a:prstGeom prst="ellipse">
              <a:avLst/>
            </a:prstGeom>
            <a:solidFill>
              <a:srgbClr val="00B050">
                <a:alpha val="50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98014-3D9C-4E8B-967B-C0F755CEA088}"/>
                </a:ext>
              </a:extLst>
            </p:cNvPr>
            <p:cNvSpPr/>
            <p:nvPr/>
          </p:nvSpPr>
          <p:spPr>
            <a:xfrm>
              <a:off x="6290650" y="3871154"/>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5FABAC-D03D-4002-954A-4E405C2FFF35}"/>
                </a:ext>
              </a:extLst>
            </p:cNvPr>
            <p:cNvSpPr/>
            <p:nvPr/>
          </p:nvSpPr>
          <p:spPr>
            <a:xfrm>
              <a:off x="4614250" y="4637982"/>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7B34DAD-9AF6-45C5-9EAB-5F8A4F7763AE}"/>
                </a:ext>
              </a:extLst>
            </p:cNvPr>
            <p:cNvSpPr/>
            <p:nvPr/>
          </p:nvSpPr>
          <p:spPr>
            <a:xfrm>
              <a:off x="7755200" y="4637982"/>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BD24A29-21E1-4F17-859D-5ED6BDE8540B}"/>
                </a:ext>
              </a:extLst>
            </p:cNvPr>
            <p:cNvSpPr/>
            <p:nvPr/>
          </p:nvSpPr>
          <p:spPr>
            <a:xfrm>
              <a:off x="9554500" y="4731859"/>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6EA577-08DC-4A65-908D-3D8E81BC697D}"/>
                </a:ext>
              </a:extLst>
            </p:cNvPr>
            <p:cNvSpPr/>
            <p:nvPr/>
          </p:nvSpPr>
          <p:spPr>
            <a:xfrm>
              <a:off x="7039520" y="3109147"/>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4066327-A009-4D7B-A7E5-976FD6AA3473}"/>
                </a:ext>
              </a:extLst>
            </p:cNvPr>
            <p:cNvSpPr/>
            <p:nvPr/>
          </p:nvSpPr>
          <p:spPr>
            <a:xfrm>
              <a:off x="6347482" y="4674682"/>
              <a:ext cx="1285592" cy="766828"/>
            </a:xfrm>
            <a:prstGeom prst="ellipse">
              <a:avLst/>
            </a:prstGeom>
            <a:solidFill>
              <a:schemeClr val="tx2">
                <a:alpha val="5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rgbClr val="FFFFFF"/>
                </a:solidFill>
              </a:rPr>
              <a:t>One Sample Decision Tree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fontScale="92500"/>
          </a:bodyPr>
          <a:lstStyle/>
          <a:p>
            <a:pPr marL="0" indent="0" algn="ctr">
              <a:buNone/>
            </a:pPr>
            <a:r>
              <a:rPr lang="en-US" sz="2000" dirty="0">
                <a:solidFill>
                  <a:srgbClr val="FFFFFF"/>
                </a:solidFill>
              </a:rPr>
              <a:t>Visualizing One Sample Decision Tree with </a:t>
            </a:r>
            <a:r>
              <a:rPr lang="en-US" sz="2000" dirty="0" err="1">
                <a:solidFill>
                  <a:srgbClr val="FFFFFF"/>
                </a:solidFill>
              </a:rPr>
              <a:t>max_depth</a:t>
            </a:r>
            <a:r>
              <a:rPr lang="en-US" sz="2000" dirty="0">
                <a:solidFill>
                  <a:srgbClr val="FFFFFF"/>
                </a:solidFill>
              </a:rPr>
              <a:t> = 3</a:t>
            </a:r>
          </a:p>
          <a:p>
            <a:pPr marL="0" indent="0" algn="ctr">
              <a:buNone/>
            </a:pPr>
            <a:r>
              <a:rPr lang="en-US" sz="2000" dirty="0">
                <a:solidFill>
                  <a:srgbClr val="FFFFFF"/>
                </a:solidFill>
              </a:rPr>
              <a:t>First few splits are mostly based on ‘hour’ feature (indicating the relative importance of ‘hour’ feature)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a:solidFill>
                <a:srgbClr val="595959"/>
              </a:solidFill>
              <a:latin typeface="+mn-lt"/>
              <a:ea typeface="+mn-ea"/>
              <a:cs typeface="+mn-cs"/>
            </a:endParaRPr>
          </a:p>
        </p:txBody>
      </p:sp>
      <p:grpSp>
        <p:nvGrpSpPr>
          <p:cNvPr id="20" name="Group 19">
            <a:extLst>
              <a:ext uri="{FF2B5EF4-FFF2-40B4-BE49-F238E27FC236}">
                <a16:creationId xmlns:a16="http://schemas.microsoft.com/office/drawing/2014/main" id="{041A9377-651A-4684-B60F-2A4CFD343213}"/>
              </a:ext>
            </a:extLst>
          </p:cNvPr>
          <p:cNvGrpSpPr/>
          <p:nvPr/>
        </p:nvGrpSpPr>
        <p:grpSpPr>
          <a:xfrm>
            <a:off x="10474269" y="964624"/>
            <a:ext cx="1358921" cy="2464376"/>
            <a:chOff x="1729435" y="3230310"/>
            <a:chExt cx="1290756" cy="2413374"/>
          </a:xfrm>
        </p:grpSpPr>
        <p:sp>
          <p:nvSpPr>
            <p:cNvPr id="21" name="Oval 20">
              <a:extLst>
                <a:ext uri="{FF2B5EF4-FFF2-40B4-BE49-F238E27FC236}">
                  <a16:creationId xmlns:a16="http://schemas.microsoft.com/office/drawing/2014/main" id="{A40D2465-B4B7-4350-92A3-233E39C10C6B}"/>
                </a:ext>
              </a:extLst>
            </p:cNvPr>
            <p:cNvSpPr/>
            <p:nvPr/>
          </p:nvSpPr>
          <p:spPr>
            <a:xfrm>
              <a:off x="1729435" y="3230310"/>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hour</a:t>
              </a:r>
            </a:p>
          </p:txBody>
        </p:sp>
        <p:sp>
          <p:nvSpPr>
            <p:cNvPr id="22" name="Oval 21">
              <a:extLst>
                <a:ext uri="{FF2B5EF4-FFF2-40B4-BE49-F238E27FC236}">
                  <a16:creationId xmlns:a16="http://schemas.microsoft.com/office/drawing/2014/main" id="{D69A0F2A-9F29-491C-A0D9-1B0B4DECB447}"/>
                </a:ext>
              </a:extLst>
            </p:cNvPr>
            <p:cNvSpPr/>
            <p:nvPr/>
          </p:nvSpPr>
          <p:spPr>
            <a:xfrm>
              <a:off x="1734599" y="4053583"/>
              <a:ext cx="1285592" cy="766828"/>
            </a:xfrm>
            <a:prstGeom prst="ellipse">
              <a:avLst/>
            </a:prstGeom>
            <a:solidFill>
              <a:srgbClr val="00B050">
                <a:alpha val="50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temp</a:t>
              </a:r>
            </a:p>
          </p:txBody>
        </p:sp>
        <p:sp>
          <p:nvSpPr>
            <p:cNvPr id="23" name="Oval 22">
              <a:extLst>
                <a:ext uri="{FF2B5EF4-FFF2-40B4-BE49-F238E27FC236}">
                  <a16:creationId xmlns:a16="http://schemas.microsoft.com/office/drawing/2014/main" id="{C9BA19B6-095D-4F2A-A1E9-01B22BAA9371}"/>
                </a:ext>
              </a:extLst>
            </p:cNvPr>
            <p:cNvSpPr/>
            <p:nvPr/>
          </p:nvSpPr>
          <p:spPr>
            <a:xfrm>
              <a:off x="1734599" y="4876856"/>
              <a:ext cx="1285592" cy="766828"/>
            </a:xfrm>
            <a:prstGeom prst="ellipse">
              <a:avLst/>
            </a:prstGeom>
            <a:solidFill>
              <a:schemeClr val="tx2">
                <a:alpha val="5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a:t>
              </a:r>
              <a:r>
                <a:rPr lang="en-US" sz="1200" dirty="0" err="1"/>
                <a:t>workingday</a:t>
              </a:r>
              <a:endParaRPr lang="en-US" sz="1200" dirty="0"/>
            </a:p>
          </p:txBody>
        </p:sp>
      </p:grpSp>
    </p:spTree>
    <p:extLst>
      <p:ext uri="{BB962C8B-B14F-4D97-AF65-F5344CB8AC3E}">
        <p14:creationId xmlns:p14="http://schemas.microsoft.com/office/powerpoint/2010/main" val="124825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A675541-F036-40A0-BCE6-16C140562F26}"/>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Conclusions</a:t>
            </a:r>
          </a:p>
        </p:txBody>
      </p:sp>
      <p:sp>
        <p:nvSpPr>
          <p:cNvPr id="3" name="Content Placeholder 2">
            <a:extLst>
              <a:ext uri="{FF2B5EF4-FFF2-40B4-BE49-F238E27FC236}">
                <a16:creationId xmlns:a16="http://schemas.microsoft.com/office/drawing/2014/main" id="{EBF66BE2-94CE-4899-9648-D260D2F8DB87}"/>
              </a:ext>
            </a:extLst>
          </p:cNvPr>
          <p:cNvSpPr>
            <a:spLocks noGrp="1"/>
          </p:cNvSpPr>
          <p:nvPr>
            <p:ph idx="1"/>
          </p:nvPr>
        </p:nvSpPr>
        <p:spPr>
          <a:xfrm>
            <a:off x="5120640" y="804672"/>
            <a:ext cx="6281928" cy="5248656"/>
          </a:xfrm>
        </p:spPr>
        <p:txBody>
          <a:bodyPr anchor="ctr">
            <a:normAutofit/>
          </a:bodyPr>
          <a:lstStyle/>
          <a:p>
            <a:r>
              <a:rPr lang="en-US" sz="2000" dirty="0"/>
              <a:t>Out of the 12 models tried, Random Forest yielded best prediction accuracy (lowest RMSLE) with a RMSLE score of 0.42 on Test Data</a:t>
            </a:r>
          </a:p>
          <a:p>
            <a:r>
              <a:rPr lang="en-US" sz="2000" dirty="0"/>
              <a:t>Stacking individual models doesn’t provide any improvement in RMSLE score</a:t>
            </a:r>
          </a:p>
          <a:p>
            <a:r>
              <a:rPr lang="en-US" sz="2000" dirty="0"/>
              <a:t>‘Hour’ of the day holds the most importance in prediction</a:t>
            </a:r>
          </a:p>
          <a:p>
            <a:r>
              <a:rPr lang="en-US" sz="2000" dirty="0"/>
              <a:t>We see two rental patterns across the day </a:t>
            </a:r>
          </a:p>
          <a:p>
            <a:pPr lvl="1"/>
            <a:r>
              <a:rPr lang="en-US" sz="2000" dirty="0"/>
              <a:t>Working Day pattern – peak bike counts at 8am &amp; 5pm peak hours </a:t>
            </a:r>
          </a:p>
          <a:p>
            <a:pPr lvl="1"/>
            <a:r>
              <a:rPr lang="en-US" sz="2000" dirty="0"/>
              <a:t>Non-working day pattern – Steady pattern with peak bike count at ~12 noon</a:t>
            </a:r>
          </a:p>
          <a:p>
            <a:endParaRPr lang="en-US" sz="2000" dirty="0"/>
          </a:p>
        </p:txBody>
      </p:sp>
      <p:sp>
        <p:nvSpPr>
          <p:cNvPr id="4" name="Footer Placeholder 3">
            <a:extLst>
              <a:ext uri="{FF2B5EF4-FFF2-40B4-BE49-F238E27FC236}">
                <a16:creationId xmlns:a16="http://schemas.microsoft.com/office/drawing/2014/main" id="{EAE10DF6-900A-444A-9EB5-EF3CC83FBB3B}"/>
              </a:ext>
            </a:extLst>
          </p:cNvPr>
          <p:cNvSpPr>
            <a:spLocks noGrp="1"/>
          </p:cNvSpPr>
          <p:nvPr>
            <p:ph type="ftr" sz="quarter" idx="11"/>
          </p:nvPr>
        </p:nvSpPr>
        <p:spPr>
          <a:xfrm>
            <a:off x="804672" y="6227064"/>
            <a:ext cx="10588752" cy="320040"/>
          </a:xfrm>
        </p:spPr>
        <p:txBody>
          <a:bodyPr>
            <a:normAutofit/>
          </a:bodyPr>
          <a:lstStyle/>
          <a:p>
            <a:pPr algn="r"/>
            <a:endParaRPr lang="en-US">
              <a:solidFill>
                <a:schemeClr val="tx1">
                  <a:lumMod val="50000"/>
                  <a:lumOff val="50000"/>
                </a:schemeClr>
              </a:solidFill>
            </a:endParaRPr>
          </a:p>
        </p:txBody>
      </p:sp>
    </p:spTree>
    <p:extLst>
      <p:ext uri="{BB962C8B-B14F-4D97-AF65-F5344CB8AC3E}">
        <p14:creationId xmlns:p14="http://schemas.microsoft.com/office/powerpoint/2010/main" val="311609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Prediction Problem</a:t>
            </a:r>
          </a:p>
        </p:txBody>
      </p:sp>
      <p:sp>
        <p:nvSpPr>
          <p:cNvPr id="47" name="Content Placeholder 2">
            <a:extLst>
              <a:ext uri="{FF2B5EF4-FFF2-40B4-BE49-F238E27FC236}">
                <a16:creationId xmlns:a16="http://schemas.microsoft.com/office/drawing/2014/main" id="{F478B909-06E2-42B8-91BF-FBDFCA750DAE}"/>
              </a:ext>
            </a:extLst>
          </p:cNvPr>
          <p:cNvSpPr txBox="1">
            <a:spLocks/>
          </p:cNvSpPr>
          <p:nvPr/>
        </p:nvSpPr>
        <p:spPr>
          <a:xfrm>
            <a:off x="7433785" y="2307478"/>
            <a:ext cx="4758215" cy="425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Over 35 Million trips made in the year of 2017</a:t>
            </a:r>
          </a:p>
        </p:txBody>
      </p:sp>
      <p:sp>
        <p:nvSpPr>
          <p:cNvPr id="49" name="Text Placeholder 3">
            <a:extLst>
              <a:ext uri="{FF2B5EF4-FFF2-40B4-BE49-F238E27FC236}">
                <a16:creationId xmlns:a16="http://schemas.microsoft.com/office/drawing/2014/main" id="{E0005FF3-EB81-4A34-A50C-151A1CDD0547}"/>
              </a:ext>
            </a:extLst>
          </p:cNvPr>
          <p:cNvSpPr txBox="1">
            <a:spLocks/>
          </p:cNvSpPr>
          <p:nvPr/>
        </p:nvSpPr>
        <p:spPr>
          <a:xfrm>
            <a:off x="3016028" y="5676705"/>
            <a:ext cx="7794172" cy="924389"/>
          </a:xfrm>
          <a:prstGeom prst="rect">
            <a:avLst/>
          </a:prstGeom>
          <a:ln w="28575">
            <a:solidFill>
              <a:srgbClr val="FF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factors affect Bike Sharing rental count?</a:t>
            </a:r>
          </a:p>
          <a:p>
            <a:r>
              <a:rPr lang="en-US" sz="2400" dirty="0"/>
              <a:t>How many Bikes will be required at a given time of the day?</a:t>
            </a:r>
          </a:p>
        </p:txBody>
      </p:sp>
      <p:pic>
        <p:nvPicPr>
          <p:cNvPr id="51" name="Picture 50" descr="A close up of a sign&#10;&#10;Description generated with very high confidence">
            <a:extLst>
              <a:ext uri="{FF2B5EF4-FFF2-40B4-BE49-F238E27FC236}">
                <a16:creationId xmlns:a16="http://schemas.microsoft.com/office/drawing/2014/main" id="{A19E2668-B2BF-4B5D-ABCB-3C6366987F19}"/>
              </a:ext>
            </a:extLst>
          </p:cNvPr>
          <p:cNvPicPr>
            <a:picLocks noChangeAspect="1"/>
          </p:cNvPicPr>
          <p:nvPr/>
        </p:nvPicPr>
        <p:blipFill>
          <a:blip r:embed="rId2"/>
          <a:stretch>
            <a:fillRect/>
          </a:stretch>
        </p:blipFill>
        <p:spPr>
          <a:xfrm>
            <a:off x="7593029" y="2704743"/>
            <a:ext cx="4439728" cy="2774830"/>
          </a:xfrm>
          <a:prstGeom prst="rect">
            <a:avLst/>
          </a:prstGeom>
        </p:spPr>
      </p:pic>
      <p:sp>
        <p:nvSpPr>
          <p:cNvPr id="52" name="Content Placeholder 2">
            <a:extLst>
              <a:ext uri="{FF2B5EF4-FFF2-40B4-BE49-F238E27FC236}">
                <a16:creationId xmlns:a16="http://schemas.microsoft.com/office/drawing/2014/main" id="{227B427B-7E69-469F-AA9B-DE3BD36B4FBA}"/>
              </a:ext>
            </a:extLst>
          </p:cNvPr>
          <p:cNvSpPr txBox="1">
            <a:spLocks/>
          </p:cNvSpPr>
          <p:nvPr/>
        </p:nvSpPr>
        <p:spPr>
          <a:xfrm>
            <a:off x="965199" y="3067702"/>
            <a:ext cx="6321726" cy="924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Number of bikes rented out at a particular time of the day varies from &lt;10 to &gt;1000</a:t>
            </a:r>
          </a:p>
        </p:txBody>
      </p:sp>
    </p:spTree>
    <p:extLst>
      <p:ext uri="{BB962C8B-B14F-4D97-AF65-F5344CB8AC3E}">
        <p14:creationId xmlns:p14="http://schemas.microsoft.com/office/powerpoint/2010/main" val="3325437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4" name="Group 4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5" name="Rectangle 4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410528CA-AB4F-4ED4-B44E-C92A4F6C88A7}"/>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Limitations and Ideas for Model Improvement</a:t>
            </a:r>
          </a:p>
        </p:txBody>
      </p:sp>
      <p:sp>
        <p:nvSpPr>
          <p:cNvPr id="3" name="Content Placeholder 2">
            <a:extLst>
              <a:ext uri="{FF2B5EF4-FFF2-40B4-BE49-F238E27FC236}">
                <a16:creationId xmlns:a16="http://schemas.microsoft.com/office/drawing/2014/main" id="{0E16F90E-D924-4376-A92B-8E951316751D}"/>
              </a:ext>
            </a:extLst>
          </p:cNvPr>
          <p:cNvSpPr>
            <a:spLocks noGrp="1"/>
          </p:cNvSpPr>
          <p:nvPr>
            <p:ph idx="1"/>
          </p:nvPr>
        </p:nvSpPr>
        <p:spPr>
          <a:xfrm>
            <a:off x="5120640" y="804672"/>
            <a:ext cx="6281928" cy="5248656"/>
          </a:xfrm>
        </p:spPr>
        <p:txBody>
          <a:bodyPr anchor="ctr">
            <a:normAutofit/>
          </a:bodyPr>
          <a:lstStyle/>
          <a:p>
            <a:r>
              <a:rPr lang="en-US" sz="2000"/>
              <a:t>Model Limitations </a:t>
            </a:r>
          </a:p>
          <a:p>
            <a:pPr lvl="1"/>
            <a:r>
              <a:rPr lang="en-US" sz="2000"/>
              <a:t>Lack of extreme weather condition (weather = ‘Heavy Snow/Rain’). Hence, we cannot predict bike rental counts accurately under those constraints</a:t>
            </a:r>
          </a:p>
          <a:p>
            <a:r>
              <a:rPr lang="en-US" sz="2000"/>
              <a:t>Model Improvement Ideas</a:t>
            </a:r>
          </a:p>
          <a:p>
            <a:pPr lvl="1"/>
            <a:r>
              <a:rPr lang="en-US" sz="2000"/>
              <a:t>Use of ‘casual’ and ‘registered’ users data. Estimate these two separately and add them to get the final count</a:t>
            </a:r>
          </a:p>
          <a:p>
            <a:pPr lvl="1"/>
            <a:r>
              <a:rPr lang="en-US" sz="2000"/>
              <a:t>Using Windspeed data. First Predict windspeed (for all the instances where we have 0) using other columns and then use it for prediction.</a:t>
            </a:r>
          </a:p>
        </p:txBody>
      </p:sp>
      <p:sp>
        <p:nvSpPr>
          <p:cNvPr id="4" name="Footer Placeholder 3">
            <a:extLst>
              <a:ext uri="{FF2B5EF4-FFF2-40B4-BE49-F238E27FC236}">
                <a16:creationId xmlns:a16="http://schemas.microsoft.com/office/drawing/2014/main" id="{9041C4F4-15A9-420F-8A83-C190F8057D78}"/>
              </a:ext>
            </a:extLst>
          </p:cNvPr>
          <p:cNvSpPr>
            <a:spLocks noGrp="1"/>
          </p:cNvSpPr>
          <p:nvPr>
            <p:ph type="ftr" sz="quarter" idx="11"/>
          </p:nvPr>
        </p:nvSpPr>
        <p:spPr>
          <a:xfrm>
            <a:off x="804672" y="6227064"/>
            <a:ext cx="10588752" cy="320040"/>
          </a:xfrm>
        </p:spPr>
        <p:txBody>
          <a:bodyPr>
            <a:normAutofit/>
          </a:bodyPr>
          <a:lstStyle/>
          <a:p>
            <a:pPr algn="r"/>
            <a:endParaRPr lang="en-US">
              <a:solidFill>
                <a:schemeClr val="tx1">
                  <a:lumMod val="50000"/>
                  <a:lumOff val="50000"/>
                </a:schemeClr>
              </a:solidFill>
            </a:endParaRPr>
          </a:p>
        </p:txBody>
      </p:sp>
    </p:spTree>
    <p:extLst>
      <p:ext uri="{BB962C8B-B14F-4D97-AF65-F5344CB8AC3E}">
        <p14:creationId xmlns:p14="http://schemas.microsoft.com/office/powerpoint/2010/main" val="186370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A138-117F-41AF-A968-615412A184EA}"/>
              </a:ext>
            </a:extLst>
          </p:cNvPr>
          <p:cNvSpPr>
            <a:spLocks noGrp="1"/>
          </p:cNvSpPr>
          <p:nvPr>
            <p:ph type="title"/>
          </p:nvPr>
        </p:nvSpPr>
        <p:spPr>
          <a:xfrm>
            <a:off x="831850" y="1709738"/>
            <a:ext cx="10515600" cy="2852737"/>
          </a:xfrm>
        </p:spPr>
        <p:txBody>
          <a:bodyPr/>
          <a:lstStyle/>
          <a:p>
            <a:r>
              <a:rPr lang="en-US"/>
              <a:t>Thank You!</a:t>
            </a:r>
            <a:endParaRPr lang="en-US" dirty="0"/>
          </a:p>
        </p:txBody>
      </p:sp>
      <p:sp>
        <p:nvSpPr>
          <p:cNvPr id="3" name="Text Placeholder 2">
            <a:extLst>
              <a:ext uri="{FF2B5EF4-FFF2-40B4-BE49-F238E27FC236}">
                <a16:creationId xmlns:a16="http://schemas.microsoft.com/office/drawing/2014/main" id="{08F84CEC-8BDC-48A7-9E69-FCD101B39A5E}"/>
              </a:ext>
            </a:extLst>
          </p:cNvPr>
          <p:cNvSpPr>
            <a:spLocks noGrp="1"/>
          </p:cNvSpPr>
          <p:nvPr>
            <p:ph type="body" idx="1"/>
          </p:nvPr>
        </p:nvSpPr>
        <p:spPr>
          <a:xfrm>
            <a:off x="831850" y="4589463"/>
            <a:ext cx="10515600" cy="1500187"/>
          </a:xfrm>
        </p:spPr>
        <p:txBody>
          <a:bodyPr>
            <a:normAutofit fontScale="62500" lnSpcReduction="20000"/>
          </a:bodyPr>
          <a:lstStyle/>
          <a:p>
            <a:r>
              <a:rPr lang="en-US"/>
              <a:t>Shashank V. Maiya</a:t>
            </a:r>
          </a:p>
          <a:p>
            <a:r>
              <a:rPr lang="en-US"/>
              <a:t>Email: </a:t>
            </a:r>
            <a:r>
              <a:rPr lang="en-US">
                <a:hlinkClick r:id="rId3"/>
              </a:rPr>
              <a:t>shashank.maiya@gmail.com</a:t>
            </a:r>
            <a:endParaRPr lang="en-US"/>
          </a:p>
          <a:p>
            <a:r>
              <a:rPr lang="en-US"/>
              <a:t>Linkedin Profile: </a:t>
            </a:r>
            <a:r>
              <a:rPr lang="en-US">
                <a:hlinkClick r:id="rId4"/>
              </a:rPr>
              <a:t>https://www.linkedin.com/in/shashank-maiya-3468546/</a:t>
            </a:r>
            <a:endParaRPr lang="en-US"/>
          </a:p>
          <a:p>
            <a:r>
              <a:rPr lang="en-US"/>
              <a:t>Github: </a:t>
            </a:r>
            <a:r>
              <a:rPr lang="en-US">
                <a:hlinkClick r:id="rId5"/>
              </a:rPr>
              <a:t>https://github.com/shashankvmaiya</a:t>
            </a:r>
            <a:endParaRPr lang="en-US"/>
          </a:p>
          <a:p>
            <a:r>
              <a:rPr lang="en-US"/>
              <a:t>Project Report: </a:t>
            </a:r>
            <a:r>
              <a:rPr lang="en-US">
                <a:hlinkClick r:id="rId6"/>
              </a:rPr>
              <a:t>Final_Report.pdf</a:t>
            </a:r>
            <a:endParaRPr lang="en-US" dirty="0"/>
          </a:p>
        </p:txBody>
      </p:sp>
      <p:sp>
        <p:nvSpPr>
          <p:cNvPr id="4" name="Footer Placeholder 3">
            <a:extLst>
              <a:ext uri="{FF2B5EF4-FFF2-40B4-BE49-F238E27FC236}">
                <a16:creationId xmlns:a16="http://schemas.microsoft.com/office/drawing/2014/main" id="{9F099DE4-B41F-4C43-AEA9-1B22640219CB}"/>
              </a:ext>
            </a:extLst>
          </p:cNvPr>
          <p:cNvSpPr>
            <a:spLocks noGrp="1"/>
          </p:cNvSpPr>
          <p:nvPr>
            <p:ph type="ftr" sz="quarter" idx="11"/>
          </p:nvPr>
        </p:nvSpPr>
        <p:spPr>
          <a:xfrm>
            <a:off x="4038600" y="6356350"/>
            <a:ext cx="4114800" cy="365125"/>
          </a:xfrm>
        </p:spPr>
        <p:txBody>
          <a:bodyPr/>
          <a:lstStyle/>
          <a:p>
            <a:endParaRPr lang="en-US" dirty="0"/>
          </a:p>
        </p:txBody>
      </p:sp>
    </p:spTree>
    <p:extLst>
      <p:ext uri="{BB962C8B-B14F-4D97-AF65-F5344CB8AC3E}">
        <p14:creationId xmlns:p14="http://schemas.microsoft.com/office/powerpoint/2010/main" val="373668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Who might care?</a:t>
            </a:r>
          </a:p>
        </p:txBody>
      </p:sp>
      <p:sp>
        <p:nvSpPr>
          <p:cNvPr id="9" name="Content Placeholder 2">
            <a:extLst>
              <a:ext uri="{FF2B5EF4-FFF2-40B4-BE49-F238E27FC236}">
                <a16:creationId xmlns:a16="http://schemas.microsoft.com/office/drawing/2014/main" id="{D01B480B-3717-4B56-A77A-90D804998C7E}"/>
              </a:ext>
            </a:extLst>
          </p:cNvPr>
          <p:cNvSpPr txBox="1">
            <a:spLocks/>
          </p:cNvSpPr>
          <p:nvPr/>
        </p:nvSpPr>
        <p:spPr>
          <a:xfrm>
            <a:off x="8239111" y="2732057"/>
            <a:ext cx="3881002" cy="1268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Government Bodies</a:t>
            </a:r>
          </a:p>
          <a:p>
            <a:pPr lvl="1"/>
            <a:r>
              <a:rPr lang="en-US"/>
              <a:t>Parking Facilities</a:t>
            </a:r>
          </a:p>
          <a:p>
            <a:pPr lvl="1"/>
            <a:r>
              <a:rPr lang="en-US"/>
              <a:t>Bike Lanes</a:t>
            </a:r>
            <a:endParaRPr lang="en-US" dirty="0"/>
          </a:p>
        </p:txBody>
      </p:sp>
      <p:grpSp>
        <p:nvGrpSpPr>
          <p:cNvPr id="18" name="Group 17">
            <a:extLst>
              <a:ext uri="{FF2B5EF4-FFF2-40B4-BE49-F238E27FC236}">
                <a16:creationId xmlns:a16="http://schemas.microsoft.com/office/drawing/2014/main" id="{956395C4-490E-4EBF-8684-27CE5E6C3A7C}"/>
              </a:ext>
            </a:extLst>
          </p:cNvPr>
          <p:cNvGrpSpPr/>
          <p:nvPr/>
        </p:nvGrpSpPr>
        <p:grpSpPr>
          <a:xfrm>
            <a:off x="3947288" y="2732057"/>
            <a:ext cx="4167673" cy="2816096"/>
            <a:chOff x="3947288" y="2732057"/>
            <a:chExt cx="4167673" cy="2816096"/>
          </a:xfrm>
        </p:grpSpPr>
        <p:pic>
          <p:nvPicPr>
            <p:cNvPr id="10" name="Picture 9" descr="A picture containing sky, different&#10;&#10;Description generated with high confidence">
              <a:extLst>
                <a:ext uri="{FF2B5EF4-FFF2-40B4-BE49-F238E27FC236}">
                  <a16:creationId xmlns:a16="http://schemas.microsoft.com/office/drawing/2014/main" id="{5468BB34-C1F7-4C4A-B53D-9918210B5C7A}"/>
                </a:ext>
              </a:extLst>
            </p:cNvPr>
            <p:cNvPicPr>
              <a:picLocks noChangeAspect="1"/>
            </p:cNvPicPr>
            <p:nvPr/>
          </p:nvPicPr>
          <p:blipFill>
            <a:blip r:embed="rId2"/>
            <a:stretch>
              <a:fillRect/>
            </a:stretch>
          </p:blipFill>
          <p:spPr>
            <a:xfrm>
              <a:off x="3947288" y="2982739"/>
              <a:ext cx="4167673" cy="2565414"/>
            </a:xfrm>
            <a:prstGeom prst="rect">
              <a:avLst/>
            </a:prstGeom>
          </p:spPr>
        </p:pic>
        <p:sp>
          <p:nvSpPr>
            <p:cNvPr id="11" name="Content Placeholder 2">
              <a:extLst>
                <a:ext uri="{FF2B5EF4-FFF2-40B4-BE49-F238E27FC236}">
                  <a16:creationId xmlns:a16="http://schemas.microsoft.com/office/drawing/2014/main" id="{B6B0F448-78BA-4170-BEE6-D8666854EBD9}"/>
                </a:ext>
              </a:extLst>
            </p:cNvPr>
            <p:cNvSpPr txBox="1">
              <a:spLocks/>
            </p:cNvSpPr>
            <p:nvPr/>
          </p:nvSpPr>
          <p:spPr>
            <a:xfrm>
              <a:off x="5121095" y="2732057"/>
              <a:ext cx="2208685" cy="501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Mobile Apps</a:t>
              </a:r>
            </a:p>
            <a:p>
              <a:endParaRPr lang="en-US" dirty="0"/>
            </a:p>
          </p:txBody>
        </p:sp>
      </p:grpSp>
      <p:grpSp>
        <p:nvGrpSpPr>
          <p:cNvPr id="8" name="Group 7">
            <a:extLst>
              <a:ext uri="{FF2B5EF4-FFF2-40B4-BE49-F238E27FC236}">
                <a16:creationId xmlns:a16="http://schemas.microsoft.com/office/drawing/2014/main" id="{16C288F9-4111-43B9-AE94-09F1459965F3}"/>
              </a:ext>
            </a:extLst>
          </p:cNvPr>
          <p:cNvGrpSpPr/>
          <p:nvPr/>
        </p:nvGrpSpPr>
        <p:grpSpPr>
          <a:xfrm>
            <a:off x="507790" y="2646404"/>
            <a:ext cx="3530810" cy="3784979"/>
            <a:chOff x="507790" y="2646404"/>
            <a:chExt cx="3530810" cy="3784979"/>
          </a:xfrm>
        </p:grpSpPr>
        <p:pic>
          <p:nvPicPr>
            <p:cNvPr id="12" name="Picture 11">
              <a:extLst>
                <a:ext uri="{FF2B5EF4-FFF2-40B4-BE49-F238E27FC236}">
                  <a16:creationId xmlns:a16="http://schemas.microsoft.com/office/drawing/2014/main" id="{BAA7E3A4-BC53-4396-8FF7-CE526688AE9C}"/>
                </a:ext>
              </a:extLst>
            </p:cNvPr>
            <p:cNvPicPr>
              <a:picLocks noChangeAspect="1"/>
            </p:cNvPicPr>
            <p:nvPr/>
          </p:nvPicPr>
          <p:blipFill>
            <a:blip r:embed="rId3"/>
            <a:stretch>
              <a:fillRect/>
            </a:stretch>
          </p:blipFill>
          <p:spPr>
            <a:xfrm>
              <a:off x="1290079" y="4265446"/>
              <a:ext cx="1571625" cy="476250"/>
            </a:xfrm>
            <a:prstGeom prst="rect">
              <a:avLst/>
            </a:prstGeom>
          </p:spPr>
        </p:pic>
        <p:pic>
          <p:nvPicPr>
            <p:cNvPr id="13" name="Picture 12">
              <a:extLst>
                <a:ext uri="{FF2B5EF4-FFF2-40B4-BE49-F238E27FC236}">
                  <a16:creationId xmlns:a16="http://schemas.microsoft.com/office/drawing/2014/main" id="{09F61578-6086-43A0-849D-0CCFC9BA9E46}"/>
                </a:ext>
              </a:extLst>
            </p:cNvPr>
            <p:cNvPicPr>
              <a:picLocks noChangeAspect="1"/>
            </p:cNvPicPr>
            <p:nvPr/>
          </p:nvPicPr>
          <p:blipFill>
            <a:blip r:embed="rId4"/>
            <a:stretch>
              <a:fillRect/>
            </a:stretch>
          </p:blipFill>
          <p:spPr>
            <a:xfrm>
              <a:off x="1225445" y="4886873"/>
              <a:ext cx="1990725" cy="476250"/>
            </a:xfrm>
            <a:prstGeom prst="rect">
              <a:avLst/>
            </a:prstGeom>
          </p:spPr>
        </p:pic>
        <p:pic>
          <p:nvPicPr>
            <p:cNvPr id="14" name="Picture 13">
              <a:extLst>
                <a:ext uri="{FF2B5EF4-FFF2-40B4-BE49-F238E27FC236}">
                  <a16:creationId xmlns:a16="http://schemas.microsoft.com/office/drawing/2014/main" id="{F5948374-D7DB-46A4-A799-E70417924421}"/>
                </a:ext>
              </a:extLst>
            </p:cNvPr>
            <p:cNvPicPr>
              <a:picLocks noChangeAspect="1"/>
            </p:cNvPicPr>
            <p:nvPr/>
          </p:nvPicPr>
          <p:blipFill>
            <a:blip r:embed="rId5"/>
            <a:stretch>
              <a:fillRect/>
            </a:stretch>
          </p:blipFill>
          <p:spPr>
            <a:xfrm>
              <a:off x="1456766" y="5955133"/>
              <a:ext cx="1238250" cy="476250"/>
            </a:xfrm>
            <a:prstGeom prst="rect">
              <a:avLst/>
            </a:prstGeom>
          </p:spPr>
        </p:pic>
        <p:pic>
          <p:nvPicPr>
            <p:cNvPr id="15" name="Picture 14" descr="A close up of a logo&#10;&#10;Description generated with high confidence">
              <a:extLst>
                <a:ext uri="{FF2B5EF4-FFF2-40B4-BE49-F238E27FC236}">
                  <a16:creationId xmlns:a16="http://schemas.microsoft.com/office/drawing/2014/main" id="{38CA9E2E-2D7B-48B9-86E5-0482EFEE38BC}"/>
                </a:ext>
              </a:extLst>
            </p:cNvPr>
            <p:cNvPicPr>
              <a:picLocks noChangeAspect="1"/>
            </p:cNvPicPr>
            <p:nvPr/>
          </p:nvPicPr>
          <p:blipFill>
            <a:blip r:embed="rId6"/>
            <a:stretch>
              <a:fillRect/>
            </a:stretch>
          </p:blipFill>
          <p:spPr>
            <a:xfrm>
              <a:off x="1225445" y="5407118"/>
              <a:ext cx="2095500" cy="476250"/>
            </a:xfrm>
            <a:prstGeom prst="rect">
              <a:avLst/>
            </a:prstGeom>
          </p:spPr>
        </p:pic>
        <p:sp>
          <p:nvSpPr>
            <p:cNvPr id="16" name="Content Placeholder 2">
              <a:extLst>
                <a:ext uri="{FF2B5EF4-FFF2-40B4-BE49-F238E27FC236}">
                  <a16:creationId xmlns:a16="http://schemas.microsoft.com/office/drawing/2014/main" id="{34FD35C6-69F2-4C90-946F-34DDDA8B7A2B}"/>
                </a:ext>
              </a:extLst>
            </p:cNvPr>
            <p:cNvSpPr txBox="1">
              <a:spLocks/>
            </p:cNvSpPr>
            <p:nvPr/>
          </p:nvSpPr>
          <p:spPr>
            <a:xfrm>
              <a:off x="507790" y="2646404"/>
              <a:ext cx="3530810" cy="523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Bike Company Vendors </a:t>
              </a:r>
            </a:p>
          </p:txBody>
        </p:sp>
        <p:pic>
          <p:nvPicPr>
            <p:cNvPr id="17" name="Picture 16" descr="A picture containing clipart&#10;&#10;Description generated with very high confidence">
              <a:extLst>
                <a:ext uri="{FF2B5EF4-FFF2-40B4-BE49-F238E27FC236}">
                  <a16:creationId xmlns:a16="http://schemas.microsoft.com/office/drawing/2014/main" id="{C2B10489-4412-4360-B955-46217DB2BEB5}"/>
                </a:ext>
              </a:extLst>
            </p:cNvPr>
            <p:cNvPicPr>
              <a:picLocks noChangeAspect="1"/>
            </p:cNvPicPr>
            <p:nvPr/>
          </p:nvPicPr>
          <p:blipFill>
            <a:blip r:embed="rId7"/>
            <a:stretch>
              <a:fillRect/>
            </a:stretch>
          </p:blipFill>
          <p:spPr>
            <a:xfrm>
              <a:off x="1290079" y="3151622"/>
              <a:ext cx="1664179" cy="1069829"/>
            </a:xfrm>
            <a:prstGeom prst="rect">
              <a:avLst/>
            </a:prstGeom>
          </p:spPr>
        </p:pic>
      </p:grpSp>
    </p:spTree>
    <p:extLst>
      <p:ext uri="{BB962C8B-B14F-4D97-AF65-F5344CB8AC3E}">
        <p14:creationId xmlns:p14="http://schemas.microsoft.com/office/powerpoint/2010/main" val="40251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Data Overview</a:t>
            </a:r>
          </a:p>
        </p:txBody>
      </p:sp>
      <p:sp>
        <p:nvSpPr>
          <p:cNvPr id="3" name="Content Placeholder 2">
            <a:extLst>
              <a:ext uri="{FF2B5EF4-FFF2-40B4-BE49-F238E27FC236}">
                <a16:creationId xmlns:a16="http://schemas.microsoft.com/office/drawing/2014/main" id="{7429ACBD-8B17-431B-BFA3-FF089ECEBF92}"/>
              </a:ext>
            </a:extLst>
          </p:cNvPr>
          <p:cNvSpPr>
            <a:spLocks noGrp="1"/>
          </p:cNvSpPr>
          <p:nvPr>
            <p:ph idx="1"/>
          </p:nvPr>
        </p:nvSpPr>
        <p:spPr>
          <a:xfrm>
            <a:off x="1286930" y="2962451"/>
            <a:ext cx="4052499" cy="2820012"/>
          </a:xfrm>
        </p:spPr>
        <p:txBody>
          <a:bodyPr>
            <a:normAutofit/>
          </a:bodyPr>
          <a:lstStyle/>
          <a:p>
            <a:r>
              <a:rPr lang="en-US" sz="1800" dirty="0"/>
              <a:t>Data set obtained from </a:t>
            </a:r>
            <a:r>
              <a:rPr lang="en-US" sz="1800" dirty="0">
                <a:hlinkClick r:id="rId2"/>
              </a:rPr>
              <a:t>Kaggle</a:t>
            </a:r>
            <a:endParaRPr lang="en-US" sz="1800" dirty="0"/>
          </a:p>
          <a:p>
            <a:r>
              <a:rPr lang="en-US" sz="1800" dirty="0"/>
              <a:t>Provided feature set </a:t>
            </a:r>
          </a:p>
          <a:p>
            <a:pPr lvl="1"/>
            <a:r>
              <a:rPr lang="en-US" sz="1800" dirty="0"/>
              <a:t>Weather conditions – Temperature, Humidity, Windspeed</a:t>
            </a:r>
          </a:p>
          <a:p>
            <a:pPr lvl="1"/>
            <a:r>
              <a:rPr lang="en-US" sz="1800" dirty="0"/>
              <a:t>Day – Working day or not</a:t>
            </a:r>
          </a:p>
          <a:p>
            <a:pPr lvl="1"/>
            <a:r>
              <a:rPr lang="en-US" sz="1800" dirty="0"/>
              <a:t>Time of the day</a:t>
            </a:r>
          </a:p>
          <a:p>
            <a:endParaRPr lang="en-US" sz="1800" dirty="0"/>
          </a:p>
        </p:txBody>
      </p:sp>
      <p:pic>
        <p:nvPicPr>
          <p:cNvPr id="5" name="Picture 4" descr="A screenshot of a computer&#10;&#10;Description generated with very high confidence">
            <a:extLst>
              <a:ext uri="{FF2B5EF4-FFF2-40B4-BE49-F238E27FC236}">
                <a16:creationId xmlns:a16="http://schemas.microsoft.com/office/drawing/2014/main" id="{E78F6728-BEAD-4CAD-9A8F-76DB9E83022B}"/>
              </a:ext>
            </a:extLst>
          </p:cNvPr>
          <p:cNvPicPr>
            <a:picLocks noChangeAspect="1"/>
          </p:cNvPicPr>
          <p:nvPr/>
        </p:nvPicPr>
        <p:blipFill>
          <a:blip r:embed="rId3"/>
          <a:stretch>
            <a:fillRect/>
          </a:stretch>
        </p:blipFill>
        <p:spPr>
          <a:xfrm>
            <a:off x="4538827" y="4263580"/>
            <a:ext cx="7064576" cy="1518883"/>
          </a:xfrm>
          <a:prstGeom prst="rect">
            <a:avLst/>
          </a:prstGeom>
        </p:spPr>
      </p:pic>
      <p:sp>
        <p:nvSpPr>
          <p:cNvPr id="4" name="Footer Placeholder 3">
            <a:extLst>
              <a:ext uri="{FF2B5EF4-FFF2-40B4-BE49-F238E27FC236}">
                <a16:creationId xmlns:a16="http://schemas.microsoft.com/office/drawing/2014/main" id="{6C187415-A62A-475D-93DB-60AB0E85A593}"/>
              </a:ext>
            </a:extLst>
          </p:cNvPr>
          <p:cNvSpPr>
            <a:spLocks noGrp="1"/>
          </p:cNvSpPr>
          <p:nvPr>
            <p:ph type="ftr" sz="quarter" idx="11"/>
          </p:nvPr>
        </p:nvSpPr>
        <p:spPr>
          <a:xfrm>
            <a:off x="4038600" y="6356350"/>
            <a:ext cx="4114800" cy="365125"/>
          </a:xfrm>
        </p:spPr>
        <p:txBody>
          <a:bodyPr>
            <a:normAutofit/>
          </a:bodyPr>
          <a:lstStyle/>
          <a:p>
            <a:endParaRPr lang="en-US">
              <a:solidFill>
                <a:prstClr val="black">
                  <a:tint val="75000"/>
                </a:prstClr>
              </a:solidFill>
            </a:endParaRPr>
          </a:p>
        </p:txBody>
      </p:sp>
    </p:spTree>
    <p:extLst>
      <p:ext uri="{BB962C8B-B14F-4D97-AF65-F5344CB8AC3E}">
        <p14:creationId xmlns:p14="http://schemas.microsoft.com/office/powerpoint/2010/main" val="38181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25E44-D422-435A-9E7B-47C64E2549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Exploratory Data Analysis (EDA)</a:t>
            </a:r>
          </a:p>
        </p:txBody>
      </p:sp>
      <p:sp>
        <p:nvSpPr>
          <p:cNvPr id="3" name="Text Placeholder 2">
            <a:extLst>
              <a:ext uri="{FF2B5EF4-FFF2-40B4-BE49-F238E27FC236}">
                <a16:creationId xmlns:a16="http://schemas.microsoft.com/office/drawing/2014/main" id="{0FD458B9-5D2C-4B16-8B38-552DC4DF720B}"/>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CAC39DD5-B795-4683-B916-0080CCF11910}"/>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a:solidFill>
                <a:srgbClr val="898989"/>
              </a:solidFill>
              <a:latin typeface="+mn-lt"/>
              <a:ea typeface="+mn-ea"/>
              <a:cs typeface="+mn-cs"/>
            </a:endParaRPr>
          </a:p>
        </p:txBody>
      </p:sp>
    </p:spTree>
    <p:extLst>
      <p:ext uri="{BB962C8B-B14F-4D97-AF65-F5344CB8AC3E}">
        <p14:creationId xmlns:p14="http://schemas.microsoft.com/office/powerpoint/2010/main" val="113670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3" y="1053042"/>
            <a:ext cx="4635747"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Weather</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fontScale="92500" lnSpcReduction="20000"/>
          </a:bodyPr>
          <a:lstStyle/>
          <a:p>
            <a:r>
              <a:rPr lang="en-US" sz="2400" dirty="0">
                <a:solidFill>
                  <a:srgbClr val="F87359"/>
                </a:solidFill>
              </a:rPr>
              <a:t>Higher bike rental when weather is more clear and sunny</a:t>
            </a:r>
          </a:p>
          <a:p>
            <a:r>
              <a:rPr lang="en-US" sz="2400" dirty="0">
                <a:solidFill>
                  <a:srgbClr val="F87359"/>
                </a:solidFill>
              </a:rPr>
              <a:t>Single instance of a Heavy Snow/Rain condition  Changed to Light Snow/Rain condition</a:t>
            </a:r>
          </a:p>
          <a:p>
            <a:pPr marL="0" indent="0">
              <a:buNone/>
            </a:pPr>
            <a:endParaRPr lang="en-US" sz="2400" dirty="0">
              <a:solidFill>
                <a:srgbClr val="F87359"/>
              </a:solidFill>
            </a:endParaRP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a:solidFill>
                <a:srgbClr val="AFABAB"/>
              </a:solidFill>
              <a:latin typeface="+mn-lt"/>
              <a:ea typeface="+mn-ea"/>
              <a:cs typeface="+mn-cs"/>
            </a:endParaRPr>
          </a:p>
        </p:txBody>
      </p:sp>
      <p:pic>
        <p:nvPicPr>
          <p:cNvPr id="10" name="Picture 9">
            <a:extLst>
              <a:ext uri="{FF2B5EF4-FFF2-40B4-BE49-F238E27FC236}">
                <a16:creationId xmlns:a16="http://schemas.microsoft.com/office/drawing/2014/main" id="{29F85669-AF45-4F73-A159-1B6A2A692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076" y="265146"/>
            <a:ext cx="3921865" cy="3005260"/>
          </a:xfrm>
          <a:prstGeom prst="rect">
            <a:avLst/>
          </a:prstGeom>
        </p:spPr>
      </p:pic>
      <p:pic>
        <p:nvPicPr>
          <p:cNvPr id="11" name="Picture 10">
            <a:extLst>
              <a:ext uri="{FF2B5EF4-FFF2-40B4-BE49-F238E27FC236}">
                <a16:creationId xmlns:a16="http://schemas.microsoft.com/office/drawing/2014/main" id="{1F8C855D-F6AA-4689-91D4-501FEDA5A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767" y="3622952"/>
            <a:ext cx="3945464" cy="2919643"/>
          </a:xfrm>
          <a:prstGeom prst="rect">
            <a:avLst/>
          </a:prstGeom>
        </p:spPr>
      </p:pic>
    </p:spTree>
    <p:extLst>
      <p:ext uri="{BB962C8B-B14F-4D97-AF65-F5344CB8AC3E}">
        <p14:creationId xmlns:p14="http://schemas.microsoft.com/office/powerpoint/2010/main" val="428924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Season</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a:bodyPr>
          <a:lstStyle/>
          <a:p>
            <a:r>
              <a:rPr lang="en-US" sz="2400" dirty="0">
                <a:solidFill>
                  <a:srgbClr val="F87359"/>
                </a:solidFill>
              </a:rPr>
              <a:t>Highest bike reservations during Summer (April to June) and Fall (July to September) and lowest in Spring (January to March)</a:t>
            </a:r>
          </a:p>
          <a:p>
            <a:pPr marL="0" indent="0">
              <a:buNone/>
            </a:pPr>
            <a:endParaRPr lang="en-US" sz="2400" dirty="0">
              <a:solidFill>
                <a:srgbClr val="F87359"/>
              </a:solidFill>
            </a:endParaRP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a:solidFill>
                <a:srgbClr val="AFABAB"/>
              </a:solidFill>
              <a:latin typeface="+mn-lt"/>
              <a:ea typeface="+mn-ea"/>
              <a:cs typeface="+mn-cs"/>
            </a:endParaRPr>
          </a:p>
        </p:txBody>
      </p:sp>
      <p:pic>
        <p:nvPicPr>
          <p:cNvPr id="12" name="Picture 11">
            <a:extLst>
              <a:ext uri="{FF2B5EF4-FFF2-40B4-BE49-F238E27FC236}">
                <a16:creationId xmlns:a16="http://schemas.microsoft.com/office/drawing/2014/main" id="{BE6B8D54-B635-4A3C-8C1B-64AE775AD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940" y="215108"/>
            <a:ext cx="4073703" cy="3121612"/>
          </a:xfrm>
          <a:prstGeom prst="rect">
            <a:avLst/>
          </a:prstGeom>
        </p:spPr>
      </p:pic>
      <p:pic>
        <p:nvPicPr>
          <p:cNvPr id="13" name="Picture 12">
            <a:extLst>
              <a:ext uri="{FF2B5EF4-FFF2-40B4-BE49-F238E27FC236}">
                <a16:creationId xmlns:a16="http://schemas.microsoft.com/office/drawing/2014/main" id="{B7A440EB-AB04-4A48-AC0E-7BBA4EB7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940" y="3688207"/>
            <a:ext cx="4098216" cy="3036862"/>
          </a:xfrm>
          <a:prstGeom prst="rect">
            <a:avLst/>
          </a:prstGeom>
        </p:spPr>
      </p:pic>
    </p:spTree>
    <p:extLst>
      <p:ext uri="{BB962C8B-B14F-4D97-AF65-F5344CB8AC3E}">
        <p14:creationId xmlns:p14="http://schemas.microsoft.com/office/powerpoint/2010/main" val="154439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7BD9E-780D-4DE0-A239-6606604A42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EDA</a:t>
            </a:r>
            <a:r>
              <a:rPr lang="en-US" sz="5000" dirty="0">
                <a:solidFill>
                  <a:srgbClr val="FFFFFF"/>
                </a:solidFill>
              </a:rPr>
              <a:t>– Working Day</a:t>
            </a:r>
          </a:p>
        </p:txBody>
      </p:sp>
      <p:sp>
        <p:nvSpPr>
          <p:cNvPr id="3" name="Content Placeholder 2">
            <a:extLst>
              <a:ext uri="{FF2B5EF4-FFF2-40B4-BE49-F238E27FC236}">
                <a16:creationId xmlns:a16="http://schemas.microsoft.com/office/drawing/2014/main" id="{5FC48D0B-DD0C-4B4D-BD7B-E1BC570F14FE}"/>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E0802B"/>
                </a:solidFill>
              </a:rPr>
              <a:t>Overall average bike rental count on a Working day or Non-working day are sa</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BCD79B-0554-4CB3-98D4-460F20DA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67" y="2426818"/>
            <a:ext cx="5216916" cy="3997637"/>
          </a:xfrm>
          <a:prstGeom prst="rect">
            <a:avLst/>
          </a:prstGeom>
        </p:spPr>
      </p:pic>
      <p:cxnSp>
        <p:nvCxnSpPr>
          <p:cNvPr id="27"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7F1079-FBC0-41B8-953F-1F91EC9B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73" y="2426818"/>
            <a:ext cx="5216916" cy="3997637"/>
          </a:xfrm>
          <a:prstGeom prst="rect">
            <a:avLst/>
          </a:prstGeom>
        </p:spPr>
      </p:pic>
      <p:sp>
        <p:nvSpPr>
          <p:cNvPr id="4" name="Footer Placeholder 3">
            <a:extLst>
              <a:ext uri="{FF2B5EF4-FFF2-40B4-BE49-F238E27FC236}">
                <a16:creationId xmlns:a16="http://schemas.microsoft.com/office/drawing/2014/main" id="{21637750-2412-4136-B43E-D7629123D01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sz="1200" kern="1200">
              <a:solidFill>
                <a:srgbClr val="898989"/>
              </a:solidFill>
              <a:latin typeface="+mn-lt"/>
              <a:ea typeface="+mn-ea"/>
              <a:cs typeface="+mn-cs"/>
            </a:endParaRPr>
          </a:p>
        </p:txBody>
      </p:sp>
    </p:spTree>
    <p:extLst>
      <p:ext uri="{BB962C8B-B14F-4D97-AF65-F5344CB8AC3E}">
        <p14:creationId xmlns:p14="http://schemas.microsoft.com/office/powerpoint/2010/main" val="777988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Qualcomm Office Regular"/>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3606</TotalTime>
  <Words>1041</Words>
  <Application>Microsoft Office PowerPoint</Application>
  <PresentationFormat>Widescreen</PresentationFormat>
  <Paragraphs>140</Paragraphs>
  <Slides>31</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Cambria Math</vt:lpstr>
      <vt:lpstr>Century Gothic</vt:lpstr>
      <vt:lpstr>Microsoft Sans Serif</vt:lpstr>
      <vt:lpstr>Qualcomm Office Regular</vt:lpstr>
      <vt:lpstr>Qualcomm</vt:lpstr>
      <vt:lpstr>Office Theme</vt:lpstr>
      <vt:lpstr>Visio</vt:lpstr>
      <vt:lpstr>Bike Sharing Prediction</vt:lpstr>
      <vt:lpstr>Bike Sharing Systems</vt:lpstr>
      <vt:lpstr>Prediction Problem</vt:lpstr>
      <vt:lpstr>Who might care?</vt:lpstr>
      <vt:lpstr>Data Overview</vt:lpstr>
      <vt:lpstr>Exploratory Data Analysis (EDA)</vt:lpstr>
      <vt:lpstr>EDA – Weather</vt:lpstr>
      <vt:lpstr>EDA – Season</vt:lpstr>
      <vt:lpstr>EDA– Working Day</vt:lpstr>
      <vt:lpstr>EDA – Temperature</vt:lpstr>
      <vt:lpstr>EDA – Hourly Distribution</vt:lpstr>
      <vt:lpstr>EDA – Monthly Distribution</vt:lpstr>
      <vt:lpstr>Regression Plots</vt:lpstr>
      <vt:lpstr>Correlation Analysis – Heatmap</vt:lpstr>
      <vt:lpstr>Feature Engineering</vt:lpstr>
      <vt:lpstr>Modeling</vt:lpstr>
      <vt:lpstr>Modeling Overview</vt:lpstr>
      <vt:lpstr>Train/Test Split </vt:lpstr>
      <vt:lpstr>Evaluation Metric - RMSLE</vt:lpstr>
      <vt:lpstr>Regression Algorithms Used</vt:lpstr>
      <vt:lpstr>Stacking Model Details</vt:lpstr>
      <vt:lpstr>Stacking Model Summary</vt:lpstr>
      <vt:lpstr>RMSLE &amp; Modeling Time Summary</vt:lpstr>
      <vt:lpstr>Final Model – Random Forest Regressor</vt:lpstr>
      <vt:lpstr>Hyperparameter Tuning</vt:lpstr>
      <vt:lpstr>Model Performance</vt:lpstr>
      <vt:lpstr>Feature Importance</vt:lpstr>
      <vt:lpstr>One Sample Decision Tree</vt:lpstr>
      <vt:lpstr>Conclusions</vt:lpstr>
      <vt:lpstr>Limitations and Ideas for Model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Maiya</dc:creator>
  <cp:lastModifiedBy>Shashank Maiya</cp:lastModifiedBy>
  <cp:revision>78</cp:revision>
  <cp:lastPrinted>2019-01-28T03:09:27Z</cp:lastPrinted>
  <dcterms:created xsi:type="dcterms:W3CDTF">2019-01-21T06:04:34Z</dcterms:created>
  <dcterms:modified xsi:type="dcterms:W3CDTF">2019-01-28T03:27:11Z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