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8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4E91-E58F-49FA-8B33-5E1F89B78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CCA12-C090-491F-B87E-BA97287B7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A2FA7-4B06-46F7-BDD2-07C10424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5FDB2-EFB6-41A6-9E29-B846C2E90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0524B-03C9-484B-ABB9-96B24D374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8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1C493-0C40-4B33-B8C7-43A2CE69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E38AB-7992-44E9-BF21-DFA1CE26C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98865-8E07-491D-9768-B43576603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8B37D-7F77-4815-A385-33BA779F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8C329-9D98-43DD-8418-18EACCA2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3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E2412-BBCB-499C-BBFA-595D59EB8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F6EE4-2F8E-44DD-8F96-575955638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BB619-EB97-460D-A19A-5D6BD089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4EEEC-FEA0-4208-99AC-ACCDC45A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90A0-2C3F-48F4-BECA-38B060E0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0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67FD-F75D-4DEE-87A4-AE6AFAA8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79C34-3D0D-472B-AA65-4C5371BDE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550F0-99AE-4178-BE8C-C0A0BF3AC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D1A77-777E-448F-8471-4385DACC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BFC31-6C62-4885-98DC-F7D7F2C3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9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BBF0-FF8E-461F-8042-E817D766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5D7D5-0189-4CA8-BE72-D0DB9C663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1E997-23CE-4867-B584-13F5FDDA3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00490-CE1C-4ACA-A67E-B20247AD9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222B3-44B9-4098-BC4C-5425C110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4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2D5A-55C7-4422-8F55-79D5D31C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0EDFC-ED01-4D9D-A722-F9772BB86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5FC74-F715-484E-8A68-9740543EF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22E46-C4A3-4F27-8E06-9597E4D09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EC480-71E6-42EB-AEE2-6F9D3F680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4747E-8CCD-4787-B4B2-105A1373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9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997C-3702-4245-A5F3-41F5704A7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04C7E-5ECB-480A-91C8-9CFC00C1D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15E2F-49E2-4DC1-AAAF-933E0295E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AE178-2122-43A0-B8E9-C24E2CAFB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C895D-F806-4CEB-B933-4451C2EFD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A47356-EB7F-41EC-8303-18DE4C32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5A88C4-56A3-42DC-903C-B8C90B2F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8493E1-FB0B-4E17-AE1E-2C391565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0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34045-D3CC-40CD-B992-6A4716A8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25CEB-C610-422C-9DD0-0D2AA0893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1EE18B-A6C9-4D9C-888C-F253280C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35DAC-88DF-4941-BA49-A7976A7C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3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194420-AA6D-4341-B1B6-766F0CF72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E9EC5-E7F1-4FDA-AB3B-11CBB44DD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1E643-AAF8-4216-9FE3-16722891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2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F4620-EFA8-4490-BA14-405FE5DC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C4D5D-F980-4657-845A-B376E4B59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DAAF0-A069-4419-B7B8-489E9D790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88D49-0582-4C29-BDBD-F0A5A9F7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CA1F3-D974-4BDE-AAA3-E8DB912C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FB735-74AE-41E1-858B-CDFBAB0D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2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3455B-8F41-40FA-90AB-88D73CF3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20F8FA-FD60-4E4F-8672-C9A2B10D7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D66F3-27B2-4455-BBCC-1FF75CCCE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B2DE9-C078-4E51-A91D-F7EAE5F3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D68F4-A277-40D8-BE0D-C27BF845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C4FCE-61CA-4F7E-9AE8-E08E66AC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4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E80553-61F3-4B41-807E-427C41793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5ADD8-69A3-4C07-8021-2AABBF6F6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4EB83-93E9-40F1-B61D-A1F4CDFF6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19552-2FA9-4688-B1F7-34916D846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DB343-B294-426D-9D27-3DADD45DF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9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etosa.io/ev/image-kernels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s.ryerson.ca/~aharley/vis/conv/flat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B6BB6-B085-4F0F-94F6-AE27B4E26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6222" y="3659630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080808"/>
                </a:solidFill>
              </a:rPr>
              <a:t>By Monalisa Panda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82D2F-44A7-42AA-B2FD-C8F84A521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1860005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IN" sz="3600" b="1" dirty="0">
                <a:solidFill>
                  <a:srgbClr val="080808"/>
                </a:solidFill>
              </a:rPr>
              <a:t>Project On Face Mask Recognition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49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4999-FA4A-4BC5-B256-63C08518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7274" y="1819275"/>
            <a:ext cx="5238751" cy="1342254"/>
          </a:xfrm>
        </p:spPr>
        <p:txBody>
          <a:bodyPr>
            <a:normAutofit fontScale="90000"/>
          </a:bodyPr>
          <a:lstStyle/>
          <a:p>
            <a:r>
              <a:rPr lang="en-IN" sz="4800" dirty="0"/>
              <a:t>Thank You</a:t>
            </a:r>
            <a:br>
              <a:rPr lang="en-IN" sz="4800" dirty="0"/>
            </a:br>
            <a:br>
              <a:rPr lang="en-IN" sz="4800" dirty="0"/>
            </a:br>
            <a:r>
              <a:rPr lang="en-IN" sz="4000" dirty="0"/>
              <a:t>By Monalisa Panda</a:t>
            </a:r>
          </a:p>
        </p:txBody>
      </p:sp>
      <p:pic>
        <p:nvPicPr>
          <p:cNvPr id="3" name="Graphic 2" descr="Handshake">
            <a:extLst>
              <a:ext uri="{FF2B5EF4-FFF2-40B4-BE49-F238E27FC236}">
                <a16:creationId xmlns:a16="http://schemas.microsoft.com/office/drawing/2014/main" id="{370F482C-CD5E-41AA-97BA-E89729085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346" y="935854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982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2F2F9E-40EF-46F3-835A-E8AF06A8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BBED4-0584-4BEA-BFCC-C5B07CCAA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2111" y="732840"/>
            <a:ext cx="5087298" cy="3978859"/>
          </a:xfrm>
        </p:spPr>
        <p:txBody>
          <a:bodyPr anchor="ctr">
            <a:normAutofit/>
          </a:bodyPr>
          <a:lstStyle/>
          <a:p>
            <a:r>
              <a:rPr lang="en-IN" sz="2400" dirty="0">
                <a:solidFill>
                  <a:srgbClr val="000000"/>
                </a:solidFill>
              </a:rPr>
              <a:t>Proposed Approach </a:t>
            </a:r>
          </a:p>
          <a:p>
            <a:r>
              <a:rPr lang="en-IN" sz="2400" dirty="0">
                <a:solidFill>
                  <a:srgbClr val="000000"/>
                </a:solidFill>
              </a:rPr>
              <a:t>Explanations</a:t>
            </a:r>
          </a:p>
          <a:p>
            <a:r>
              <a:rPr lang="en-IN" sz="2400" dirty="0">
                <a:solidFill>
                  <a:srgbClr val="000000"/>
                </a:solidFill>
              </a:rPr>
              <a:t>Live Demo of Face recognition</a:t>
            </a:r>
          </a:p>
          <a:p>
            <a:r>
              <a:rPr lang="en-IN" sz="2400" dirty="0">
                <a:solidFill>
                  <a:srgbClr val="000000"/>
                </a:solidFill>
              </a:rPr>
              <a:t>Deployment</a:t>
            </a:r>
          </a:p>
          <a:p>
            <a:r>
              <a:rPr lang="en-IN" sz="2400" dirty="0">
                <a:solidFill>
                  <a:srgbClr val="000000"/>
                </a:solidFill>
              </a:rPr>
              <a:t>End</a:t>
            </a:r>
          </a:p>
          <a:p>
            <a:endParaRPr lang="en-I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93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DE706-EF14-4319-88E1-7EB19E19E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469232"/>
            <a:ext cx="2547408" cy="1097491"/>
          </a:xfrm>
        </p:spPr>
        <p:txBody>
          <a:bodyPr>
            <a:normAutofit/>
          </a:bodyPr>
          <a:lstStyle/>
          <a:p>
            <a:r>
              <a:rPr lang="en-IN" sz="2800" b="1" i="1" u="sng" dirty="0">
                <a:latin typeface="Avenir Next LT Pro" panose="020B0504020202020204" pitchFamily="34" charset="0"/>
              </a:rPr>
              <a:t>Proposed Approach</a:t>
            </a:r>
            <a:r>
              <a:rPr lang="en-IN" sz="3600" dirty="0"/>
              <a:t>:-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85D28-5C44-47C3-9D35-C3229A683C94}"/>
              </a:ext>
            </a:extLst>
          </p:cNvPr>
          <p:cNvSpPr/>
          <p:nvPr/>
        </p:nvSpPr>
        <p:spPr>
          <a:xfrm>
            <a:off x="3864291" y="469232"/>
            <a:ext cx="2760345" cy="694690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Collection of Data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944168-B1EF-4FE0-BAAC-62890462B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588" y="1284494"/>
            <a:ext cx="615749" cy="597460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AB7700B7-8E66-496D-B499-1A4762052946}"/>
              </a:ext>
            </a:extLst>
          </p:cNvPr>
          <p:cNvSpPr/>
          <p:nvPr/>
        </p:nvSpPr>
        <p:spPr>
          <a:xfrm>
            <a:off x="6852882" y="3580160"/>
            <a:ext cx="746023" cy="657543"/>
          </a:xfrm>
          <a:prstGeom prst="rightArrow">
            <a:avLst/>
          </a:prstGeom>
          <a:solidFill>
            <a:srgbClr val="4E91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299EC6-E956-43F3-842C-ECA6422F4D7A}"/>
              </a:ext>
            </a:extLst>
          </p:cNvPr>
          <p:cNvSpPr/>
          <p:nvPr/>
        </p:nvSpPr>
        <p:spPr>
          <a:xfrm>
            <a:off x="7827153" y="3474297"/>
            <a:ext cx="2683514" cy="808703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Train the Model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806EB0-A104-42DB-BCD2-BC1CD1867217}"/>
              </a:ext>
            </a:extLst>
          </p:cNvPr>
          <p:cNvSpPr/>
          <p:nvPr/>
        </p:nvSpPr>
        <p:spPr>
          <a:xfrm>
            <a:off x="3886033" y="3537454"/>
            <a:ext cx="2738601" cy="83199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Build The Model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77034F-AD3D-4657-A490-9020E975B89D}"/>
              </a:ext>
            </a:extLst>
          </p:cNvPr>
          <p:cNvSpPr/>
          <p:nvPr/>
        </p:nvSpPr>
        <p:spPr>
          <a:xfrm>
            <a:off x="7807945" y="5142573"/>
            <a:ext cx="2721930" cy="93542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Importing the Face Detection Program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A471BF-95A3-467F-849A-466E49B9C599}"/>
              </a:ext>
            </a:extLst>
          </p:cNvPr>
          <p:cNvSpPr/>
          <p:nvPr/>
        </p:nvSpPr>
        <p:spPr>
          <a:xfrm>
            <a:off x="3875161" y="1928032"/>
            <a:ext cx="2760344" cy="83198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Split the Data Into Train and Test set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6939BB2-7047-409A-AF86-9D3DED689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458" y="2867455"/>
            <a:ext cx="615749" cy="59746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B0E01D2-43CD-463E-87F6-89199AE00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88" y="4414056"/>
            <a:ext cx="615749" cy="597460"/>
          </a:xfrm>
          <a:prstGeom prst="rect">
            <a:avLst/>
          </a:prstGeom>
        </p:spPr>
      </p:pic>
      <p:sp>
        <p:nvSpPr>
          <p:cNvPr id="25" name="Arrow: Left 24">
            <a:extLst>
              <a:ext uri="{FF2B5EF4-FFF2-40B4-BE49-F238E27FC236}">
                <a16:creationId xmlns:a16="http://schemas.microsoft.com/office/drawing/2014/main" id="{FF39E19C-D40B-48E6-B1C5-E658EA1BD13C}"/>
              </a:ext>
            </a:extLst>
          </p:cNvPr>
          <p:cNvSpPr/>
          <p:nvPr/>
        </p:nvSpPr>
        <p:spPr>
          <a:xfrm>
            <a:off x="6843278" y="5271314"/>
            <a:ext cx="746023" cy="657543"/>
          </a:xfrm>
          <a:prstGeom prst="leftArrow">
            <a:avLst/>
          </a:prstGeom>
          <a:solidFill>
            <a:srgbClr val="4E91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F67D5C-E066-4795-85B4-EBDCB5AAE564}"/>
              </a:ext>
            </a:extLst>
          </p:cNvPr>
          <p:cNvSpPr/>
          <p:nvPr/>
        </p:nvSpPr>
        <p:spPr>
          <a:xfrm>
            <a:off x="3864291" y="5142573"/>
            <a:ext cx="2760344" cy="83198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Deploy The Model</a:t>
            </a:r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AC7571AE-78C4-44FF-9A60-D1C5DD579646}"/>
              </a:ext>
            </a:extLst>
          </p:cNvPr>
          <p:cNvSpPr/>
          <p:nvPr/>
        </p:nvSpPr>
        <p:spPr>
          <a:xfrm>
            <a:off x="2872698" y="5271314"/>
            <a:ext cx="746023" cy="657543"/>
          </a:xfrm>
          <a:prstGeom prst="leftArrow">
            <a:avLst/>
          </a:prstGeom>
          <a:solidFill>
            <a:srgbClr val="4E91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035EAAB-9E78-42BA-81C5-E0B3243DD1A0}"/>
              </a:ext>
            </a:extLst>
          </p:cNvPr>
          <p:cNvSpPr/>
          <p:nvPr/>
        </p:nvSpPr>
        <p:spPr>
          <a:xfrm>
            <a:off x="1059480" y="4712786"/>
            <a:ext cx="1767797" cy="1615642"/>
          </a:xfrm>
          <a:prstGeom prst="ellipse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68691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9" grpId="0" animBg="1"/>
      <p:bldP spid="19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2955B-D0B4-4EB0-BA1D-01AC7EF4F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670" y="512759"/>
            <a:ext cx="3962061" cy="742499"/>
          </a:xfrm>
        </p:spPr>
        <p:txBody>
          <a:bodyPr anchor="t">
            <a:normAutofit fontScale="90000"/>
          </a:bodyPr>
          <a:lstStyle/>
          <a:p>
            <a:r>
              <a:rPr lang="en-IN" sz="3600" b="1" i="1" u="sng" dirty="0">
                <a:latin typeface="Avenir Next LT Pro" panose="020B0504020202020204" pitchFamily="34" charset="0"/>
              </a:rPr>
              <a:t>Project Overview:-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85953F-666F-45F2-A924-E6DDD06FB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45" y="2395538"/>
            <a:ext cx="3503979" cy="206692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FD1556B-A42C-4A03-BA74-6EB1B5379062}"/>
              </a:ext>
            </a:extLst>
          </p:cNvPr>
          <p:cNvSpPr/>
          <p:nvPr/>
        </p:nvSpPr>
        <p:spPr>
          <a:xfrm>
            <a:off x="3967109" y="3057750"/>
            <a:ext cx="833491" cy="742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BFBA35-A09D-4F97-8697-6456BE6F944D}"/>
              </a:ext>
            </a:extLst>
          </p:cNvPr>
          <p:cNvSpPr/>
          <p:nvPr/>
        </p:nvSpPr>
        <p:spPr>
          <a:xfrm>
            <a:off x="4884176" y="2719386"/>
            <a:ext cx="2631050" cy="1347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Avenir Next LT Pro" panose="020B0504020202020204" pitchFamily="34" charset="0"/>
              </a:rPr>
              <a:t>Classifier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8632EB-524D-4EAE-BA13-083467E895A8}"/>
              </a:ext>
            </a:extLst>
          </p:cNvPr>
          <p:cNvSpPr txBox="1"/>
          <p:nvPr/>
        </p:nvSpPr>
        <p:spPr>
          <a:xfrm>
            <a:off x="4970976" y="4384516"/>
            <a:ext cx="2457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venir Next LT Pro" panose="020B0504020202020204" pitchFamily="34" charset="0"/>
              </a:rPr>
              <a:t>Training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venir Next LT Pro" panose="020B0504020202020204" pitchFamily="34" charset="0"/>
              </a:rPr>
              <a:t>Testing Images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D110E73-3D93-460A-84B6-B4E0C233CBF7}"/>
              </a:ext>
            </a:extLst>
          </p:cNvPr>
          <p:cNvSpPr/>
          <p:nvPr/>
        </p:nvSpPr>
        <p:spPr>
          <a:xfrm>
            <a:off x="7700119" y="2970391"/>
            <a:ext cx="814903" cy="742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Double Brace 22">
            <a:extLst>
              <a:ext uri="{FF2B5EF4-FFF2-40B4-BE49-F238E27FC236}">
                <a16:creationId xmlns:a16="http://schemas.microsoft.com/office/drawing/2014/main" id="{70C44D6D-8000-4D26-BB0B-87A0628AEF08}"/>
              </a:ext>
            </a:extLst>
          </p:cNvPr>
          <p:cNvSpPr/>
          <p:nvPr/>
        </p:nvSpPr>
        <p:spPr>
          <a:xfrm>
            <a:off x="8853890" y="2174256"/>
            <a:ext cx="2094422" cy="2373016"/>
          </a:xfrm>
          <a:prstGeom prst="bracePair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>
              <a:latin typeface="Avenir Next LT Pro" panose="020B05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AC87CF-9542-46A8-ABCD-4EA9BB7992C2}"/>
              </a:ext>
            </a:extLst>
          </p:cNvPr>
          <p:cNvSpPr txBox="1"/>
          <p:nvPr/>
        </p:nvSpPr>
        <p:spPr>
          <a:xfrm>
            <a:off x="9143863" y="2793115"/>
            <a:ext cx="1729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Next LT Pro" panose="020B0504020202020204" pitchFamily="34" charset="0"/>
              </a:rPr>
              <a:t>Target Label</a:t>
            </a:r>
          </a:p>
          <a:p>
            <a:endParaRPr lang="en-IN" b="1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venir Next LT Pro" panose="020B0504020202020204" pitchFamily="34" charset="0"/>
              </a:rPr>
              <a:t>Mask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venir Next LT Pro" panose="020B0504020202020204" pitchFamily="34" charset="0"/>
              </a:rPr>
              <a:t>No Mask</a:t>
            </a:r>
          </a:p>
        </p:txBody>
      </p:sp>
    </p:spTree>
    <p:extLst>
      <p:ext uri="{BB962C8B-B14F-4D97-AF65-F5344CB8AC3E}">
        <p14:creationId xmlns:p14="http://schemas.microsoft.com/office/powerpoint/2010/main" val="281493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/>
      <p:bldP spid="19" grpId="0" animBg="1"/>
      <p:bldP spid="23" grpId="0" animBg="1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0C44F-205F-4042-B325-FECB7F2EC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148" y="164646"/>
            <a:ext cx="4823882" cy="1206954"/>
          </a:xfrm>
        </p:spPr>
        <p:txBody>
          <a:bodyPr anchor="t">
            <a:normAutofit/>
          </a:bodyPr>
          <a:lstStyle/>
          <a:p>
            <a:r>
              <a:rPr lang="en-IN" sz="3600" b="1" u="sng" dirty="0"/>
              <a:t>Project Overview</a:t>
            </a:r>
            <a:br>
              <a:rPr lang="en-IN" sz="3600" b="1" u="sng" dirty="0"/>
            </a:br>
            <a:r>
              <a:rPr lang="en-IN" sz="3600" b="1" u="sng" dirty="0"/>
              <a:t>(How it actually Works)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CFDAAB-0A9C-448F-BD31-3516F258A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101" y="2456979"/>
            <a:ext cx="1725318" cy="1536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3279A0-079F-447F-A655-E71C85A81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49" y="2864693"/>
            <a:ext cx="1914311" cy="112861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FE28FEA-8470-44E2-819A-E5277A68F7BF}"/>
              </a:ext>
            </a:extLst>
          </p:cNvPr>
          <p:cNvSpPr/>
          <p:nvPr/>
        </p:nvSpPr>
        <p:spPr>
          <a:xfrm>
            <a:off x="2116756" y="3252787"/>
            <a:ext cx="1126318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1556BD8-569E-457A-B72F-F18D711E06B9}"/>
              </a:ext>
            </a:extLst>
          </p:cNvPr>
          <p:cNvSpPr/>
          <p:nvPr/>
        </p:nvSpPr>
        <p:spPr>
          <a:xfrm>
            <a:off x="5483851" y="3260767"/>
            <a:ext cx="923387" cy="273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6C825F-E302-434F-A475-2911694DF52F}"/>
              </a:ext>
            </a:extLst>
          </p:cNvPr>
          <p:cNvSpPr/>
          <p:nvPr/>
        </p:nvSpPr>
        <p:spPr>
          <a:xfrm>
            <a:off x="6553028" y="2669401"/>
            <a:ext cx="1219200" cy="9715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D8352E-9704-4045-B63A-CDD337DC796C}"/>
              </a:ext>
            </a:extLst>
          </p:cNvPr>
          <p:cNvSpPr/>
          <p:nvPr/>
        </p:nvSpPr>
        <p:spPr>
          <a:xfrm>
            <a:off x="6910029" y="3001823"/>
            <a:ext cx="1219200" cy="9715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1A124E-6978-484F-A21F-3110A7AE2B6E}"/>
              </a:ext>
            </a:extLst>
          </p:cNvPr>
          <p:cNvSpPr/>
          <p:nvPr/>
        </p:nvSpPr>
        <p:spPr>
          <a:xfrm>
            <a:off x="7274826" y="3381833"/>
            <a:ext cx="1219200" cy="9715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16CD38-F1C6-40CE-B5DB-5B1FDCB2654E}"/>
              </a:ext>
            </a:extLst>
          </p:cNvPr>
          <p:cNvSpPr/>
          <p:nvPr/>
        </p:nvSpPr>
        <p:spPr>
          <a:xfrm>
            <a:off x="7571402" y="3761843"/>
            <a:ext cx="1219200" cy="9715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Pooling Filters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D6C6F6-57A0-46A5-B78A-73B2FE0098EA}"/>
              </a:ext>
            </a:extLst>
          </p:cNvPr>
          <p:cNvSpPr/>
          <p:nvPr/>
        </p:nvSpPr>
        <p:spPr>
          <a:xfrm>
            <a:off x="3284537" y="2220378"/>
            <a:ext cx="1584325" cy="156289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4CF784-85E8-40D1-811C-0210455F5C17}"/>
              </a:ext>
            </a:extLst>
          </p:cNvPr>
          <p:cNvSpPr/>
          <p:nvPr/>
        </p:nvSpPr>
        <p:spPr>
          <a:xfrm>
            <a:off x="3456561" y="2684728"/>
            <a:ext cx="1584325" cy="156289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9B05FC-523A-4EE8-B843-ED661E8A11C5}"/>
              </a:ext>
            </a:extLst>
          </p:cNvPr>
          <p:cNvSpPr/>
          <p:nvPr/>
        </p:nvSpPr>
        <p:spPr>
          <a:xfrm>
            <a:off x="3711575" y="3190146"/>
            <a:ext cx="1584325" cy="156289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66193D-20B4-46A4-A964-35001EB5A3F6}"/>
              </a:ext>
            </a:extLst>
          </p:cNvPr>
          <p:cNvSpPr/>
          <p:nvPr/>
        </p:nvSpPr>
        <p:spPr>
          <a:xfrm>
            <a:off x="3955325" y="3605212"/>
            <a:ext cx="1584325" cy="156289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Kernels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0C206157-BA24-491E-BADF-0083B8E99BCF}"/>
              </a:ext>
            </a:extLst>
          </p:cNvPr>
          <p:cNvSpPr/>
          <p:nvPr/>
        </p:nvSpPr>
        <p:spPr>
          <a:xfrm flipV="1">
            <a:off x="8763759" y="3105842"/>
            <a:ext cx="1056146" cy="437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E5EA677E-D480-4AFB-B6A5-16519CFF954D}"/>
              </a:ext>
            </a:extLst>
          </p:cNvPr>
          <p:cNvSpPr/>
          <p:nvPr/>
        </p:nvSpPr>
        <p:spPr>
          <a:xfrm>
            <a:off x="10451421" y="4205712"/>
            <a:ext cx="624677" cy="971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50AABA3-42F2-435D-AEEF-A354AFAEF121}"/>
              </a:ext>
            </a:extLst>
          </p:cNvPr>
          <p:cNvSpPr/>
          <p:nvPr/>
        </p:nvSpPr>
        <p:spPr>
          <a:xfrm>
            <a:off x="10064724" y="5353657"/>
            <a:ext cx="1494513" cy="1327948"/>
          </a:xfrm>
          <a:prstGeom prst="ellipse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Results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64088D-288C-4DC8-9EA7-D5100CBF9BCB}"/>
              </a:ext>
            </a:extLst>
          </p:cNvPr>
          <p:cNvSpPr txBox="1"/>
          <p:nvPr/>
        </p:nvSpPr>
        <p:spPr>
          <a:xfrm>
            <a:off x="1990564" y="2970510"/>
            <a:ext cx="141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Convolution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3066C2-A764-409A-84C3-04AFE6254681}"/>
              </a:ext>
            </a:extLst>
          </p:cNvPr>
          <p:cNvSpPr txBox="1"/>
          <p:nvPr/>
        </p:nvSpPr>
        <p:spPr>
          <a:xfrm>
            <a:off x="5462057" y="2942927"/>
            <a:ext cx="170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Pooling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8FFD60-D15A-42E7-AAC3-719DF9E7493E}"/>
              </a:ext>
            </a:extLst>
          </p:cNvPr>
          <p:cNvSpPr txBox="1"/>
          <p:nvPr/>
        </p:nvSpPr>
        <p:spPr>
          <a:xfrm>
            <a:off x="8701710" y="2785054"/>
            <a:ext cx="127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Flatten</a:t>
            </a:r>
          </a:p>
        </p:txBody>
      </p:sp>
    </p:spTree>
    <p:extLst>
      <p:ext uri="{BB962C8B-B14F-4D97-AF65-F5344CB8AC3E}">
        <p14:creationId xmlns:p14="http://schemas.microsoft.com/office/powerpoint/2010/main" val="18530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26" grpId="0" animBg="1"/>
      <p:bldP spid="27" grpId="0" animBg="1"/>
      <p:bldP spid="28" grpId="0" animBg="1"/>
      <p:bldP spid="29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A06F-153B-4E67-9B1C-15169C58A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90499"/>
            <a:ext cx="5753100" cy="557213"/>
          </a:xfrm>
        </p:spPr>
        <p:txBody>
          <a:bodyPr>
            <a:normAutofit/>
          </a:bodyPr>
          <a:lstStyle/>
          <a:p>
            <a:r>
              <a:rPr lang="en-IN" sz="3200" b="1" u="sng" dirty="0"/>
              <a:t>Feature Detection/Extraction</a:t>
            </a:r>
            <a:r>
              <a:rPr lang="en-IN" sz="3200" b="1" dirty="0"/>
              <a:t>:-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7A617B3-7455-4EE4-A86C-60157DD0C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364048"/>
              </p:ext>
            </p:extLst>
          </p:nvPr>
        </p:nvGraphicFramePr>
        <p:xfrm>
          <a:off x="4425360" y="1635336"/>
          <a:ext cx="3023065" cy="2793945"/>
        </p:xfrm>
        <a:graphic>
          <a:graphicData uri="http://schemas.openxmlformats.org/drawingml/2006/table">
            <a:tbl>
              <a:tblPr firstRow="1" bandRow="1"/>
              <a:tblGrid>
                <a:gridCol w="604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6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6088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088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593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088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6088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B8DAFA9-36A7-419A-BA9C-A2551BE1E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576175"/>
              </p:ext>
            </p:extLst>
          </p:nvPr>
        </p:nvGraphicFramePr>
        <p:xfrm>
          <a:off x="880846" y="2199581"/>
          <a:ext cx="1849962" cy="1665456"/>
        </p:xfrm>
        <a:graphic>
          <a:graphicData uri="http://schemas.openxmlformats.org/drawingml/2006/table">
            <a:tbl>
              <a:tblPr firstRow="1" bandRow="1"/>
              <a:tblGrid>
                <a:gridCol w="616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5152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152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152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326D2241-90DC-4C6B-85B0-AFE75F0AC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840905"/>
              </p:ext>
            </p:extLst>
          </p:nvPr>
        </p:nvGraphicFramePr>
        <p:xfrm>
          <a:off x="9305925" y="2179837"/>
          <a:ext cx="1882188" cy="1623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396">
                  <a:extLst>
                    <a:ext uri="{9D8B030D-6E8A-4147-A177-3AD203B41FA5}">
                      <a16:colId xmlns:a16="http://schemas.microsoft.com/office/drawing/2014/main" val="993195520"/>
                    </a:ext>
                  </a:extLst>
                </a:gridCol>
                <a:gridCol w="627396">
                  <a:extLst>
                    <a:ext uri="{9D8B030D-6E8A-4147-A177-3AD203B41FA5}">
                      <a16:colId xmlns:a16="http://schemas.microsoft.com/office/drawing/2014/main" val="3344951383"/>
                    </a:ext>
                  </a:extLst>
                </a:gridCol>
                <a:gridCol w="627396">
                  <a:extLst>
                    <a:ext uri="{9D8B030D-6E8A-4147-A177-3AD203B41FA5}">
                      <a16:colId xmlns:a16="http://schemas.microsoft.com/office/drawing/2014/main" val="3418865936"/>
                    </a:ext>
                  </a:extLst>
                </a:gridCol>
              </a:tblGrid>
              <a:tr h="54121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482107"/>
                  </a:ext>
                </a:extLst>
              </a:tr>
              <a:tr h="541216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146226"/>
                  </a:ext>
                </a:extLst>
              </a:tr>
              <a:tr h="541216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656820"/>
                  </a:ext>
                </a:extLst>
              </a:tr>
            </a:tbl>
          </a:graphicData>
        </a:graphic>
      </p:graphicFrame>
      <p:sp>
        <p:nvSpPr>
          <p:cNvPr id="13" name="Arrow: Right 12">
            <a:extLst>
              <a:ext uri="{FF2B5EF4-FFF2-40B4-BE49-F238E27FC236}">
                <a16:creationId xmlns:a16="http://schemas.microsoft.com/office/drawing/2014/main" id="{6A926CEC-0007-463C-A283-968BCB0F28CD}"/>
              </a:ext>
            </a:extLst>
          </p:cNvPr>
          <p:cNvSpPr/>
          <p:nvPr/>
        </p:nvSpPr>
        <p:spPr>
          <a:xfrm>
            <a:off x="7796150" y="2653523"/>
            <a:ext cx="1162050" cy="676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BF7956-8468-400E-9B81-FC7729930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770" y="4863929"/>
            <a:ext cx="2823387" cy="166545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1130FD-B08D-41C9-89C9-F8881308CBDC}"/>
              </a:ext>
            </a:extLst>
          </p:cNvPr>
          <p:cNvCxnSpPr/>
          <p:nvPr/>
        </p:nvCxnSpPr>
        <p:spPr>
          <a:xfrm flipV="1">
            <a:off x="4314825" y="4629150"/>
            <a:ext cx="1438276" cy="1362075"/>
          </a:xfrm>
          <a:prstGeom prst="line">
            <a:avLst/>
          </a:prstGeom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B97393C-B84E-4942-89FC-49B22B9DF591}"/>
              </a:ext>
            </a:extLst>
          </p:cNvPr>
          <p:cNvSpPr txBox="1"/>
          <p:nvPr/>
        </p:nvSpPr>
        <p:spPr>
          <a:xfrm>
            <a:off x="7796150" y="61849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http://setosa.io/ev/image-kernels/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326972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3A81-C004-4261-8966-C2C81B96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221455"/>
            <a:ext cx="5534025" cy="919163"/>
          </a:xfrm>
        </p:spPr>
        <p:txBody>
          <a:bodyPr>
            <a:normAutofit/>
          </a:bodyPr>
          <a:lstStyle/>
          <a:p>
            <a:r>
              <a:rPr lang="en-IN" sz="2800" b="1" i="1" u="sng" dirty="0">
                <a:solidFill>
                  <a:srgbClr val="002060"/>
                </a:solidFill>
                <a:latin typeface="Avenir Next LT Pro" panose="020B0504020202020204" pitchFamily="34" charset="0"/>
              </a:rPr>
              <a:t>RELU(Rectified Linear Units):-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9A660D-BCF1-48D9-82AD-0C50FCA9FAED}"/>
              </a:ext>
            </a:extLst>
          </p:cNvPr>
          <p:cNvSpPr txBox="1"/>
          <p:nvPr/>
        </p:nvSpPr>
        <p:spPr>
          <a:xfrm>
            <a:off x="447674" y="1140618"/>
            <a:ext cx="109823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Avenir Next LT Pro" panose="020B0504020202020204" pitchFamily="34" charset="0"/>
                <a:ea typeface="Montserrat" charset="0"/>
                <a:cs typeface="Montserrat" charset="0"/>
              </a:rPr>
              <a:t>RELU Layers are used to add non-linearity in the feature map.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Avenir Next LT Pro" panose="020B0504020202020204" pitchFamily="34" charset="0"/>
                <a:ea typeface="Montserrat" charset="0"/>
                <a:cs typeface="Montserrat" charset="0"/>
              </a:rPr>
              <a:t>It also enhances the sparsity or how scattered the feature map 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Avenir Next LT Pro" panose="020B0504020202020204" pitchFamily="34" charset="0"/>
                <a:ea typeface="Montserrat" charset="0"/>
                <a:cs typeface="Montserrat" charset="0"/>
              </a:rPr>
              <a:t>The gradient of the RELU does not vanish as we increase x compared to the sigmoid function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DE809F7-7C4F-46CA-9FDE-51B0E9635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759359"/>
              </p:ext>
            </p:extLst>
          </p:nvPr>
        </p:nvGraphicFramePr>
        <p:xfrm>
          <a:off x="660401" y="2800350"/>
          <a:ext cx="2349501" cy="1600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167">
                  <a:extLst>
                    <a:ext uri="{9D8B030D-6E8A-4147-A177-3AD203B41FA5}">
                      <a16:colId xmlns:a16="http://schemas.microsoft.com/office/drawing/2014/main" val="515417916"/>
                    </a:ext>
                  </a:extLst>
                </a:gridCol>
                <a:gridCol w="783167">
                  <a:extLst>
                    <a:ext uri="{9D8B030D-6E8A-4147-A177-3AD203B41FA5}">
                      <a16:colId xmlns:a16="http://schemas.microsoft.com/office/drawing/2014/main" val="624802171"/>
                    </a:ext>
                  </a:extLst>
                </a:gridCol>
                <a:gridCol w="783167">
                  <a:extLst>
                    <a:ext uri="{9D8B030D-6E8A-4147-A177-3AD203B41FA5}">
                      <a16:colId xmlns:a16="http://schemas.microsoft.com/office/drawing/2014/main" val="2722728803"/>
                    </a:ext>
                  </a:extLst>
                </a:gridCol>
              </a:tblGrid>
              <a:tr h="53339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51258"/>
                  </a:ext>
                </a:extLst>
              </a:tr>
              <a:tr h="533399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321170"/>
                  </a:ext>
                </a:extLst>
              </a:tr>
              <a:tr h="533399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170828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E0216860-A978-449A-9FD0-A2197F4EF1EA}"/>
              </a:ext>
            </a:extLst>
          </p:cNvPr>
          <p:cNvSpPr/>
          <p:nvPr/>
        </p:nvSpPr>
        <p:spPr>
          <a:xfrm>
            <a:off x="3214687" y="3286124"/>
            <a:ext cx="704850" cy="542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64341A-C756-4456-B40F-B138A39CBD94}"/>
              </a:ext>
            </a:extLst>
          </p:cNvPr>
          <p:cNvCxnSpPr/>
          <p:nvPr/>
        </p:nvCxnSpPr>
        <p:spPr>
          <a:xfrm>
            <a:off x="5448300" y="2305050"/>
            <a:ext cx="0" cy="263842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73D7C0-8DA7-4F04-BE03-54898A18E57B}"/>
              </a:ext>
            </a:extLst>
          </p:cNvPr>
          <p:cNvCxnSpPr/>
          <p:nvPr/>
        </p:nvCxnSpPr>
        <p:spPr>
          <a:xfrm>
            <a:off x="4152900" y="3557586"/>
            <a:ext cx="295275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C4EBA4-8A46-49E8-BC3D-52A64EFF05E2}"/>
              </a:ext>
            </a:extLst>
          </p:cNvPr>
          <p:cNvCxnSpPr/>
          <p:nvPr/>
        </p:nvCxnSpPr>
        <p:spPr>
          <a:xfrm flipV="1">
            <a:off x="5448300" y="2714625"/>
            <a:ext cx="933450" cy="84296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4D158B-FB5D-4772-917A-06B1B8618121}"/>
              </a:ext>
            </a:extLst>
          </p:cNvPr>
          <p:cNvCxnSpPr/>
          <p:nvPr/>
        </p:nvCxnSpPr>
        <p:spPr>
          <a:xfrm>
            <a:off x="4572000" y="3557586"/>
            <a:ext cx="8763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706CE5B-FB35-4CB3-AA97-809914B58AD3}"/>
              </a:ext>
            </a:extLst>
          </p:cNvPr>
          <p:cNvSpPr txBox="1"/>
          <p:nvPr/>
        </p:nvSpPr>
        <p:spPr>
          <a:xfrm>
            <a:off x="6324602" y="2800350"/>
            <a:ext cx="93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f(y)=y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01D855-A7F5-4482-8AC9-8D0C33213EC4}"/>
              </a:ext>
            </a:extLst>
          </p:cNvPr>
          <p:cNvSpPr txBox="1"/>
          <p:nvPr/>
        </p:nvSpPr>
        <p:spPr>
          <a:xfrm>
            <a:off x="4410074" y="3696532"/>
            <a:ext cx="1185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1" dirty="0"/>
              <a:t>f(y)=0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92D4E20D-3C1D-4AA2-8F9F-86A63628A885}"/>
              </a:ext>
            </a:extLst>
          </p:cNvPr>
          <p:cNvSpPr/>
          <p:nvPr/>
        </p:nvSpPr>
        <p:spPr>
          <a:xfrm>
            <a:off x="7491418" y="3189564"/>
            <a:ext cx="804856" cy="609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E95F53DC-B425-454A-A224-1ADB2AE79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095087"/>
              </p:ext>
            </p:extLst>
          </p:nvPr>
        </p:nvGraphicFramePr>
        <p:xfrm>
          <a:off x="8643937" y="2800349"/>
          <a:ext cx="2349501" cy="1600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167">
                  <a:extLst>
                    <a:ext uri="{9D8B030D-6E8A-4147-A177-3AD203B41FA5}">
                      <a16:colId xmlns:a16="http://schemas.microsoft.com/office/drawing/2014/main" val="515417916"/>
                    </a:ext>
                  </a:extLst>
                </a:gridCol>
                <a:gridCol w="783167">
                  <a:extLst>
                    <a:ext uri="{9D8B030D-6E8A-4147-A177-3AD203B41FA5}">
                      <a16:colId xmlns:a16="http://schemas.microsoft.com/office/drawing/2014/main" val="624802171"/>
                    </a:ext>
                  </a:extLst>
                </a:gridCol>
                <a:gridCol w="783167">
                  <a:extLst>
                    <a:ext uri="{9D8B030D-6E8A-4147-A177-3AD203B41FA5}">
                      <a16:colId xmlns:a16="http://schemas.microsoft.com/office/drawing/2014/main" val="2722728803"/>
                    </a:ext>
                  </a:extLst>
                </a:gridCol>
              </a:tblGrid>
              <a:tr h="53339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51258"/>
                  </a:ext>
                </a:extLst>
              </a:tr>
              <a:tr h="533399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321170"/>
                  </a:ext>
                </a:extLst>
              </a:tr>
              <a:tr h="533399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170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343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21" grpId="0"/>
      <p:bldP spid="23" grpId="0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321F-A28A-4968-A2A7-0EE292A5E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381000"/>
            <a:ext cx="7115175" cy="928688"/>
          </a:xfrm>
        </p:spPr>
        <p:txBody>
          <a:bodyPr>
            <a:normAutofit/>
          </a:bodyPr>
          <a:lstStyle/>
          <a:p>
            <a:r>
              <a:rPr lang="en-IN" sz="3600" u="sng" dirty="0">
                <a:solidFill>
                  <a:srgbClr val="0070C0"/>
                </a:solidFill>
                <a:latin typeface="Avenir Next LT Pro" panose="020B0504020202020204" pitchFamily="34" charset="0"/>
              </a:rPr>
              <a:t>Max Pooling(Down Sampling):-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1B224-191D-40E7-BDD3-FB1696045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671345"/>
            <a:ext cx="2450804" cy="2353260"/>
          </a:xfrm>
          <a:prstGeom prst="rect">
            <a:avLst/>
          </a:prstGeom>
        </p:spPr>
      </p:pic>
      <p:sp>
        <p:nvSpPr>
          <p:cNvPr id="7" name="Right Arrow 32">
            <a:extLst>
              <a:ext uri="{FF2B5EF4-FFF2-40B4-BE49-F238E27FC236}">
                <a16:creationId xmlns:a16="http://schemas.microsoft.com/office/drawing/2014/main" id="{88F26777-EA3B-49E8-BE88-BD894FC29E0A}"/>
              </a:ext>
            </a:extLst>
          </p:cNvPr>
          <p:cNvSpPr/>
          <p:nvPr/>
        </p:nvSpPr>
        <p:spPr>
          <a:xfrm>
            <a:off x="3123236" y="2579567"/>
            <a:ext cx="1355589" cy="415209"/>
          </a:xfrm>
          <a:prstGeom prst="rightArrow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7BA5585-5B2D-4E5E-BB1C-AFF1095DE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465965"/>
              </p:ext>
            </p:extLst>
          </p:nvPr>
        </p:nvGraphicFramePr>
        <p:xfrm>
          <a:off x="4677813" y="2368708"/>
          <a:ext cx="1219200" cy="808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807342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15579462"/>
                    </a:ext>
                  </a:extLst>
                </a:gridCol>
              </a:tblGrid>
              <a:tr h="40417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38848"/>
                  </a:ext>
                </a:extLst>
              </a:tr>
              <a:tr h="404177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4161"/>
                  </a:ext>
                </a:extLst>
              </a:tr>
            </a:tbl>
          </a:graphicData>
        </a:graphic>
      </p:graphicFrame>
      <p:sp>
        <p:nvSpPr>
          <p:cNvPr id="11" name="Right Arrow 40">
            <a:extLst>
              <a:ext uri="{FF2B5EF4-FFF2-40B4-BE49-F238E27FC236}">
                <a16:creationId xmlns:a16="http://schemas.microsoft.com/office/drawing/2014/main" id="{50123086-08BA-41DF-AEBB-D63C669AEE82}"/>
              </a:ext>
            </a:extLst>
          </p:cNvPr>
          <p:cNvSpPr/>
          <p:nvPr/>
        </p:nvSpPr>
        <p:spPr>
          <a:xfrm>
            <a:off x="6096000" y="2579568"/>
            <a:ext cx="1413246" cy="415208"/>
          </a:xfrm>
          <a:prstGeom prst="rightArrow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12" name="Picture 2" descr="File:Artificial neural network.svg">
            <a:extLst>
              <a:ext uri="{FF2B5EF4-FFF2-40B4-BE49-F238E27FC236}">
                <a16:creationId xmlns:a16="http://schemas.microsoft.com/office/drawing/2014/main" id="{9DAE468C-A5F7-4877-AA46-8169B1692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119" y="1922355"/>
            <a:ext cx="2073388" cy="185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5795E45-BC51-46E9-BD77-259D2AAC2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873760"/>
              </p:ext>
            </p:extLst>
          </p:nvPr>
        </p:nvGraphicFramePr>
        <p:xfrm>
          <a:off x="7785100" y="1364310"/>
          <a:ext cx="768350" cy="296732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68350">
                  <a:extLst>
                    <a:ext uri="{9D8B030D-6E8A-4147-A177-3AD203B41FA5}">
                      <a16:colId xmlns:a16="http://schemas.microsoft.com/office/drawing/2014/main" val="1071250010"/>
                    </a:ext>
                  </a:extLst>
                </a:gridCol>
              </a:tblGrid>
              <a:tr h="74183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132793"/>
                  </a:ext>
                </a:extLst>
              </a:tr>
              <a:tr h="74183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294696"/>
                  </a:ext>
                </a:extLst>
              </a:tr>
              <a:tr h="74183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962115"/>
                  </a:ext>
                </a:extLst>
              </a:tr>
              <a:tr h="74183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69438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71EE153-077B-4F50-B241-FEB7A307B1D9}"/>
              </a:ext>
            </a:extLst>
          </p:cNvPr>
          <p:cNvSpPr txBox="1"/>
          <p:nvPr/>
        </p:nvSpPr>
        <p:spPr>
          <a:xfrm>
            <a:off x="2870313" y="223088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r>
              <a:rPr lang="en-CA" kern="0" dirty="0">
                <a:latin typeface="Arial"/>
                <a:cs typeface="Arial"/>
                <a:sym typeface="Arial"/>
              </a:rPr>
              <a:t>MAX POOLING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16FD47-DB43-4800-9BD4-3F5B65CBB23E}"/>
              </a:ext>
            </a:extLst>
          </p:cNvPr>
          <p:cNvSpPr txBox="1"/>
          <p:nvPr/>
        </p:nvSpPr>
        <p:spPr>
          <a:xfrm>
            <a:off x="5950798" y="2230886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r>
              <a:rPr lang="en-CA" kern="0" dirty="0">
                <a:latin typeface="Arial"/>
                <a:cs typeface="Arial"/>
                <a:sym typeface="Arial"/>
              </a:rPr>
              <a:t>FLATTENING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84104F-5DAA-4DF7-BFC1-7E0D7B169F7D}"/>
              </a:ext>
            </a:extLst>
          </p:cNvPr>
          <p:cNvSpPr txBox="1"/>
          <p:nvPr/>
        </p:nvSpPr>
        <p:spPr>
          <a:xfrm>
            <a:off x="3267075" y="60161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Link: </a:t>
            </a:r>
            <a:r>
              <a:rPr lang="en-CA" b="1" i="1" dirty="0">
                <a:latin typeface="Montserrat" charset="0"/>
                <a:ea typeface="Montserrat" charset="0"/>
                <a:cs typeface="Montserrat" charset="0"/>
                <a:hlinkClick r:id="rId4"/>
              </a:rPr>
              <a:t>http://scs.ryerson.ca/~aharley/vis/conv/flat.html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1374727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4119-B8F5-423C-91AD-D088AF917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225" y="2057400"/>
            <a:ext cx="7067550" cy="1514475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MODEL DEPLOYMENT</a:t>
            </a:r>
          </a:p>
        </p:txBody>
      </p:sp>
    </p:spTree>
    <p:extLst>
      <p:ext uri="{BB962C8B-B14F-4D97-AF65-F5344CB8AC3E}">
        <p14:creationId xmlns:p14="http://schemas.microsoft.com/office/powerpoint/2010/main" val="698728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</TotalTime>
  <Words>259</Words>
  <Application>Microsoft Office PowerPoint</Application>
  <PresentationFormat>Widescreen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Calibri</vt:lpstr>
      <vt:lpstr>Calibri Light</vt:lpstr>
      <vt:lpstr>Montserrat</vt:lpstr>
      <vt:lpstr>Office Theme</vt:lpstr>
      <vt:lpstr>Project On Face Mask Recognition</vt:lpstr>
      <vt:lpstr>Contents</vt:lpstr>
      <vt:lpstr>Proposed Approach:-</vt:lpstr>
      <vt:lpstr>Project Overview:-</vt:lpstr>
      <vt:lpstr>Project Overview (How it actually Works)</vt:lpstr>
      <vt:lpstr>Feature Detection/Extraction:-</vt:lpstr>
      <vt:lpstr>RELU(Rectified Linear Units):-</vt:lpstr>
      <vt:lpstr>Max Pooling(Down Sampling):-</vt:lpstr>
      <vt:lpstr>MODEL DEPLOYMENT</vt:lpstr>
      <vt:lpstr>Thank You  By Monalisa Panda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Face Mask Recognition</dc:title>
  <dc:creator>hp</dc:creator>
  <cp:lastModifiedBy>hp</cp:lastModifiedBy>
  <cp:revision>7</cp:revision>
  <dcterms:created xsi:type="dcterms:W3CDTF">2020-06-04T09:22:34Z</dcterms:created>
  <dcterms:modified xsi:type="dcterms:W3CDTF">2020-06-04T10:44:55Z</dcterms:modified>
</cp:coreProperties>
</file>