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814BC"/>
    <a:srgbClr val="6E2AA6"/>
    <a:srgbClr val="0D7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C58C-F69C-43A8-B3D1-9A9486C79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08E2F-699D-4D53-A5F3-8A6197F24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5CA0-E7C5-49DD-9DB7-80D5C45C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0D1-4EBE-4B09-BCEA-44A3373021A2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044FA-1A1F-4CE9-98C5-6208634A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0580A-F690-4286-ADF1-204533C2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00A-1BF3-4342-B700-885E4A2EF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971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0F88-F139-4F4C-9F42-22A47389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290B2-69B0-4204-9136-44B70A2DC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2D67-226F-477F-8DFA-51CA095E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0D1-4EBE-4B09-BCEA-44A3373021A2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980B4-2C7C-4EEB-930A-A903E5F1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F717-8A0D-432A-8CD0-2CD85A37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00A-1BF3-4342-B700-885E4A2EF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270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40DE6-6E6A-4FE0-91BD-A5FD54E4A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3B9C4-8E7B-4F10-A4F2-D29C07AC4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810A-0F38-4A40-9C12-81D2F6D7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0D1-4EBE-4B09-BCEA-44A3373021A2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F968-8090-4775-8FF2-BB4FC538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6B8E-F6CF-41E3-A975-064DC85C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00A-1BF3-4342-B700-885E4A2EF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022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F0D4-C80B-4F1B-89B5-9B88765C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8AF5-DC24-4C19-91CA-C5F9763F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08F0E-98AF-4CB8-996C-DD17EC50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0D1-4EBE-4B09-BCEA-44A3373021A2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D426-9CB5-4A87-BB3E-E0B3BA1F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1A84-6F26-41C6-B155-A1EE19D6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00A-1BF3-4342-B700-885E4A2EF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954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BCF0-842C-4FFD-9A46-43BC2CF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1638A-ED82-4F50-92BD-211A55E74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73DC-669C-48D1-A2B9-24FE433F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0D1-4EBE-4B09-BCEA-44A3373021A2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AF05-A1A1-460E-BC97-E6E30892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1A90-5268-4DDB-AF6F-B1A2AC97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00A-1BF3-4342-B700-885E4A2EF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FBA1-C0ED-4640-A3EA-B7AC84A8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7CF4-D387-4B22-8DCF-FAA778108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4DE8-A3B6-4C4A-8746-5402EC4E4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C1BEA-5B3A-4AB2-8592-1629152B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0D1-4EBE-4B09-BCEA-44A3373021A2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F4977-5AD2-447D-A44A-9D4E4D13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6A96-97C0-41AA-B03B-03EF275C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00A-1BF3-4342-B700-885E4A2EF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406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5010-C20C-401F-B8BD-0DBDF991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3B857-1DFB-4344-B021-BEE1E37FB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C9E5-6641-4557-A829-B6A8C9FC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B7D82-9579-4E73-9AC9-3E3346975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901B2-B2F8-40E7-A38B-41EDF38E7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BF580-9AE5-4ECD-AB6B-A6E6A3C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0D1-4EBE-4B09-BCEA-44A3373021A2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B7FCA-9F51-4F64-B68C-11930A6D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C8937-E356-4CD0-B4AB-6BF987A9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00A-1BF3-4342-B700-885E4A2EF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708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C764-3E03-4298-AFA4-A7E18E76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A734D-5B34-4433-96C7-351BA427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0D1-4EBE-4B09-BCEA-44A3373021A2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52851-A849-48B0-9178-6BE1BBCD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29B27-AC99-4FEA-8F63-7B8BEE22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00A-1BF3-4342-B700-885E4A2EF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98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BC8A3-611D-48EE-9D77-7A07A726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0D1-4EBE-4B09-BCEA-44A3373021A2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D1B2B-6F2E-4750-8D22-DBF5E050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7277E-D84D-45B5-9D08-A031BD6D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00A-1BF3-4342-B700-885E4A2EF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371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FA58-A476-49A3-9EE9-2E5FAA5A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E4E9-DB93-488F-8DCC-B64798DC3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824AD-8EB1-4DA0-88C5-DC1A3756B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0C773-EEF0-49B7-A7C5-4CFE3AC9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0D1-4EBE-4B09-BCEA-44A3373021A2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D96B3-50D0-4AEF-966A-A13AA272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66A09-23A2-4D8D-9E12-7A9AB09E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00A-1BF3-4342-B700-885E4A2EF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935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C571-D5B8-4DA4-94FD-F82B17B7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B7823-F7CB-4C2D-A225-ACA3EFB59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DE7A-F73E-4C27-A5B6-59AD52760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0B016-9310-4CE6-B9F9-4AC4F168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F00D1-4EBE-4B09-BCEA-44A3373021A2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924E-BD84-479E-A356-93DDA5B8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26E60-B695-4086-B54C-A7933FB4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DB00A-1BF3-4342-B700-885E4A2EF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146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47288-6394-4F00-B187-724CB6C1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7F9A-3EA6-46DD-AE6E-736184525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0E2B-1568-4B95-9132-2B778F64D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00D1-4EBE-4B09-BCEA-44A3373021A2}" type="datetimeFigureOut">
              <a:rPr lang="en-ID" smtClean="0"/>
              <a:t>19/11/2024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2F7AE-0BAA-4472-83FE-84D28E3FE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1BD6-7B2F-494A-ABBB-6F4723079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B00A-1BF3-4342-B700-885E4A2EF5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894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D84995-DD13-4D45-B904-C95515CD1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622300" dist="50800" dir="5400000" algn="ctr" rotWithShape="0">
              <a:srgbClr val="000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B09D0-A0BC-419B-B628-648C24D88813}"/>
              </a:ext>
            </a:extLst>
          </p:cNvPr>
          <p:cNvSpPr txBox="1"/>
          <p:nvPr/>
        </p:nvSpPr>
        <p:spPr>
          <a:xfrm>
            <a:off x="913875" y="2256022"/>
            <a:ext cx="10364249" cy="1754326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1000"/>
              </a:srgbClr>
            </a:outerShdw>
          </a:effectLst>
        </p:spPr>
        <p:txBody>
          <a:bodyPr wrap="square">
            <a:prstTxWarp prst="textInflateTop">
              <a:avLst/>
            </a:prstTxWarp>
            <a:spAutoFit/>
            <a:scene3d>
              <a:camera prst="perspectiveFront"/>
              <a:lightRig rig="threePt" dir="t"/>
            </a:scene3d>
            <a:sp3d extrusionH="57150">
              <a:bevelT w="38100" h="38100" prst="convex"/>
              <a:bevelB w="0"/>
            </a:sp3d>
          </a:bodyPr>
          <a:lstStyle/>
          <a:p>
            <a:pPr algn="ctr"/>
            <a:r>
              <a:rPr lang="en-ID" sz="3600" dirty="0">
                <a:solidFill>
                  <a:srgbClr val="FFFFFF"/>
                </a:solidFill>
                <a:latin typeface="Algerian" panose="04020705040A02060702" pitchFamily="82" charset="0"/>
              </a:rPr>
              <a:t>"</a:t>
            </a:r>
            <a:r>
              <a:rPr lang="en-ID" sz="3600" dirty="0" err="1">
                <a:solidFill>
                  <a:srgbClr val="FFFFFF"/>
                </a:solidFill>
                <a:latin typeface="Algerian" panose="04020705040A02060702" pitchFamily="82" charset="0"/>
              </a:rPr>
              <a:t>Komponen</a:t>
            </a:r>
            <a:r>
              <a:rPr lang="en-ID" sz="3600" dirty="0">
                <a:solidFill>
                  <a:srgbClr val="FFFFFF"/>
                </a:solidFill>
                <a:latin typeface="Algerian" panose="04020705040A02060702" pitchFamily="82" charset="0"/>
              </a:rPr>
              <a:t> Utama </a:t>
            </a:r>
            <a:r>
              <a:rPr lang="en-ID" sz="3600" dirty="0" err="1">
                <a:solidFill>
                  <a:srgbClr val="FFFFFF"/>
                </a:solidFill>
                <a:latin typeface="Algerian" panose="04020705040A02060702" pitchFamily="82" charset="0"/>
              </a:rPr>
              <a:t>dalam</a:t>
            </a:r>
            <a:r>
              <a:rPr lang="en-ID" sz="3600" dirty="0">
                <a:solidFill>
                  <a:srgbClr val="FFFFFF"/>
                </a:solidFill>
                <a:latin typeface="Algerian" panose="04020705040A02060702" pitchFamily="82" charset="0"/>
              </a:rPr>
              <a:t> </a:t>
            </a:r>
            <a:r>
              <a:rPr lang="en-ID" sz="3600" dirty="0" err="1">
                <a:solidFill>
                  <a:srgbClr val="FFFFFF"/>
                </a:solidFill>
                <a:latin typeface="Algerian" panose="04020705040A02060702" pitchFamily="82" charset="0"/>
              </a:rPr>
              <a:t>Teknologi</a:t>
            </a:r>
            <a:r>
              <a:rPr lang="en-ID" sz="3600" dirty="0">
                <a:solidFill>
                  <a:srgbClr val="FFFFFF"/>
                </a:solidFill>
                <a:latin typeface="Algerian" panose="04020705040A02060702" pitchFamily="82" charset="0"/>
              </a:rPr>
              <a:t> </a:t>
            </a:r>
            <a:r>
              <a:rPr lang="en-ID" sz="3600" dirty="0" err="1">
                <a:solidFill>
                  <a:srgbClr val="FFFFFF"/>
                </a:solidFill>
                <a:latin typeface="Algerian" panose="04020705040A02060702" pitchFamily="82" charset="0"/>
              </a:rPr>
              <a:t>Informasi</a:t>
            </a:r>
            <a:r>
              <a:rPr lang="en-ID" sz="3600" dirty="0">
                <a:solidFill>
                  <a:srgbClr val="FFFFFF"/>
                </a:solidFill>
                <a:latin typeface="Algerian" panose="04020705040A02060702" pitchFamily="82" charset="0"/>
              </a:rPr>
              <a:t>: </a:t>
            </a:r>
            <a:r>
              <a:rPr lang="en-ID" sz="3600" dirty="0" err="1">
                <a:solidFill>
                  <a:srgbClr val="FFFFFF"/>
                </a:solidFill>
                <a:latin typeface="Algerian" panose="04020705040A02060702" pitchFamily="82" charset="0"/>
              </a:rPr>
              <a:t>Sistem</a:t>
            </a:r>
            <a:r>
              <a:rPr lang="en-ID" sz="3600" dirty="0">
                <a:solidFill>
                  <a:srgbClr val="FFFFFF"/>
                </a:solidFill>
                <a:latin typeface="Algerian" panose="04020705040A02060702" pitchFamily="82" charset="0"/>
              </a:rPr>
              <a:t> </a:t>
            </a:r>
            <a:r>
              <a:rPr lang="en-ID" sz="3600" dirty="0" err="1">
                <a:solidFill>
                  <a:srgbClr val="FFFFFF"/>
                </a:solidFill>
                <a:latin typeface="Algerian" panose="04020705040A02060702" pitchFamily="82" charset="0"/>
              </a:rPr>
              <a:t>Operasi</a:t>
            </a:r>
            <a:r>
              <a:rPr lang="en-ID" sz="3600" dirty="0">
                <a:solidFill>
                  <a:srgbClr val="FFFFFF"/>
                </a:solidFill>
                <a:latin typeface="Algerian" panose="04020705040A02060702" pitchFamily="82" charset="0"/>
              </a:rPr>
              <a:t>, Hardware, dan Software</a:t>
            </a:r>
            <a:r>
              <a:rPr lang="en-ID" dirty="0">
                <a:solidFill>
                  <a:srgbClr val="FFFFFF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32749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2000">
              <a:srgbClr val="0D7FA7"/>
            </a:gs>
            <a:gs pos="22000">
              <a:srgbClr val="5814BC"/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B9A4-47DB-4118-8828-83A1F974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528"/>
          </a:xfrm>
        </p:spPr>
        <p:txBody>
          <a:bodyPr>
            <a:normAutofit/>
          </a:bodyPr>
          <a:lstStyle/>
          <a:p>
            <a:pPr algn="ctr"/>
            <a:r>
              <a:rPr lang="en-ID" dirty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larendon Blk BT" panose="02040905050505020204" pitchFamily="18" charset="0"/>
                <a:cs typeface="Adobe Devanagari" panose="02040503050201020203" pitchFamily="18" charset="0"/>
              </a:rPr>
              <a:t>Hardware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B86D144-1AFF-4CEF-BB91-4D5C7D6061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970" y="4275383"/>
            <a:ext cx="4243873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Contoh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Keyboard, Mouse, Scanner,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Kamera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Memasukkan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Contoh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Monitor, Printer, Speaker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pemrosesan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3F55A90-5CD9-42C7-B0D4-F4D6BE9AC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334" y="4258684"/>
            <a:ext cx="3814666" cy="113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 b="1" dirty="0" err="1"/>
              <a:t>Perangkat</a:t>
            </a:r>
            <a:r>
              <a:rPr lang="en-ID" sz="1800" b="1" dirty="0"/>
              <a:t> </a:t>
            </a:r>
            <a:r>
              <a:rPr lang="en-ID" sz="1800" b="1" dirty="0" err="1"/>
              <a:t>Pemrosesan</a:t>
            </a:r>
            <a:r>
              <a:rPr lang="en-ID" sz="1800" b="1" dirty="0"/>
              <a:t>:</a:t>
            </a:r>
            <a:endParaRPr lang="en-ID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ID" sz="1400" b="1" dirty="0" err="1"/>
              <a:t>Fungsi:Contoh</a:t>
            </a:r>
            <a:r>
              <a:rPr lang="en-ID" sz="1400" b="1" dirty="0"/>
              <a:t>:</a:t>
            </a:r>
            <a:r>
              <a:rPr lang="en-ID" sz="1400" dirty="0"/>
              <a:t> CPU, GPU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D" sz="1400" dirty="0"/>
              <a:t> </a:t>
            </a:r>
            <a:r>
              <a:rPr lang="en-ID" sz="1400" dirty="0" err="1"/>
              <a:t>Memproses</a:t>
            </a:r>
            <a:r>
              <a:rPr lang="en-ID" sz="1400" dirty="0"/>
              <a:t> dan </a:t>
            </a:r>
            <a:r>
              <a:rPr lang="en-ID" sz="1400" dirty="0" err="1"/>
              <a:t>mengolah</a:t>
            </a:r>
            <a:r>
              <a:rPr lang="en-ID" sz="1400" dirty="0"/>
              <a:t> data.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6A70A8-C0ED-4AE2-8496-539A68137C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4" t="15595" r="7643" b="3370"/>
          <a:stretch/>
        </p:blipFill>
        <p:spPr>
          <a:xfrm>
            <a:off x="1198352" y="1882768"/>
            <a:ext cx="2900169" cy="1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B69AF1-805A-42E7-8685-459104F72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78" y="1850240"/>
            <a:ext cx="2619375" cy="1785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Rectangle 1">
            <a:extLst>
              <a:ext uri="{FF2B5EF4-FFF2-40B4-BE49-F238E27FC236}">
                <a16:creationId xmlns:a16="http://schemas.microsoft.com/office/drawing/2014/main" id="{AD53ED67-8E4B-4333-A7DC-1DB57914E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1570" y="3944378"/>
            <a:ext cx="392196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 err="1">
                <a:latin typeface="Arial" panose="020B0604020202020204" pitchFamily="34" charset="0"/>
              </a:rPr>
              <a:t>Perangkat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Penyimpanan</a:t>
            </a:r>
            <a:r>
              <a:rPr lang="en-US" altLang="en-US" sz="1800" b="1" dirty="0">
                <a:latin typeface="Arial" panose="020B0604020202020204" pitchFamily="34" charset="0"/>
              </a:rPr>
              <a:t>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400" b="1" dirty="0" err="1">
                <a:latin typeface="Arial" panose="020B0604020202020204" pitchFamily="34" charset="0"/>
              </a:rPr>
              <a:t>Contoh</a:t>
            </a:r>
            <a:r>
              <a:rPr lang="en-US" altLang="en-US" sz="1400" b="1" dirty="0">
                <a:latin typeface="Arial" panose="020B0604020202020204" pitchFamily="34" charset="0"/>
              </a:rPr>
              <a:t>:</a:t>
            </a:r>
            <a:r>
              <a:rPr lang="en-US" altLang="en-US" sz="1400" dirty="0">
                <a:latin typeface="Arial" panose="020B0604020202020204" pitchFamily="34" charset="0"/>
              </a:rPr>
              <a:t> HDD, SSD, Flash Drive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400" b="1" dirty="0" err="1">
                <a:latin typeface="Arial" panose="020B0604020202020204" pitchFamily="34" charset="0"/>
              </a:rPr>
              <a:t>Fungsi</a:t>
            </a:r>
            <a:r>
              <a:rPr lang="en-US" altLang="en-US" sz="1400" b="1" dirty="0">
                <a:latin typeface="Arial" panose="020B0604020202020204" pitchFamily="34" charset="0"/>
              </a:rPr>
              <a:t>: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Menyimpan</a:t>
            </a:r>
            <a:r>
              <a:rPr lang="en-US" altLang="en-US" sz="1400" dirty="0">
                <a:latin typeface="Arial" panose="020B0604020202020204" pitchFamily="34" charset="0"/>
              </a:rPr>
              <a:t> data </a:t>
            </a:r>
            <a:r>
              <a:rPr lang="en-US" altLang="en-US" sz="1400" dirty="0" err="1">
                <a:latin typeface="Arial" panose="020B0604020202020204" pitchFamily="34" charset="0"/>
              </a:rPr>
              <a:t>untuk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penggunaan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jangka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panjang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atau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sementara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96D1E5-BDB5-4AEE-A43B-42ED9038C3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79" t="43096" r="4127"/>
          <a:stretch/>
        </p:blipFill>
        <p:spPr>
          <a:xfrm>
            <a:off x="8377334" y="1943195"/>
            <a:ext cx="3134843" cy="1679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18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5000">
              <a:schemeClr val="accent1">
                <a:lumMod val="5000"/>
                <a:lumOff val="95000"/>
              </a:schemeClr>
            </a:gs>
            <a:gs pos="44000">
              <a:srgbClr val="0D7FA7"/>
            </a:gs>
            <a:gs pos="100000">
              <a:srgbClr val="5814BC"/>
            </a:gs>
            <a:gs pos="22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0F13-6890-4E32-9066-B6FBC2A1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larendon Blk BT" panose="02040905050505020204" pitchFamily="18" charset="0"/>
                <a:cs typeface="Adobe Devanagari" panose="02040503050201020203" pitchFamily="18" charset="0"/>
              </a:rPr>
              <a:t>softwear</a:t>
            </a:r>
            <a:endParaRPr lang="en-ID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FFE6656-D35D-40CD-B510-149A2C6ABC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9579" y="1690688"/>
            <a:ext cx="736340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Dasar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Pengoperasian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Software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memungkinkan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berfungsi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baik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sesuai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kebutuhan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Mengatur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Hardware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Software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mengelola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agar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bekerja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optimal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sesuai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tugas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diperlukan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Penghubung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Software dan Hardware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Software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bertindak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penghubung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antara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berbagai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software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Penerjemah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Perintah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Software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menerjemahkan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perintah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bahasa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mesin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agar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dipahami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oleh hardware.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Identifikasi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Program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Software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membantu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mengidentifikasi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menjalankan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program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computer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97C2E5-CB22-4B99-8B71-92AFE8F4CA64}"/>
              </a:ext>
            </a:extLst>
          </p:cNvPr>
          <p:cNvSpPr txBox="1"/>
          <p:nvPr/>
        </p:nvSpPr>
        <p:spPr>
          <a:xfrm>
            <a:off x="679579" y="4738549"/>
            <a:ext cx="29873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D" dirty="0" err="1">
                <a:solidFill>
                  <a:schemeClr val="bg1"/>
                </a:solidFill>
              </a:rPr>
              <a:t>Berdasarkan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jenis</a:t>
            </a:r>
            <a:endParaRPr lang="en-ID" dirty="0">
              <a:solidFill>
                <a:schemeClr val="bg1"/>
              </a:solidFill>
            </a:endParaRPr>
          </a:p>
          <a:p>
            <a:endParaRPr lang="en-ID" dirty="0">
              <a:solidFill>
                <a:schemeClr val="bg1"/>
              </a:solidFill>
            </a:endParaRPr>
          </a:p>
          <a:p>
            <a:r>
              <a:rPr lang="en-ID" dirty="0">
                <a:solidFill>
                  <a:schemeClr val="bg1"/>
                </a:solidFill>
              </a:rPr>
              <a:t> •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Operasi</a:t>
            </a:r>
            <a:endParaRPr lang="en-ID" dirty="0">
              <a:solidFill>
                <a:schemeClr val="bg1"/>
              </a:solidFill>
            </a:endParaRPr>
          </a:p>
          <a:p>
            <a:r>
              <a:rPr lang="en-ID" dirty="0">
                <a:solidFill>
                  <a:schemeClr val="bg1"/>
                </a:solidFill>
              </a:rPr>
              <a:t>• Bahasa </a:t>
            </a:r>
            <a:r>
              <a:rPr lang="en-ID" dirty="0" err="1">
                <a:solidFill>
                  <a:schemeClr val="bg1"/>
                </a:solidFill>
              </a:rPr>
              <a:t>Pemrograman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r>
              <a:rPr lang="en-ID" dirty="0">
                <a:solidFill>
                  <a:schemeClr val="bg1"/>
                </a:solidFill>
              </a:rPr>
              <a:t>•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/utility</a:t>
            </a:r>
          </a:p>
          <a:p>
            <a:endParaRPr lang="en-ID" dirty="0">
              <a:solidFill>
                <a:schemeClr val="bg1"/>
              </a:solidFill>
            </a:endParaRPr>
          </a:p>
          <a:p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4C2919-24D9-4DF0-B3E7-B04F7032A5EC}"/>
              </a:ext>
            </a:extLst>
          </p:cNvPr>
          <p:cNvSpPr txBox="1"/>
          <p:nvPr/>
        </p:nvSpPr>
        <p:spPr>
          <a:xfrm>
            <a:off x="3556518" y="4699825"/>
            <a:ext cx="26110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 2. </a:t>
            </a:r>
            <a:r>
              <a:rPr lang="en-ID" dirty="0" err="1">
                <a:solidFill>
                  <a:schemeClr val="bg1"/>
                </a:solidFill>
              </a:rPr>
              <a:t>Berdasarkan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distribusi</a:t>
            </a:r>
            <a:r>
              <a:rPr lang="en-ID" dirty="0">
                <a:solidFill>
                  <a:schemeClr val="bg1"/>
                </a:solidFill>
              </a:rPr>
              <a:t> </a:t>
            </a:r>
          </a:p>
          <a:p>
            <a:endParaRPr lang="en-ID" dirty="0">
              <a:solidFill>
                <a:schemeClr val="bg1"/>
              </a:solidFill>
            </a:endParaRPr>
          </a:p>
          <a:p>
            <a:r>
              <a:rPr lang="en-ID" dirty="0">
                <a:solidFill>
                  <a:schemeClr val="bg1"/>
                </a:solidFill>
              </a:rPr>
              <a:t>• Firmware </a:t>
            </a:r>
          </a:p>
          <a:p>
            <a:r>
              <a:rPr lang="en-ID" dirty="0">
                <a:solidFill>
                  <a:schemeClr val="bg1"/>
                </a:solidFill>
              </a:rPr>
              <a:t>• Freeware </a:t>
            </a:r>
          </a:p>
          <a:p>
            <a:r>
              <a:rPr lang="en-ID" dirty="0">
                <a:solidFill>
                  <a:schemeClr val="bg1"/>
                </a:solidFill>
              </a:rPr>
              <a:t>• Adware</a:t>
            </a:r>
          </a:p>
          <a:p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D7FA2D-9B9F-4354-B58C-93F1CCE05F2A}"/>
              </a:ext>
            </a:extLst>
          </p:cNvPr>
          <p:cNvSpPr txBox="1"/>
          <p:nvPr/>
        </p:nvSpPr>
        <p:spPr>
          <a:xfrm>
            <a:off x="4747534" y="5257206"/>
            <a:ext cx="15718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• Opensource</a:t>
            </a:r>
          </a:p>
          <a:p>
            <a:r>
              <a:rPr lang="en-ID" dirty="0">
                <a:solidFill>
                  <a:schemeClr val="bg1"/>
                </a:solidFill>
              </a:rPr>
              <a:t>• Malware</a:t>
            </a:r>
          </a:p>
          <a:p>
            <a:r>
              <a:rPr lang="en-ID" dirty="0">
                <a:solidFill>
                  <a:schemeClr val="bg1"/>
                </a:solidFill>
              </a:rPr>
              <a:t>• Shareware</a:t>
            </a:r>
          </a:p>
          <a:p>
            <a:r>
              <a:rPr lang="en-ID" dirty="0">
                <a:solidFill>
                  <a:schemeClr val="bg1"/>
                </a:solidFill>
              </a:rPr>
              <a:t>• Spyware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193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chemeClr val="bg1">
                <a:lumMod val="75000"/>
              </a:schemeClr>
            </a:gs>
            <a:gs pos="7000">
              <a:srgbClr val="0D7FA7"/>
            </a:gs>
            <a:gs pos="39000">
              <a:srgbClr val="5814BC"/>
            </a:gs>
            <a:gs pos="86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0D40-366A-46E0-9811-8632F634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746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larendon Blk BT" panose="02040905050505020204" pitchFamily="18" charset="0"/>
                <a:cs typeface="Adobe Devanagari" panose="02040503050201020203" pitchFamily="18" charset="0"/>
              </a:rPr>
              <a:t>softwear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4561-FA74-41E6-BE18-0F8468D1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9198"/>
            <a:ext cx="9658740" cy="4351338"/>
          </a:xfrm>
        </p:spPr>
        <p:txBody>
          <a:bodyPr>
            <a:normAutofit/>
          </a:bodyPr>
          <a:lstStyle/>
          <a:p>
            <a:endParaRPr lang="en-ID" sz="1800" dirty="0"/>
          </a:p>
          <a:p>
            <a:pPr>
              <a:buFont typeface="+mj-lt"/>
              <a:buAutoNum type="arabicPeriod"/>
            </a:pPr>
            <a:r>
              <a:rPr lang="en-ID" sz="1800" b="1" dirty="0" err="1">
                <a:solidFill>
                  <a:schemeClr val="bg1"/>
                </a:solidFill>
              </a:rPr>
              <a:t>Manajemen</a:t>
            </a:r>
            <a:r>
              <a:rPr lang="en-ID" sz="1800" b="1" dirty="0">
                <a:solidFill>
                  <a:schemeClr val="bg1"/>
                </a:solidFill>
              </a:rPr>
              <a:t> </a:t>
            </a:r>
            <a:r>
              <a:rPr lang="en-ID" sz="1800" b="1" dirty="0" err="1">
                <a:solidFill>
                  <a:schemeClr val="bg1"/>
                </a:solidFill>
              </a:rPr>
              <a:t>Sumber</a:t>
            </a:r>
            <a:r>
              <a:rPr lang="en-ID" sz="1800" b="1" dirty="0">
                <a:solidFill>
                  <a:schemeClr val="bg1"/>
                </a:solidFill>
              </a:rPr>
              <a:t> </a:t>
            </a:r>
            <a:r>
              <a:rPr lang="en-ID" sz="1800" b="1" dirty="0" err="1">
                <a:solidFill>
                  <a:schemeClr val="bg1"/>
                </a:solidFill>
              </a:rPr>
              <a:t>Daya</a:t>
            </a:r>
            <a:r>
              <a:rPr lang="en-ID" sz="1800" dirty="0">
                <a:solidFill>
                  <a:schemeClr val="bg1"/>
                </a:solidFill>
              </a:rPr>
              <a:t>: </a:t>
            </a:r>
            <a:r>
              <a:rPr lang="en-ID" sz="1800" dirty="0" err="1">
                <a:solidFill>
                  <a:schemeClr val="bg1"/>
                </a:solidFill>
              </a:rPr>
              <a:t>Sistem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operasi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mengatur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penggunaan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waktu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aplikasi</a:t>
            </a:r>
            <a:r>
              <a:rPr lang="en-ID" sz="1800" dirty="0">
                <a:solidFill>
                  <a:schemeClr val="bg1"/>
                </a:solidFill>
              </a:rPr>
              <a:t>, </a:t>
            </a:r>
            <a:r>
              <a:rPr lang="en-ID" sz="1800" dirty="0" err="1">
                <a:solidFill>
                  <a:schemeClr val="bg1"/>
                </a:solidFill>
              </a:rPr>
              <a:t>membagi</a:t>
            </a:r>
            <a:r>
              <a:rPr lang="en-ID" sz="1800" dirty="0">
                <a:solidFill>
                  <a:schemeClr val="bg1"/>
                </a:solidFill>
              </a:rPr>
              <a:t> CPU, dan </a:t>
            </a:r>
            <a:r>
              <a:rPr lang="en-ID" sz="1800" dirty="0" err="1">
                <a:solidFill>
                  <a:schemeClr val="bg1"/>
                </a:solidFill>
              </a:rPr>
              <a:t>mengelola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akses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perangkat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penyimpanan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seperti</a:t>
            </a:r>
            <a:r>
              <a:rPr lang="en-ID" sz="1800" dirty="0">
                <a:solidFill>
                  <a:schemeClr val="bg1"/>
                </a:solidFill>
              </a:rPr>
              <a:t> disk.</a:t>
            </a:r>
          </a:p>
          <a:p>
            <a:pPr>
              <a:buFont typeface="+mj-lt"/>
              <a:buAutoNum type="arabicPeriod"/>
            </a:pPr>
            <a:r>
              <a:rPr lang="en-ID" sz="1800" b="1" dirty="0" err="1">
                <a:solidFill>
                  <a:schemeClr val="bg1"/>
                </a:solidFill>
              </a:rPr>
              <a:t>Aplikasi</a:t>
            </a:r>
            <a:r>
              <a:rPr lang="en-ID" sz="1800" b="1" dirty="0">
                <a:solidFill>
                  <a:schemeClr val="bg1"/>
                </a:solidFill>
              </a:rPr>
              <a:t> Dasar</a:t>
            </a:r>
            <a:r>
              <a:rPr lang="en-ID" sz="1800" dirty="0">
                <a:solidFill>
                  <a:schemeClr val="bg1"/>
                </a:solidFill>
              </a:rPr>
              <a:t>: </a:t>
            </a:r>
            <a:r>
              <a:rPr lang="en-ID" sz="1800" dirty="0" err="1">
                <a:solidFill>
                  <a:schemeClr val="bg1"/>
                </a:solidFill>
              </a:rPr>
              <a:t>Sistem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operasi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adalah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dasar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untuk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menjalankan</a:t>
            </a:r>
            <a:r>
              <a:rPr lang="en-ID" sz="1800" dirty="0">
                <a:solidFill>
                  <a:schemeClr val="bg1"/>
                </a:solidFill>
              </a:rPr>
              <a:t> program di </a:t>
            </a:r>
            <a:r>
              <a:rPr lang="en-ID" sz="1800" dirty="0" err="1">
                <a:solidFill>
                  <a:schemeClr val="bg1"/>
                </a:solidFill>
              </a:rPr>
              <a:t>perangkat</a:t>
            </a:r>
            <a:r>
              <a:rPr lang="en-ID" sz="1800" dirty="0">
                <a:solidFill>
                  <a:schemeClr val="bg1"/>
                </a:solidFill>
              </a:rPr>
              <a:t>, </a:t>
            </a:r>
            <a:r>
              <a:rPr lang="en-ID" sz="1800" dirty="0" err="1">
                <a:solidFill>
                  <a:schemeClr val="bg1"/>
                </a:solidFill>
              </a:rPr>
              <a:t>mengelola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fungsi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dasar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perangkat</a:t>
            </a:r>
            <a:r>
              <a:rPr lang="en-ID" sz="1800" dirty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sz="1800" b="1" dirty="0" err="1">
                <a:solidFill>
                  <a:schemeClr val="bg1"/>
                </a:solidFill>
              </a:rPr>
              <a:t>Menghubungkan</a:t>
            </a:r>
            <a:r>
              <a:rPr lang="en-ID" sz="1800" b="1" dirty="0">
                <a:solidFill>
                  <a:schemeClr val="bg1"/>
                </a:solidFill>
              </a:rPr>
              <a:t> Hardware</a:t>
            </a:r>
            <a:r>
              <a:rPr lang="en-ID" sz="1800" dirty="0">
                <a:solidFill>
                  <a:schemeClr val="bg1"/>
                </a:solidFill>
              </a:rPr>
              <a:t>: </a:t>
            </a:r>
            <a:r>
              <a:rPr lang="en-ID" sz="1800" dirty="0" err="1">
                <a:solidFill>
                  <a:schemeClr val="bg1"/>
                </a:solidFill>
              </a:rPr>
              <a:t>Sistem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operasi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mengkoordinasikan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perangkat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keras</a:t>
            </a:r>
            <a:r>
              <a:rPr lang="en-ID" sz="1800" dirty="0">
                <a:solidFill>
                  <a:schemeClr val="bg1"/>
                </a:solidFill>
              </a:rPr>
              <a:t> (CPU, </a:t>
            </a:r>
            <a:r>
              <a:rPr lang="en-ID" sz="1800" dirty="0" err="1">
                <a:solidFill>
                  <a:schemeClr val="bg1"/>
                </a:solidFill>
              </a:rPr>
              <a:t>penyimpanan</a:t>
            </a:r>
            <a:r>
              <a:rPr lang="en-ID" sz="1800" dirty="0">
                <a:solidFill>
                  <a:schemeClr val="bg1"/>
                </a:solidFill>
              </a:rPr>
              <a:t>, mouse, speaker) dan </a:t>
            </a:r>
            <a:r>
              <a:rPr lang="en-ID" sz="1800" dirty="0" err="1">
                <a:solidFill>
                  <a:schemeClr val="bg1"/>
                </a:solidFill>
              </a:rPr>
              <a:t>menghubungkannya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dengan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perangkat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lunak</a:t>
            </a:r>
            <a:r>
              <a:rPr lang="en-ID" sz="1800" dirty="0">
                <a:solidFill>
                  <a:schemeClr val="bg1"/>
                </a:solidFill>
              </a:rPr>
              <a:t>, </a:t>
            </a:r>
            <a:r>
              <a:rPr lang="en-ID" sz="1800" dirty="0" err="1">
                <a:solidFill>
                  <a:schemeClr val="bg1"/>
                </a:solidFill>
              </a:rPr>
              <a:t>berfungsi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sebagai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jembatan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antara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keduanya</a:t>
            </a:r>
            <a:r>
              <a:rPr lang="en-ID" sz="1800" dirty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sz="1800" b="1" dirty="0" err="1">
                <a:solidFill>
                  <a:schemeClr val="bg1"/>
                </a:solidFill>
              </a:rPr>
              <a:t>Mengoptimalkan</a:t>
            </a:r>
            <a:r>
              <a:rPr lang="en-ID" sz="1800" b="1" dirty="0">
                <a:solidFill>
                  <a:schemeClr val="bg1"/>
                </a:solidFill>
              </a:rPr>
              <a:t> </a:t>
            </a:r>
            <a:r>
              <a:rPr lang="en-ID" sz="1800" b="1" dirty="0" err="1">
                <a:solidFill>
                  <a:schemeClr val="bg1"/>
                </a:solidFill>
              </a:rPr>
              <a:t>Fungsi</a:t>
            </a:r>
            <a:r>
              <a:rPr lang="en-ID" sz="1800" b="1" dirty="0">
                <a:solidFill>
                  <a:schemeClr val="bg1"/>
                </a:solidFill>
              </a:rPr>
              <a:t> </a:t>
            </a:r>
            <a:r>
              <a:rPr lang="en-ID" sz="1800" b="1" dirty="0" err="1">
                <a:solidFill>
                  <a:schemeClr val="bg1"/>
                </a:solidFill>
              </a:rPr>
              <a:t>Perangkat</a:t>
            </a:r>
            <a:r>
              <a:rPr lang="en-ID" sz="1800" dirty="0">
                <a:solidFill>
                  <a:schemeClr val="bg1"/>
                </a:solidFill>
              </a:rPr>
              <a:t>: </a:t>
            </a:r>
            <a:r>
              <a:rPr lang="en-ID" sz="1800" dirty="0" err="1">
                <a:solidFill>
                  <a:schemeClr val="bg1"/>
                </a:solidFill>
              </a:rPr>
              <a:t>Sistem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operasi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mengatur</a:t>
            </a:r>
            <a:r>
              <a:rPr lang="en-ID" sz="1800" dirty="0">
                <a:solidFill>
                  <a:schemeClr val="bg1"/>
                </a:solidFill>
              </a:rPr>
              <a:t> dan </a:t>
            </a:r>
            <a:r>
              <a:rPr lang="en-ID" sz="1800" dirty="0" err="1">
                <a:solidFill>
                  <a:schemeClr val="bg1"/>
                </a:solidFill>
              </a:rPr>
              <a:t>mengoptimalkan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kinerja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perangkat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keras</a:t>
            </a:r>
            <a:r>
              <a:rPr lang="en-ID" sz="1800" dirty="0">
                <a:solidFill>
                  <a:schemeClr val="bg1"/>
                </a:solidFill>
              </a:rPr>
              <a:t> dan </a:t>
            </a:r>
            <a:r>
              <a:rPr lang="en-ID" sz="1800" dirty="0" err="1">
                <a:solidFill>
                  <a:schemeClr val="bg1"/>
                </a:solidFill>
              </a:rPr>
              <a:t>perangkat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lunak</a:t>
            </a:r>
            <a:r>
              <a:rPr lang="en-ID" sz="1800" dirty="0">
                <a:solidFill>
                  <a:schemeClr val="bg1"/>
                </a:solidFill>
              </a:rPr>
              <a:t> agar </a:t>
            </a:r>
            <a:r>
              <a:rPr lang="en-ID" sz="1800" dirty="0" err="1">
                <a:solidFill>
                  <a:schemeClr val="bg1"/>
                </a:solidFill>
              </a:rPr>
              <a:t>bisa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bekerja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dengan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baik</a:t>
            </a:r>
            <a:r>
              <a:rPr lang="en-ID" sz="1800" dirty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sz="1800" b="1" dirty="0" err="1">
                <a:solidFill>
                  <a:schemeClr val="bg1"/>
                </a:solidFill>
              </a:rPr>
              <a:t>Mengatur</a:t>
            </a:r>
            <a:r>
              <a:rPr lang="en-ID" sz="1800" b="1" dirty="0">
                <a:solidFill>
                  <a:schemeClr val="bg1"/>
                </a:solidFill>
              </a:rPr>
              <a:t> </a:t>
            </a:r>
            <a:r>
              <a:rPr lang="en-ID" sz="1800" b="1" dirty="0" err="1">
                <a:solidFill>
                  <a:schemeClr val="bg1"/>
                </a:solidFill>
              </a:rPr>
              <a:t>Sistem</a:t>
            </a:r>
            <a:r>
              <a:rPr lang="en-ID" sz="1800" b="1" dirty="0">
                <a:solidFill>
                  <a:schemeClr val="bg1"/>
                </a:solidFill>
              </a:rPr>
              <a:t> </a:t>
            </a:r>
            <a:r>
              <a:rPr lang="en-ID" sz="1800" b="1" dirty="0" err="1">
                <a:solidFill>
                  <a:schemeClr val="bg1"/>
                </a:solidFill>
              </a:rPr>
              <a:t>Kerja</a:t>
            </a:r>
            <a:r>
              <a:rPr lang="en-ID" sz="1800" b="1" dirty="0">
                <a:solidFill>
                  <a:schemeClr val="bg1"/>
                </a:solidFill>
              </a:rPr>
              <a:t> </a:t>
            </a:r>
            <a:r>
              <a:rPr lang="en-ID" sz="1800" b="1" dirty="0" err="1">
                <a:solidFill>
                  <a:schemeClr val="bg1"/>
                </a:solidFill>
              </a:rPr>
              <a:t>Perangkat</a:t>
            </a:r>
            <a:r>
              <a:rPr lang="en-ID" sz="1800" dirty="0">
                <a:solidFill>
                  <a:schemeClr val="bg1"/>
                </a:solidFill>
              </a:rPr>
              <a:t>: </a:t>
            </a:r>
            <a:r>
              <a:rPr lang="en-ID" sz="1800" dirty="0" err="1">
                <a:solidFill>
                  <a:schemeClr val="bg1"/>
                </a:solidFill>
              </a:rPr>
              <a:t>Sistem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operasi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mengontrol</a:t>
            </a:r>
            <a:r>
              <a:rPr lang="en-ID" sz="1800" dirty="0">
                <a:solidFill>
                  <a:schemeClr val="bg1"/>
                </a:solidFill>
              </a:rPr>
              <a:t> dan </a:t>
            </a:r>
            <a:r>
              <a:rPr lang="en-ID" sz="1800" dirty="0" err="1">
                <a:solidFill>
                  <a:schemeClr val="bg1"/>
                </a:solidFill>
              </a:rPr>
              <a:t>mengelola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fungsi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perangkat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keras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seperti</a:t>
            </a:r>
            <a:r>
              <a:rPr lang="en-ID" sz="1800" dirty="0">
                <a:solidFill>
                  <a:schemeClr val="bg1"/>
                </a:solidFill>
              </a:rPr>
              <a:t> CPU dan </a:t>
            </a:r>
            <a:r>
              <a:rPr lang="en-ID" sz="1800" dirty="0" err="1">
                <a:solidFill>
                  <a:schemeClr val="bg1"/>
                </a:solidFill>
              </a:rPr>
              <a:t>memori</a:t>
            </a:r>
            <a:r>
              <a:rPr lang="en-ID" sz="1800" dirty="0">
                <a:solidFill>
                  <a:schemeClr val="bg1"/>
                </a:solidFill>
              </a:rPr>
              <a:t>, </a:t>
            </a:r>
            <a:r>
              <a:rPr lang="en-ID" sz="1800" dirty="0" err="1">
                <a:solidFill>
                  <a:schemeClr val="bg1"/>
                </a:solidFill>
              </a:rPr>
              <a:t>memastikan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perangkat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bekerja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secara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sinergis</a:t>
            </a:r>
            <a:r>
              <a:rPr lang="en-ID" sz="1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0DED1-DD03-4969-BD6B-5461355E3C46}"/>
              </a:ext>
            </a:extLst>
          </p:cNvPr>
          <p:cNvSpPr txBox="1"/>
          <p:nvPr/>
        </p:nvSpPr>
        <p:spPr>
          <a:xfrm>
            <a:off x="978159" y="2032746"/>
            <a:ext cx="9378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 err="1">
                <a:solidFill>
                  <a:schemeClr val="bg1"/>
                </a:solidFill>
              </a:rPr>
              <a:t>Sistem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operasi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mempunyai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peran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penting</a:t>
            </a:r>
            <a:r>
              <a:rPr lang="en-ID" sz="1800" dirty="0">
                <a:solidFill>
                  <a:schemeClr val="bg1"/>
                </a:solidFill>
              </a:rPr>
              <a:t> di </a:t>
            </a:r>
            <a:r>
              <a:rPr lang="en-ID" sz="1800" dirty="0" err="1">
                <a:solidFill>
                  <a:schemeClr val="bg1"/>
                </a:solidFill>
              </a:rPr>
              <a:t>dalam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suatu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sistem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komputer</a:t>
            </a:r>
            <a:r>
              <a:rPr lang="en-ID" sz="1800" dirty="0">
                <a:solidFill>
                  <a:schemeClr val="bg1"/>
                </a:solidFill>
              </a:rPr>
              <a:t>. </a:t>
            </a:r>
          </a:p>
          <a:p>
            <a:endParaRPr lang="en-ID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0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bg1">
                <a:lumMod val="95000"/>
              </a:schemeClr>
            </a:gs>
            <a:gs pos="7000">
              <a:srgbClr val="0D7FA7"/>
            </a:gs>
            <a:gs pos="69000">
              <a:srgbClr val="5814BC"/>
            </a:gs>
            <a:gs pos="86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1B84-D59B-4DF0-B4DF-A16E1571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larendon Blk BT" panose="02040905050505020204" pitchFamily="18" charset="0"/>
                <a:cs typeface="Adobe Devanagari" panose="02040503050201020203" pitchFamily="18" charset="0"/>
              </a:rPr>
              <a:t>Jenis</a:t>
            </a:r>
            <a:r>
              <a:rPr lang="en-US" dirty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larendon Blk BT" panose="02040905050505020204" pitchFamily="18" charset="0"/>
                <a:cs typeface="Adobe Devanagari" panose="02040503050201020203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larendon Blk BT" panose="02040905050505020204" pitchFamily="18" charset="0"/>
                <a:cs typeface="Adobe Devanagari" panose="02040503050201020203" pitchFamily="18" charset="0"/>
              </a:rPr>
              <a:t>Sistem</a:t>
            </a:r>
            <a:r>
              <a:rPr lang="en-US" dirty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larendon Blk BT" panose="02040905050505020204" pitchFamily="18" charset="0"/>
                <a:cs typeface="Adobe Devanagari" panose="02040503050201020203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larendon Blk BT" panose="02040905050505020204" pitchFamily="18" charset="0"/>
                <a:cs typeface="Adobe Devanagari" panose="02040503050201020203" pitchFamily="18" charset="0"/>
              </a:rPr>
              <a:t>Operasi</a:t>
            </a:r>
            <a:r>
              <a:rPr lang="en-US" dirty="0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larendon Blk BT" panose="02040905050505020204" pitchFamily="18" charset="0"/>
                <a:cs typeface="Adobe Devanagari" panose="02040503050201020203" pitchFamily="18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larendon Blk BT" panose="02040905050505020204" pitchFamily="18" charset="0"/>
                <a:cs typeface="Adobe Devanagari" panose="02040503050201020203" pitchFamily="18" charset="0"/>
              </a:rPr>
              <a:t>Komputer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1D51-3C1B-4E09-80FF-0201B518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D" sz="19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ID" sz="1900" b="1" dirty="0" err="1">
                <a:solidFill>
                  <a:schemeClr val="bg1"/>
                </a:solidFill>
              </a:rPr>
              <a:t>Sistem</a:t>
            </a:r>
            <a:r>
              <a:rPr lang="en-ID" sz="1900" b="1" dirty="0">
                <a:solidFill>
                  <a:schemeClr val="bg1"/>
                </a:solidFill>
              </a:rPr>
              <a:t> </a:t>
            </a:r>
            <a:r>
              <a:rPr lang="en-ID" sz="1900" b="1" dirty="0" err="1">
                <a:solidFill>
                  <a:schemeClr val="bg1"/>
                </a:solidFill>
              </a:rPr>
              <a:t>Operasi</a:t>
            </a:r>
            <a:r>
              <a:rPr lang="en-ID" sz="1900" b="1" dirty="0">
                <a:solidFill>
                  <a:schemeClr val="bg1"/>
                </a:solidFill>
              </a:rPr>
              <a:t> Stand Alone</a:t>
            </a:r>
            <a:br>
              <a:rPr lang="en-ID" sz="1900" dirty="0">
                <a:solidFill>
                  <a:schemeClr val="bg1"/>
                </a:solidFill>
              </a:rPr>
            </a:br>
            <a:r>
              <a:rPr lang="en-ID" sz="1900" dirty="0" err="1">
                <a:solidFill>
                  <a:schemeClr val="bg1"/>
                </a:solidFill>
              </a:rPr>
              <a:t>Digunakan</a:t>
            </a:r>
            <a:r>
              <a:rPr lang="en-ID" sz="1900" dirty="0">
                <a:solidFill>
                  <a:schemeClr val="bg1"/>
                </a:solidFill>
              </a:rPr>
              <a:t> oleh </a:t>
            </a:r>
            <a:r>
              <a:rPr lang="en-ID" sz="1900" dirty="0" err="1">
                <a:solidFill>
                  <a:schemeClr val="bg1"/>
                </a:solidFill>
              </a:rPr>
              <a:t>satu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atau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lebih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pengguna</a:t>
            </a:r>
            <a:r>
              <a:rPr lang="en-ID" sz="1900" dirty="0">
                <a:solidFill>
                  <a:schemeClr val="bg1"/>
                </a:solidFill>
              </a:rPr>
              <a:t>, </a:t>
            </a:r>
            <a:r>
              <a:rPr lang="en-ID" sz="1900" dirty="0" err="1">
                <a:solidFill>
                  <a:schemeClr val="bg1"/>
                </a:solidFill>
              </a:rPr>
              <a:t>dengan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fitur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lengkap</a:t>
            </a:r>
            <a:r>
              <a:rPr lang="en-ID" sz="1900" dirty="0">
                <a:solidFill>
                  <a:schemeClr val="bg1"/>
                </a:solidFill>
              </a:rPr>
              <a:t> dan </a:t>
            </a:r>
            <a:r>
              <a:rPr lang="en-ID" sz="1900" dirty="0" err="1">
                <a:solidFill>
                  <a:schemeClr val="bg1"/>
                </a:solidFill>
              </a:rPr>
              <a:t>dapat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berdiri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sendiri</a:t>
            </a:r>
            <a:r>
              <a:rPr lang="en-ID" sz="1900" dirty="0">
                <a:solidFill>
                  <a:schemeClr val="bg1"/>
                </a:solidFill>
              </a:rPr>
              <a:t>. </a:t>
            </a:r>
            <a:r>
              <a:rPr lang="en-ID" sz="1900" dirty="0" err="1">
                <a:solidFill>
                  <a:schemeClr val="bg1"/>
                </a:solidFill>
              </a:rPr>
              <a:t>Contoh</a:t>
            </a:r>
            <a:r>
              <a:rPr lang="en-ID" sz="1900" dirty="0">
                <a:solidFill>
                  <a:schemeClr val="bg1"/>
                </a:solidFill>
              </a:rPr>
              <a:t>: Microsoft Windows, Linux, Mac OS.</a:t>
            </a:r>
          </a:p>
          <a:p>
            <a:pPr>
              <a:buFont typeface="+mj-lt"/>
              <a:buAutoNum type="arabicPeriod"/>
            </a:pPr>
            <a:r>
              <a:rPr lang="en-ID" sz="1900" b="1" dirty="0" err="1">
                <a:solidFill>
                  <a:schemeClr val="bg1"/>
                </a:solidFill>
              </a:rPr>
              <a:t>Sistem</a:t>
            </a:r>
            <a:r>
              <a:rPr lang="en-ID" sz="1900" b="1" dirty="0">
                <a:solidFill>
                  <a:schemeClr val="bg1"/>
                </a:solidFill>
              </a:rPr>
              <a:t> </a:t>
            </a:r>
            <a:r>
              <a:rPr lang="en-ID" sz="1900" b="1" dirty="0" err="1">
                <a:solidFill>
                  <a:schemeClr val="bg1"/>
                </a:solidFill>
              </a:rPr>
              <a:t>Operasi</a:t>
            </a:r>
            <a:r>
              <a:rPr lang="en-ID" sz="1900" b="1" dirty="0">
                <a:solidFill>
                  <a:schemeClr val="bg1"/>
                </a:solidFill>
              </a:rPr>
              <a:t> Live CD</a:t>
            </a:r>
            <a:br>
              <a:rPr lang="en-ID" sz="1900" dirty="0">
                <a:solidFill>
                  <a:schemeClr val="bg1"/>
                </a:solidFill>
              </a:rPr>
            </a:br>
            <a:r>
              <a:rPr lang="en-ID" sz="1900" dirty="0" err="1">
                <a:solidFill>
                  <a:schemeClr val="bg1"/>
                </a:solidFill>
              </a:rPr>
              <a:t>Dijalankan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langsung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dari</a:t>
            </a:r>
            <a:r>
              <a:rPr lang="en-ID" sz="1900" dirty="0">
                <a:solidFill>
                  <a:schemeClr val="bg1"/>
                </a:solidFill>
              </a:rPr>
              <a:t> CD/DVD </a:t>
            </a:r>
            <a:r>
              <a:rPr lang="en-ID" sz="1900" dirty="0" err="1">
                <a:solidFill>
                  <a:schemeClr val="bg1"/>
                </a:solidFill>
              </a:rPr>
              <a:t>tanpa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instalasi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permanen</a:t>
            </a:r>
            <a:r>
              <a:rPr lang="en-ID" sz="1900" dirty="0">
                <a:solidFill>
                  <a:schemeClr val="bg1"/>
                </a:solidFill>
              </a:rPr>
              <a:t>, </a:t>
            </a:r>
            <a:r>
              <a:rPr lang="en-ID" sz="1900" dirty="0" err="1">
                <a:solidFill>
                  <a:schemeClr val="bg1"/>
                </a:solidFill>
              </a:rPr>
              <a:t>ringan</a:t>
            </a:r>
            <a:r>
              <a:rPr lang="en-ID" sz="1900" dirty="0">
                <a:solidFill>
                  <a:schemeClr val="bg1"/>
                </a:solidFill>
              </a:rPr>
              <a:t>, </a:t>
            </a:r>
            <a:r>
              <a:rPr lang="en-ID" sz="1900" dirty="0" err="1">
                <a:solidFill>
                  <a:schemeClr val="bg1"/>
                </a:solidFill>
              </a:rPr>
              <a:t>namun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dengan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fitur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terbatas</a:t>
            </a:r>
            <a:r>
              <a:rPr lang="en-ID" sz="1900" dirty="0">
                <a:solidFill>
                  <a:schemeClr val="bg1"/>
                </a:solidFill>
              </a:rPr>
              <a:t>. </a:t>
            </a:r>
            <a:r>
              <a:rPr lang="en-ID" sz="1900" dirty="0" err="1">
                <a:solidFill>
                  <a:schemeClr val="bg1"/>
                </a:solidFill>
              </a:rPr>
              <a:t>Contoh</a:t>
            </a:r>
            <a:r>
              <a:rPr lang="en-ID" sz="1900" dirty="0">
                <a:solidFill>
                  <a:schemeClr val="bg1"/>
                </a:solidFill>
              </a:rPr>
              <a:t>: </a:t>
            </a:r>
            <a:r>
              <a:rPr lang="en-ID" sz="1900" dirty="0" err="1">
                <a:solidFill>
                  <a:schemeClr val="bg1"/>
                </a:solidFill>
              </a:rPr>
              <a:t>Knoppix</a:t>
            </a:r>
            <a:r>
              <a:rPr lang="en-ID" sz="1900" dirty="0">
                <a:solidFill>
                  <a:schemeClr val="bg1"/>
                </a:solidFill>
              </a:rPr>
              <a:t>, CentOS, Linux Mint.</a:t>
            </a:r>
          </a:p>
          <a:p>
            <a:pPr>
              <a:buFont typeface="+mj-lt"/>
              <a:buAutoNum type="arabicPeriod"/>
            </a:pPr>
            <a:r>
              <a:rPr lang="en-ID" sz="1900" b="1" dirty="0" err="1">
                <a:solidFill>
                  <a:schemeClr val="bg1"/>
                </a:solidFill>
              </a:rPr>
              <a:t>Sistem</a:t>
            </a:r>
            <a:r>
              <a:rPr lang="en-ID" sz="1900" b="1" dirty="0">
                <a:solidFill>
                  <a:schemeClr val="bg1"/>
                </a:solidFill>
              </a:rPr>
              <a:t> </a:t>
            </a:r>
            <a:r>
              <a:rPr lang="en-ID" sz="1900" b="1" dirty="0" err="1">
                <a:solidFill>
                  <a:schemeClr val="bg1"/>
                </a:solidFill>
              </a:rPr>
              <a:t>Operasi</a:t>
            </a:r>
            <a:r>
              <a:rPr lang="en-ID" sz="1900" b="1" dirty="0">
                <a:solidFill>
                  <a:schemeClr val="bg1"/>
                </a:solidFill>
              </a:rPr>
              <a:t> Embedded</a:t>
            </a:r>
            <a:br>
              <a:rPr lang="en-ID" sz="1900" dirty="0">
                <a:solidFill>
                  <a:schemeClr val="bg1"/>
                </a:solidFill>
              </a:rPr>
            </a:br>
            <a:r>
              <a:rPr lang="en-ID" sz="1900" dirty="0" err="1">
                <a:solidFill>
                  <a:schemeClr val="bg1"/>
                </a:solidFill>
              </a:rPr>
              <a:t>Ditanam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langsung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dalam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perangkat</a:t>
            </a:r>
            <a:r>
              <a:rPr lang="en-ID" sz="1900" dirty="0">
                <a:solidFill>
                  <a:schemeClr val="bg1"/>
                </a:solidFill>
              </a:rPr>
              <a:t> dan </a:t>
            </a:r>
            <a:r>
              <a:rPr lang="en-ID" sz="1900" dirty="0" err="1">
                <a:solidFill>
                  <a:schemeClr val="bg1"/>
                </a:solidFill>
              </a:rPr>
              <a:t>memiliki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fungsi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serta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spesifikasi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khusus</a:t>
            </a:r>
            <a:r>
              <a:rPr lang="en-ID" sz="1900" dirty="0">
                <a:solidFill>
                  <a:schemeClr val="bg1"/>
                </a:solidFill>
              </a:rPr>
              <a:t>. </a:t>
            </a:r>
            <a:r>
              <a:rPr lang="en-ID" sz="1900" dirty="0" err="1">
                <a:solidFill>
                  <a:schemeClr val="bg1"/>
                </a:solidFill>
              </a:rPr>
              <a:t>Contoh</a:t>
            </a:r>
            <a:r>
              <a:rPr lang="en-ID" sz="1900" dirty="0">
                <a:solidFill>
                  <a:schemeClr val="bg1"/>
                </a:solidFill>
              </a:rPr>
              <a:t>: </a:t>
            </a:r>
            <a:r>
              <a:rPr lang="en-ID" sz="1900" dirty="0" err="1">
                <a:solidFill>
                  <a:schemeClr val="bg1"/>
                </a:solidFill>
              </a:rPr>
              <a:t>eCOS</a:t>
            </a:r>
            <a:r>
              <a:rPr lang="en-ID" sz="1900" dirty="0">
                <a:solidFill>
                  <a:schemeClr val="bg1"/>
                </a:solidFill>
              </a:rPr>
              <a:t>, LynxOS, </a:t>
            </a:r>
            <a:r>
              <a:rPr lang="en-ID" sz="1900" dirty="0" err="1">
                <a:solidFill>
                  <a:schemeClr val="bg1"/>
                </a:solidFill>
              </a:rPr>
              <a:t>JavaOS</a:t>
            </a:r>
            <a:r>
              <a:rPr lang="en-ID" sz="1900" dirty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sz="1900" b="1" dirty="0" err="1">
                <a:solidFill>
                  <a:schemeClr val="bg1"/>
                </a:solidFill>
              </a:rPr>
              <a:t>Sistem</a:t>
            </a:r>
            <a:r>
              <a:rPr lang="en-ID" sz="1900" b="1" dirty="0">
                <a:solidFill>
                  <a:schemeClr val="bg1"/>
                </a:solidFill>
              </a:rPr>
              <a:t> </a:t>
            </a:r>
            <a:r>
              <a:rPr lang="en-ID" sz="1900" b="1" dirty="0" err="1">
                <a:solidFill>
                  <a:schemeClr val="bg1"/>
                </a:solidFill>
              </a:rPr>
              <a:t>Operasi</a:t>
            </a:r>
            <a:r>
              <a:rPr lang="en-ID" sz="1900" b="1" dirty="0">
                <a:solidFill>
                  <a:schemeClr val="bg1"/>
                </a:solidFill>
              </a:rPr>
              <a:t> </a:t>
            </a:r>
            <a:r>
              <a:rPr lang="en-ID" sz="1900" b="1" dirty="0" err="1">
                <a:solidFill>
                  <a:schemeClr val="bg1"/>
                </a:solidFill>
              </a:rPr>
              <a:t>Jaringan</a:t>
            </a:r>
            <a:br>
              <a:rPr lang="en-ID" sz="1900" dirty="0">
                <a:solidFill>
                  <a:schemeClr val="bg1"/>
                </a:solidFill>
              </a:rPr>
            </a:br>
            <a:r>
              <a:rPr lang="en-ID" sz="1900" dirty="0" err="1">
                <a:solidFill>
                  <a:schemeClr val="bg1"/>
                </a:solidFill>
              </a:rPr>
              <a:t>Dirancang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untuk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kebutuhan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jaringan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komputer</a:t>
            </a:r>
            <a:r>
              <a:rPr lang="en-ID" sz="1900" dirty="0">
                <a:solidFill>
                  <a:schemeClr val="bg1"/>
                </a:solidFill>
              </a:rPr>
              <a:t>, </a:t>
            </a:r>
            <a:r>
              <a:rPr lang="en-ID" sz="1900" dirty="0" err="1">
                <a:solidFill>
                  <a:schemeClr val="bg1"/>
                </a:solidFill>
              </a:rPr>
              <a:t>seperti</a:t>
            </a:r>
            <a:r>
              <a:rPr lang="en-ID" sz="1900" dirty="0">
                <a:solidFill>
                  <a:schemeClr val="bg1"/>
                </a:solidFill>
              </a:rPr>
              <a:t> HTTP, DNS, dan </a:t>
            </a:r>
            <a:r>
              <a:rPr lang="en-ID" sz="1900" dirty="0" err="1">
                <a:solidFill>
                  <a:schemeClr val="bg1"/>
                </a:solidFill>
              </a:rPr>
              <a:t>layanan</a:t>
            </a:r>
            <a:r>
              <a:rPr lang="en-ID" sz="1900" dirty="0">
                <a:solidFill>
                  <a:schemeClr val="bg1"/>
                </a:solidFill>
              </a:rPr>
              <a:t> </a:t>
            </a:r>
            <a:r>
              <a:rPr lang="en-ID" sz="1900" dirty="0" err="1">
                <a:solidFill>
                  <a:schemeClr val="bg1"/>
                </a:solidFill>
              </a:rPr>
              <a:t>lainnya</a:t>
            </a:r>
            <a:r>
              <a:rPr lang="en-ID" sz="1900" dirty="0">
                <a:solidFill>
                  <a:schemeClr val="bg1"/>
                </a:solidFill>
              </a:rPr>
              <a:t>. </a:t>
            </a:r>
            <a:r>
              <a:rPr lang="en-ID" sz="1900" dirty="0" err="1">
                <a:solidFill>
                  <a:schemeClr val="bg1"/>
                </a:solidFill>
              </a:rPr>
              <a:t>Contoh</a:t>
            </a:r>
            <a:r>
              <a:rPr lang="en-ID" sz="1900" dirty="0">
                <a:solidFill>
                  <a:schemeClr val="bg1"/>
                </a:solidFill>
              </a:rPr>
              <a:t>: Red Hat, CentOS Server, Cloud Linux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22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chemeClr val="bg1">
                <a:lumMod val="95000"/>
              </a:schemeClr>
            </a:gs>
            <a:gs pos="7000">
              <a:srgbClr val="0D7FA7"/>
            </a:gs>
            <a:gs pos="69000">
              <a:srgbClr val="5814BC"/>
            </a:gs>
            <a:gs pos="46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FDEA-C73F-42F1-AD23-64AC6458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larendon Blk BT" panose="02040905050505020204" pitchFamily="18" charset="0"/>
                <a:cs typeface="Adobe Devanagari" panose="02040503050201020203" pitchFamily="18" charset="0"/>
              </a:rPr>
              <a:t>Brainwere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94005F-D619-472B-B496-B20F97AA3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7434"/>
            <a:ext cx="886408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orang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mengoperasikan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mengelola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(hardware dan software)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mendukung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organisasi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pekerjaan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Jenis-jenis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Brainware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Operator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Programmer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Teknisi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Konsultan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Manager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Grafik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Designer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Netter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2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65508F-F8A7-45FE-B165-FCA693914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" t="-2385" r="-29" b="15556"/>
          <a:stretch/>
        </p:blipFill>
        <p:spPr>
          <a:xfrm>
            <a:off x="0" y="-193637"/>
            <a:ext cx="12192000" cy="7051638"/>
          </a:xfrm>
          <a:prstGeom prst="rect">
            <a:avLst/>
          </a:prstGeom>
          <a:effectLst>
            <a:outerShdw blurRad="622300" dist="50800" dir="5400000" algn="ctr" rotWithShape="0">
              <a:srgbClr val="0000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DEF4F-58FB-4747-8F14-A9686D66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622300" dist="50800" dir="5400000" algn="ctr" rotWithShape="0">
              <a:srgbClr val="000000"/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C369F9-D42A-4BF2-8537-770A619340C8}"/>
              </a:ext>
            </a:extLst>
          </p:cNvPr>
          <p:cNvSpPr txBox="1"/>
          <p:nvPr/>
        </p:nvSpPr>
        <p:spPr>
          <a:xfrm flipH="1">
            <a:off x="623943" y="2413337"/>
            <a:ext cx="11134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Clarendon Blk BT" panose="02040905050505020204" pitchFamily="18" charset="0"/>
              </a:rPr>
              <a:t>ARIGATOU GOSAIMASUTA</a:t>
            </a:r>
            <a:endParaRPr lang="en-ID" sz="6000" dirty="0">
              <a:solidFill>
                <a:schemeClr val="bg1"/>
              </a:solidFill>
              <a:latin typeface="Clarendon Blk BT" panose="02040905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3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487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Clarendon Blk BT</vt:lpstr>
      <vt:lpstr>Courier New</vt:lpstr>
      <vt:lpstr>Office Theme</vt:lpstr>
      <vt:lpstr>PowerPoint Presentation</vt:lpstr>
      <vt:lpstr>Hardware</vt:lpstr>
      <vt:lpstr>softwear</vt:lpstr>
      <vt:lpstr>softwear</vt:lpstr>
      <vt:lpstr>Jenis Sistem Operasi Komputer</vt:lpstr>
      <vt:lpstr>Brainwere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INSTIKI</dc:creator>
  <cp:lastModifiedBy>INSTIKI</cp:lastModifiedBy>
  <cp:revision>1</cp:revision>
  <dcterms:created xsi:type="dcterms:W3CDTF">2024-11-19T02:08:41Z</dcterms:created>
  <dcterms:modified xsi:type="dcterms:W3CDTF">2024-11-19T03:51:03Z</dcterms:modified>
</cp:coreProperties>
</file>