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4" r:id="rId1"/>
  </p:sldMasterIdLst>
  <p:sldIdLst>
    <p:sldId id="256" r:id="rId2"/>
    <p:sldId id="257" r:id="rId3"/>
    <p:sldId id="266" r:id="rId4"/>
    <p:sldId id="267" r:id="rId5"/>
    <p:sldId id="268" r:id="rId6"/>
    <p:sldId id="269" r:id="rId7"/>
    <p:sldId id="258" r:id="rId8"/>
    <p:sldId id="259" r:id="rId9"/>
    <p:sldId id="260" r:id="rId10"/>
    <p:sldId id="262" r:id="rId11"/>
    <p:sldId id="263"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40" d="100"/>
          <a:sy n="40" d="100"/>
        </p:scale>
        <p:origin x="10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467657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1358825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447992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5030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1784594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A83F24-1891-433A-91E9-E50E3E2DA1A3}"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331817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A83F24-1891-433A-91E9-E50E3E2DA1A3}"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913936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601764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693938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2027563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1164384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83F24-1891-433A-91E9-E50E3E2DA1A3}"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963417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1914572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83F24-1891-433A-91E9-E50E3E2DA1A3}" type="datetimeFigureOut">
              <a:rPr lang="en-IN" smtClean="0"/>
              <a:t>04-08-2023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4264408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83F24-1891-433A-91E9-E50E3E2DA1A3}"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3333962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AA83F24-1891-433A-91E9-E50E3E2DA1A3}" type="datetimeFigureOut">
              <a:rPr lang="en-IN" smtClean="0"/>
              <a:t>04-08-2023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2594351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978672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83F24-1891-433A-91E9-E50E3E2DA1A3}"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A8611-0C0F-40C6-B31B-82DD381FF1CD}" type="slidenum">
              <a:rPr lang="en-IN" smtClean="0"/>
              <a:t>‹#›</a:t>
            </a:fld>
            <a:endParaRPr lang="en-IN"/>
          </a:p>
        </p:txBody>
      </p:sp>
    </p:spTree>
    <p:extLst>
      <p:ext uri="{BB962C8B-B14F-4D97-AF65-F5344CB8AC3E}">
        <p14:creationId xmlns:p14="http://schemas.microsoft.com/office/powerpoint/2010/main" val="25056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A83F24-1891-433A-91E9-E50E3E2DA1A3}" type="datetimeFigureOut">
              <a:rPr lang="en-IN" smtClean="0"/>
              <a:t>04-08-2023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1A8611-0C0F-40C6-B31B-82DD381FF1CD}" type="slidenum">
              <a:rPr lang="en-IN" smtClean="0"/>
              <a:t>‹#›</a:t>
            </a:fld>
            <a:endParaRPr lang="en-IN"/>
          </a:p>
        </p:txBody>
      </p:sp>
    </p:spTree>
    <p:extLst>
      <p:ext uri="{BB962C8B-B14F-4D97-AF65-F5344CB8AC3E}">
        <p14:creationId xmlns:p14="http://schemas.microsoft.com/office/powerpoint/2010/main" val="3649491721"/>
      </p:ext>
    </p:extLst>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 id="2147484516" r:id="rId12"/>
    <p:sldLayoutId id="2147484517" r:id="rId13"/>
    <p:sldLayoutId id="2147484518" r:id="rId14"/>
    <p:sldLayoutId id="2147484519" r:id="rId15"/>
    <p:sldLayoutId id="2147484520" r:id="rId16"/>
    <p:sldLayoutId id="2147484521" r:id="rId17"/>
    <p:sldLayoutId id="2147484522" r:id="rId18"/>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AE99-7648-8B46-2584-91E2A5018815}"/>
              </a:ext>
            </a:extLst>
          </p:cNvPr>
          <p:cNvSpPr>
            <a:spLocks noGrp="1"/>
          </p:cNvSpPr>
          <p:nvPr>
            <p:ph type="ctrTitle"/>
          </p:nvPr>
        </p:nvSpPr>
        <p:spPr>
          <a:xfrm>
            <a:off x="1524000" y="1927275"/>
            <a:ext cx="9144000" cy="1501726"/>
          </a:xfrm>
          <a:solidFill>
            <a:schemeClr val="bg2">
              <a:lumMod val="20000"/>
              <a:lumOff val="80000"/>
            </a:schemeClr>
          </a:solidFill>
          <a:effectLst>
            <a:glow rad="139700">
              <a:schemeClr val="accent5">
                <a:satMod val="175000"/>
                <a:alpha val="40000"/>
              </a:schemeClr>
            </a:glow>
          </a:effectLst>
        </p:spPr>
        <p:txBody>
          <a:bodyPr>
            <a:normAutofit/>
          </a:bodyPr>
          <a:lstStyle/>
          <a:p>
            <a:r>
              <a:rPr lang="en-US" b="1" dirty="0">
                <a:ln w="9525">
                  <a:solidFill>
                    <a:schemeClr val="bg1"/>
                  </a:solidFill>
                  <a:prstDash val="solid"/>
                </a:ln>
                <a:effectLst>
                  <a:outerShdw blurRad="12700" dist="38100" dir="2700000" algn="tl" rotWithShape="0">
                    <a:schemeClr val="bg1">
                      <a:lumMod val="50000"/>
                    </a:schemeClr>
                  </a:outerShdw>
                </a:effectLst>
              </a:rPr>
              <a:t>Data Science with Python Career Program</a:t>
            </a:r>
            <a:endParaRPr lang="en-IN"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FAB642BC-F3BF-5830-45DE-55D64A1F3BAF}"/>
              </a:ext>
            </a:extLst>
          </p:cNvPr>
          <p:cNvSpPr>
            <a:spLocks noGrp="1"/>
          </p:cNvSpPr>
          <p:nvPr>
            <p:ph type="subTitle" idx="1"/>
          </p:nvPr>
        </p:nvSpPr>
        <p:spPr>
          <a:xfrm>
            <a:off x="1786596" y="3616105"/>
            <a:ext cx="8609429" cy="2133599"/>
          </a:xfrm>
          <a:ln>
            <a:solidFill>
              <a:schemeClr val="accent5">
                <a:lumMod val="40000"/>
                <a:lumOff val="60000"/>
              </a:schemeClr>
            </a:solidFill>
          </a:ln>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4400" b="1" cap="none" dirty="0">
                <a:ln/>
                <a:solidFill>
                  <a:schemeClr val="tx1">
                    <a:lumMod val="85000"/>
                    <a:lumOff val="15000"/>
                  </a:schemeClr>
                </a:solidFill>
              </a:rPr>
              <a:t>CAPSTONE PROJECT:</a:t>
            </a:r>
          </a:p>
          <a:p>
            <a:r>
              <a:rPr lang="en-US" sz="4400" b="1" cap="none" dirty="0">
                <a:ln/>
                <a:solidFill>
                  <a:schemeClr val="tx1">
                    <a:lumMod val="85000"/>
                    <a:lumOff val="15000"/>
                  </a:schemeClr>
                </a:solidFill>
              </a:rPr>
              <a:t>“CAR DETAILS Dataset”</a:t>
            </a:r>
          </a:p>
        </p:txBody>
      </p:sp>
    </p:spTree>
    <p:extLst>
      <p:ext uri="{BB962C8B-B14F-4D97-AF65-F5344CB8AC3E}">
        <p14:creationId xmlns:p14="http://schemas.microsoft.com/office/powerpoint/2010/main" val="3377518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96">
        <p15:prstTrans prst="crush"/>
      </p:transition>
    </mc:Choice>
    <mc:Fallback xmlns="">
      <p:transition spd="slow" advTm="409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B6F9-F46C-E3E3-75B6-6019CB56C00D}"/>
              </a:ext>
            </a:extLst>
          </p:cNvPr>
          <p:cNvSpPr>
            <a:spLocks noGrp="1"/>
          </p:cNvSpPr>
          <p:nvPr>
            <p:ph type="title"/>
          </p:nvPr>
        </p:nvSpPr>
        <p:spPr>
          <a:xfrm>
            <a:off x="1640156" y="610043"/>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VISUALIZATIONS: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DEE71292-B917-7D86-E230-03F85D817EB7}"/>
              </a:ext>
            </a:extLst>
          </p:cNvPr>
          <p:cNvSpPr>
            <a:spLocks noGrp="1"/>
          </p:cNvSpPr>
          <p:nvPr>
            <p:ph idx="1"/>
          </p:nvPr>
        </p:nvSpPr>
        <p:spPr>
          <a:xfrm>
            <a:off x="1636443" y="2723271"/>
            <a:ext cx="8915400" cy="1439594"/>
          </a:xfrm>
          <a:ln>
            <a:solidFill>
              <a:schemeClr val="accent5">
                <a:lumMod val="40000"/>
                <a:lumOff val="60000"/>
              </a:schemeClr>
            </a:solidFill>
          </a:ln>
        </p:spPr>
        <p:txBody>
          <a:bodyPr>
            <a:normAutofit/>
          </a:bodyPr>
          <a:lstStyle/>
          <a:p>
            <a:r>
              <a:rPr lang="en-US" sz="2800" i="0" cap="none" dirty="0">
                <a:ln w="0"/>
                <a:effectLst>
                  <a:outerShdw blurRad="38100" dist="19050" dir="2700000" algn="tl" rotWithShape="0">
                    <a:schemeClr val="dk1">
                      <a:alpha val="40000"/>
                    </a:schemeClr>
                  </a:outerShdw>
                </a:effectLst>
                <a:latin typeface="Söhne"/>
              </a:rPr>
              <a:t>The pair plot showcases relationships between numerical variables and provides insights into possible correlations.</a:t>
            </a:r>
            <a:endParaRPr lang="en-IN" sz="2800"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5223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958">
        <p15:prstTrans prst="crush"/>
      </p:transition>
    </mc:Choice>
    <mc:Fallback xmlns="">
      <p:transition spd="slow" advTm="295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0ABC-462E-1441-903C-C7A9ACDCBE91}"/>
              </a:ext>
            </a:extLst>
          </p:cNvPr>
          <p:cNvSpPr>
            <a:spLocks noGrp="1"/>
          </p:cNvSpPr>
          <p:nvPr>
            <p:ph type="title"/>
          </p:nvPr>
        </p:nvSpPr>
        <p:spPr>
          <a:xfrm>
            <a:off x="1772529" y="567840"/>
            <a:ext cx="8779314"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ML MODEL:</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96B0542C-E601-6E54-6575-A3AB0393C050}"/>
              </a:ext>
            </a:extLst>
          </p:cNvPr>
          <p:cNvSpPr>
            <a:spLocks noGrp="1"/>
          </p:cNvSpPr>
          <p:nvPr>
            <p:ph idx="1"/>
          </p:nvPr>
        </p:nvSpPr>
        <p:spPr>
          <a:xfrm>
            <a:off x="1704486" y="2631830"/>
            <a:ext cx="8915400" cy="2377441"/>
          </a:xfrm>
          <a:ln>
            <a:solidFill>
              <a:schemeClr val="accent5">
                <a:lumMod val="40000"/>
                <a:lumOff val="60000"/>
              </a:schemeClr>
            </a:solidFill>
          </a:ln>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3200" b="1" i="0" cap="none" dirty="0">
                <a:ln/>
                <a:solidFill>
                  <a:schemeClr val="tx1">
                    <a:lumMod val="85000"/>
                    <a:lumOff val="15000"/>
                  </a:schemeClr>
                </a:solidFill>
                <a:latin typeface="Söhne"/>
              </a:rPr>
              <a:t>Considering the nature of the data, we plan to build a regression model to predict the '</a:t>
            </a:r>
            <a:r>
              <a:rPr lang="en-US" sz="3200" b="1" i="0" cap="none" dirty="0" err="1">
                <a:ln/>
                <a:solidFill>
                  <a:schemeClr val="tx1">
                    <a:lumMod val="85000"/>
                    <a:lumOff val="15000"/>
                  </a:schemeClr>
                </a:solidFill>
                <a:latin typeface="Söhne"/>
              </a:rPr>
              <a:t>selling_price</a:t>
            </a:r>
            <a:r>
              <a:rPr lang="en-US" sz="3200" b="1" i="0" cap="none" dirty="0">
                <a:ln/>
                <a:solidFill>
                  <a:schemeClr val="tx1">
                    <a:lumMod val="85000"/>
                    <a:lumOff val="15000"/>
                  </a:schemeClr>
                </a:solidFill>
                <a:latin typeface="Söhne"/>
              </a:rPr>
              <a:t>' of cars based on other features.</a:t>
            </a:r>
            <a:endParaRPr lang="en-IN" sz="3200" b="1" cap="none" dirty="0">
              <a:ln/>
              <a:solidFill>
                <a:schemeClr val="tx1">
                  <a:lumMod val="85000"/>
                  <a:lumOff val="15000"/>
                </a:schemeClr>
              </a:solidFill>
            </a:endParaRPr>
          </a:p>
        </p:txBody>
      </p:sp>
    </p:spTree>
    <p:extLst>
      <p:ext uri="{BB962C8B-B14F-4D97-AF65-F5344CB8AC3E}">
        <p14:creationId xmlns:p14="http://schemas.microsoft.com/office/powerpoint/2010/main" val="237157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85">
        <p15:prstTrans prst="crush"/>
      </p:transition>
    </mc:Choice>
    <mc:Fallback xmlns="">
      <p:transition spd="slow" advTm="268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8A23-9865-0916-7774-5F6CEA839394}"/>
              </a:ext>
            </a:extLst>
          </p:cNvPr>
          <p:cNvSpPr>
            <a:spLocks noGrp="1"/>
          </p:cNvSpPr>
          <p:nvPr>
            <p:ph type="title"/>
          </p:nvPr>
        </p:nvSpPr>
        <p:spPr>
          <a:xfrm>
            <a:off x="1361326" y="544735"/>
            <a:ext cx="8911687" cy="1280890"/>
          </a:xfrm>
          <a:solidFill>
            <a:schemeClr val="bg2">
              <a:lumMod val="20000"/>
              <a:lumOff val="80000"/>
            </a:schemeClr>
          </a:solidFill>
          <a:effectLst>
            <a:glow rad="139700">
              <a:schemeClr val="accent5">
                <a:satMod val="175000"/>
                <a:alpha val="40000"/>
              </a:schemeClr>
            </a:glow>
          </a:effectLst>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Söhne"/>
              </a:rPr>
              <a:t>STEP 1:-</a:t>
            </a: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THE CODE LOADS THE 'CAR DETAILS.CSV' FILE FROM THE SPECIFIED PATH USING PANDAS' </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DCF0F4DE-41F6-40A3-EDCC-978542F5ACD4}"/>
              </a:ext>
            </a:extLst>
          </p:cNvPr>
          <p:cNvSpPr>
            <a:spLocks noGrp="1"/>
          </p:cNvSpPr>
          <p:nvPr>
            <p:ph idx="1"/>
          </p:nvPr>
        </p:nvSpPr>
        <p:spPr>
          <a:xfrm>
            <a:off x="1826047" y="2010350"/>
            <a:ext cx="7982243" cy="859460"/>
          </a:xfrm>
          <a:ln>
            <a:solidFill>
              <a:schemeClr val="accent5">
                <a:lumMod val="40000"/>
                <a:lumOff val="60000"/>
              </a:schemeClr>
            </a:solidFill>
          </a:ln>
        </p:spPr>
        <p:txBody>
          <a:bodyPr>
            <a:normAutofit fontScale="70000" lnSpcReduction="20000"/>
          </a:bodyPr>
          <a:lstStyle/>
          <a:p>
            <a:r>
              <a:rPr lang="en-US" sz="2800" b="1" u="sng" dirty="0"/>
              <a:t># we want to know about data </a:t>
            </a:r>
          </a:p>
          <a:p>
            <a:r>
              <a:rPr lang="en-US" sz="2800" b="1" u="sng" dirty="0" err="1"/>
              <a:t>df.head</a:t>
            </a:r>
            <a:r>
              <a:rPr lang="en-US" sz="2800" b="1" u="sng" dirty="0"/>
              <a:t>()</a:t>
            </a:r>
            <a:endParaRPr lang="en-IN" sz="2800" b="1" u="sng" dirty="0"/>
          </a:p>
          <a:p>
            <a:endParaRPr lang="en-IN" dirty="0"/>
          </a:p>
        </p:txBody>
      </p:sp>
      <p:pic>
        <p:nvPicPr>
          <p:cNvPr id="5" name="Picture 4">
            <a:extLst>
              <a:ext uri="{FF2B5EF4-FFF2-40B4-BE49-F238E27FC236}">
                <a16:creationId xmlns:a16="http://schemas.microsoft.com/office/drawing/2014/main" id="{006780A4-4157-6431-30AB-14FFA6FB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33" y="3042310"/>
            <a:ext cx="9781870" cy="2546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89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58">
        <p15:prstTrans prst="crush"/>
      </p:transition>
    </mc:Choice>
    <mc:Fallback xmlns="">
      <p:transition spd="slow" advTm="245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7C82-926F-336C-F839-F5F4EAE5D200}"/>
              </a:ext>
            </a:extLst>
          </p:cNvPr>
          <p:cNvSpPr>
            <a:spLocks noGrp="1"/>
          </p:cNvSpPr>
          <p:nvPr>
            <p:ph type="title"/>
          </p:nvPr>
        </p:nvSpPr>
        <p:spPr>
          <a:xfrm>
            <a:off x="1252988" y="276727"/>
            <a:ext cx="9720776" cy="1531656"/>
          </a:xfrm>
          <a:solidFill>
            <a:schemeClr val="bg2">
              <a:lumMod val="20000"/>
              <a:lumOff val="80000"/>
            </a:schemeClr>
          </a:solidFill>
          <a:effectLst>
            <a:glow rad="139700">
              <a:schemeClr val="accent5">
                <a:satMod val="175000"/>
                <a:alpha val="40000"/>
              </a:schemeClr>
            </a:glow>
          </a:effectLst>
        </p:spPr>
        <p:txBody>
          <a:bodyPr>
            <a:noAutofit/>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Söhne"/>
              </a:rPr>
              <a:t>DATASET SHAPE AND INFORMATION</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D12BAB84-8258-9516-3861-A3E8EE85E323}"/>
              </a:ext>
            </a:extLst>
          </p:cNvPr>
          <p:cNvSpPr>
            <a:spLocks noGrp="1"/>
          </p:cNvSpPr>
          <p:nvPr>
            <p:ph idx="1"/>
          </p:nvPr>
        </p:nvSpPr>
        <p:spPr>
          <a:xfrm>
            <a:off x="2171321" y="1926448"/>
            <a:ext cx="7849357" cy="1170793"/>
          </a:xfrm>
          <a:ln>
            <a:solidFill>
              <a:schemeClr val="accent5">
                <a:lumMod val="40000"/>
                <a:lumOff val="60000"/>
              </a:schemeClr>
            </a:solidFill>
          </a:ln>
        </p:spPr>
        <p:txBody>
          <a:bodyPr>
            <a:normAutofit fontScale="62500" lnSpcReduction="20000"/>
          </a:bodyPr>
          <a:lstStyle/>
          <a:p>
            <a:r>
              <a:rPr lang="en-US" sz="1800" b="1" u="sng" dirty="0"/>
              <a:t># View the shape and info of the dataset</a:t>
            </a:r>
          </a:p>
          <a:p>
            <a:r>
              <a:rPr lang="en-US" sz="1800" b="1" u="sng" dirty="0"/>
              <a:t>row, col = </a:t>
            </a:r>
            <a:r>
              <a:rPr lang="en-US" sz="1800" b="1" u="sng" dirty="0" err="1"/>
              <a:t>df.shape</a:t>
            </a:r>
            <a:endParaRPr lang="en-US" sz="1800" b="1" u="sng" dirty="0"/>
          </a:p>
          <a:p>
            <a:r>
              <a:rPr lang="en-US" sz="1800" b="1" u="sng" dirty="0"/>
              <a:t>print('Row = ', row, 'Col = ', col)</a:t>
            </a:r>
          </a:p>
          <a:p>
            <a:r>
              <a:rPr lang="en-US" sz="1800" b="1" u="sng" dirty="0"/>
              <a:t>df.info()</a:t>
            </a:r>
          </a:p>
          <a:p>
            <a:endParaRPr lang="en-IN" dirty="0"/>
          </a:p>
        </p:txBody>
      </p:sp>
      <p:pic>
        <p:nvPicPr>
          <p:cNvPr id="7" name="Picture 6">
            <a:extLst>
              <a:ext uri="{FF2B5EF4-FFF2-40B4-BE49-F238E27FC236}">
                <a16:creationId xmlns:a16="http://schemas.microsoft.com/office/drawing/2014/main" id="{1C6C4517-B044-23C3-1EA9-08F7D6D17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099" y="3228005"/>
            <a:ext cx="7525800" cy="3353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3729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21">
        <p15:prstTrans prst="crush"/>
      </p:transition>
    </mc:Choice>
    <mc:Fallback xmlns="">
      <p:transition spd="slow" advTm="272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8A81-5377-9DEA-D8CE-9B98BB5B8E1D}"/>
              </a:ext>
            </a:extLst>
          </p:cNvPr>
          <p:cNvSpPr>
            <a:spLocks noGrp="1"/>
          </p:cNvSpPr>
          <p:nvPr>
            <p:ph type="title"/>
          </p:nvPr>
        </p:nvSpPr>
        <p:spPr>
          <a:xfrm>
            <a:off x="1132760" y="544735"/>
            <a:ext cx="9926480"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EXTRACTING CAR MODELS FROM COLUMN 'NAME'</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7F827841-F450-5076-2885-71CE936B1140}"/>
              </a:ext>
            </a:extLst>
          </p:cNvPr>
          <p:cNvSpPr>
            <a:spLocks noGrp="1"/>
          </p:cNvSpPr>
          <p:nvPr>
            <p:ph idx="1"/>
          </p:nvPr>
        </p:nvSpPr>
        <p:spPr>
          <a:xfrm>
            <a:off x="1963615" y="1896952"/>
            <a:ext cx="7996311" cy="987913"/>
          </a:xfrm>
          <a:ln>
            <a:solidFill>
              <a:schemeClr val="accent5">
                <a:lumMod val="40000"/>
                <a:lumOff val="60000"/>
              </a:schemeClr>
            </a:solidFill>
          </a:ln>
        </p:spPr>
        <p:txBody>
          <a:bodyPr>
            <a:normAutofit fontScale="70000" lnSpcReduction="20000"/>
          </a:bodyPr>
          <a:lstStyle/>
          <a:p>
            <a:r>
              <a:rPr lang="en-US" sz="2000" b="1" u="sng" dirty="0"/>
              <a:t># Split the column name to get the model of the car</a:t>
            </a:r>
          </a:p>
          <a:p>
            <a:r>
              <a:rPr lang="en-US" sz="1800" b="1" u="sng" dirty="0"/>
              <a:t>df["model"] = </a:t>
            </a:r>
            <a:r>
              <a:rPr lang="en-US" sz="1800" b="1" u="sng" dirty="0" err="1"/>
              <a:t>df.name.apply</a:t>
            </a:r>
            <a:r>
              <a:rPr lang="en-US" sz="1800" b="1" u="sng" dirty="0"/>
              <a:t>(lambda x : ' '.join(</a:t>
            </a:r>
            <a:r>
              <a:rPr lang="en-US" sz="1800" b="1" u="sng" dirty="0" err="1"/>
              <a:t>x.split</a:t>
            </a:r>
            <a:r>
              <a:rPr lang="en-US" sz="1800" b="1" u="sng" dirty="0"/>
              <a:t>(' ')[:1]))</a:t>
            </a:r>
          </a:p>
          <a:p>
            <a:r>
              <a:rPr lang="en-US" sz="1800" b="1" u="sng" dirty="0"/>
              <a:t>df['model'].</a:t>
            </a:r>
            <a:r>
              <a:rPr lang="en-US" sz="1800" b="1" u="sng" dirty="0" err="1"/>
              <a:t>value_counts</a:t>
            </a:r>
            <a:r>
              <a:rPr lang="en-US" sz="1800" b="1" u="sng" dirty="0"/>
              <a:t>()</a:t>
            </a:r>
            <a:endParaRPr lang="en-IN" sz="1800" b="1" u="sng" dirty="0"/>
          </a:p>
          <a:p>
            <a:endParaRPr lang="en-IN" dirty="0"/>
          </a:p>
        </p:txBody>
      </p:sp>
      <p:pic>
        <p:nvPicPr>
          <p:cNvPr id="7" name="Picture 6">
            <a:extLst>
              <a:ext uri="{FF2B5EF4-FFF2-40B4-BE49-F238E27FC236}">
                <a16:creationId xmlns:a16="http://schemas.microsoft.com/office/drawing/2014/main" id="{BF4E814A-79EF-4A2A-0D78-7CED7801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18" y="3054666"/>
            <a:ext cx="8549764" cy="3536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929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43">
        <p15:prstTrans prst="crush"/>
      </p:transition>
    </mc:Choice>
    <mc:Fallback xmlns="">
      <p:transition spd="slow" advTm="234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B3D9-47B1-475C-E550-52D6719D99CA}"/>
              </a:ext>
            </a:extLst>
          </p:cNvPr>
          <p:cNvSpPr>
            <a:spLocks noGrp="1"/>
          </p:cNvSpPr>
          <p:nvPr>
            <p:ph type="title"/>
          </p:nvPr>
        </p:nvSpPr>
        <p:spPr>
          <a:xfrm>
            <a:off x="1640156" y="546980"/>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NULL VALUES SUMMARY</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08F7FEF8-F97A-2F91-BDCF-5805C142B47F}"/>
              </a:ext>
            </a:extLst>
          </p:cNvPr>
          <p:cNvSpPr>
            <a:spLocks noGrp="1"/>
          </p:cNvSpPr>
          <p:nvPr>
            <p:ph idx="1"/>
          </p:nvPr>
        </p:nvSpPr>
        <p:spPr>
          <a:xfrm>
            <a:off x="3338761" y="2086412"/>
            <a:ext cx="5514475" cy="664356"/>
          </a:xfrm>
          <a:ln>
            <a:solidFill>
              <a:schemeClr val="accent5">
                <a:lumMod val="40000"/>
                <a:lumOff val="60000"/>
              </a:schemeClr>
            </a:solidFill>
          </a:ln>
        </p:spPr>
        <p:txBody>
          <a:bodyPr>
            <a:normAutofit fontScale="47500" lnSpcReduction="20000"/>
          </a:bodyPr>
          <a:lstStyle/>
          <a:p>
            <a:r>
              <a:rPr lang="en-US" sz="2800" b="1" u="sng" dirty="0"/>
              <a:t># Check null values in dataset</a:t>
            </a:r>
          </a:p>
          <a:p>
            <a:r>
              <a:rPr lang="en-US" sz="2800" b="1" u="sng" dirty="0" err="1"/>
              <a:t>df.isnull</a:t>
            </a:r>
            <a:r>
              <a:rPr lang="en-US" sz="2800" b="1" u="sng" dirty="0"/>
              <a:t>().sum()</a:t>
            </a:r>
            <a:endParaRPr lang="en-IN" sz="2800" b="1" u="sng" dirty="0"/>
          </a:p>
          <a:p>
            <a:endParaRPr lang="en-IN" dirty="0"/>
          </a:p>
        </p:txBody>
      </p:sp>
      <p:pic>
        <p:nvPicPr>
          <p:cNvPr id="5" name="Picture 4">
            <a:extLst>
              <a:ext uri="{FF2B5EF4-FFF2-40B4-BE49-F238E27FC236}">
                <a16:creationId xmlns:a16="http://schemas.microsoft.com/office/drawing/2014/main" id="{91E9E090-C1FB-9EFE-F1B0-4E32A5660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761" y="3009310"/>
            <a:ext cx="5514474" cy="2857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348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71">
        <p15:prstTrans prst="crush"/>
      </p:transition>
    </mc:Choice>
    <mc:Fallback xmlns="">
      <p:transition spd="slow" advTm="227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ECA-1E43-6707-93E3-1631067B091C}"/>
              </a:ext>
            </a:extLst>
          </p:cNvPr>
          <p:cNvSpPr>
            <a:spLocks noGrp="1"/>
          </p:cNvSpPr>
          <p:nvPr>
            <p:ph type="title"/>
          </p:nvPr>
        </p:nvSpPr>
        <p:spPr>
          <a:xfrm>
            <a:off x="1002907" y="544734"/>
            <a:ext cx="10054299"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DUPLICATED</a:t>
            </a:r>
            <a:r>
              <a:rPr lang="en-IN" b="0" i="0" cap="none" dirty="0">
                <a:solidFill>
                  <a:srgbClr val="374151"/>
                </a:solidFill>
                <a:effectLst/>
                <a:latin typeface="Söhne"/>
              </a:rPr>
              <a:t> </a:t>
            </a:r>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ROWS</a:t>
            </a:r>
            <a:r>
              <a:rPr lang="en-IN" b="0" i="0" cap="none" dirty="0">
                <a:solidFill>
                  <a:srgbClr val="374151"/>
                </a:solidFill>
                <a:effectLst/>
                <a:latin typeface="Söhne"/>
              </a:rPr>
              <a:t> </a:t>
            </a:r>
            <a:endParaRPr lang="en-IN" cap="none" dirty="0"/>
          </a:p>
        </p:txBody>
      </p:sp>
      <p:sp>
        <p:nvSpPr>
          <p:cNvPr id="3" name="Content Placeholder 2">
            <a:extLst>
              <a:ext uri="{FF2B5EF4-FFF2-40B4-BE49-F238E27FC236}">
                <a16:creationId xmlns:a16="http://schemas.microsoft.com/office/drawing/2014/main" id="{F87CC108-4DA1-CA85-E0EB-0385CB076AFC}"/>
              </a:ext>
            </a:extLst>
          </p:cNvPr>
          <p:cNvSpPr>
            <a:spLocks noGrp="1"/>
          </p:cNvSpPr>
          <p:nvPr>
            <p:ph idx="1"/>
          </p:nvPr>
        </p:nvSpPr>
        <p:spPr>
          <a:xfrm>
            <a:off x="1739118" y="1885970"/>
            <a:ext cx="8713763" cy="650289"/>
          </a:xfrm>
          <a:ln>
            <a:solidFill>
              <a:schemeClr val="accent5">
                <a:lumMod val="40000"/>
                <a:lumOff val="60000"/>
              </a:schemeClr>
            </a:solidFill>
          </a:ln>
        </p:spPr>
        <p:txBody>
          <a:bodyPr>
            <a:normAutofit fontScale="70000" lnSpcReduction="20000"/>
          </a:bodyPr>
          <a:lstStyle/>
          <a:p>
            <a:r>
              <a:rPr lang="en-US" sz="2000" b="1" u="sng" dirty="0"/>
              <a:t># Check duplicated row in dataset</a:t>
            </a:r>
          </a:p>
          <a:p>
            <a:r>
              <a:rPr lang="en-US" sz="2000" b="1" u="sng" dirty="0"/>
              <a:t>df[</a:t>
            </a:r>
            <a:r>
              <a:rPr lang="en-US" sz="2000" b="1" u="sng" dirty="0" err="1"/>
              <a:t>df.duplicated</a:t>
            </a:r>
            <a:r>
              <a:rPr lang="en-US" sz="2000" b="1" u="sng" dirty="0"/>
              <a:t>()]</a:t>
            </a:r>
            <a:endParaRPr lang="en-IN" sz="2000" b="1" u="sng" dirty="0"/>
          </a:p>
          <a:p>
            <a:endParaRPr lang="en-IN" dirty="0"/>
          </a:p>
        </p:txBody>
      </p:sp>
      <p:pic>
        <p:nvPicPr>
          <p:cNvPr id="5" name="Picture 4">
            <a:extLst>
              <a:ext uri="{FF2B5EF4-FFF2-40B4-BE49-F238E27FC236}">
                <a16:creationId xmlns:a16="http://schemas.microsoft.com/office/drawing/2014/main" id="{5BE556B3-5644-CC63-2190-B368034D6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64" y="2695079"/>
            <a:ext cx="9907383" cy="3896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5125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02">
        <p15:prstTrans prst="crush"/>
      </p:transition>
    </mc:Choice>
    <mc:Fallback xmlns="">
      <p:transition spd="slow" advTm="260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DA16-E6F6-0944-613B-39B6FB870BFE}"/>
              </a:ext>
            </a:extLst>
          </p:cNvPr>
          <p:cNvSpPr>
            <a:spLocks noGrp="1"/>
          </p:cNvSpPr>
          <p:nvPr>
            <p:ph type="title"/>
          </p:nvPr>
        </p:nvSpPr>
        <p:spPr>
          <a:xfrm>
            <a:off x="1640156" y="624110"/>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DATASET AFTER DROPPING DUPLICATES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7F90CCBE-A722-7FCF-6DDD-F41DA5C03145}"/>
              </a:ext>
            </a:extLst>
          </p:cNvPr>
          <p:cNvSpPr>
            <a:spLocks noGrp="1"/>
          </p:cNvSpPr>
          <p:nvPr>
            <p:ph idx="1"/>
          </p:nvPr>
        </p:nvSpPr>
        <p:spPr>
          <a:xfrm>
            <a:off x="2853774" y="2077329"/>
            <a:ext cx="6484450" cy="834683"/>
          </a:xfrm>
          <a:ln>
            <a:solidFill>
              <a:schemeClr val="accent5">
                <a:lumMod val="40000"/>
                <a:lumOff val="60000"/>
              </a:schemeClr>
            </a:solidFill>
          </a:ln>
        </p:spPr>
        <p:txBody>
          <a:bodyPr>
            <a:normAutofit fontScale="92500" lnSpcReduction="20000"/>
          </a:bodyPr>
          <a:lstStyle/>
          <a:p>
            <a:r>
              <a:rPr lang="en-US" sz="2000" b="1" u="sng" dirty="0"/>
              <a:t># Drop all duplicated row</a:t>
            </a:r>
          </a:p>
          <a:p>
            <a:r>
              <a:rPr lang="en-US" sz="2000" b="1" u="sng" dirty="0"/>
              <a:t>df = </a:t>
            </a:r>
            <a:r>
              <a:rPr lang="en-US" sz="2000" b="1" u="sng" dirty="0" err="1"/>
              <a:t>df.drop_duplicates</a:t>
            </a:r>
            <a:r>
              <a:rPr lang="en-US" sz="2000" b="1" u="sng" dirty="0"/>
              <a:t>()</a:t>
            </a:r>
          </a:p>
          <a:p>
            <a:endParaRPr lang="en-IN" sz="2000" dirty="0"/>
          </a:p>
        </p:txBody>
      </p:sp>
      <p:pic>
        <p:nvPicPr>
          <p:cNvPr id="5" name="Picture 4">
            <a:extLst>
              <a:ext uri="{FF2B5EF4-FFF2-40B4-BE49-F238E27FC236}">
                <a16:creationId xmlns:a16="http://schemas.microsoft.com/office/drawing/2014/main" id="{45C5A542-3872-AAC1-C95A-B52A1A32B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478" y="3250488"/>
            <a:ext cx="7255042" cy="2604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7603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74">
        <p15:prstTrans prst="crush"/>
      </p:transition>
    </mc:Choice>
    <mc:Fallback xmlns="">
      <p:transition spd="slow" advTm="237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70CF-EC92-EDAF-DA7B-89DB94A3BB71}"/>
              </a:ext>
            </a:extLst>
          </p:cNvPr>
          <p:cNvSpPr>
            <a:spLocks noGrp="1"/>
          </p:cNvSpPr>
          <p:nvPr>
            <p:ph type="title"/>
          </p:nvPr>
        </p:nvSpPr>
        <p:spPr>
          <a:xfrm>
            <a:off x="1640156" y="595422"/>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COLUMN DATA TYPES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464EBAEE-A596-AC02-701B-08B84313F1B4}"/>
              </a:ext>
            </a:extLst>
          </p:cNvPr>
          <p:cNvSpPr>
            <a:spLocks noGrp="1"/>
          </p:cNvSpPr>
          <p:nvPr>
            <p:ph idx="1"/>
          </p:nvPr>
        </p:nvSpPr>
        <p:spPr>
          <a:xfrm>
            <a:off x="2977107" y="2102202"/>
            <a:ext cx="6237784" cy="848751"/>
          </a:xfrm>
          <a:ln>
            <a:solidFill>
              <a:schemeClr val="accent5">
                <a:lumMod val="40000"/>
                <a:lumOff val="60000"/>
              </a:schemeClr>
            </a:solidFill>
          </a:ln>
        </p:spPr>
        <p:txBody>
          <a:bodyPr>
            <a:normAutofit fontScale="92500" lnSpcReduction="20000"/>
          </a:bodyPr>
          <a:lstStyle/>
          <a:p>
            <a:r>
              <a:rPr lang="en-US" sz="2000" b="1" u="sng" dirty="0"/>
              <a:t>#To get the column types  </a:t>
            </a:r>
          </a:p>
          <a:p>
            <a:r>
              <a:rPr lang="en-US" sz="2000" b="1" u="sng" dirty="0" err="1"/>
              <a:t>df.dtypes</a:t>
            </a:r>
            <a:endParaRPr lang="en-US" sz="2000" b="1" u="sng" dirty="0"/>
          </a:p>
          <a:p>
            <a:endParaRPr lang="en-IN" dirty="0"/>
          </a:p>
        </p:txBody>
      </p:sp>
      <p:pic>
        <p:nvPicPr>
          <p:cNvPr id="6" name="Picture 5">
            <a:extLst>
              <a:ext uri="{FF2B5EF4-FFF2-40B4-BE49-F238E27FC236}">
                <a16:creationId xmlns:a16="http://schemas.microsoft.com/office/drawing/2014/main" id="{B212A4D3-5E9B-DFAC-D8AF-55D55A9E0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13" y="3269201"/>
            <a:ext cx="6463972" cy="2899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5697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77">
        <p15:prstTrans prst="crush"/>
      </p:transition>
    </mc:Choice>
    <mc:Fallback xmlns="">
      <p:transition spd="slow" advTm="2377">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C850-0E3C-F90C-1B08-C80D8FDC0F18}"/>
              </a:ext>
            </a:extLst>
          </p:cNvPr>
          <p:cNvSpPr>
            <a:spLocks noGrp="1"/>
          </p:cNvSpPr>
          <p:nvPr>
            <p:ph type="title"/>
          </p:nvPr>
        </p:nvSpPr>
        <p:spPr>
          <a:xfrm>
            <a:off x="548641" y="407963"/>
            <a:ext cx="10955972" cy="1350499"/>
          </a:xfrm>
          <a:solidFill>
            <a:schemeClr val="bg2">
              <a:lumMod val="20000"/>
              <a:lumOff val="80000"/>
            </a:schemeClr>
          </a:solidFill>
          <a:effectLst>
            <a:glow rad="139700">
              <a:schemeClr val="accent5">
                <a:satMod val="175000"/>
                <a:alpha val="40000"/>
              </a:schemeClr>
            </a:glow>
          </a:effectLst>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STEP 2:-IMPORTING THE DATASET AND EXPLANATION OF</a:t>
            </a:r>
            <a:br>
              <a:rPr lang="en-US" b="1" cap="none" dirty="0">
                <a:ln w="9525">
                  <a:solidFill>
                    <a:schemeClr val="bg1"/>
                  </a:solidFill>
                  <a:prstDash val="solid"/>
                </a:ln>
                <a:effectLst>
                  <a:outerShdw blurRad="12700" dist="38100" dir="2700000" algn="tl" rotWithShape="0">
                    <a:schemeClr val="bg1">
                      <a:lumMod val="50000"/>
                    </a:schemeClr>
                  </a:outerShdw>
                </a:effectLst>
              </a:rPr>
            </a:br>
            <a:r>
              <a:rPr lang="en-US" b="1" cap="none" dirty="0">
                <a:ln w="9525">
                  <a:solidFill>
                    <a:schemeClr val="bg1"/>
                  </a:solidFill>
                  <a:prstDash val="solid"/>
                </a:ln>
                <a:effectLst>
                  <a:outerShdw blurRad="12700" dist="38100" dir="2700000" algn="tl" rotWithShape="0">
                    <a:schemeClr val="bg1">
                      <a:lumMod val="50000"/>
                    </a:schemeClr>
                  </a:outerShdw>
                </a:effectLst>
              </a:rPr>
              <a:t>FEATURE</a:t>
            </a:r>
            <a:br>
              <a:rPr lang="en-US" dirty="0"/>
            </a:br>
            <a:r>
              <a:rPr lang="en-US" dirty="0"/>
              <a:t>  </a:t>
            </a:r>
            <a:r>
              <a:rPr lang="en-US" sz="3100" i="0" cap="none" dirty="0">
                <a:ln w="0"/>
                <a:solidFill>
                  <a:schemeClr val="accent1"/>
                </a:solidFill>
                <a:effectLst>
                  <a:outerShdw blurRad="38100" dist="25400" dir="5400000" algn="ctr" rotWithShape="0">
                    <a:srgbClr val="6E747A">
                      <a:alpha val="43000"/>
                    </a:srgbClr>
                  </a:outerShdw>
                </a:effectLst>
                <a:latin typeface="Söhne"/>
              </a:rPr>
              <a:t>TOP 5 MOST SOLD CARS (BAR PLOT)</a:t>
            </a:r>
            <a:endParaRPr lang="en-IN" sz="3100" dirty="0"/>
          </a:p>
        </p:txBody>
      </p:sp>
      <p:sp>
        <p:nvSpPr>
          <p:cNvPr id="3" name="Content Placeholder 2">
            <a:extLst>
              <a:ext uri="{FF2B5EF4-FFF2-40B4-BE49-F238E27FC236}">
                <a16:creationId xmlns:a16="http://schemas.microsoft.com/office/drawing/2014/main" id="{E91FEC55-79F6-E15C-52D1-7C0958DE44FE}"/>
              </a:ext>
            </a:extLst>
          </p:cNvPr>
          <p:cNvSpPr>
            <a:spLocks noGrp="1"/>
          </p:cNvSpPr>
          <p:nvPr>
            <p:ph idx="1"/>
          </p:nvPr>
        </p:nvSpPr>
        <p:spPr>
          <a:xfrm>
            <a:off x="2165406" y="1992687"/>
            <a:ext cx="7861188" cy="1059766"/>
          </a:xfrm>
          <a:ln>
            <a:solidFill>
              <a:schemeClr val="accent5">
                <a:lumMod val="40000"/>
                <a:lumOff val="60000"/>
              </a:schemeClr>
            </a:solidFill>
          </a:ln>
        </p:spPr>
        <p:txBody>
          <a:bodyPr>
            <a:normAutofit fontScale="55000" lnSpcReduction="20000"/>
          </a:bodyPr>
          <a:lstStyle/>
          <a:p>
            <a:r>
              <a:rPr lang="en-US" sz="2000" b="1" u="sng" dirty="0"/>
              <a:t>#we use (</a:t>
            </a:r>
            <a:r>
              <a:rPr lang="en-US" sz="2000" b="1" u="sng" dirty="0" err="1"/>
              <a:t>value_counts</a:t>
            </a:r>
            <a:r>
              <a:rPr lang="en-US" sz="2000" b="1" u="sng" dirty="0"/>
              <a:t>) to know to know the sold numbers of each car use (plot) to draw the graph</a:t>
            </a:r>
          </a:p>
          <a:p>
            <a:r>
              <a:rPr lang="en-US" sz="2000" b="1" u="sng" dirty="0"/>
              <a:t>df["name"].</a:t>
            </a:r>
            <a:r>
              <a:rPr lang="en-US" sz="2000" b="1" u="sng" dirty="0" err="1"/>
              <a:t>value_counts</a:t>
            </a:r>
            <a:r>
              <a:rPr lang="en-US" sz="2000" b="1" u="sng" dirty="0"/>
              <a:t>(normalize = True)[:5].plot(kind = 'bar') </a:t>
            </a:r>
          </a:p>
          <a:p>
            <a:r>
              <a:rPr lang="en-US" sz="2000" b="1" u="sng" dirty="0" err="1"/>
              <a:t>plt.show</a:t>
            </a:r>
            <a:r>
              <a:rPr lang="en-US" sz="2000" b="1" u="sng" dirty="0"/>
              <a:t>()</a:t>
            </a:r>
          </a:p>
          <a:p>
            <a:endParaRPr lang="en-IN" dirty="0"/>
          </a:p>
        </p:txBody>
      </p:sp>
      <p:pic>
        <p:nvPicPr>
          <p:cNvPr id="5" name="Picture 4">
            <a:extLst>
              <a:ext uri="{FF2B5EF4-FFF2-40B4-BE49-F238E27FC236}">
                <a16:creationId xmlns:a16="http://schemas.microsoft.com/office/drawing/2014/main" id="{B044C6F9-E2CC-288E-8C8F-EBDDB0F8B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758" y="3286679"/>
            <a:ext cx="7519737" cy="3280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1118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166">
        <p15:prstTrans prst="crush"/>
      </p:transition>
    </mc:Choice>
    <mc:Fallback xmlns="">
      <p:transition spd="slow" advTm="416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267-275A-E33F-EC3F-40B5704AFD82}"/>
              </a:ext>
            </a:extLst>
          </p:cNvPr>
          <p:cNvSpPr>
            <a:spLocks noGrp="1"/>
          </p:cNvSpPr>
          <p:nvPr>
            <p:ph type="ctrTitle"/>
          </p:nvPr>
        </p:nvSpPr>
        <p:spPr>
          <a:xfrm>
            <a:off x="1751012" y="1475938"/>
            <a:ext cx="8689976" cy="1615438"/>
          </a:xfrm>
          <a:solidFill>
            <a:schemeClr val="bg2">
              <a:lumMod val="20000"/>
              <a:lumOff val="80000"/>
            </a:schemeClr>
          </a:solidFill>
          <a:ln w="3175">
            <a:solidFill>
              <a:schemeClr val="accent4">
                <a:lumMod val="40000"/>
                <a:lumOff val="60000"/>
              </a:schemeClr>
            </a:solidFill>
          </a:ln>
          <a:effectLst>
            <a:glow rad="139700">
              <a:schemeClr val="accent5">
                <a:satMod val="175000"/>
                <a:alpha val="40000"/>
              </a:schemeClr>
            </a:glow>
          </a:effectLst>
        </p:spPr>
        <p:txBody>
          <a:bodyPr>
            <a:normAutofit/>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DATA SCIENCE WITH PYTHON </a:t>
            </a:r>
            <a:br>
              <a:rPr lang="en-US" b="1" cap="none" dirty="0">
                <a:ln w="9525">
                  <a:solidFill>
                    <a:schemeClr val="bg1"/>
                  </a:solidFill>
                  <a:prstDash val="solid"/>
                </a:ln>
                <a:effectLst>
                  <a:outerShdw blurRad="12700" dist="38100" dir="2700000" algn="tl" rotWithShape="0">
                    <a:schemeClr val="bg1">
                      <a:lumMod val="50000"/>
                    </a:schemeClr>
                  </a:outerShdw>
                </a:effectLst>
              </a:rPr>
            </a:br>
            <a:r>
              <a:rPr lang="en-US" b="1" cap="none" dirty="0">
                <a:ln w="9525">
                  <a:solidFill>
                    <a:schemeClr val="bg1"/>
                  </a:solidFill>
                  <a:prstDash val="solid"/>
                </a:ln>
                <a:effectLst>
                  <a:outerShdw blurRad="12700" dist="38100" dir="2700000" algn="tl" rotWithShape="0">
                    <a:schemeClr val="bg1">
                      <a:lumMod val="50000"/>
                    </a:schemeClr>
                  </a:outerShdw>
                </a:effectLst>
              </a:rPr>
              <a:t>CAREER PROGRAM</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336AC7B9-A776-2597-5B4F-ABF0356E8692}"/>
              </a:ext>
            </a:extLst>
          </p:cNvPr>
          <p:cNvSpPr>
            <a:spLocks noGrp="1"/>
          </p:cNvSpPr>
          <p:nvPr>
            <p:ph type="subTitle" idx="1"/>
          </p:nvPr>
        </p:nvSpPr>
        <p:spPr>
          <a:xfrm>
            <a:off x="2123531" y="3429000"/>
            <a:ext cx="7944938" cy="2236762"/>
          </a:xfrm>
          <a:ln>
            <a:solidFill>
              <a:schemeClr val="accent5">
                <a:lumMod val="40000"/>
                <a:lumOff val="60000"/>
              </a:schemeClr>
            </a:solidFill>
          </a:ln>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3100" b="1" cap="none" dirty="0">
                <a:ln/>
                <a:solidFill>
                  <a:schemeClr val="tx1">
                    <a:lumMod val="85000"/>
                    <a:lumOff val="15000"/>
                  </a:schemeClr>
                </a:solidFill>
              </a:rPr>
              <a:t>Presented</a:t>
            </a:r>
          </a:p>
          <a:p>
            <a:r>
              <a:rPr lang="en-US" sz="3100" b="1" cap="none" dirty="0">
                <a:ln/>
                <a:solidFill>
                  <a:schemeClr val="tx1">
                    <a:lumMod val="85000"/>
                    <a:lumOff val="15000"/>
                  </a:schemeClr>
                </a:solidFill>
              </a:rPr>
              <a:t>By</a:t>
            </a:r>
          </a:p>
          <a:p>
            <a:r>
              <a:rPr lang="en-US" sz="3100" b="1" cap="none" dirty="0">
                <a:ln/>
                <a:solidFill>
                  <a:schemeClr val="tx1">
                    <a:lumMod val="85000"/>
                    <a:lumOff val="15000"/>
                  </a:schemeClr>
                </a:solidFill>
              </a:rPr>
              <a:t>Monalisha Shukla</a:t>
            </a:r>
          </a:p>
          <a:p>
            <a:endParaRPr lang="en-US" sz="3100" b="1" cap="none" dirty="0">
              <a:ln/>
              <a:solidFill>
                <a:schemeClr val="tx1">
                  <a:lumMod val="85000"/>
                  <a:lumOff val="15000"/>
                </a:schemeClr>
              </a:solidFill>
            </a:endParaRPr>
          </a:p>
          <a:p>
            <a:endParaRPr lang="en-IN" sz="3600" b="1" cap="none" dirty="0">
              <a:ln/>
              <a:solidFill>
                <a:schemeClr val="accent3"/>
              </a:solidFill>
            </a:endParaRPr>
          </a:p>
        </p:txBody>
      </p:sp>
    </p:spTree>
    <p:extLst>
      <p:ext uri="{BB962C8B-B14F-4D97-AF65-F5344CB8AC3E}">
        <p14:creationId xmlns:p14="http://schemas.microsoft.com/office/powerpoint/2010/main" val="133108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497">
        <p15:prstTrans prst="crush"/>
      </p:transition>
    </mc:Choice>
    <mc:Fallback xmlns="">
      <p:transition spd="slow" advTm="1497">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3A6F-9043-ACEF-16B7-D00607588192}"/>
              </a:ext>
            </a:extLst>
          </p:cNvPr>
          <p:cNvSpPr>
            <a:spLocks noGrp="1"/>
          </p:cNvSpPr>
          <p:nvPr>
            <p:ph type="title"/>
          </p:nvPr>
        </p:nvSpPr>
        <p:spPr>
          <a:xfrm>
            <a:off x="1129518" y="605087"/>
            <a:ext cx="9700472" cy="1097104"/>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NEW</a:t>
            </a:r>
            <a:r>
              <a:rPr lang="en-US" b="0" i="0" cap="none" dirty="0">
                <a:solidFill>
                  <a:srgbClr val="374151"/>
                </a:solidFill>
                <a:effectLst/>
                <a:latin typeface="Söhne"/>
              </a:rPr>
              <a:t> </a:t>
            </a: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'BRAND' COLUMN FROM CAR NAMES</a:t>
            </a:r>
            <a:endParaRPr lang="en-IN" dirty="0"/>
          </a:p>
        </p:txBody>
      </p:sp>
      <p:sp>
        <p:nvSpPr>
          <p:cNvPr id="3" name="Content Placeholder 2">
            <a:extLst>
              <a:ext uri="{FF2B5EF4-FFF2-40B4-BE49-F238E27FC236}">
                <a16:creationId xmlns:a16="http://schemas.microsoft.com/office/drawing/2014/main" id="{E86029C0-1ED9-0C33-034D-24F042A129F8}"/>
              </a:ext>
            </a:extLst>
          </p:cNvPr>
          <p:cNvSpPr>
            <a:spLocks noGrp="1"/>
          </p:cNvSpPr>
          <p:nvPr>
            <p:ph idx="1"/>
          </p:nvPr>
        </p:nvSpPr>
        <p:spPr>
          <a:xfrm>
            <a:off x="1855282" y="1917895"/>
            <a:ext cx="8481435" cy="1295400"/>
          </a:xfrm>
          <a:ln>
            <a:solidFill>
              <a:schemeClr val="accent5">
                <a:lumMod val="40000"/>
                <a:lumOff val="60000"/>
              </a:schemeClr>
            </a:solidFill>
          </a:ln>
        </p:spPr>
        <p:txBody>
          <a:bodyPr>
            <a:normAutofit fontScale="70000" lnSpcReduction="20000"/>
          </a:bodyPr>
          <a:lstStyle/>
          <a:p>
            <a:r>
              <a:rPr lang="en-US" sz="2000" b="1" u="sng" dirty="0"/>
              <a:t>#add new </a:t>
            </a:r>
            <a:r>
              <a:rPr lang="en-US" sz="2000" b="1" u="sng" dirty="0" err="1"/>
              <a:t>coulmn</a:t>
            </a:r>
            <a:r>
              <a:rPr lang="en-US" sz="2000" b="1" u="sng" dirty="0"/>
              <a:t> by brand name split first part  </a:t>
            </a:r>
          </a:p>
          <a:p>
            <a:r>
              <a:rPr lang="en-US" sz="2000" b="1" u="sng" dirty="0"/>
              <a:t>df["brand"] = </a:t>
            </a:r>
            <a:r>
              <a:rPr lang="en-US" sz="2000" b="1" u="sng" dirty="0" err="1"/>
              <a:t>df.name.apply</a:t>
            </a:r>
            <a:r>
              <a:rPr lang="en-US" sz="2000" b="1" u="sng" dirty="0"/>
              <a:t>(lambda x : ' '.join(</a:t>
            </a:r>
            <a:r>
              <a:rPr lang="en-US" sz="2000" b="1" u="sng" dirty="0" err="1"/>
              <a:t>x.split</a:t>
            </a:r>
            <a:r>
              <a:rPr lang="en-US" sz="2000" b="1" u="sng" dirty="0"/>
              <a:t>(' ')[:1]))#Cuts first word only(car brand)from name column</a:t>
            </a:r>
          </a:p>
          <a:p>
            <a:r>
              <a:rPr lang="en-US" sz="2000" b="1" u="sng" dirty="0"/>
              <a:t>df['brand'] # New column review</a:t>
            </a:r>
          </a:p>
          <a:p>
            <a:endParaRPr lang="en-IN" dirty="0"/>
          </a:p>
        </p:txBody>
      </p:sp>
      <p:pic>
        <p:nvPicPr>
          <p:cNvPr id="5" name="Picture 4">
            <a:extLst>
              <a:ext uri="{FF2B5EF4-FFF2-40B4-BE49-F238E27FC236}">
                <a16:creationId xmlns:a16="http://schemas.microsoft.com/office/drawing/2014/main" id="{E7B4426A-B46C-CC9A-4B7C-98E6411C3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062" y="3428999"/>
            <a:ext cx="9907383" cy="2729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1569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crush"/>
      </p:transition>
    </mc:Choice>
    <mc:Fallback xmlns="">
      <p:transition spd="slow" advTm="250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B118-1944-9C48-C59F-3D51430A9A41}"/>
              </a:ext>
            </a:extLst>
          </p:cNvPr>
          <p:cNvSpPr>
            <a:spLocks noGrp="1"/>
          </p:cNvSpPr>
          <p:nvPr>
            <p:ph type="title"/>
          </p:nvPr>
        </p:nvSpPr>
        <p:spPr>
          <a:xfrm>
            <a:off x="1640156" y="584005"/>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COUNTS OF CAR BRANDS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D21F66DC-4B45-7181-5D7C-0651186550FE}"/>
              </a:ext>
            </a:extLst>
          </p:cNvPr>
          <p:cNvSpPr>
            <a:spLocks noGrp="1"/>
          </p:cNvSpPr>
          <p:nvPr>
            <p:ph idx="1"/>
          </p:nvPr>
        </p:nvSpPr>
        <p:spPr>
          <a:xfrm>
            <a:off x="2589212" y="2133600"/>
            <a:ext cx="7187834" cy="764345"/>
          </a:xfrm>
          <a:ln>
            <a:solidFill>
              <a:schemeClr val="accent5">
                <a:lumMod val="40000"/>
                <a:lumOff val="60000"/>
              </a:schemeClr>
            </a:solidFill>
          </a:ln>
        </p:spPr>
        <p:txBody>
          <a:bodyPr>
            <a:normAutofit fontScale="85000" lnSpcReduction="20000"/>
          </a:bodyPr>
          <a:lstStyle/>
          <a:p>
            <a:r>
              <a:rPr lang="en-US" sz="2000" b="1" u="sng" dirty="0"/>
              <a:t>#To know </a:t>
            </a:r>
            <a:r>
              <a:rPr lang="en-US" sz="2000" b="1" u="sng" dirty="0" err="1"/>
              <a:t>countnvalue</a:t>
            </a:r>
            <a:r>
              <a:rPr lang="en-US" sz="2000" b="1" u="sng" dirty="0"/>
              <a:t> in </a:t>
            </a:r>
            <a:r>
              <a:rPr lang="en-US" sz="2000" b="1" u="sng" dirty="0" err="1"/>
              <a:t>coulmn</a:t>
            </a:r>
            <a:endParaRPr lang="en-US" sz="2000" b="1" u="sng" dirty="0"/>
          </a:p>
          <a:p>
            <a:r>
              <a:rPr lang="en-US" sz="2000" b="1" u="sng" dirty="0" err="1"/>
              <a:t>df.brand.value_counts</a:t>
            </a:r>
            <a:r>
              <a:rPr lang="en-US" sz="2000" b="1" u="sng" dirty="0"/>
              <a:t>()</a:t>
            </a:r>
          </a:p>
          <a:p>
            <a:endParaRPr lang="en-IN" dirty="0"/>
          </a:p>
        </p:txBody>
      </p:sp>
      <p:pic>
        <p:nvPicPr>
          <p:cNvPr id="5" name="Picture 4">
            <a:extLst>
              <a:ext uri="{FF2B5EF4-FFF2-40B4-BE49-F238E27FC236}">
                <a16:creationId xmlns:a16="http://schemas.microsoft.com/office/drawing/2014/main" id="{2FFFC561-B254-6482-F565-915DA29B5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318" y="3025973"/>
            <a:ext cx="7475621" cy="3640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8814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26">
        <p15:prstTrans prst="crush"/>
      </p:transition>
    </mc:Choice>
    <mc:Fallback xmlns="">
      <p:transition spd="slow" advTm="242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9EF5-62A0-CC9C-4250-7513AE13B62B}"/>
              </a:ext>
            </a:extLst>
          </p:cNvPr>
          <p:cNvSpPr>
            <a:spLocks noGrp="1"/>
          </p:cNvSpPr>
          <p:nvPr>
            <p:ph type="title"/>
          </p:nvPr>
        </p:nvSpPr>
        <p:spPr>
          <a:xfrm>
            <a:off x="1640156" y="525636"/>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AVERAGE SELLING PRICE BY CAR BRAND (HORIZONTAL BAR PLOT)</a:t>
            </a:r>
            <a:endParaRPr lang="en-IN" dirty="0"/>
          </a:p>
        </p:txBody>
      </p:sp>
      <p:sp>
        <p:nvSpPr>
          <p:cNvPr id="3" name="Content Placeholder 2">
            <a:extLst>
              <a:ext uri="{FF2B5EF4-FFF2-40B4-BE49-F238E27FC236}">
                <a16:creationId xmlns:a16="http://schemas.microsoft.com/office/drawing/2014/main" id="{9D4BB589-7933-22EE-7386-7439759D6DD6}"/>
              </a:ext>
            </a:extLst>
          </p:cNvPr>
          <p:cNvSpPr>
            <a:spLocks noGrp="1"/>
          </p:cNvSpPr>
          <p:nvPr>
            <p:ph idx="1"/>
          </p:nvPr>
        </p:nvSpPr>
        <p:spPr>
          <a:xfrm>
            <a:off x="1570120" y="1957975"/>
            <a:ext cx="9051758" cy="1738312"/>
          </a:xfrm>
          <a:ln>
            <a:solidFill>
              <a:schemeClr val="accent5">
                <a:lumMod val="40000"/>
                <a:lumOff val="60000"/>
              </a:schemeClr>
            </a:solidFill>
          </a:ln>
        </p:spPr>
        <p:txBody>
          <a:bodyPr>
            <a:normAutofit fontScale="25000" lnSpcReduction="20000"/>
          </a:bodyPr>
          <a:lstStyle/>
          <a:p>
            <a:pPr>
              <a:spcBef>
                <a:spcPts val="0"/>
              </a:spcBef>
            </a:pPr>
            <a:r>
              <a:rPr lang="en-US" sz="5000" b="1" u="sng" dirty="0"/>
              <a:t>#we use </a:t>
            </a:r>
            <a:r>
              <a:rPr lang="en-US" sz="5000" b="1" u="sng" dirty="0" err="1"/>
              <a:t>groupby</a:t>
            </a:r>
            <a:r>
              <a:rPr lang="en-US" sz="5000" b="1" u="sng" dirty="0"/>
              <a:t> and mean to extract values and plot to draw the graph</a:t>
            </a:r>
          </a:p>
          <a:p>
            <a:pPr>
              <a:spcBef>
                <a:spcPts val="0"/>
              </a:spcBef>
            </a:pPr>
            <a:r>
              <a:rPr lang="en-US" sz="5000" b="1" u="sng" dirty="0"/>
              <a:t>price = </a:t>
            </a:r>
            <a:r>
              <a:rPr lang="en-US" sz="5000" b="1" u="sng" dirty="0" err="1"/>
              <a:t>df.groupby</a:t>
            </a:r>
            <a:r>
              <a:rPr lang="en-US" sz="5000" b="1" u="sng" dirty="0"/>
              <a:t>(['brand'])[['</a:t>
            </a:r>
            <a:r>
              <a:rPr lang="en-US" sz="5000" b="1" u="sng" dirty="0" err="1"/>
              <a:t>selling_price</a:t>
            </a:r>
            <a:r>
              <a:rPr lang="en-US" sz="5000" b="1" u="sng" dirty="0"/>
              <a:t>']].mean()</a:t>
            </a:r>
          </a:p>
          <a:p>
            <a:pPr>
              <a:spcBef>
                <a:spcPts val="0"/>
              </a:spcBef>
            </a:pPr>
            <a:r>
              <a:rPr lang="en-US" sz="5000" b="1" u="sng" dirty="0" err="1"/>
              <a:t>price.sort_values</a:t>
            </a:r>
            <a:r>
              <a:rPr lang="en-US" sz="5000" b="1" u="sng" dirty="0"/>
              <a:t>(by='</a:t>
            </a:r>
            <a:r>
              <a:rPr lang="en-US" sz="5000" b="1" u="sng" dirty="0" err="1"/>
              <a:t>selling_price</a:t>
            </a:r>
            <a:r>
              <a:rPr lang="en-US" sz="5000" b="1" u="sng" dirty="0"/>
              <a:t>', ascending=True, </a:t>
            </a:r>
            <a:r>
              <a:rPr lang="en-US" sz="5000" b="1" u="sng" dirty="0" err="1"/>
              <a:t>inplace</a:t>
            </a:r>
            <a:r>
              <a:rPr lang="en-US" sz="5000" b="1" u="sng" dirty="0"/>
              <a:t>=True)</a:t>
            </a:r>
          </a:p>
          <a:p>
            <a:pPr>
              <a:spcBef>
                <a:spcPts val="0"/>
              </a:spcBef>
            </a:pPr>
            <a:r>
              <a:rPr lang="en-US" sz="5000" b="1" u="sng" dirty="0"/>
              <a:t>ax   = </a:t>
            </a:r>
            <a:r>
              <a:rPr lang="en-US" sz="5000" b="1" u="sng" dirty="0" err="1"/>
              <a:t>price.plot</a:t>
            </a:r>
            <a:r>
              <a:rPr lang="en-US" sz="5000" b="1" u="sng" dirty="0"/>
              <a:t>(kind='</a:t>
            </a:r>
            <a:r>
              <a:rPr lang="en-US" sz="5000" b="1" u="sng" dirty="0" err="1"/>
              <a:t>barh</a:t>
            </a:r>
            <a:r>
              <a:rPr lang="en-US" sz="5000" b="1" u="sng" dirty="0"/>
              <a:t>', </a:t>
            </a:r>
            <a:r>
              <a:rPr lang="en-US" sz="5000" b="1" u="sng" dirty="0" err="1"/>
              <a:t>cmap</a:t>
            </a:r>
            <a:r>
              <a:rPr lang="en-US" sz="5000" b="1" u="sng" dirty="0"/>
              <a:t>='</a:t>
            </a:r>
            <a:r>
              <a:rPr lang="en-US" sz="5000" b="1" u="sng" dirty="0" err="1"/>
              <a:t>PRGn</a:t>
            </a:r>
            <a:r>
              <a:rPr lang="en-US" sz="5000" b="1" u="sng" dirty="0"/>
              <a:t>' , </a:t>
            </a:r>
            <a:r>
              <a:rPr lang="en-US" sz="5000" b="1" u="sng" dirty="0" err="1"/>
              <a:t>figsize</a:t>
            </a:r>
            <a:r>
              <a:rPr lang="en-US" sz="5000" b="1" u="sng" dirty="0"/>
              <a:t>=(10,16) ,title= '</a:t>
            </a:r>
            <a:r>
              <a:rPr lang="en-US" sz="5000" b="1" u="sng" dirty="0" err="1"/>
              <a:t>Avarege</a:t>
            </a:r>
            <a:r>
              <a:rPr lang="en-US" sz="5000" b="1" u="sng" dirty="0"/>
              <a:t> Selling Price Car Brand')</a:t>
            </a:r>
          </a:p>
          <a:p>
            <a:pPr>
              <a:spcBef>
                <a:spcPts val="0"/>
              </a:spcBef>
            </a:pPr>
            <a:r>
              <a:rPr lang="en-US" sz="5000" b="1" u="sng" dirty="0"/>
              <a:t>for c in </a:t>
            </a:r>
            <a:r>
              <a:rPr lang="en-US" sz="5000" b="1" u="sng" dirty="0" err="1"/>
              <a:t>ax.containers</a:t>
            </a:r>
            <a:r>
              <a:rPr lang="en-US" sz="5000" b="1" u="sng" dirty="0"/>
              <a:t>:</a:t>
            </a:r>
          </a:p>
          <a:p>
            <a:pPr>
              <a:spcBef>
                <a:spcPts val="0"/>
              </a:spcBef>
            </a:pPr>
            <a:r>
              <a:rPr lang="en-US" sz="5000" b="1" u="sng" dirty="0"/>
              <a:t># set the bar label</a:t>
            </a:r>
          </a:p>
          <a:p>
            <a:pPr>
              <a:spcBef>
                <a:spcPts val="0"/>
              </a:spcBef>
            </a:pPr>
            <a:r>
              <a:rPr lang="en-US" sz="5000" b="1" u="sng" dirty="0" err="1"/>
              <a:t>ax.bar_label</a:t>
            </a:r>
            <a:r>
              <a:rPr lang="en-US" sz="5000" b="1" u="sng" dirty="0"/>
              <a:t>(c, </a:t>
            </a:r>
            <a:r>
              <a:rPr lang="en-US" sz="5000" b="1" u="sng" dirty="0" err="1"/>
              <a:t>fmt</a:t>
            </a:r>
            <a:r>
              <a:rPr lang="en-US" sz="5000" b="1" u="sng" dirty="0"/>
              <a:t>='%.0f',label_type='center', color='</a:t>
            </a:r>
            <a:r>
              <a:rPr lang="en-US" sz="5000" b="1" u="sng" dirty="0" err="1"/>
              <a:t>w',rotation</a:t>
            </a:r>
            <a:r>
              <a:rPr lang="en-US" sz="5000" b="1" u="sng" dirty="0"/>
              <a:t>=0)</a:t>
            </a:r>
          </a:p>
          <a:p>
            <a:endParaRPr lang="en-IN" dirty="0"/>
          </a:p>
        </p:txBody>
      </p:sp>
      <p:pic>
        <p:nvPicPr>
          <p:cNvPr id="7" name="Picture 6">
            <a:extLst>
              <a:ext uri="{FF2B5EF4-FFF2-40B4-BE49-F238E27FC236}">
                <a16:creationId xmlns:a16="http://schemas.microsoft.com/office/drawing/2014/main" id="{BBD45A7B-684B-A44F-6411-7737C171F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20" y="3569678"/>
            <a:ext cx="9051758" cy="3176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2012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88">
        <p15:prstTrans prst="crush"/>
      </p:transition>
    </mc:Choice>
    <mc:Fallback xmlns="">
      <p:transition spd="slow" advTm="258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466E-CBCD-7585-3BDB-8525603083F3}"/>
              </a:ext>
            </a:extLst>
          </p:cNvPr>
          <p:cNvSpPr>
            <a:spLocks noGrp="1"/>
          </p:cNvSpPr>
          <p:nvPr>
            <p:ph type="title"/>
          </p:nvPr>
        </p:nvSpPr>
        <p:spPr>
          <a:xfrm>
            <a:off x="1640156" y="432192"/>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SALES ANALYSIS - COUNT AND VALUES (SUBPLOTS)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8D37DA3A-51F2-8505-793F-D6EE4B04FAC8}"/>
              </a:ext>
            </a:extLst>
          </p:cNvPr>
          <p:cNvSpPr>
            <a:spLocks noGrp="1"/>
          </p:cNvSpPr>
          <p:nvPr>
            <p:ph idx="1"/>
          </p:nvPr>
        </p:nvSpPr>
        <p:spPr>
          <a:xfrm>
            <a:off x="1822940" y="1825624"/>
            <a:ext cx="8446475" cy="4912801"/>
          </a:xfrm>
          <a:ln>
            <a:solidFill>
              <a:schemeClr val="accent5">
                <a:lumMod val="40000"/>
                <a:lumOff val="60000"/>
              </a:schemeClr>
            </a:solidFill>
          </a:ln>
        </p:spPr>
        <p:txBody>
          <a:bodyPr>
            <a:normAutofit fontScale="25000" lnSpcReduction="20000"/>
          </a:bodyPr>
          <a:lstStyle/>
          <a:p>
            <a:pPr>
              <a:spcBef>
                <a:spcPts val="600"/>
              </a:spcBef>
            </a:pPr>
            <a:r>
              <a:rPr lang="en-US" sz="4400" b="1" u="sng" dirty="0"/>
              <a:t># We will display sales by count and value in separate graphs</a:t>
            </a:r>
          </a:p>
          <a:p>
            <a:pPr>
              <a:spcBef>
                <a:spcPts val="600"/>
              </a:spcBef>
            </a:pPr>
            <a:r>
              <a:rPr lang="en-US" sz="4400" b="1" u="sng" dirty="0"/>
              <a:t>#plot 1:</a:t>
            </a:r>
          </a:p>
          <a:p>
            <a:pPr>
              <a:spcBef>
                <a:spcPts val="600"/>
              </a:spcBef>
            </a:pPr>
            <a:r>
              <a:rPr lang="en-US" sz="4400" b="1" u="sng" dirty="0"/>
              <a:t>data = </a:t>
            </a:r>
            <a:r>
              <a:rPr lang="en-US" sz="4400" b="1" u="sng" dirty="0" err="1"/>
              <a:t>df.groupby</a:t>
            </a:r>
            <a:r>
              <a:rPr lang="en-US" sz="4400" b="1" u="sng" dirty="0"/>
              <a:t>(['brand'])['brand'].count().</a:t>
            </a:r>
            <a:r>
              <a:rPr lang="en-US" sz="4400" b="1" u="sng" dirty="0" err="1"/>
              <a:t>sort_values</a:t>
            </a:r>
            <a:r>
              <a:rPr lang="en-US" sz="4400" b="1" u="sng" dirty="0"/>
              <a:t>(ascending=False) #to extract the count </a:t>
            </a:r>
          </a:p>
          <a:p>
            <a:pPr>
              <a:spcBef>
                <a:spcPts val="600"/>
              </a:spcBef>
            </a:pPr>
            <a:r>
              <a:rPr lang="en-US" sz="4400" b="1" u="sng" dirty="0"/>
              <a:t>x = </a:t>
            </a:r>
            <a:r>
              <a:rPr lang="en-US" sz="4400" b="1" u="sng" dirty="0" err="1"/>
              <a:t>data.index</a:t>
            </a:r>
            <a:r>
              <a:rPr lang="en-US" sz="4400" b="1" u="sng" dirty="0"/>
              <a:t> # to extract the brand name</a:t>
            </a:r>
          </a:p>
          <a:p>
            <a:pPr>
              <a:spcBef>
                <a:spcPts val="600"/>
              </a:spcBef>
            </a:pPr>
            <a:r>
              <a:rPr lang="en-US" sz="4400" b="1" u="sng" dirty="0"/>
              <a:t>y = </a:t>
            </a:r>
            <a:r>
              <a:rPr lang="en-US" sz="4400" b="1" u="sng" dirty="0" err="1"/>
              <a:t>data.values</a:t>
            </a:r>
            <a:r>
              <a:rPr lang="en-US" sz="4400" b="1" u="sng" dirty="0"/>
              <a:t> # to extract the count to brand </a:t>
            </a:r>
          </a:p>
          <a:p>
            <a:pPr>
              <a:spcBef>
                <a:spcPts val="600"/>
              </a:spcBef>
            </a:pPr>
            <a:r>
              <a:rPr lang="en-US" sz="4400" b="1" u="sng" dirty="0" err="1"/>
              <a:t>plt.subplot</a:t>
            </a:r>
            <a:r>
              <a:rPr lang="en-US" sz="4400" b="1" u="sng" dirty="0"/>
              <a:t>(2, 1, 1)#The location of the first graph 2 1 1 </a:t>
            </a:r>
          </a:p>
          <a:p>
            <a:pPr>
              <a:spcBef>
                <a:spcPts val="600"/>
              </a:spcBef>
            </a:pPr>
            <a:r>
              <a:rPr lang="en-US" sz="4400" b="1" u="sng" dirty="0"/>
              <a:t>#the figure has 2 row, 1 columns, and this plot is the first plot.</a:t>
            </a:r>
          </a:p>
          <a:p>
            <a:pPr>
              <a:spcBef>
                <a:spcPts val="600"/>
              </a:spcBef>
            </a:pPr>
            <a:r>
              <a:rPr lang="en-US" sz="4400" b="1" u="sng" dirty="0" err="1"/>
              <a:t>plt.bar</a:t>
            </a:r>
            <a:r>
              <a:rPr lang="en-US" sz="4400" b="1" u="sng" dirty="0"/>
              <a:t>(x, y, color ='</a:t>
            </a:r>
            <a:r>
              <a:rPr lang="en-US" sz="4400" b="1" u="sng" dirty="0" err="1"/>
              <a:t>blue',width</a:t>
            </a:r>
            <a:r>
              <a:rPr lang="en-US" sz="4400" b="1" u="sng" dirty="0"/>
              <a:t> = 0.4)#Fomat to </a:t>
            </a:r>
            <a:r>
              <a:rPr lang="en-US" sz="4400" b="1" u="sng" dirty="0" err="1"/>
              <a:t>plt.bar</a:t>
            </a:r>
            <a:endParaRPr lang="en-US" sz="4400" b="1" u="sng" dirty="0"/>
          </a:p>
          <a:p>
            <a:pPr>
              <a:spcBef>
                <a:spcPts val="600"/>
              </a:spcBef>
            </a:pPr>
            <a:r>
              <a:rPr lang="en-US" sz="4400" b="1" u="sng" dirty="0" err="1"/>
              <a:t>plt.rcParams</a:t>
            </a:r>
            <a:r>
              <a:rPr lang="en-US" sz="4400" b="1" u="sng" dirty="0"/>
              <a:t>['</a:t>
            </a:r>
            <a:r>
              <a:rPr lang="en-US" sz="4400" b="1" u="sng" dirty="0" err="1"/>
              <a:t>axes.facecolor</a:t>
            </a:r>
            <a:r>
              <a:rPr lang="en-US" sz="4400" b="1" u="sng" dirty="0"/>
              <a:t>'] = '#</a:t>
            </a:r>
            <a:r>
              <a:rPr lang="en-US" sz="4400" b="1" u="sng" dirty="0" err="1"/>
              <a:t>FFFFFF'#background</a:t>
            </a:r>
            <a:r>
              <a:rPr lang="en-US" sz="4400" b="1" u="sng" dirty="0"/>
              <a:t> color</a:t>
            </a:r>
          </a:p>
          <a:p>
            <a:pPr>
              <a:spcBef>
                <a:spcPts val="600"/>
              </a:spcBef>
            </a:pPr>
            <a:r>
              <a:rPr lang="en-US" sz="4400" b="1" u="sng" dirty="0" err="1"/>
              <a:t>plt.xticks</a:t>
            </a:r>
            <a:r>
              <a:rPr lang="en-US" sz="4400" b="1" u="sng" dirty="0"/>
              <a:t>(rotation=90) #Make the text of the label Make the text of the label at  angle 90 </a:t>
            </a:r>
          </a:p>
          <a:p>
            <a:pPr>
              <a:spcBef>
                <a:spcPts val="600"/>
              </a:spcBef>
            </a:pPr>
            <a:r>
              <a:rPr lang="en-US" sz="4400" b="1" u="sng" dirty="0" err="1"/>
              <a:t>plt.xlabel</a:t>
            </a:r>
            <a:r>
              <a:rPr lang="en-US" sz="4400" b="1" u="sng" dirty="0"/>
              <a:t>("Name",</a:t>
            </a:r>
            <a:r>
              <a:rPr lang="en-US" sz="4400" b="1" u="sng" dirty="0" err="1"/>
              <a:t>fontsize</a:t>
            </a:r>
            <a:r>
              <a:rPr lang="en-US" sz="4400" b="1" u="sng" dirty="0"/>
              <a:t>=10,color="black")#Fomat and name to x</a:t>
            </a:r>
          </a:p>
          <a:p>
            <a:pPr>
              <a:spcBef>
                <a:spcPts val="600"/>
              </a:spcBef>
            </a:pPr>
            <a:r>
              <a:rPr lang="en-US" sz="4400" b="1" u="sng" dirty="0" err="1"/>
              <a:t>plt.ylabel</a:t>
            </a:r>
            <a:r>
              <a:rPr lang="en-US" sz="4400" b="1" u="sng" dirty="0"/>
              <a:t>("Sales",</a:t>
            </a:r>
            <a:r>
              <a:rPr lang="en-US" sz="4400" b="1" u="sng" dirty="0" err="1"/>
              <a:t>fontsize</a:t>
            </a:r>
            <a:r>
              <a:rPr lang="en-US" sz="4400" b="1" u="sng" dirty="0"/>
              <a:t>=10,color="black")#Fomat and name to y</a:t>
            </a:r>
          </a:p>
          <a:p>
            <a:pPr>
              <a:spcBef>
                <a:spcPts val="600"/>
              </a:spcBef>
            </a:pPr>
            <a:r>
              <a:rPr lang="en-US" sz="4400" b="1" u="sng" dirty="0" err="1"/>
              <a:t>plt.title</a:t>
            </a:r>
            <a:r>
              <a:rPr lang="en-US" sz="4400" b="1" u="sng" dirty="0"/>
              <a:t>("</a:t>
            </a:r>
            <a:r>
              <a:rPr lang="en-US" sz="4400" b="1" u="sng" dirty="0" err="1"/>
              <a:t>ٍSales</a:t>
            </a:r>
            <a:r>
              <a:rPr lang="en-US" sz="4400" b="1" u="sng" dirty="0"/>
              <a:t> </a:t>
            </a:r>
            <a:r>
              <a:rPr lang="en-US" sz="4400" b="1" u="sng" dirty="0" err="1"/>
              <a:t>Gount</a:t>
            </a:r>
            <a:r>
              <a:rPr lang="en-US" sz="4400" b="1" u="sng" dirty="0"/>
              <a:t>",color="black")#Fomat and name to title</a:t>
            </a:r>
          </a:p>
          <a:p>
            <a:pPr>
              <a:spcBef>
                <a:spcPts val="600"/>
              </a:spcBef>
            </a:pPr>
            <a:r>
              <a:rPr lang="en-US" sz="4400" b="1" u="sng" dirty="0" err="1"/>
              <a:t>plt.legend</a:t>
            </a:r>
            <a:r>
              <a:rPr lang="en-US" sz="4400" b="1" u="sng" dirty="0"/>
              <a:t>(["count"], loc ="upper right" ,</a:t>
            </a:r>
            <a:r>
              <a:rPr lang="en-US" sz="4400" b="1" u="sng" dirty="0" err="1"/>
              <a:t>facecolor</a:t>
            </a:r>
            <a:r>
              <a:rPr lang="en-US" sz="4400" b="1" u="sng" dirty="0"/>
              <a:t>='green', </a:t>
            </a:r>
            <a:r>
              <a:rPr lang="en-US" sz="4400" b="1" u="sng" dirty="0" err="1"/>
              <a:t>labelcolor</a:t>
            </a:r>
            <a:r>
              <a:rPr lang="en-US" sz="4400" b="1" u="sng" dirty="0"/>
              <a:t>='black')#Fomat and name to legend</a:t>
            </a:r>
          </a:p>
          <a:p>
            <a:pPr>
              <a:spcBef>
                <a:spcPts val="600"/>
              </a:spcBef>
            </a:pPr>
            <a:r>
              <a:rPr lang="en-US" sz="4400" b="1" u="sng" dirty="0" err="1"/>
              <a:t>plt.rcParams</a:t>
            </a:r>
            <a:r>
              <a:rPr lang="en-US" sz="4400" b="1" u="sng" dirty="0"/>
              <a:t>['</a:t>
            </a:r>
            <a:r>
              <a:rPr lang="en-US" sz="4400" b="1" u="sng" dirty="0" err="1"/>
              <a:t>figure.figsize</a:t>
            </a:r>
            <a:r>
              <a:rPr lang="en-US" sz="4400" b="1" u="sng" dirty="0"/>
              <a:t>'] = [10, 10]#Determine the size of the graph</a:t>
            </a:r>
          </a:p>
          <a:p>
            <a:pPr>
              <a:spcBef>
                <a:spcPts val="600"/>
              </a:spcBef>
            </a:pPr>
            <a:r>
              <a:rPr lang="en-US" sz="4400" b="1" u="sng" dirty="0" err="1"/>
              <a:t>plt.grid</a:t>
            </a:r>
            <a:r>
              <a:rPr lang="en-US" sz="4400" b="1" u="sng" dirty="0"/>
              <a:t>(color='grey', </a:t>
            </a:r>
            <a:r>
              <a:rPr lang="en-US" sz="4400" b="1" u="sng" dirty="0" err="1"/>
              <a:t>linestyle</a:t>
            </a:r>
            <a:r>
              <a:rPr lang="en-US" sz="4400" b="1" u="sng" dirty="0"/>
              <a:t>='-', linewidth=.1)#Fomat grid network that appears in graph background </a:t>
            </a:r>
          </a:p>
          <a:p>
            <a:pPr>
              <a:spcBef>
                <a:spcPts val="600"/>
              </a:spcBef>
            </a:pPr>
            <a:r>
              <a:rPr lang="en-US" sz="4400" b="1" u="sng" dirty="0"/>
              <a:t>#plt.xlim([0, 1]) #</a:t>
            </a:r>
          </a:p>
          <a:p>
            <a:pPr>
              <a:spcBef>
                <a:spcPts val="600"/>
              </a:spcBef>
            </a:pPr>
            <a:r>
              <a:rPr lang="en-US" sz="4400" b="1" u="sng" dirty="0"/>
              <a:t>#plt.ylim([0, 2000])#</a:t>
            </a:r>
          </a:p>
          <a:p>
            <a:r>
              <a:rPr lang="en-US" sz="4400" b="1" u="sng" dirty="0"/>
              <a:t>#plt.locator_params(axis='x', </a:t>
            </a:r>
            <a:r>
              <a:rPr lang="en-US" sz="4400" b="1" u="sng" dirty="0" err="1"/>
              <a:t>nbins</a:t>
            </a:r>
            <a:r>
              <a:rPr lang="en-US" sz="4400" b="1" u="sng" dirty="0"/>
              <a:t>=20)#</a:t>
            </a:r>
          </a:p>
          <a:p>
            <a:r>
              <a:rPr lang="en-US" sz="4400" b="1" u="sng" dirty="0" err="1"/>
              <a:t>plt.locator_params</a:t>
            </a:r>
            <a:r>
              <a:rPr lang="en-US" sz="4400" b="1" u="sng" dirty="0"/>
              <a:t>(axis='y', </a:t>
            </a:r>
            <a:r>
              <a:rPr lang="en-US" sz="4400" b="1" u="sng" dirty="0" err="1"/>
              <a:t>nbins</a:t>
            </a:r>
            <a:r>
              <a:rPr lang="en-US" sz="4400" b="1" u="sng" dirty="0"/>
              <a:t>=20)# to make y texts 100-200-300-- like that  </a:t>
            </a:r>
          </a:p>
          <a:p>
            <a:pPr marL="0" indent="0">
              <a:buNone/>
            </a:pPr>
            <a:endParaRPr lang="en-IN" dirty="0"/>
          </a:p>
        </p:txBody>
      </p:sp>
    </p:spTree>
    <p:extLst>
      <p:ext uri="{BB962C8B-B14F-4D97-AF65-F5344CB8AC3E}">
        <p14:creationId xmlns:p14="http://schemas.microsoft.com/office/powerpoint/2010/main" val="724013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07">
        <p15:prstTrans prst="crush"/>
      </p:transition>
    </mc:Choice>
    <mc:Fallback xmlns="">
      <p:transition spd="slow" advTm="2407">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DF65-2B44-F2FC-730D-3CAB38AA794F}"/>
              </a:ext>
            </a:extLst>
          </p:cNvPr>
          <p:cNvSpPr>
            <a:spLocks noGrp="1"/>
          </p:cNvSpPr>
          <p:nvPr>
            <p:ph type="title"/>
          </p:nvPr>
        </p:nvSpPr>
        <p:spPr>
          <a:xfrm>
            <a:off x="1241108" y="619848"/>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SALES ANALYSIS - COUNT AND VALUES (SUBPLOTS)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pic>
        <p:nvPicPr>
          <p:cNvPr id="9" name="Content Placeholder 8">
            <a:extLst>
              <a:ext uri="{FF2B5EF4-FFF2-40B4-BE49-F238E27FC236}">
                <a16:creationId xmlns:a16="http://schemas.microsoft.com/office/drawing/2014/main" id="{6E5A3788-DF80-8C20-2B19-215AF6059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009" y="2149583"/>
            <a:ext cx="8337884" cy="4201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7780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182">
        <p15:prstTrans prst="crush"/>
      </p:transition>
    </mc:Choice>
    <mc:Fallback xmlns="">
      <p:transition spd="slow" advTm="2182">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038D-5E24-2238-FDC4-91F0BAF0C7A1}"/>
              </a:ext>
            </a:extLst>
          </p:cNvPr>
          <p:cNvSpPr>
            <a:spLocks noGrp="1"/>
          </p:cNvSpPr>
          <p:nvPr>
            <p:ph type="title"/>
          </p:nvPr>
        </p:nvSpPr>
        <p:spPr>
          <a:xfrm>
            <a:off x="1640156" y="551768"/>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SALES VALUES BY CAR BRAND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(BAR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5EF485A8-30AF-309D-4601-BF74ECDCE734}"/>
              </a:ext>
            </a:extLst>
          </p:cNvPr>
          <p:cNvSpPr>
            <a:spLocks noGrp="1"/>
          </p:cNvSpPr>
          <p:nvPr>
            <p:ph idx="1"/>
          </p:nvPr>
        </p:nvSpPr>
        <p:spPr>
          <a:xfrm>
            <a:off x="1794804" y="2050708"/>
            <a:ext cx="8757040" cy="4547040"/>
          </a:xfrm>
          <a:ln>
            <a:solidFill>
              <a:schemeClr val="accent5">
                <a:lumMod val="40000"/>
                <a:lumOff val="60000"/>
              </a:schemeClr>
            </a:solidFill>
          </a:ln>
        </p:spPr>
        <p:txBody>
          <a:bodyPr>
            <a:normAutofit fontScale="70000" lnSpcReduction="20000"/>
          </a:bodyPr>
          <a:lstStyle/>
          <a:p>
            <a:pPr>
              <a:spcBef>
                <a:spcPts val="0"/>
              </a:spcBef>
            </a:pPr>
            <a:r>
              <a:rPr lang="en-US" sz="1600" b="1" u="sng" dirty="0"/>
              <a:t>#</a:t>
            </a:r>
            <a:r>
              <a:rPr lang="en-US" sz="1500" b="1" u="sng" dirty="0"/>
              <a:t>We will display sales by count and value in separate g</a:t>
            </a:r>
          </a:p>
          <a:p>
            <a:pPr>
              <a:spcBef>
                <a:spcPts val="0"/>
              </a:spcBef>
            </a:pPr>
            <a:endParaRPr lang="en-US" sz="1500" b="1" u="sng" dirty="0"/>
          </a:p>
          <a:p>
            <a:pPr>
              <a:spcBef>
                <a:spcPts val="0"/>
              </a:spcBef>
            </a:pPr>
            <a:r>
              <a:rPr lang="en-US" sz="1500" b="1" u="sng" dirty="0"/>
              <a:t>#plot 2:</a:t>
            </a:r>
          </a:p>
          <a:p>
            <a:pPr>
              <a:spcBef>
                <a:spcPts val="0"/>
              </a:spcBef>
            </a:pPr>
            <a:r>
              <a:rPr lang="en-US" sz="1500" b="1" u="sng" dirty="0" err="1"/>
              <a:t>plt.subplot</a:t>
            </a:r>
            <a:r>
              <a:rPr lang="en-US" sz="1500" b="1" u="sng" dirty="0"/>
              <a:t>(2, 1, 2)#The location of the second graph 2 1 2</a:t>
            </a:r>
          </a:p>
          <a:p>
            <a:pPr>
              <a:spcBef>
                <a:spcPts val="0"/>
              </a:spcBef>
            </a:pPr>
            <a:r>
              <a:rPr lang="en-US" sz="1500" b="1" u="sng" dirty="0"/>
              <a:t>#the figure has 2 row, 1 columns, and this plot is the second plot.</a:t>
            </a:r>
          </a:p>
          <a:p>
            <a:pPr>
              <a:spcBef>
                <a:spcPts val="0"/>
              </a:spcBef>
            </a:pPr>
            <a:r>
              <a:rPr lang="en-US" sz="1500" b="1" u="sng" dirty="0"/>
              <a:t>data = </a:t>
            </a:r>
            <a:r>
              <a:rPr lang="en-US" sz="1500" b="1" u="sng" dirty="0" err="1"/>
              <a:t>df.groupby</a:t>
            </a:r>
            <a:r>
              <a:rPr lang="en-US" sz="1500" b="1" u="sng" dirty="0"/>
              <a:t>(['brand'])['</a:t>
            </a:r>
            <a:r>
              <a:rPr lang="en-US" sz="1500" b="1" u="sng" dirty="0" err="1"/>
              <a:t>selling_price</a:t>
            </a:r>
            <a:r>
              <a:rPr lang="en-US" sz="1500" b="1" u="sng" dirty="0"/>
              <a:t>'].sum().</a:t>
            </a:r>
            <a:r>
              <a:rPr lang="en-US" sz="1500" b="1" u="sng" dirty="0" err="1"/>
              <a:t>sort_values</a:t>
            </a:r>
            <a:r>
              <a:rPr lang="en-US" sz="1500" b="1" u="sng" dirty="0"/>
              <a:t>(ascending=False) </a:t>
            </a:r>
          </a:p>
          <a:p>
            <a:pPr>
              <a:spcBef>
                <a:spcPts val="0"/>
              </a:spcBef>
            </a:pPr>
            <a:r>
              <a:rPr lang="en-US" sz="1500" b="1" u="sng" dirty="0"/>
              <a:t>x = </a:t>
            </a:r>
            <a:r>
              <a:rPr lang="en-US" sz="1500" b="1" u="sng" dirty="0" err="1"/>
              <a:t>data.index</a:t>
            </a:r>
            <a:r>
              <a:rPr lang="en-US" sz="1500" b="1" u="sng" dirty="0"/>
              <a:t> # to extract the brand name</a:t>
            </a:r>
          </a:p>
          <a:p>
            <a:pPr>
              <a:spcBef>
                <a:spcPts val="0"/>
              </a:spcBef>
            </a:pPr>
            <a:r>
              <a:rPr lang="en-US" sz="1500" b="1" u="sng" dirty="0"/>
              <a:t>y = </a:t>
            </a:r>
            <a:r>
              <a:rPr lang="en-US" sz="1500" b="1" u="sng" dirty="0" err="1"/>
              <a:t>data.values</a:t>
            </a:r>
            <a:r>
              <a:rPr lang="en-US" sz="1500" b="1" u="sng" dirty="0"/>
              <a:t> #to extract the sum to brand </a:t>
            </a:r>
          </a:p>
          <a:p>
            <a:pPr>
              <a:spcBef>
                <a:spcPts val="0"/>
              </a:spcBef>
            </a:pPr>
            <a:r>
              <a:rPr lang="en-US" sz="1500" b="1" u="sng" dirty="0" err="1"/>
              <a:t>plt.bar</a:t>
            </a:r>
            <a:r>
              <a:rPr lang="en-US" sz="1500" b="1" u="sng" dirty="0"/>
              <a:t>(x, y, color ='</a:t>
            </a:r>
            <a:r>
              <a:rPr lang="en-US" sz="1500" b="1" u="sng" dirty="0" err="1"/>
              <a:t>blue',width</a:t>
            </a:r>
            <a:r>
              <a:rPr lang="en-US" sz="1500" b="1" u="sng" dirty="0"/>
              <a:t> = 0.4)</a:t>
            </a:r>
          </a:p>
          <a:p>
            <a:pPr>
              <a:spcBef>
                <a:spcPts val="0"/>
              </a:spcBef>
            </a:pPr>
            <a:r>
              <a:rPr lang="en-US" sz="1500" b="1" u="sng" dirty="0" err="1"/>
              <a:t>plt.rcParams</a:t>
            </a:r>
            <a:r>
              <a:rPr lang="en-US" sz="1500" b="1" u="sng" dirty="0"/>
              <a:t>['</a:t>
            </a:r>
            <a:r>
              <a:rPr lang="en-US" sz="1500" b="1" u="sng" dirty="0" err="1"/>
              <a:t>axes.facecolor</a:t>
            </a:r>
            <a:r>
              <a:rPr lang="en-US" sz="1500" b="1" u="sng" dirty="0"/>
              <a:t>'] = '#FFFFFF'</a:t>
            </a:r>
          </a:p>
          <a:p>
            <a:pPr>
              <a:spcBef>
                <a:spcPts val="0"/>
              </a:spcBef>
            </a:pPr>
            <a:r>
              <a:rPr lang="en-US" sz="1500" b="1" u="sng" dirty="0" err="1"/>
              <a:t>plt.xticks</a:t>
            </a:r>
            <a:r>
              <a:rPr lang="en-US" sz="1500" b="1" u="sng" dirty="0"/>
              <a:t>(rotation=90)</a:t>
            </a:r>
          </a:p>
          <a:p>
            <a:pPr>
              <a:spcBef>
                <a:spcPts val="0"/>
              </a:spcBef>
            </a:pPr>
            <a:r>
              <a:rPr lang="en-US" sz="1500" b="1" u="sng" dirty="0" err="1"/>
              <a:t>plt.xlabel</a:t>
            </a:r>
            <a:r>
              <a:rPr lang="en-US" sz="1500" b="1" u="sng" dirty="0"/>
              <a:t>("Name",</a:t>
            </a:r>
            <a:r>
              <a:rPr lang="en-US" sz="1500" b="1" u="sng" dirty="0" err="1"/>
              <a:t>fontsize</a:t>
            </a:r>
            <a:r>
              <a:rPr lang="en-US" sz="1500" b="1" u="sng" dirty="0"/>
              <a:t>=10,color="black")</a:t>
            </a:r>
          </a:p>
          <a:p>
            <a:pPr>
              <a:spcBef>
                <a:spcPts val="0"/>
              </a:spcBef>
            </a:pPr>
            <a:r>
              <a:rPr lang="en-US" sz="1500" b="1" u="sng" dirty="0" err="1"/>
              <a:t>plt.ylabel</a:t>
            </a:r>
            <a:r>
              <a:rPr lang="en-US" sz="1500" b="1" u="sng" dirty="0"/>
              <a:t>("Sales",</a:t>
            </a:r>
            <a:r>
              <a:rPr lang="en-US" sz="1500" b="1" u="sng" dirty="0" err="1"/>
              <a:t>fontsize</a:t>
            </a:r>
            <a:r>
              <a:rPr lang="en-US" sz="1500" b="1" u="sng" dirty="0"/>
              <a:t>=10,color="black")</a:t>
            </a:r>
          </a:p>
          <a:p>
            <a:pPr>
              <a:spcBef>
                <a:spcPts val="0"/>
              </a:spcBef>
            </a:pPr>
            <a:r>
              <a:rPr lang="en-US" sz="1500" b="1" u="sng" dirty="0" err="1"/>
              <a:t>plt.title</a:t>
            </a:r>
            <a:r>
              <a:rPr lang="en-US" sz="1500" b="1" u="sng" dirty="0"/>
              <a:t>("</a:t>
            </a:r>
            <a:r>
              <a:rPr lang="en-US" sz="1500" b="1" u="sng" dirty="0" err="1"/>
              <a:t>ٍSales</a:t>
            </a:r>
            <a:r>
              <a:rPr lang="en-US" sz="1500" b="1" u="sng" dirty="0"/>
              <a:t> </a:t>
            </a:r>
            <a:r>
              <a:rPr lang="en-US" sz="1500" b="1" u="sng" dirty="0" err="1"/>
              <a:t>Values",color</a:t>
            </a:r>
            <a:r>
              <a:rPr lang="en-US" sz="1500" b="1" u="sng" dirty="0"/>
              <a:t>="black")</a:t>
            </a:r>
          </a:p>
          <a:p>
            <a:pPr>
              <a:spcBef>
                <a:spcPts val="0"/>
              </a:spcBef>
            </a:pPr>
            <a:r>
              <a:rPr lang="en-US" sz="1500" b="1" u="sng" dirty="0" err="1"/>
              <a:t>plt.legend</a:t>
            </a:r>
            <a:r>
              <a:rPr lang="en-US" sz="1500" b="1" u="sng" dirty="0"/>
              <a:t>(["Values"], loc ="upper right" ,</a:t>
            </a:r>
            <a:r>
              <a:rPr lang="en-US" sz="1500" b="1" u="sng" dirty="0" err="1"/>
              <a:t>facecolor</a:t>
            </a:r>
            <a:r>
              <a:rPr lang="en-US" sz="1500" b="1" u="sng" dirty="0"/>
              <a:t>='green', </a:t>
            </a:r>
            <a:r>
              <a:rPr lang="en-US" sz="1500" b="1" u="sng" dirty="0" err="1"/>
              <a:t>labelcolor</a:t>
            </a:r>
            <a:r>
              <a:rPr lang="en-US" sz="1500" b="1" u="sng" dirty="0"/>
              <a:t>='black')</a:t>
            </a:r>
          </a:p>
          <a:p>
            <a:pPr>
              <a:spcBef>
                <a:spcPts val="0"/>
              </a:spcBef>
            </a:pPr>
            <a:r>
              <a:rPr lang="en-US" sz="1500" b="1" u="sng" dirty="0"/>
              <a:t>plt.rcParams['</a:t>
            </a:r>
            <a:r>
              <a:rPr lang="en-US" sz="1500" b="1" u="sng" dirty="0" err="1"/>
              <a:t>figure.figsize</a:t>
            </a:r>
            <a:r>
              <a:rPr lang="en-US" sz="1500" b="1" u="sng" dirty="0"/>
              <a:t>'] = [10, 10]</a:t>
            </a:r>
          </a:p>
          <a:p>
            <a:pPr>
              <a:spcBef>
                <a:spcPts val="0"/>
              </a:spcBef>
            </a:pPr>
            <a:r>
              <a:rPr lang="en-US" sz="1500" b="1" u="sng" dirty="0" err="1"/>
              <a:t>plt.grid</a:t>
            </a:r>
            <a:r>
              <a:rPr lang="en-US" sz="1500" b="1" u="sng" dirty="0"/>
              <a:t>(color='grey', </a:t>
            </a:r>
            <a:r>
              <a:rPr lang="en-US" sz="1500" b="1" u="sng" dirty="0" err="1"/>
              <a:t>linestyle</a:t>
            </a:r>
            <a:r>
              <a:rPr lang="en-US" sz="1500" b="1" u="sng" dirty="0"/>
              <a:t>='-', linewidth=.1)</a:t>
            </a:r>
          </a:p>
          <a:p>
            <a:pPr>
              <a:spcBef>
                <a:spcPts val="0"/>
              </a:spcBef>
            </a:pPr>
            <a:r>
              <a:rPr lang="en-US" sz="1500" b="1" u="sng" dirty="0"/>
              <a:t>#plt.xlim([0, 1]) </a:t>
            </a:r>
          </a:p>
          <a:p>
            <a:pPr>
              <a:spcBef>
                <a:spcPts val="0"/>
              </a:spcBef>
            </a:pPr>
            <a:r>
              <a:rPr lang="en-US" sz="1500" b="1" u="sng" dirty="0"/>
              <a:t>#plt.ylim([0, 2000])</a:t>
            </a:r>
          </a:p>
          <a:p>
            <a:pPr>
              <a:spcBef>
                <a:spcPts val="0"/>
              </a:spcBef>
            </a:pPr>
            <a:r>
              <a:rPr lang="en-US" sz="1500" b="1" u="sng" dirty="0"/>
              <a:t>#plt.locator_params(axis='x', </a:t>
            </a:r>
            <a:r>
              <a:rPr lang="en-US" sz="1500" b="1" u="sng" dirty="0" err="1"/>
              <a:t>nbins</a:t>
            </a:r>
            <a:r>
              <a:rPr lang="en-US" sz="1500" b="1" u="sng" dirty="0"/>
              <a:t>=20)</a:t>
            </a:r>
          </a:p>
          <a:p>
            <a:pPr>
              <a:spcBef>
                <a:spcPts val="0"/>
              </a:spcBef>
            </a:pPr>
            <a:r>
              <a:rPr lang="en-US" sz="1500" b="1" u="sng" dirty="0" err="1"/>
              <a:t>plt.locator_params</a:t>
            </a:r>
            <a:r>
              <a:rPr lang="en-US" sz="1500" b="1" u="sng" dirty="0"/>
              <a:t>(axis='y', </a:t>
            </a:r>
            <a:r>
              <a:rPr lang="en-US" sz="1500" b="1" u="sng" dirty="0" err="1"/>
              <a:t>nbins</a:t>
            </a:r>
            <a:r>
              <a:rPr lang="en-US" sz="1500" b="1" u="sng" dirty="0"/>
              <a:t>=20)</a:t>
            </a:r>
          </a:p>
          <a:p>
            <a:pPr>
              <a:spcBef>
                <a:spcPts val="0"/>
              </a:spcBef>
            </a:pPr>
            <a:r>
              <a:rPr lang="en-US" sz="1500" b="1" u="sng" dirty="0"/>
              <a:t>#plt.margins(x=0, y=0)</a:t>
            </a:r>
          </a:p>
          <a:p>
            <a:pPr>
              <a:spcBef>
                <a:spcPts val="0"/>
              </a:spcBef>
            </a:pPr>
            <a:r>
              <a:rPr lang="en-US" sz="1500" b="1" u="sng" dirty="0" err="1"/>
              <a:t>plt.yticks</a:t>
            </a:r>
            <a:r>
              <a:rPr lang="en-US" sz="1500" b="1" u="sng" dirty="0"/>
              <a:t>(ticks=</a:t>
            </a:r>
            <a:r>
              <a:rPr lang="en-US" sz="1500" b="1" u="sng" dirty="0" err="1"/>
              <a:t>plt.yticks</a:t>
            </a:r>
            <a:r>
              <a:rPr lang="en-US" sz="1500" b="1" u="sng" dirty="0"/>
              <a:t>()[0], labels=</a:t>
            </a:r>
            <a:r>
              <a:rPr lang="en-US" sz="1500" b="1" u="sng" dirty="0" err="1"/>
              <a:t>plt.yticks</a:t>
            </a:r>
            <a:r>
              <a:rPr lang="en-US" sz="1500" b="1" u="sng" dirty="0"/>
              <a:t>()[0])# Show real </a:t>
            </a:r>
            <a:r>
              <a:rPr lang="en-US" sz="1500" b="1" u="sng" dirty="0" err="1"/>
              <a:t>values,numbers</a:t>
            </a:r>
            <a:r>
              <a:rPr lang="en-US" sz="1500" b="1" u="sng" dirty="0"/>
              <a:t> big without it appear short</a:t>
            </a:r>
          </a:p>
          <a:p>
            <a:pPr>
              <a:spcBef>
                <a:spcPts val="0"/>
              </a:spcBef>
            </a:pPr>
            <a:r>
              <a:rPr lang="en-US" sz="1500" b="1" u="sng" dirty="0" err="1"/>
              <a:t>plt.subplots_adjust</a:t>
            </a:r>
            <a:r>
              <a:rPr lang="en-US" sz="1500" b="1" u="sng" dirty="0"/>
              <a:t>(left=0.1, bottom=0.1, right=0.9,top=0.9,wspace=0.5, </a:t>
            </a:r>
            <a:r>
              <a:rPr lang="en-US" sz="1500" b="1" u="sng" dirty="0" err="1"/>
              <a:t>hspace</a:t>
            </a:r>
            <a:r>
              <a:rPr lang="en-US" sz="1500" b="1" u="sng" dirty="0"/>
              <a:t>=0.6)# set the spacing between subplots</a:t>
            </a:r>
          </a:p>
          <a:p>
            <a:pPr>
              <a:spcBef>
                <a:spcPts val="0"/>
              </a:spcBef>
            </a:pPr>
            <a:r>
              <a:rPr lang="en-US" sz="1500" b="1" u="sng" dirty="0" err="1"/>
              <a:t>plt.suptitle</a:t>
            </a:r>
            <a:r>
              <a:rPr lang="en-US" sz="1500" b="1" u="sng" dirty="0"/>
              <a:t>("Sales")#Name for the whole graph</a:t>
            </a:r>
          </a:p>
          <a:p>
            <a:pPr>
              <a:spcBef>
                <a:spcPts val="0"/>
              </a:spcBef>
            </a:pPr>
            <a:r>
              <a:rPr lang="en-US" sz="1500" b="1" u="sng" dirty="0" err="1"/>
              <a:t>plt.show</a:t>
            </a:r>
            <a:r>
              <a:rPr lang="en-US" sz="1500" b="1" u="sng" dirty="0"/>
              <a:t>()#view</a:t>
            </a:r>
          </a:p>
          <a:p>
            <a:pPr>
              <a:spcBef>
                <a:spcPts val="0"/>
              </a:spcBef>
            </a:pPr>
            <a:endParaRPr lang="en-US" sz="1500" b="1" dirty="0"/>
          </a:p>
          <a:p>
            <a:pPr>
              <a:spcBef>
                <a:spcPts val="0"/>
              </a:spcBef>
            </a:pPr>
            <a:endParaRPr lang="en-US" sz="1500" b="1" dirty="0"/>
          </a:p>
          <a:p>
            <a:pPr>
              <a:spcBef>
                <a:spcPts val="0"/>
              </a:spcBef>
            </a:pPr>
            <a:endParaRPr lang="en-US" sz="1500" b="1" dirty="0"/>
          </a:p>
          <a:p>
            <a:pPr>
              <a:spcBef>
                <a:spcPts val="0"/>
              </a:spcBef>
            </a:pPr>
            <a:endParaRPr lang="en-US" sz="2800" b="1" u="sng" dirty="0"/>
          </a:p>
          <a:p>
            <a:pPr marL="0" indent="0">
              <a:lnSpc>
                <a:spcPct val="100000"/>
              </a:lnSpc>
              <a:buNone/>
            </a:pPr>
            <a:endParaRPr lang="en-US" sz="2500" b="1" u="sng" dirty="0"/>
          </a:p>
          <a:p>
            <a:pPr marL="0" indent="0">
              <a:lnSpc>
                <a:spcPct val="120000"/>
              </a:lnSpc>
              <a:buNone/>
            </a:pPr>
            <a:endParaRPr lang="en-US" sz="2500" b="1" u="sng" dirty="0"/>
          </a:p>
          <a:p>
            <a:pPr marL="0" indent="0">
              <a:buNone/>
            </a:pPr>
            <a:endParaRPr lang="en-IN" dirty="0"/>
          </a:p>
        </p:txBody>
      </p:sp>
    </p:spTree>
    <p:extLst>
      <p:ext uri="{BB962C8B-B14F-4D97-AF65-F5344CB8AC3E}">
        <p14:creationId xmlns:p14="http://schemas.microsoft.com/office/powerpoint/2010/main" val="494892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254">
        <p15:prstTrans prst="crush"/>
      </p:transition>
    </mc:Choice>
    <mc:Fallback xmlns="">
      <p:transition spd="slow" advTm="425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8C92-A89D-143D-8AEB-0FED38ADB6AB}"/>
              </a:ext>
            </a:extLst>
          </p:cNvPr>
          <p:cNvSpPr>
            <a:spLocks noGrp="1"/>
          </p:cNvSpPr>
          <p:nvPr>
            <p:ph type="title"/>
          </p:nvPr>
        </p:nvSpPr>
        <p:spPr>
          <a:xfrm>
            <a:off x="1640156" y="581908"/>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SALES VALUES BY CAR BRAND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(BAR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pic>
        <p:nvPicPr>
          <p:cNvPr id="5" name="Content Placeholder 4">
            <a:extLst>
              <a:ext uri="{FF2B5EF4-FFF2-40B4-BE49-F238E27FC236}">
                <a16:creationId xmlns:a16="http://schemas.microsoft.com/office/drawing/2014/main" id="{560761D9-648A-22EC-2614-357EDA0DD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34" y="2372751"/>
            <a:ext cx="8477329"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6862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814">
        <p15:prstTrans prst="crush"/>
      </p:transition>
    </mc:Choice>
    <mc:Fallback xmlns="">
      <p:transition spd="slow" advTm="281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7D9A-2005-DAB0-D1C8-EF57121BF88A}"/>
              </a:ext>
            </a:extLst>
          </p:cNvPr>
          <p:cNvSpPr>
            <a:spLocks noGrp="1"/>
          </p:cNvSpPr>
          <p:nvPr>
            <p:ph type="title"/>
          </p:nvPr>
        </p:nvSpPr>
        <p:spPr>
          <a:xfrm>
            <a:off x="1640156" y="638178"/>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TOP 20 CAR BRANDS DISTRIBUTION </a:t>
            </a:r>
            <a:b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(PIE CHART</a:t>
            </a:r>
            <a:r>
              <a:rPr lang="en-IN" b="0" i="0" dirty="0">
                <a:solidFill>
                  <a:srgbClr val="374151"/>
                </a:solidFill>
                <a:effectLst/>
                <a:latin typeface="Söhne"/>
              </a:rPr>
              <a:t>)</a:t>
            </a:r>
            <a:endParaRPr lang="en-IN" dirty="0"/>
          </a:p>
        </p:txBody>
      </p:sp>
      <p:sp>
        <p:nvSpPr>
          <p:cNvPr id="3" name="Content Placeholder 2">
            <a:extLst>
              <a:ext uri="{FF2B5EF4-FFF2-40B4-BE49-F238E27FC236}">
                <a16:creationId xmlns:a16="http://schemas.microsoft.com/office/drawing/2014/main" id="{5E0CE346-4DCD-A92E-BF96-CAC927224BDC}"/>
              </a:ext>
            </a:extLst>
          </p:cNvPr>
          <p:cNvSpPr>
            <a:spLocks noGrp="1"/>
          </p:cNvSpPr>
          <p:nvPr>
            <p:ph idx="1"/>
          </p:nvPr>
        </p:nvSpPr>
        <p:spPr>
          <a:xfrm>
            <a:off x="1756494" y="2091396"/>
            <a:ext cx="8679009" cy="4492284"/>
          </a:xfrm>
          <a:ln>
            <a:solidFill>
              <a:schemeClr val="accent5">
                <a:lumMod val="40000"/>
                <a:lumOff val="60000"/>
              </a:schemeClr>
            </a:solidFill>
          </a:ln>
        </p:spPr>
        <p:txBody>
          <a:bodyPr>
            <a:normAutofit fontScale="25000" lnSpcReduction="20000"/>
          </a:bodyPr>
          <a:lstStyle/>
          <a:p>
            <a:pPr>
              <a:spcBef>
                <a:spcPts val="0"/>
              </a:spcBef>
            </a:pPr>
            <a:r>
              <a:rPr lang="en-IN" sz="5600" b="0" u="sng" dirty="0">
                <a:effectLst/>
              </a:rPr>
              <a:t>## We will display sales by count in pie graphs</a:t>
            </a:r>
          </a:p>
          <a:p>
            <a:pPr>
              <a:spcBef>
                <a:spcPts val="0"/>
              </a:spcBef>
            </a:pPr>
            <a:endParaRPr lang="en-IN" sz="5600" b="0" u="sng" dirty="0">
              <a:effectLst/>
            </a:endParaRPr>
          </a:p>
          <a:p>
            <a:pPr>
              <a:spcBef>
                <a:spcPts val="0"/>
              </a:spcBef>
            </a:pPr>
            <a:r>
              <a:rPr lang="en-IN" sz="5600" b="0" u="sng" dirty="0">
                <a:effectLst/>
              </a:rPr>
              <a:t>labels = </a:t>
            </a:r>
            <a:r>
              <a:rPr lang="en-IN" sz="5600" b="0" u="sng" dirty="0" err="1">
                <a:effectLst/>
              </a:rPr>
              <a:t>df</a:t>
            </a:r>
            <a:r>
              <a:rPr lang="en-IN" sz="5600" b="0" u="sng" dirty="0">
                <a:effectLst/>
              </a:rPr>
              <a:t>["brand"][:20].</a:t>
            </a:r>
            <a:r>
              <a:rPr lang="en-IN" sz="5600" b="0" u="sng" dirty="0" err="1">
                <a:effectLst/>
              </a:rPr>
              <a:t>value_counts</a:t>
            </a:r>
            <a:r>
              <a:rPr lang="en-IN" sz="5600" b="0" u="sng" dirty="0">
                <a:effectLst/>
              </a:rPr>
              <a:t>().index #We chose only twenty</a:t>
            </a:r>
          </a:p>
          <a:p>
            <a:pPr>
              <a:spcBef>
                <a:spcPts val="0"/>
              </a:spcBef>
            </a:pPr>
            <a:r>
              <a:rPr lang="en-IN" sz="5600" b="0" u="sng" dirty="0">
                <a:effectLst/>
              </a:rPr>
              <a:t>sizes = </a:t>
            </a:r>
            <a:r>
              <a:rPr lang="en-IN" sz="5600" b="0" u="sng" dirty="0" err="1">
                <a:effectLst/>
              </a:rPr>
              <a:t>df</a:t>
            </a:r>
            <a:r>
              <a:rPr lang="en-IN" sz="5600" b="0" u="sng" dirty="0">
                <a:effectLst/>
              </a:rPr>
              <a:t>["brand"][:20].</a:t>
            </a:r>
            <a:r>
              <a:rPr lang="en-IN" sz="5600" b="0" u="sng" dirty="0" err="1">
                <a:effectLst/>
              </a:rPr>
              <a:t>value_counts</a:t>
            </a:r>
            <a:r>
              <a:rPr lang="en-IN" sz="5600" b="0" u="sng" dirty="0">
                <a:effectLst/>
              </a:rPr>
              <a:t>() # We chose only twenty</a:t>
            </a:r>
          </a:p>
          <a:p>
            <a:pPr>
              <a:spcBef>
                <a:spcPts val="0"/>
              </a:spcBef>
            </a:pPr>
            <a:r>
              <a:rPr lang="en-IN" sz="5600" b="0" u="sng" dirty="0">
                <a:effectLst/>
              </a:rPr>
              <a:t>data = </a:t>
            </a:r>
            <a:r>
              <a:rPr lang="en-IN" sz="5600" b="0" u="sng" dirty="0" err="1">
                <a:effectLst/>
              </a:rPr>
              <a:t>df.groupby</a:t>
            </a:r>
            <a:r>
              <a:rPr lang="en-IN" sz="5600" b="0" u="sng" dirty="0">
                <a:effectLst/>
              </a:rPr>
              <a:t>(['brand'])['brand'].count().</a:t>
            </a:r>
            <a:r>
              <a:rPr lang="en-IN" sz="5600" b="0" u="sng" dirty="0" err="1">
                <a:effectLst/>
              </a:rPr>
              <a:t>sort_values</a:t>
            </a:r>
            <a:r>
              <a:rPr lang="en-IN" sz="5600" b="0" u="sng" dirty="0">
                <a:effectLst/>
              </a:rPr>
              <a:t>(ascending=False)#to extract the count</a:t>
            </a:r>
          </a:p>
          <a:p>
            <a:pPr>
              <a:spcBef>
                <a:spcPts val="0"/>
              </a:spcBef>
            </a:pPr>
            <a:r>
              <a:rPr lang="en-IN" sz="5600" b="0" u="sng" dirty="0">
                <a:effectLst/>
              </a:rPr>
              <a:t>x = </a:t>
            </a:r>
            <a:r>
              <a:rPr lang="en-IN" sz="5600" b="0" u="sng" dirty="0" err="1">
                <a:effectLst/>
              </a:rPr>
              <a:t>data.index</a:t>
            </a:r>
            <a:r>
              <a:rPr lang="en-IN" sz="5600" b="0" u="sng" dirty="0">
                <a:effectLst/>
              </a:rPr>
              <a:t> #to extract the brand name</a:t>
            </a:r>
          </a:p>
          <a:p>
            <a:pPr>
              <a:spcBef>
                <a:spcPts val="0"/>
              </a:spcBef>
            </a:pPr>
            <a:r>
              <a:rPr lang="en-IN" sz="5600" b="0" u="sng" dirty="0">
                <a:effectLst/>
              </a:rPr>
              <a:t>y = </a:t>
            </a:r>
            <a:r>
              <a:rPr lang="en-IN" sz="5600" b="0" u="sng" dirty="0" err="1">
                <a:effectLst/>
              </a:rPr>
              <a:t>data.values#to</a:t>
            </a:r>
            <a:r>
              <a:rPr lang="en-IN" sz="5600" b="0" u="sng" dirty="0">
                <a:effectLst/>
              </a:rPr>
              <a:t> extract the count to brand</a:t>
            </a:r>
          </a:p>
          <a:p>
            <a:pPr>
              <a:spcBef>
                <a:spcPts val="0"/>
              </a:spcBef>
            </a:pPr>
            <a:r>
              <a:rPr lang="en-IN" sz="5600" b="0" u="sng" dirty="0" err="1">
                <a:effectLst/>
              </a:rPr>
              <a:t>colors</a:t>
            </a:r>
            <a:r>
              <a:rPr lang="en-IN" sz="5600" b="0" u="sng" dirty="0">
                <a:effectLst/>
              </a:rPr>
              <a:t> = ['#F8EEFB','#66b3ff','#8000FF','#ffcc99',"#00FF1B","#FF8040","#F8AEF8"]#color choice</a:t>
            </a:r>
          </a:p>
          <a:p>
            <a:pPr>
              <a:spcBef>
                <a:spcPts val="0"/>
              </a:spcBef>
            </a:pPr>
            <a:r>
              <a:rPr lang="en-IN" sz="5600" b="0" u="sng" dirty="0" err="1">
                <a:effectLst/>
              </a:rPr>
              <a:t>plt.figure</a:t>
            </a:r>
            <a:r>
              <a:rPr lang="en-IN" sz="5600" b="0" u="sng" dirty="0">
                <a:effectLst/>
              </a:rPr>
              <a:t>(</a:t>
            </a:r>
            <a:r>
              <a:rPr lang="en-IN" sz="5600" b="0" u="sng" dirty="0" err="1">
                <a:effectLst/>
              </a:rPr>
              <a:t>figsize</a:t>
            </a:r>
            <a:r>
              <a:rPr lang="en-IN" sz="5600" b="0" u="sng" dirty="0">
                <a:effectLst/>
              </a:rPr>
              <a:t> = (8,8))#Determine the size of the graph</a:t>
            </a:r>
          </a:p>
          <a:p>
            <a:pPr>
              <a:spcBef>
                <a:spcPts val="0"/>
              </a:spcBef>
            </a:pPr>
            <a:r>
              <a:rPr lang="en-IN" sz="5600" b="0" u="sng" dirty="0">
                <a:effectLst/>
              </a:rPr>
              <a:t># Creating explode data</a:t>
            </a:r>
          </a:p>
          <a:p>
            <a:pPr>
              <a:spcBef>
                <a:spcPts val="0"/>
              </a:spcBef>
            </a:pPr>
            <a:r>
              <a:rPr lang="en-IN" sz="5600" b="0" u="sng" dirty="0">
                <a:effectLst/>
              </a:rPr>
              <a:t>#explode = (0.1, 0.0, 0.2, 0.3, 0.0, 0.0)</a:t>
            </a:r>
          </a:p>
          <a:p>
            <a:pPr>
              <a:spcBef>
                <a:spcPts val="0"/>
              </a:spcBef>
            </a:pPr>
            <a:r>
              <a:rPr lang="en-IN" sz="5600" b="0" u="sng" dirty="0" err="1">
                <a:effectLst/>
              </a:rPr>
              <a:t>plt.pie</a:t>
            </a:r>
            <a:r>
              <a:rPr lang="en-IN" sz="5600" b="0" u="sng" dirty="0">
                <a:effectLst/>
              </a:rPr>
              <a:t>(sizes, labels=labels, </a:t>
            </a:r>
            <a:r>
              <a:rPr lang="en-IN" sz="5600" b="0" u="sng" dirty="0" err="1">
                <a:effectLst/>
              </a:rPr>
              <a:t>rotatelabels</a:t>
            </a:r>
            <a:r>
              <a:rPr lang="en-IN" sz="5600" b="0" u="sng" dirty="0">
                <a:effectLst/>
              </a:rPr>
              <a:t>=False, </a:t>
            </a:r>
            <a:r>
              <a:rPr lang="en-IN" sz="5600" b="0" u="sng" dirty="0" err="1">
                <a:effectLst/>
              </a:rPr>
              <a:t>autopct</a:t>
            </a:r>
            <a:r>
              <a:rPr lang="en-IN" sz="5600" b="0" u="sng" dirty="0">
                <a:effectLst/>
              </a:rPr>
              <a:t>='%1.1f%%',</a:t>
            </a:r>
            <a:r>
              <a:rPr lang="en-IN" sz="5600" b="0" u="sng" dirty="0" err="1">
                <a:effectLst/>
              </a:rPr>
              <a:t>colors</a:t>
            </a:r>
            <a:r>
              <a:rPr lang="en-IN" sz="5600" b="0" u="sng" dirty="0">
                <a:effectLst/>
              </a:rPr>
              <a:t>=</a:t>
            </a:r>
            <a:r>
              <a:rPr lang="en-IN" sz="5600" b="0" u="sng" dirty="0" err="1">
                <a:effectLst/>
              </a:rPr>
              <a:t>colors,shadow</a:t>
            </a:r>
            <a:r>
              <a:rPr lang="en-IN" sz="5600" b="0" u="sng" dirty="0">
                <a:effectLst/>
              </a:rPr>
              <a:t>=True, </a:t>
            </a:r>
            <a:r>
              <a:rPr lang="en-IN" sz="5600" b="0" u="sng" dirty="0" err="1">
                <a:effectLst/>
              </a:rPr>
              <a:t>startangle</a:t>
            </a:r>
            <a:r>
              <a:rPr lang="en-IN" sz="5600" b="0" u="sng" dirty="0">
                <a:effectLst/>
              </a:rPr>
              <a:t>=45)#Fomat pie</a:t>
            </a:r>
          </a:p>
          <a:p>
            <a:pPr>
              <a:spcBef>
                <a:spcPts val="0"/>
              </a:spcBef>
            </a:pPr>
            <a:r>
              <a:rPr lang="en-IN" sz="5600" b="0" u="sng" dirty="0" err="1">
                <a:effectLst/>
              </a:rPr>
              <a:t>plt.title</a:t>
            </a:r>
            <a:r>
              <a:rPr lang="en-IN" sz="5600" b="0" u="sng" dirty="0">
                <a:effectLst/>
              </a:rPr>
              <a:t>('</a:t>
            </a:r>
            <a:r>
              <a:rPr lang="en-IN" sz="5600" b="0" u="sng" dirty="0" err="1">
                <a:effectLst/>
              </a:rPr>
              <a:t>Monalisha</a:t>
            </a:r>
            <a:r>
              <a:rPr lang="en-IN" sz="5600" b="0" u="sng" dirty="0">
                <a:effectLst/>
              </a:rPr>
              <a:t> Shukla Car Details',</a:t>
            </a:r>
            <a:r>
              <a:rPr lang="en-IN" sz="5600" b="0" u="sng" dirty="0" err="1">
                <a:effectLst/>
              </a:rPr>
              <a:t>color</a:t>
            </a:r>
            <a:r>
              <a:rPr lang="en-IN" sz="5600" b="0" u="sng" dirty="0">
                <a:effectLst/>
              </a:rPr>
              <a:t> = 'black',</a:t>
            </a:r>
            <a:r>
              <a:rPr lang="en-IN" sz="5600" b="0" u="sng" dirty="0" err="1">
                <a:effectLst/>
              </a:rPr>
              <a:t>fontsize</a:t>
            </a:r>
            <a:r>
              <a:rPr lang="en-IN" sz="5600" b="0" u="sng" dirty="0">
                <a:effectLst/>
              </a:rPr>
              <a:t> = 15)#Fomat title</a:t>
            </a:r>
          </a:p>
          <a:p>
            <a:pPr>
              <a:spcBef>
                <a:spcPts val="0"/>
              </a:spcBef>
            </a:pPr>
            <a:r>
              <a:rPr lang="en-IN" sz="5600" b="0" u="sng" dirty="0">
                <a:effectLst/>
              </a:rPr>
              <a:t>#plt.legend()#</a:t>
            </a:r>
          </a:p>
          <a:p>
            <a:pPr>
              <a:spcBef>
                <a:spcPts val="0"/>
              </a:spcBef>
            </a:pPr>
            <a:r>
              <a:rPr lang="en-IN" sz="5600" b="0" u="sng" dirty="0" err="1">
                <a:effectLst/>
              </a:rPr>
              <a:t>plt.legend</a:t>
            </a:r>
            <a:r>
              <a:rPr lang="en-IN" sz="5600" b="0" u="sng" dirty="0">
                <a:effectLst/>
              </a:rPr>
              <a:t>(title = "Cars")#title legend</a:t>
            </a:r>
          </a:p>
          <a:p>
            <a:pPr>
              <a:spcBef>
                <a:spcPts val="0"/>
              </a:spcBef>
            </a:pPr>
            <a:r>
              <a:rPr lang="en-IN" sz="5600" b="0" u="sng" dirty="0">
                <a:effectLst/>
              </a:rPr>
              <a:t>#plt.legend(wedges, cars, title ="</a:t>
            </a:r>
            <a:r>
              <a:rPr lang="en-IN" sz="5600" b="0" u="sng" dirty="0" err="1">
                <a:effectLst/>
              </a:rPr>
              <a:t>Cars",loc</a:t>
            </a:r>
            <a:r>
              <a:rPr lang="en-IN" sz="5600" b="0" u="sng" dirty="0">
                <a:effectLst/>
              </a:rPr>
              <a:t> ="</a:t>
            </a:r>
            <a:r>
              <a:rPr lang="en-IN" sz="5600" b="0" u="sng" dirty="0" err="1">
                <a:effectLst/>
              </a:rPr>
              <a:t>center</a:t>
            </a:r>
            <a:r>
              <a:rPr lang="en-IN" sz="5600" b="0" u="sng" dirty="0">
                <a:effectLst/>
              </a:rPr>
              <a:t> left",</a:t>
            </a:r>
            <a:r>
              <a:rPr lang="en-IN" sz="5600" b="0" u="sng" dirty="0" err="1">
                <a:effectLst/>
              </a:rPr>
              <a:t>bbox_to_anchor</a:t>
            </a:r>
            <a:r>
              <a:rPr lang="en-IN" sz="5600" b="0" u="sng" dirty="0">
                <a:effectLst/>
              </a:rPr>
              <a:t> =(1, 0, 0.5, 1))</a:t>
            </a:r>
          </a:p>
          <a:p>
            <a:pPr>
              <a:spcBef>
                <a:spcPts val="0"/>
              </a:spcBef>
            </a:pPr>
            <a:r>
              <a:rPr lang="en-IN" sz="5600" b="0" u="sng" dirty="0">
                <a:effectLst/>
              </a:rPr>
              <a:t>#myexplode = [0.2, 0, 0, 0]</a:t>
            </a:r>
          </a:p>
          <a:p>
            <a:pPr>
              <a:spcBef>
                <a:spcPts val="0"/>
              </a:spcBef>
            </a:pPr>
            <a:r>
              <a:rPr lang="en-IN" sz="5600" b="0" u="sng" dirty="0" err="1">
                <a:effectLst/>
              </a:rPr>
              <a:t>plt.show</a:t>
            </a:r>
            <a:r>
              <a:rPr lang="en-IN" sz="5600" b="0" u="sng" dirty="0">
                <a:effectLst/>
              </a:rPr>
              <a:t>()#view</a:t>
            </a:r>
          </a:p>
          <a:p>
            <a:pPr marL="0" indent="0">
              <a:buNone/>
            </a:pPr>
            <a:endParaRPr lang="en-IN" dirty="0"/>
          </a:p>
        </p:txBody>
      </p:sp>
    </p:spTree>
    <p:extLst>
      <p:ext uri="{BB962C8B-B14F-4D97-AF65-F5344CB8AC3E}">
        <p14:creationId xmlns:p14="http://schemas.microsoft.com/office/powerpoint/2010/main" val="3846748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16">
        <p15:prstTrans prst="crush"/>
      </p:transition>
    </mc:Choice>
    <mc:Fallback xmlns="">
      <p:transition spd="slow" advTm="271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6143-ACA8-5438-618B-6F4CDE80DBB3}"/>
              </a:ext>
            </a:extLst>
          </p:cNvPr>
          <p:cNvSpPr>
            <a:spLocks noGrp="1"/>
          </p:cNvSpPr>
          <p:nvPr>
            <p:ph type="title"/>
          </p:nvPr>
        </p:nvSpPr>
        <p:spPr>
          <a:xfrm>
            <a:off x="1640156" y="620861"/>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TOP 20 CAR BRANDS DISTRIBUTION </a:t>
            </a:r>
            <a:b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(PIE CHART)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pic>
        <p:nvPicPr>
          <p:cNvPr id="9" name="Content Placeholder 8">
            <a:extLst>
              <a:ext uri="{FF2B5EF4-FFF2-40B4-BE49-F238E27FC236}">
                <a16:creationId xmlns:a16="http://schemas.microsoft.com/office/drawing/2014/main" id="{DC8331B7-E393-BC8D-E659-221ECF7F1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83" y="2305962"/>
            <a:ext cx="9156031"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282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898">
        <p15:prstTrans prst="crush"/>
      </p:transition>
    </mc:Choice>
    <mc:Fallback xmlns="">
      <p:transition spd="slow" advTm="289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09BA-35A3-8F7B-56D2-AE4898DF6F73}"/>
              </a:ext>
            </a:extLst>
          </p:cNvPr>
          <p:cNvSpPr>
            <a:spLocks noGrp="1"/>
          </p:cNvSpPr>
          <p:nvPr>
            <p:ph type="title"/>
          </p:nvPr>
        </p:nvSpPr>
        <p:spPr>
          <a:xfrm>
            <a:off x="1640155" y="567478"/>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COUNT OF CAR LISTINGS BY YEAR</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AC89592C-FB3B-BC7B-7754-86C15DDBCF3A}"/>
              </a:ext>
            </a:extLst>
          </p:cNvPr>
          <p:cNvSpPr>
            <a:spLocks noGrp="1"/>
          </p:cNvSpPr>
          <p:nvPr>
            <p:ph idx="1"/>
          </p:nvPr>
        </p:nvSpPr>
        <p:spPr>
          <a:xfrm>
            <a:off x="2452845" y="2011680"/>
            <a:ext cx="7286308" cy="633046"/>
          </a:xfrm>
          <a:ln>
            <a:solidFill>
              <a:schemeClr val="accent5">
                <a:lumMod val="40000"/>
                <a:lumOff val="60000"/>
              </a:schemeClr>
            </a:solidFill>
          </a:ln>
        </p:spPr>
        <p:txBody>
          <a:bodyPr>
            <a:normAutofit fontScale="62500" lnSpcReduction="20000"/>
          </a:bodyPr>
          <a:lstStyle/>
          <a:p>
            <a:r>
              <a:rPr lang="en-US" sz="2000" u="sng" dirty="0"/>
              <a:t>#To know </a:t>
            </a:r>
            <a:r>
              <a:rPr lang="en-US" sz="2000" u="sng" dirty="0" err="1"/>
              <a:t>countnvalue</a:t>
            </a:r>
            <a:r>
              <a:rPr lang="en-US" sz="2000" u="sng" dirty="0"/>
              <a:t> in year </a:t>
            </a:r>
            <a:r>
              <a:rPr lang="en-US" sz="2000" u="sng" dirty="0" err="1"/>
              <a:t>coulmn</a:t>
            </a:r>
            <a:endParaRPr lang="en-US" sz="2000" u="sng" dirty="0"/>
          </a:p>
          <a:p>
            <a:r>
              <a:rPr lang="en-US" sz="2000" u="sng" dirty="0" err="1"/>
              <a:t>df.year.value_counts</a:t>
            </a:r>
            <a:r>
              <a:rPr lang="en-US" sz="2000" u="sng" dirty="0"/>
              <a:t>()</a:t>
            </a:r>
          </a:p>
          <a:p>
            <a:endParaRPr lang="en-IN" dirty="0"/>
          </a:p>
        </p:txBody>
      </p:sp>
      <p:pic>
        <p:nvPicPr>
          <p:cNvPr id="5" name="Picture 4">
            <a:extLst>
              <a:ext uri="{FF2B5EF4-FFF2-40B4-BE49-F238E27FC236}">
                <a16:creationId xmlns:a16="http://schemas.microsoft.com/office/drawing/2014/main" id="{7B2F7C9A-624C-EFA5-6F08-3298F979B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466" y="2771335"/>
            <a:ext cx="6895064" cy="3990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7160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74">
        <p15:prstTrans prst="crush"/>
      </p:transition>
    </mc:Choice>
    <mc:Fallback xmlns="">
      <p:transition spd="slow" advTm="26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DD84-1878-B060-6B7F-D9558BAF4F5C}"/>
              </a:ext>
            </a:extLst>
          </p:cNvPr>
          <p:cNvSpPr>
            <a:spLocks noGrp="1"/>
          </p:cNvSpPr>
          <p:nvPr>
            <p:ph type="title"/>
          </p:nvPr>
        </p:nvSpPr>
        <p:spPr>
          <a:xfrm>
            <a:off x="2152357" y="427162"/>
            <a:ext cx="8156501" cy="1280890"/>
          </a:xfrm>
          <a:solidFill>
            <a:schemeClr val="bg2">
              <a:lumMod val="20000"/>
              <a:lumOff val="80000"/>
            </a:schemeClr>
          </a:solidFill>
          <a:effectLst>
            <a:glow rad="139700">
              <a:schemeClr val="accent5">
                <a:satMod val="175000"/>
                <a:alpha val="40000"/>
              </a:schemeClr>
            </a:glow>
          </a:effectLst>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INTRODUCTION:-</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75C2EDF8-34D8-2C33-CF56-587F80081D14}"/>
              </a:ext>
            </a:extLst>
          </p:cNvPr>
          <p:cNvSpPr>
            <a:spLocks noGrp="1"/>
          </p:cNvSpPr>
          <p:nvPr>
            <p:ph idx="1"/>
          </p:nvPr>
        </p:nvSpPr>
        <p:spPr>
          <a:xfrm>
            <a:off x="1984302" y="2119532"/>
            <a:ext cx="8915400" cy="4311306"/>
          </a:xfrm>
          <a:ln>
            <a:solidFill>
              <a:schemeClr val="accent5">
                <a:lumMod val="40000"/>
                <a:lumOff val="60000"/>
              </a:schemeClr>
            </a:solidFill>
          </a:ln>
        </p:spPr>
        <p:txBody>
          <a:bodyPr>
            <a:normAutofit fontScale="47500" lnSpcReduction="20000"/>
            <a:scene3d>
              <a:camera prst="orthographicFront"/>
              <a:lightRig rig="harsh" dir="t"/>
            </a:scene3d>
            <a:sp3d extrusionH="57150" prstMaterial="matte">
              <a:bevelT w="63500" h="12700" prst="angle"/>
              <a:contourClr>
                <a:schemeClr val="bg1">
                  <a:lumMod val="65000"/>
                </a:schemeClr>
              </a:contourClr>
            </a:sp3d>
          </a:bodyPr>
          <a:lstStyle/>
          <a:p>
            <a:pPr marL="0" indent="0">
              <a:buNone/>
            </a:pPr>
            <a:r>
              <a:rPr lang="en-US" sz="2900" b="1" i="0" cap="none" dirty="0">
                <a:ln/>
                <a:solidFill>
                  <a:schemeClr val="tx1">
                    <a:lumMod val="85000"/>
                    <a:lumOff val="15000"/>
                  </a:schemeClr>
                </a:solidFill>
                <a:latin typeface="Söhne"/>
              </a:rPr>
              <a:t>"</a:t>
            </a:r>
            <a:r>
              <a:rPr lang="en-US" sz="3500" b="1" i="0" cap="none" dirty="0">
                <a:ln/>
                <a:solidFill>
                  <a:schemeClr val="tx1">
                    <a:lumMod val="85000"/>
                    <a:lumOff val="15000"/>
                  </a:schemeClr>
                </a:solidFill>
                <a:latin typeface="Söhne"/>
              </a:rPr>
              <a:t>Good morning, ladies and gentlemen. Thank you for joining us today.</a:t>
            </a:r>
          </a:p>
          <a:p>
            <a:pPr marL="0" indent="0">
              <a:buNone/>
            </a:pPr>
            <a:r>
              <a:rPr lang="en-US" sz="3500" b="1" i="0" cap="none" dirty="0">
                <a:ln/>
                <a:solidFill>
                  <a:schemeClr val="tx1">
                    <a:lumMod val="85000"/>
                    <a:lumOff val="15000"/>
                  </a:schemeClr>
                </a:solidFill>
                <a:latin typeface="Söhne"/>
              </a:rPr>
              <a:t>I am excited to present to you our exploration of the fascinating world of data science through the Data Science with Python Career Program.</a:t>
            </a:r>
          </a:p>
          <a:p>
            <a:pPr marL="0" indent="0">
              <a:buNone/>
            </a:pPr>
            <a:r>
              <a:rPr lang="en-US" sz="3500" b="1" i="0" cap="none" dirty="0">
                <a:ln/>
                <a:solidFill>
                  <a:schemeClr val="tx1">
                    <a:lumMod val="85000"/>
                    <a:lumOff val="15000"/>
                  </a:schemeClr>
                </a:solidFill>
                <a:latin typeface="Söhne"/>
              </a:rPr>
              <a:t>In this presentation, we will delve into the transformative power of Python as a data science tool and showcase the remarkable Capstone Project based on the Car Details dataset.</a:t>
            </a:r>
          </a:p>
          <a:p>
            <a:pPr marL="0" indent="0">
              <a:buNone/>
            </a:pPr>
            <a:r>
              <a:rPr lang="en-US" sz="3500" b="1" i="0" cap="none" dirty="0">
                <a:ln/>
                <a:solidFill>
                  <a:schemeClr val="tx1">
                    <a:lumMod val="85000"/>
                    <a:lumOff val="15000"/>
                  </a:schemeClr>
                </a:solidFill>
                <a:latin typeface="Söhne"/>
              </a:rPr>
              <a:t>Throughout this program, participants have been equipped with essential skills in Python programming, data manipulation, visualization, and machine learning. Today, we'll be focusing on how these skills come together in our final Capstone Project, where learners apply their knowledge to analyze real-world data and make data-driven decisions.</a:t>
            </a:r>
          </a:p>
          <a:p>
            <a:pPr marL="0" indent="0">
              <a:buNone/>
            </a:pPr>
            <a:r>
              <a:rPr lang="en-US" sz="3500" b="1" i="0" cap="none" dirty="0">
                <a:ln/>
                <a:solidFill>
                  <a:schemeClr val="tx1">
                    <a:lumMod val="85000"/>
                    <a:lumOff val="15000"/>
                  </a:schemeClr>
                </a:solidFill>
                <a:latin typeface="Söhne"/>
              </a:rPr>
              <a:t>Our journey begins by examining the Car Details dataset, which includes information on car attributes like year, selling price, kilometers driven, fuel type, and more. By the end of this presentation, you will witness the power of data science in action as we uncover valuable insights and build predictive models.</a:t>
            </a:r>
            <a:endParaRPr lang="en-IN" sz="3500" b="1" cap="none" dirty="0">
              <a:ln/>
              <a:solidFill>
                <a:schemeClr val="tx1">
                  <a:lumMod val="85000"/>
                  <a:lumOff val="15000"/>
                </a:schemeClr>
              </a:solidFill>
            </a:endParaRPr>
          </a:p>
        </p:txBody>
      </p:sp>
    </p:spTree>
    <p:extLst>
      <p:ext uri="{BB962C8B-B14F-4D97-AF65-F5344CB8AC3E}">
        <p14:creationId xmlns:p14="http://schemas.microsoft.com/office/powerpoint/2010/main" val="3770531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110">
        <p15:prstTrans prst="crush"/>
      </p:transition>
    </mc:Choice>
    <mc:Fallback xmlns="">
      <p:transition spd="slow" advTm="411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95B8-F256-2376-F7F4-34CA5F39BE8E}"/>
              </a:ext>
            </a:extLst>
          </p:cNvPr>
          <p:cNvSpPr>
            <a:spLocks noGrp="1"/>
          </p:cNvSpPr>
          <p:nvPr>
            <p:ph type="title"/>
          </p:nvPr>
        </p:nvSpPr>
        <p:spPr>
          <a:xfrm>
            <a:off x="1640156" y="306333"/>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CAR LISTINGS COUNT BY YEAR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(SEABORN COUNT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20F6E9C5-7866-410E-F45D-7C71B702FCDD}"/>
              </a:ext>
            </a:extLst>
          </p:cNvPr>
          <p:cNvSpPr>
            <a:spLocks noGrp="1"/>
          </p:cNvSpPr>
          <p:nvPr>
            <p:ph idx="1"/>
          </p:nvPr>
        </p:nvSpPr>
        <p:spPr>
          <a:xfrm>
            <a:off x="1640156" y="1866314"/>
            <a:ext cx="7657135" cy="2410265"/>
          </a:xfrm>
          <a:ln>
            <a:solidFill>
              <a:schemeClr val="accent5">
                <a:lumMod val="40000"/>
                <a:lumOff val="60000"/>
              </a:schemeClr>
            </a:solidFill>
          </a:ln>
        </p:spPr>
        <p:txBody>
          <a:bodyPr>
            <a:normAutofit fontScale="77500" lnSpcReduction="20000"/>
          </a:bodyPr>
          <a:lstStyle/>
          <a:p>
            <a:r>
              <a:rPr lang="en-US" sz="1600" b="1" u="sng" dirty="0"/>
              <a:t>#Here I am using another way to display the graph by seaborn we imported it in the beginning</a:t>
            </a:r>
          </a:p>
          <a:p>
            <a:r>
              <a:rPr lang="en-US" sz="1600" b="1" u="sng" dirty="0" err="1"/>
              <a:t>sns.countplot</a:t>
            </a:r>
            <a:r>
              <a:rPr lang="en-US" sz="1600" b="1" u="sng" dirty="0"/>
              <a:t>(data=</a:t>
            </a:r>
            <a:r>
              <a:rPr lang="en-US" sz="1600" b="1" u="sng" dirty="0" err="1"/>
              <a:t>df,x</a:t>
            </a:r>
            <a:r>
              <a:rPr lang="en-US" sz="1600" b="1" u="sng" dirty="0"/>
              <a:t>="</a:t>
            </a:r>
            <a:r>
              <a:rPr lang="en-US" sz="1600" b="1" u="sng" dirty="0" err="1"/>
              <a:t>year",palette</a:t>
            </a:r>
            <a:r>
              <a:rPr lang="en-US" sz="1600" b="1" u="sng" dirty="0"/>
              <a:t>="</a:t>
            </a:r>
            <a:r>
              <a:rPr lang="en-US" sz="1600" b="1" u="sng" dirty="0" err="1"/>
              <a:t>icefire</a:t>
            </a:r>
            <a:r>
              <a:rPr lang="en-US" sz="1600" b="1" u="sng" dirty="0"/>
              <a:t>")</a:t>
            </a:r>
          </a:p>
          <a:p>
            <a:r>
              <a:rPr lang="en-US" sz="1600" b="1" u="sng" dirty="0" err="1"/>
              <a:t>plt.xticks</a:t>
            </a:r>
            <a:r>
              <a:rPr lang="en-US" sz="1600" b="1" u="sng" dirty="0"/>
              <a:t>(rotation=90)</a:t>
            </a:r>
          </a:p>
          <a:p>
            <a:r>
              <a:rPr lang="en-US" sz="1600" b="1" u="sng" dirty="0" err="1"/>
              <a:t>plt.xlabel</a:t>
            </a:r>
            <a:r>
              <a:rPr lang="en-US" sz="1600" b="1" u="sng" dirty="0"/>
              <a:t>("YEAR",</a:t>
            </a:r>
            <a:r>
              <a:rPr lang="en-US" sz="1600" b="1" u="sng" dirty="0" err="1"/>
              <a:t>fontsize</a:t>
            </a:r>
            <a:r>
              <a:rPr lang="en-US" sz="1600" b="1" u="sng" dirty="0"/>
              <a:t>=10,color="RED")</a:t>
            </a:r>
          </a:p>
          <a:p>
            <a:r>
              <a:rPr lang="en-US" sz="1600" b="1" u="sng" dirty="0" err="1"/>
              <a:t>plt.ylabel</a:t>
            </a:r>
            <a:r>
              <a:rPr lang="en-US" sz="1600" b="1" u="sng" dirty="0"/>
              <a:t>("COUNT",</a:t>
            </a:r>
            <a:r>
              <a:rPr lang="en-US" sz="1600" b="1" u="sng" dirty="0" err="1"/>
              <a:t>fontsize</a:t>
            </a:r>
            <a:r>
              <a:rPr lang="en-US" sz="1600" b="1" u="sng" dirty="0"/>
              <a:t>=10,color="RED")</a:t>
            </a:r>
          </a:p>
          <a:p>
            <a:r>
              <a:rPr lang="en-US" sz="1600" b="1" u="sng" dirty="0" err="1"/>
              <a:t>plt.title</a:t>
            </a:r>
            <a:r>
              <a:rPr lang="en-US" sz="1600" b="1" u="sng" dirty="0"/>
              <a:t>("YEAR </a:t>
            </a:r>
            <a:r>
              <a:rPr lang="en-US" sz="1600" b="1" u="sng" dirty="0" err="1"/>
              <a:t>COUNT",color</a:t>
            </a:r>
            <a:r>
              <a:rPr lang="en-US" sz="1600" b="1" u="sng" dirty="0"/>
              <a:t>="RED")</a:t>
            </a:r>
          </a:p>
          <a:p>
            <a:r>
              <a:rPr lang="en-US" sz="1600" b="1" u="sng" dirty="0" err="1"/>
              <a:t>plt.show</a:t>
            </a:r>
            <a:r>
              <a:rPr lang="en-US" sz="1600" b="1" u="sng" dirty="0"/>
              <a:t>()</a:t>
            </a:r>
          </a:p>
          <a:p>
            <a:endParaRPr lang="en-IN" dirty="0"/>
          </a:p>
        </p:txBody>
      </p:sp>
      <p:pic>
        <p:nvPicPr>
          <p:cNvPr id="4" name="Picture 3">
            <a:extLst>
              <a:ext uri="{FF2B5EF4-FFF2-40B4-BE49-F238E27FC236}">
                <a16:creationId xmlns:a16="http://schemas.microsoft.com/office/drawing/2014/main" id="{08EAB18C-98DF-7534-0959-092E7A045877}"/>
              </a:ext>
            </a:extLst>
          </p:cNvPr>
          <p:cNvPicPr>
            <a:picLocks noChangeAspect="1"/>
          </p:cNvPicPr>
          <p:nvPr/>
        </p:nvPicPr>
        <p:blipFill>
          <a:blip r:embed="rId2"/>
          <a:stretch>
            <a:fillRect/>
          </a:stretch>
        </p:blipFill>
        <p:spPr>
          <a:xfrm>
            <a:off x="5860367" y="2202806"/>
            <a:ext cx="6134685" cy="4480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629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28">
        <p15:prstTrans prst="crush"/>
      </p:transition>
    </mc:Choice>
    <mc:Fallback xmlns="">
      <p:transition spd="slow" advTm="2228">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C44D-DD7F-A46F-C79D-AB60FE912591}"/>
              </a:ext>
            </a:extLst>
          </p:cNvPr>
          <p:cNvSpPr>
            <a:spLocks noGrp="1"/>
          </p:cNvSpPr>
          <p:nvPr>
            <p:ph type="title"/>
          </p:nvPr>
        </p:nvSpPr>
        <p:spPr>
          <a:xfrm>
            <a:off x="1640156" y="525636"/>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CAR LISTINGS DISTRIBUTION BY YEAR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(PIE CHART)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641DFD2C-9399-C199-E420-EA7699A88D73}"/>
              </a:ext>
            </a:extLst>
          </p:cNvPr>
          <p:cNvSpPr>
            <a:spLocks noGrp="1"/>
          </p:cNvSpPr>
          <p:nvPr>
            <p:ph idx="1"/>
          </p:nvPr>
        </p:nvSpPr>
        <p:spPr>
          <a:xfrm>
            <a:off x="1978855" y="2035126"/>
            <a:ext cx="6729047" cy="2339926"/>
          </a:xfrm>
          <a:ln>
            <a:solidFill>
              <a:schemeClr val="accent5">
                <a:lumMod val="40000"/>
                <a:lumOff val="60000"/>
              </a:schemeClr>
            </a:solidFill>
          </a:ln>
        </p:spPr>
        <p:txBody>
          <a:bodyPr>
            <a:normAutofit fontScale="92500" lnSpcReduction="20000"/>
          </a:bodyPr>
          <a:lstStyle/>
          <a:p>
            <a:pPr>
              <a:spcBef>
                <a:spcPts val="0"/>
              </a:spcBef>
            </a:pPr>
            <a:r>
              <a:rPr lang="en-US" sz="1400" b="1" u="sng" dirty="0"/>
              <a:t>#We will display pie graphs</a:t>
            </a:r>
          </a:p>
          <a:p>
            <a:pPr>
              <a:spcBef>
                <a:spcPts val="0"/>
              </a:spcBef>
            </a:pPr>
            <a:r>
              <a:rPr lang="en-US" sz="1400" b="1" u="sng" dirty="0"/>
              <a:t>labels = df["year"].</a:t>
            </a:r>
            <a:r>
              <a:rPr lang="en-US" sz="1400" b="1" u="sng" dirty="0" err="1"/>
              <a:t>value_counts</a:t>
            </a:r>
            <a:r>
              <a:rPr lang="en-US" sz="1400" b="1" u="sng" dirty="0"/>
              <a:t>().index</a:t>
            </a:r>
          </a:p>
          <a:p>
            <a:pPr>
              <a:spcBef>
                <a:spcPts val="0"/>
              </a:spcBef>
            </a:pPr>
            <a:r>
              <a:rPr lang="en-US" sz="1400" b="1" u="sng" dirty="0"/>
              <a:t>sizes = df["year"].</a:t>
            </a:r>
            <a:r>
              <a:rPr lang="en-US" sz="1400" b="1" u="sng" dirty="0" err="1"/>
              <a:t>value_counts</a:t>
            </a:r>
            <a:r>
              <a:rPr lang="en-US" sz="1400" b="1" u="sng" dirty="0"/>
              <a:t>()</a:t>
            </a:r>
          </a:p>
          <a:p>
            <a:pPr>
              <a:spcBef>
                <a:spcPts val="0"/>
              </a:spcBef>
            </a:pPr>
            <a:r>
              <a:rPr lang="en-US" sz="1400" b="1" u="sng" dirty="0"/>
              <a:t>colors = ['#ff9999','#66b3ff','#99ff99','#ffcc99',"pink","yellow"]</a:t>
            </a:r>
          </a:p>
          <a:p>
            <a:pPr>
              <a:spcBef>
                <a:spcPts val="0"/>
              </a:spcBef>
            </a:pPr>
            <a:r>
              <a:rPr lang="en-US" sz="1400" b="1" u="sng" dirty="0" err="1"/>
              <a:t>plt.figure</a:t>
            </a:r>
            <a:r>
              <a:rPr lang="en-US" sz="1400" b="1" u="sng" dirty="0"/>
              <a:t>(</a:t>
            </a:r>
            <a:r>
              <a:rPr lang="en-US" sz="1400" b="1" u="sng" dirty="0" err="1"/>
              <a:t>figsize</a:t>
            </a:r>
            <a:r>
              <a:rPr lang="en-US" sz="1400" b="1" u="sng" dirty="0"/>
              <a:t> = (8,8))</a:t>
            </a:r>
          </a:p>
          <a:p>
            <a:pPr>
              <a:spcBef>
                <a:spcPts val="0"/>
              </a:spcBef>
            </a:pPr>
            <a:r>
              <a:rPr lang="en-US" sz="1400" b="1" u="sng" dirty="0" err="1"/>
              <a:t>plt.pie</a:t>
            </a:r>
            <a:r>
              <a:rPr lang="en-US" sz="1400" b="1" u="sng" dirty="0"/>
              <a:t>(sizes, labels=labels , </a:t>
            </a:r>
            <a:r>
              <a:rPr lang="en-US" sz="1400" b="1" u="sng" dirty="0" err="1"/>
              <a:t>rotatelabels</a:t>
            </a:r>
            <a:r>
              <a:rPr lang="en-US" sz="1400" b="1" u="sng" dirty="0"/>
              <a:t>=False, </a:t>
            </a:r>
            <a:r>
              <a:rPr lang="en-US" sz="1400" b="1" u="sng" dirty="0" err="1"/>
              <a:t>autopct</a:t>
            </a:r>
            <a:r>
              <a:rPr lang="en-US" sz="1400" b="1" u="sng" dirty="0"/>
              <a:t>=</a:t>
            </a:r>
            <a:r>
              <a:rPr lang="en-US" sz="1400" b="1" u="sng" dirty="0" err="1"/>
              <a:t>None,colors</a:t>
            </a:r>
            <a:r>
              <a:rPr lang="en-US" sz="1400" b="1" u="sng" dirty="0"/>
              <a:t>=</a:t>
            </a:r>
            <a:r>
              <a:rPr lang="en-US" sz="1400" b="1" u="sng" dirty="0" err="1"/>
              <a:t>colors,shadow</a:t>
            </a:r>
            <a:r>
              <a:rPr lang="en-US" sz="1400" b="1" u="sng" dirty="0"/>
              <a:t>=True, </a:t>
            </a:r>
            <a:r>
              <a:rPr lang="en-US" sz="1400" b="1" u="sng" dirty="0" err="1"/>
              <a:t>startangle</a:t>
            </a:r>
            <a:r>
              <a:rPr lang="en-US" sz="1400" b="1" u="sng" dirty="0"/>
              <a:t>=45, </a:t>
            </a:r>
            <a:r>
              <a:rPr lang="en-US" sz="1400" b="1" u="sng" dirty="0" err="1"/>
              <a:t>labeldistance</a:t>
            </a:r>
            <a:r>
              <a:rPr lang="en-US" sz="1400" b="1" u="sng" dirty="0"/>
              <a:t>=None)</a:t>
            </a:r>
          </a:p>
          <a:p>
            <a:pPr>
              <a:spcBef>
                <a:spcPts val="0"/>
              </a:spcBef>
            </a:pPr>
            <a:r>
              <a:rPr lang="en-US" sz="1400" b="1" u="sng" dirty="0" err="1"/>
              <a:t>plt.title</a:t>
            </a:r>
            <a:r>
              <a:rPr lang="en-US" sz="1400" b="1" u="sng" dirty="0"/>
              <a:t>('</a:t>
            </a:r>
            <a:r>
              <a:rPr lang="en-US" sz="1400" b="1" u="sng" dirty="0" err="1"/>
              <a:t>Year',color</a:t>
            </a:r>
            <a:r>
              <a:rPr lang="en-US" sz="1400" b="1" u="sng" dirty="0"/>
              <a:t> = 'red',</a:t>
            </a:r>
            <a:r>
              <a:rPr lang="en-US" sz="1400" b="1" u="sng" dirty="0" err="1"/>
              <a:t>fontsize</a:t>
            </a:r>
            <a:r>
              <a:rPr lang="en-US" sz="1400" b="1" u="sng" dirty="0"/>
              <a:t> = 15)</a:t>
            </a:r>
          </a:p>
          <a:p>
            <a:pPr>
              <a:spcBef>
                <a:spcPts val="0"/>
              </a:spcBef>
            </a:pPr>
            <a:r>
              <a:rPr lang="en-US" sz="1400" b="1" u="sng" dirty="0" err="1"/>
              <a:t>plt.legend</a:t>
            </a:r>
            <a:r>
              <a:rPr lang="en-US" sz="1400" b="1" u="sng" dirty="0"/>
              <a:t>(title = "Years", loc='upper right')#title legend</a:t>
            </a:r>
          </a:p>
          <a:p>
            <a:pPr>
              <a:spcBef>
                <a:spcPts val="0"/>
              </a:spcBef>
            </a:pPr>
            <a:r>
              <a:rPr lang="en-US" sz="1400" b="1" u="sng" dirty="0" err="1"/>
              <a:t>plt.show</a:t>
            </a:r>
            <a:r>
              <a:rPr lang="en-US" sz="1400" b="1" u="sng" dirty="0"/>
              <a:t>()</a:t>
            </a:r>
          </a:p>
          <a:p>
            <a:endParaRPr lang="en-IN" dirty="0"/>
          </a:p>
        </p:txBody>
      </p:sp>
      <p:pic>
        <p:nvPicPr>
          <p:cNvPr id="4" name="Picture 3">
            <a:extLst>
              <a:ext uri="{FF2B5EF4-FFF2-40B4-BE49-F238E27FC236}">
                <a16:creationId xmlns:a16="http://schemas.microsoft.com/office/drawing/2014/main" id="{7F9B7CB3-0D1C-43DB-74F5-9678B334A2FD}"/>
              </a:ext>
            </a:extLst>
          </p:cNvPr>
          <p:cNvPicPr>
            <a:picLocks noChangeAspect="1"/>
          </p:cNvPicPr>
          <p:nvPr/>
        </p:nvPicPr>
        <p:blipFill>
          <a:blip r:embed="rId2"/>
          <a:stretch>
            <a:fillRect/>
          </a:stretch>
        </p:blipFill>
        <p:spPr>
          <a:xfrm>
            <a:off x="7455878" y="2926081"/>
            <a:ext cx="4431323" cy="3629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7235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831">
        <p15:prstTrans prst="crush"/>
      </p:transition>
    </mc:Choice>
    <mc:Fallback xmlns="">
      <p:transition spd="slow" advTm="383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8AC5-E667-4510-5087-26934A5F5070}"/>
              </a:ext>
            </a:extLst>
          </p:cNvPr>
          <p:cNvSpPr>
            <a:spLocks noGrp="1"/>
          </p:cNvSpPr>
          <p:nvPr>
            <p:ph type="title"/>
          </p:nvPr>
        </p:nvSpPr>
        <p:spPr>
          <a:xfrm>
            <a:off x="1640155" y="558633"/>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CAR FUEL TYPES COUNT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(BAR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C8DCA7A8-3784-859A-41F9-8A5A00F8790B}"/>
              </a:ext>
            </a:extLst>
          </p:cNvPr>
          <p:cNvSpPr>
            <a:spLocks noGrp="1"/>
          </p:cNvSpPr>
          <p:nvPr>
            <p:ph idx="1"/>
          </p:nvPr>
        </p:nvSpPr>
        <p:spPr>
          <a:xfrm>
            <a:off x="1826831" y="2025748"/>
            <a:ext cx="8538333" cy="776980"/>
          </a:xfrm>
          <a:ln>
            <a:solidFill>
              <a:schemeClr val="accent5">
                <a:lumMod val="40000"/>
                <a:lumOff val="60000"/>
              </a:schemeClr>
            </a:solidFill>
          </a:ln>
        </p:spPr>
        <p:txBody>
          <a:bodyPr>
            <a:normAutofit fontScale="62500" lnSpcReduction="20000"/>
          </a:bodyPr>
          <a:lstStyle/>
          <a:p>
            <a:r>
              <a:rPr lang="en-US" sz="2000" b="1" u="sng" dirty="0"/>
              <a:t>#We will display bar graphs</a:t>
            </a:r>
          </a:p>
          <a:p>
            <a:r>
              <a:rPr lang="en-US" sz="2000" b="1" u="sng" dirty="0"/>
              <a:t>df["fuel"].</a:t>
            </a:r>
            <a:r>
              <a:rPr lang="en-US" sz="2000" b="1" u="sng" dirty="0" err="1"/>
              <a:t>value_counts</a:t>
            </a:r>
            <a:r>
              <a:rPr lang="en-US" sz="2000" b="1" u="sng" dirty="0"/>
              <a:t>(sort =True).plot(kind="bar", color=["green"], </a:t>
            </a:r>
            <a:r>
              <a:rPr lang="en-US" sz="2000" b="1" u="sng" dirty="0" err="1"/>
              <a:t>figsize</a:t>
            </a:r>
            <a:r>
              <a:rPr lang="en-US" sz="2000" b="1" u="sng" dirty="0"/>
              <a:t>=(8, 4) , title='Fuel');</a:t>
            </a:r>
          </a:p>
          <a:p>
            <a:endParaRPr lang="en-IN" dirty="0"/>
          </a:p>
        </p:txBody>
      </p:sp>
      <p:pic>
        <p:nvPicPr>
          <p:cNvPr id="4" name="Picture 3">
            <a:extLst>
              <a:ext uri="{FF2B5EF4-FFF2-40B4-BE49-F238E27FC236}">
                <a16:creationId xmlns:a16="http://schemas.microsoft.com/office/drawing/2014/main" id="{BF965A14-AC4C-0246-6738-C284DC7C8290}"/>
              </a:ext>
            </a:extLst>
          </p:cNvPr>
          <p:cNvPicPr>
            <a:picLocks noChangeAspect="1"/>
          </p:cNvPicPr>
          <p:nvPr/>
        </p:nvPicPr>
        <p:blipFill>
          <a:blip r:embed="rId2"/>
          <a:stretch>
            <a:fillRect/>
          </a:stretch>
        </p:blipFill>
        <p:spPr>
          <a:xfrm>
            <a:off x="2051569" y="2704254"/>
            <a:ext cx="8088858" cy="4006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9902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48">
        <p15:prstTrans prst="crush"/>
      </p:transition>
    </mc:Choice>
    <mc:Fallback xmlns="">
      <p:transition spd="slow" advTm="2548">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6FA3-2F54-D1B0-BECD-6245BC70ADC4}"/>
              </a:ext>
            </a:extLst>
          </p:cNvPr>
          <p:cNvSpPr>
            <a:spLocks noGrp="1"/>
          </p:cNvSpPr>
          <p:nvPr>
            <p:ph type="title"/>
          </p:nvPr>
        </p:nvSpPr>
        <p:spPr>
          <a:xfrm>
            <a:off x="1640156" y="544735"/>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SELLER TYPE COUNT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(BAR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443A17CE-908A-98E3-318A-BF6158D06AD3}"/>
              </a:ext>
            </a:extLst>
          </p:cNvPr>
          <p:cNvSpPr>
            <a:spLocks noGrp="1"/>
          </p:cNvSpPr>
          <p:nvPr>
            <p:ph idx="1"/>
          </p:nvPr>
        </p:nvSpPr>
        <p:spPr>
          <a:xfrm>
            <a:off x="1630777" y="1939723"/>
            <a:ext cx="10515600" cy="908239"/>
          </a:xfrm>
          <a:ln>
            <a:solidFill>
              <a:schemeClr val="accent5">
                <a:lumMod val="40000"/>
                <a:lumOff val="60000"/>
              </a:schemeClr>
            </a:solidFill>
          </a:ln>
        </p:spPr>
        <p:txBody>
          <a:bodyPr>
            <a:normAutofit fontScale="70000" lnSpcReduction="20000"/>
          </a:bodyPr>
          <a:lstStyle/>
          <a:p>
            <a:r>
              <a:rPr lang="en-US" sz="2000" b="1" dirty="0"/>
              <a:t>#We will display bar graphs</a:t>
            </a:r>
          </a:p>
          <a:p>
            <a:r>
              <a:rPr lang="en-US" sz="2000" b="1" dirty="0"/>
              <a:t>df["</a:t>
            </a:r>
            <a:r>
              <a:rPr lang="en-US" sz="2000" b="1" dirty="0" err="1"/>
              <a:t>seller_type</a:t>
            </a:r>
            <a:r>
              <a:rPr lang="en-US" sz="2000" b="1" dirty="0"/>
              <a:t>"].</a:t>
            </a:r>
            <a:r>
              <a:rPr lang="en-US" sz="2000" b="1" dirty="0" err="1"/>
              <a:t>value_counts</a:t>
            </a:r>
            <a:r>
              <a:rPr lang="en-US" sz="2000" b="1" dirty="0"/>
              <a:t>(sort = True).plot(kind="bar", color=["green"], </a:t>
            </a:r>
            <a:r>
              <a:rPr lang="en-US" sz="2000" b="1" dirty="0" err="1"/>
              <a:t>figsize</a:t>
            </a:r>
            <a:r>
              <a:rPr lang="en-US" sz="2000" b="1" dirty="0"/>
              <a:t>=(8, 4) , title='Seller type');</a:t>
            </a:r>
          </a:p>
          <a:p>
            <a:endParaRPr lang="en-IN" dirty="0"/>
          </a:p>
        </p:txBody>
      </p:sp>
      <p:pic>
        <p:nvPicPr>
          <p:cNvPr id="4" name="Picture 3">
            <a:extLst>
              <a:ext uri="{FF2B5EF4-FFF2-40B4-BE49-F238E27FC236}">
                <a16:creationId xmlns:a16="http://schemas.microsoft.com/office/drawing/2014/main" id="{B9E7C718-8DB2-597A-8D52-998D468B1638}"/>
              </a:ext>
            </a:extLst>
          </p:cNvPr>
          <p:cNvPicPr>
            <a:picLocks noChangeAspect="1"/>
          </p:cNvPicPr>
          <p:nvPr/>
        </p:nvPicPr>
        <p:blipFill>
          <a:blip r:embed="rId2"/>
          <a:stretch>
            <a:fillRect/>
          </a:stretch>
        </p:blipFill>
        <p:spPr>
          <a:xfrm>
            <a:off x="2366249" y="2847962"/>
            <a:ext cx="7459499" cy="377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742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56">
        <p15:prstTrans prst="crush"/>
      </p:transition>
    </mc:Choice>
    <mc:Fallback xmlns="">
      <p:transition spd="slow" advTm="2256">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5DA2-5473-D356-48DE-70A43379A0C5}"/>
              </a:ext>
            </a:extLst>
          </p:cNvPr>
          <p:cNvSpPr>
            <a:spLocks noGrp="1"/>
          </p:cNvSpPr>
          <p:nvPr>
            <p:ph type="title"/>
          </p:nvPr>
        </p:nvSpPr>
        <p:spPr>
          <a:xfrm>
            <a:off x="972170" y="544735"/>
            <a:ext cx="10366390"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TRANSMISSION TYPE COUNT </a:t>
            </a:r>
            <a:br>
              <a:rPr lang="en-US" b="1" i="0" cap="none" dirty="0">
                <a:ln w="9525">
                  <a:solidFill>
                    <a:schemeClr val="bg1"/>
                  </a:solidFill>
                  <a:prstDash val="solid"/>
                </a:ln>
                <a:effectLst>
                  <a:outerShdw blurRad="50800" dist="38100" algn="l" rotWithShape="0">
                    <a:prstClr val="black">
                      <a:alpha val="40000"/>
                    </a:prstClr>
                  </a:outerShdw>
                </a:effectLst>
                <a:latin typeface="Söhne"/>
              </a:rPr>
            </a:br>
            <a:r>
              <a:rPr lang="en-US" b="1" i="0" cap="none" dirty="0">
                <a:ln w="9525">
                  <a:solidFill>
                    <a:schemeClr val="bg1"/>
                  </a:solidFill>
                  <a:prstDash val="solid"/>
                </a:ln>
                <a:effectLst>
                  <a:outerShdw blurRad="50800" dist="38100" algn="l" rotWithShape="0">
                    <a:prstClr val="black">
                      <a:alpha val="40000"/>
                    </a:prstClr>
                  </a:outerShdw>
                </a:effectLst>
                <a:latin typeface="Söhne"/>
              </a:rPr>
              <a:t>(BAR PLOT)</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87F77987-193D-4FB3-2707-A5B7510F345A}"/>
              </a:ext>
            </a:extLst>
          </p:cNvPr>
          <p:cNvSpPr>
            <a:spLocks noGrp="1"/>
          </p:cNvSpPr>
          <p:nvPr>
            <p:ph idx="1"/>
          </p:nvPr>
        </p:nvSpPr>
        <p:spPr>
          <a:xfrm>
            <a:off x="1401005" y="1906856"/>
            <a:ext cx="9417050" cy="875372"/>
          </a:xfrm>
          <a:ln>
            <a:solidFill>
              <a:schemeClr val="accent5">
                <a:lumMod val="40000"/>
                <a:lumOff val="60000"/>
              </a:schemeClr>
            </a:solidFill>
          </a:ln>
        </p:spPr>
        <p:txBody>
          <a:bodyPr>
            <a:normAutofit fontScale="70000" lnSpcReduction="20000"/>
          </a:bodyPr>
          <a:lstStyle/>
          <a:p>
            <a:r>
              <a:rPr lang="en-US" sz="2000" b="1" dirty="0"/>
              <a:t>#We will display bar graphs</a:t>
            </a:r>
          </a:p>
          <a:p>
            <a:r>
              <a:rPr lang="en-US" sz="2000" b="1" dirty="0"/>
              <a:t>df["transmission"].</a:t>
            </a:r>
            <a:r>
              <a:rPr lang="en-US" sz="2000" b="1" dirty="0" err="1"/>
              <a:t>value_counts</a:t>
            </a:r>
            <a:r>
              <a:rPr lang="en-US" sz="2000" b="1" dirty="0"/>
              <a:t>(sort = True).plot(kind="bar", color=["green"], </a:t>
            </a:r>
            <a:r>
              <a:rPr lang="en-US" sz="2000" b="1" dirty="0" err="1"/>
              <a:t>figsize</a:t>
            </a:r>
            <a:r>
              <a:rPr lang="en-US" sz="2000" b="1" dirty="0"/>
              <a:t>=(8, 4) , title='Transmission');</a:t>
            </a:r>
          </a:p>
          <a:p>
            <a:endParaRPr lang="en-IN" dirty="0"/>
          </a:p>
        </p:txBody>
      </p:sp>
      <p:pic>
        <p:nvPicPr>
          <p:cNvPr id="4" name="Picture 3">
            <a:extLst>
              <a:ext uri="{FF2B5EF4-FFF2-40B4-BE49-F238E27FC236}">
                <a16:creationId xmlns:a16="http://schemas.microsoft.com/office/drawing/2014/main" id="{5CF34D09-348B-7A33-B829-12A6518531D3}"/>
              </a:ext>
            </a:extLst>
          </p:cNvPr>
          <p:cNvPicPr>
            <a:picLocks noChangeAspect="1"/>
          </p:cNvPicPr>
          <p:nvPr/>
        </p:nvPicPr>
        <p:blipFill>
          <a:blip r:embed="rId2"/>
          <a:stretch>
            <a:fillRect/>
          </a:stretch>
        </p:blipFill>
        <p:spPr>
          <a:xfrm>
            <a:off x="1661487" y="2813538"/>
            <a:ext cx="8869026" cy="3909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28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55">
        <p15:prstTrans prst="crush"/>
      </p:transition>
    </mc:Choice>
    <mc:Fallback xmlns="">
      <p:transition spd="slow" advTm="2255">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CF43-DB89-266F-A9CD-C7F59DC350A5}"/>
              </a:ext>
            </a:extLst>
          </p:cNvPr>
          <p:cNvSpPr>
            <a:spLocks noGrp="1"/>
          </p:cNvSpPr>
          <p:nvPr>
            <p:ph type="title"/>
          </p:nvPr>
        </p:nvSpPr>
        <p:spPr>
          <a:xfrm>
            <a:off x="1147690" y="544735"/>
            <a:ext cx="9943514"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CAR OWNER COUNT </a:t>
            </a:r>
            <a:b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br>
            <a:r>
              <a:rPr lang="en-US" b="1" i="0" cap="none" dirty="0">
                <a:ln w="9525">
                  <a:solidFill>
                    <a:schemeClr val="bg1"/>
                  </a:solidFill>
                  <a:prstDash val="solid"/>
                </a:ln>
                <a:effectLst>
                  <a:outerShdw blurRad="12700" dist="38100" dir="2700000" algn="tl" rotWithShape="0">
                    <a:schemeClr val="bg1">
                      <a:lumMod val="50000"/>
                    </a:schemeClr>
                  </a:outerShdw>
                </a:effectLst>
                <a:latin typeface="Söhne"/>
              </a:rPr>
              <a:t>(BAR PLOT)</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08D62B9E-E8C0-2B88-5EC8-8AC948CEA941}"/>
              </a:ext>
            </a:extLst>
          </p:cNvPr>
          <p:cNvSpPr>
            <a:spLocks noGrp="1"/>
          </p:cNvSpPr>
          <p:nvPr>
            <p:ph idx="1"/>
          </p:nvPr>
        </p:nvSpPr>
        <p:spPr>
          <a:xfrm>
            <a:off x="1282505" y="1935296"/>
            <a:ext cx="9943514" cy="720627"/>
          </a:xfrm>
          <a:ln>
            <a:solidFill>
              <a:schemeClr val="accent5">
                <a:lumMod val="40000"/>
                <a:lumOff val="60000"/>
              </a:schemeClr>
            </a:solidFill>
          </a:ln>
        </p:spPr>
        <p:txBody>
          <a:bodyPr>
            <a:normAutofit fontScale="85000" lnSpcReduction="20000"/>
          </a:bodyPr>
          <a:lstStyle/>
          <a:p>
            <a:r>
              <a:rPr lang="en-US" sz="1800" b="1" dirty="0"/>
              <a:t>#We will display bar graphs</a:t>
            </a:r>
          </a:p>
          <a:p>
            <a:r>
              <a:rPr lang="en-US" sz="1800" b="1" dirty="0"/>
              <a:t>df["owner"].</a:t>
            </a:r>
            <a:r>
              <a:rPr lang="en-US" sz="1800" b="1" dirty="0" err="1"/>
              <a:t>value_counts</a:t>
            </a:r>
            <a:r>
              <a:rPr lang="en-US" sz="1800" b="1" dirty="0"/>
              <a:t>(sort = True).plot(kind="bar", color=["green“],</a:t>
            </a:r>
            <a:r>
              <a:rPr lang="en-US" sz="1800" b="1" dirty="0" err="1"/>
              <a:t>figsize</a:t>
            </a:r>
            <a:r>
              <a:rPr lang="en-US" sz="1800" b="1" dirty="0"/>
              <a:t>=(8,4),title='Owner');</a:t>
            </a:r>
          </a:p>
          <a:p>
            <a:endParaRPr lang="en-IN" dirty="0"/>
          </a:p>
        </p:txBody>
      </p:sp>
      <p:pic>
        <p:nvPicPr>
          <p:cNvPr id="4" name="Picture 3">
            <a:extLst>
              <a:ext uri="{FF2B5EF4-FFF2-40B4-BE49-F238E27FC236}">
                <a16:creationId xmlns:a16="http://schemas.microsoft.com/office/drawing/2014/main" id="{5987B6E0-4807-3314-A302-B95533D1E6A0}"/>
              </a:ext>
            </a:extLst>
          </p:cNvPr>
          <p:cNvPicPr>
            <a:picLocks noChangeAspect="1"/>
          </p:cNvPicPr>
          <p:nvPr/>
        </p:nvPicPr>
        <p:blipFill>
          <a:blip r:embed="rId2"/>
          <a:stretch>
            <a:fillRect/>
          </a:stretch>
        </p:blipFill>
        <p:spPr>
          <a:xfrm>
            <a:off x="2468323" y="2765594"/>
            <a:ext cx="7255352" cy="3896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8358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48">
        <p15:prstTrans prst="crush"/>
      </p:transition>
    </mc:Choice>
    <mc:Fallback xmlns="">
      <p:transition spd="slow" advTm="224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FE29-E10F-45C8-84D8-A938CC9A5495}"/>
              </a:ext>
            </a:extLst>
          </p:cNvPr>
          <p:cNvSpPr>
            <a:spLocks noGrp="1"/>
          </p:cNvSpPr>
          <p:nvPr>
            <p:ph type="title"/>
          </p:nvPr>
        </p:nvSpPr>
        <p:spPr>
          <a:xfrm>
            <a:off x="1640156" y="544735"/>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AVERAGE SELLING PRICE TREND OVER YEARS (LINE PLOT)</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27CE61B1-CCCD-0BB7-2808-0954BA53C4EE}"/>
              </a:ext>
            </a:extLst>
          </p:cNvPr>
          <p:cNvSpPr>
            <a:spLocks noGrp="1"/>
          </p:cNvSpPr>
          <p:nvPr>
            <p:ph idx="1"/>
          </p:nvPr>
        </p:nvSpPr>
        <p:spPr>
          <a:xfrm>
            <a:off x="1513449" y="2297537"/>
            <a:ext cx="4582550" cy="2706101"/>
          </a:xfrm>
          <a:ln>
            <a:solidFill>
              <a:schemeClr val="accent5">
                <a:lumMod val="40000"/>
                <a:lumOff val="60000"/>
              </a:schemeClr>
            </a:solidFill>
          </a:ln>
        </p:spPr>
        <p:txBody>
          <a:bodyPr>
            <a:normAutofit fontScale="77500" lnSpcReduction="20000"/>
          </a:bodyPr>
          <a:lstStyle/>
          <a:p>
            <a:r>
              <a:rPr lang="en-US" sz="1400" b="1" dirty="0"/>
              <a:t>We will display bar graphs line</a:t>
            </a:r>
          </a:p>
          <a:p>
            <a:r>
              <a:rPr lang="en-US" sz="1400" b="1" dirty="0"/>
              <a:t>def line_plot(data, title ,xlabel, ylabel):</a:t>
            </a:r>
          </a:p>
          <a:p>
            <a:r>
              <a:rPr lang="en-US" sz="1400" b="1" dirty="0"/>
              <a:t> </a:t>
            </a:r>
            <a:r>
              <a:rPr lang="en-US" sz="1400" b="1" dirty="0" err="1"/>
              <a:t>plt.figure</a:t>
            </a:r>
            <a:r>
              <a:rPr lang="en-US" sz="1400" b="1" dirty="0"/>
              <a:t>(</a:t>
            </a:r>
            <a:r>
              <a:rPr lang="en-US" sz="1400" b="1" dirty="0" err="1"/>
              <a:t>figsize</a:t>
            </a:r>
            <a:r>
              <a:rPr lang="en-US" sz="1400" b="1" dirty="0"/>
              <a:t>=(8, 4))</a:t>
            </a:r>
          </a:p>
          <a:p>
            <a:r>
              <a:rPr lang="en-US" sz="1400" b="1" dirty="0"/>
              <a:t> </a:t>
            </a:r>
            <a:r>
              <a:rPr lang="en-US" sz="1400" b="1" dirty="0" err="1"/>
              <a:t>sns.lineplot</a:t>
            </a:r>
            <a:r>
              <a:rPr lang="en-US" sz="1400" b="1" dirty="0"/>
              <a:t>(data=data , palette="tab10", linewidth=3.0)</a:t>
            </a:r>
          </a:p>
          <a:p>
            <a:r>
              <a:rPr lang="en-US" sz="1400" b="1" dirty="0"/>
              <a:t> </a:t>
            </a:r>
            <a:r>
              <a:rPr lang="en-US" sz="1400" b="1" dirty="0" err="1"/>
              <a:t>plt.title</a:t>
            </a:r>
            <a:r>
              <a:rPr lang="en-US" sz="1400" b="1" dirty="0"/>
              <a:t>(title, </a:t>
            </a:r>
            <a:r>
              <a:rPr lang="en-US" sz="1400" b="1" dirty="0" err="1"/>
              <a:t>fontsize</a:t>
            </a:r>
            <a:r>
              <a:rPr lang="en-US" sz="1400" b="1" dirty="0"/>
              <a:t>=12)</a:t>
            </a:r>
          </a:p>
          <a:p>
            <a:r>
              <a:rPr lang="en-US" sz="1400" b="1" dirty="0"/>
              <a:t> </a:t>
            </a:r>
            <a:r>
              <a:rPr lang="en-US" sz="1400" b="1" dirty="0" err="1"/>
              <a:t>plt.ylabel</a:t>
            </a:r>
            <a:r>
              <a:rPr lang="en-US" sz="1400" b="1" dirty="0"/>
              <a:t>(ylabel, size=14)</a:t>
            </a:r>
          </a:p>
          <a:p>
            <a:r>
              <a:rPr lang="en-US" sz="1400" b="1" dirty="0"/>
              <a:t> </a:t>
            </a:r>
            <a:r>
              <a:rPr lang="en-US" sz="1400" b="1" dirty="0" err="1"/>
              <a:t>plt.xlabel</a:t>
            </a:r>
            <a:r>
              <a:rPr lang="en-US" sz="1400" b="1" dirty="0"/>
              <a:t>(xlabel, size=16)</a:t>
            </a:r>
          </a:p>
          <a:p>
            <a:r>
              <a:rPr lang="en-US" sz="1400" b="1" dirty="0" err="1"/>
              <a:t>df_price_move</a:t>
            </a:r>
            <a:r>
              <a:rPr lang="en-US" sz="1400" b="1" dirty="0"/>
              <a:t> = </a:t>
            </a:r>
            <a:r>
              <a:rPr lang="en-US" sz="1400" b="1" dirty="0" err="1"/>
              <a:t>df.groupby</a:t>
            </a:r>
            <a:r>
              <a:rPr lang="en-US" sz="1400" b="1" dirty="0"/>
              <a:t>(['year'])[['</a:t>
            </a:r>
            <a:r>
              <a:rPr lang="en-US" sz="1400" b="1" dirty="0" err="1"/>
              <a:t>selling_price</a:t>
            </a:r>
            <a:r>
              <a:rPr lang="en-US" sz="1400" b="1" dirty="0"/>
              <a:t>']].mean()</a:t>
            </a:r>
          </a:p>
          <a:p>
            <a:r>
              <a:rPr lang="en-US" sz="1400" b="1" dirty="0"/>
              <a:t>line_plot(</a:t>
            </a:r>
            <a:r>
              <a:rPr lang="en-US" sz="1400" b="1" dirty="0" err="1"/>
              <a:t>df_price_move,'Price</a:t>
            </a:r>
            <a:r>
              <a:rPr lang="en-US" sz="1400" b="1" dirty="0"/>
              <a:t> Move', 'Year', "Price")</a:t>
            </a:r>
          </a:p>
          <a:p>
            <a:endParaRPr lang="en-US" sz="1400" b="1" dirty="0"/>
          </a:p>
          <a:p>
            <a:endParaRPr lang="en-IN" sz="2000" dirty="0"/>
          </a:p>
        </p:txBody>
      </p:sp>
      <p:pic>
        <p:nvPicPr>
          <p:cNvPr id="5" name="Picture 4">
            <a:extLst>
              <a:ext uri="{FF2B5EF4-FFF2-40B4-BE49-F238E27FC236}">
                <a16:creationId xmlns:a16="http://schemas.microsoft.com/office/drawing/2014/main" id="{8CD4AAAC-3CA2-7192-9876-7375C9425FF3}"/>
              </a:ext>
            </a:extLst>
          </p:cNvPr>
          <p:cNvPicPr>
            <a:picLocks noChangeAspect="1"/>
          </p:cNvPicPr>
          <p:nvPr/>
        </p:nvPicPr>
        <p:blipFill>
          <a:blip r:embed="rId2"/>
          <a:stretch>
            <a:fillRect/>
          </a:stretch>
        </p:blipFill>
        <p:spPr>
          <a:xfrm>
            <a:off x="6095999" y="2297537"/>
            <a:ext cx="5838092" cy="3063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971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20">
        <p15:prstTrans prst="crush"/>
      </p:transition>
    </mc:Choice>
    <mc:Fallback xmlns="">
      <p:transition spd="slow" advTm="272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3C59-8F2F-06EC-72BF-7569CE6A7CAC}"/>
              </a:ext>
            </a:extLst>
          </p:cNvPr>
          <p:cNvSpPr>
            <a:spLocks noGrp="1"/>
          </p:cNvSpPr>
          <p:nvPr>
            <p:ph type="title"/>
          </p:nvPr>
        </p:nvSpPr>
        <p:spPr>
          <a:xfrm>
            <a:off x="1640156" y="405893"/>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IN" b="1" i="0" cap="none" dirty="0">
                <a:ln w="9525">
                  <a:solidFill>
                    <a:schemeClr val="bg1"/>
                  </a:solidFill>
                  <a:prstDash val="solid"/>
                </a:ln>
                <a:effectLst>
                  <a:outerShdw blurRad="50800" dist="38100" algn="l" rotWithShape="0">
                    <a:prstClr val="black">
                      <a:alpha val="40000"/>
                    </a:prstClr>
                  </a:outerShdw>
                </a:effectLst>
                <a:latin typeface="Söhne"/>
              </a:rPr>
              <a:t>SELLING PRICE VS. KILOMETRES DRIVEN (SCATTER PLOT)</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A6C3131E-F6A4-DBAE-F5CB-0612DFD3F8F4}"/>
              </a:ext>
            </a:extLst>
          </p:cNvPr>
          <p:cNvSpPr>
            <a:spLocks noGrp="1"/>
          </p:cNvSpPr>
          <p:nvPr>
            <p:ph idx="1"/>
          </p:nvPr>
        </p:nvSpPr>
        <p:spPr>
          <a:xfrm>
            <a:off x="1640156" y="1825625"/>
            <a:ext cx="8989256" cy="987913"/>
          </a:xfrm>
          <a:ln>
            <a:solidFill>
              <a:schemeClr val="accent5">
                <a:lumMod val="40000"/>
                <a:lumOff val="60000"/>
              </a:schemeClr>
            </a:solidFill>
          </a:ln>
        </p:spPr>
        <p:txBody>
          <a:bodyPr>
            <a:normAutofit fontScale="77500" lnSpcReduction="20000"/>
          </a:bodyPr>
          <a:lstStyle/>
          <a:p>
            <a:r>
              <a:rPr lang="en-US" sz="2000" b="1" u="sng" dirty="0"/>
              <a:t>#We will display bar graphs scatter</a:t>
            </a:r>
          </a:p>
          <a:p>
            <a:r>
              <a:rPr lang="en-US" sz="2000" b="1" u="sng" dirty="0" err="1"/>
              <a:t>df.plot</a:t>
            </a:r>
            <a:r>
              <a:rPr lang="en-US" sz="2000" b="1" u="sng" dirty="0"/>
              <a:t>(x="</a:t>
            </a:r>
            <a:r>
              <a:rPr lang="en-US" sz="2000" b="1" u="sng" dirty="0" err="1"/>
              <a:t>km_driven</a:t>
            </a:r>
            <a:r>
              <a:rPr lang="en-US" sz="2000" b="1" u="sng" dirty="0"/>
              <a:t>", y="</a:t>
            </a:r>
            <a:r>
              <a:rPr lang="en-US" sz="2000" b="1" u="sng" dirty="0" err="1"/>
              <a:t>selling_price</a:t>
            </a:r>
            <a:r>
              <a:rPr lang="en-US" sz="2000" b="1" u="sng" dirty="0"/>
              <a:t>", kind="scatter", </a:t>
            </a:r>
            <a:r>
              <a:rPr lang="en-US" sz="2000" b="1" u="sng" dirty="0" err="1"/>
              <a:t>figsize</a:t>
            </a:r>
            <a:r>
              <a:rPr lang="en-US" sz="2000" b="1" u="sng" dirty="0"/>
              <a:t>=(8, 4), title="Price &amp; </a:t>
            </a:r>
            <a:r>
              <a:rPr lang="en-US" sz="2000" b="1" u="sng" dirty="0" err="1"/>
              <a:t>km_driven</a:t>
            </a:r>
            <a:r>
              <a:rPr lang="en-US" sz="2000" b="1" u="sng" dirty="0"/>
              <a:t>", color="green");</a:t>
            </a:r>
          </a:p>
          <a:p>
            <a:endParaRPr lang="en-IN" dirty="0"/>
          </a:p>
        </p:txBody>
      </p:sp>
      <p:pic>
        <p:nvPicPr>
          <p:cNvPr id="4" name="Picture 3">
            <a:extLst>
              <a:ext uri="{FF2B5EF4-FFF2-40B4-BE49-F238E27FC236}">
                <a16:creationId xmlns:a16="http://schemas.microsoft.com/office/drawing/2014/main" id="{BDB51222-EF6F-2D65-1F37-F5A7E0D074AC}"/>
              </a:ext>
            </a:extLst>
          </p:cNvPr>
          <p:cNvPicPr>
            <a:picLocks noChangeAspect="1"/>
          </p:cNvPicPr>
          <p:nvPr/>
        </p:nvPicPr>
        <p:blipFill>
          <a:blip r:embed="rId2"/>
          <a:stretch>
            <a:fillRect/>
          </a:stretch>
        </p:blipFill>
        <p:spPr>
          <a:xfrm>
            <a:off x="1601371" y="2952380"/>
            <a:ext cx="8989256" cy="3753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2680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90">
        <p15:prstTrans prst="crush"/>
      </p:transition>
    </mc:Choice>
    <mc:Fallback xmlns="">
      <p:transition spd="slow" advTm="229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3519-C410-D711-E204-6020C318E971}"/>
              </a:ext>
            </a:extLst>
          </p:cNvPr>
          <p:cNvSpPr>
            <a:spLocks noGrp="1"/>
          </p:cNvSpPr>
          <p:nvPr>
            <p:ph type="title"/>
          </p:nvPr>
        </p:nvSpPr>
        <p:spPr>
          <a:xfrm>
            <a:off x="1640156" y="409798"/>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SELLING PRICE VS. YEAR </a:t>
            </a:r>
            <a:br>
              <a:rPr lang="en-US" b="1" i="0" cap="none" dirty="0">
                <a:ln w="9525">
                  <a:solidFill>
                    <a:schemeClr val="bg1"/>
                  </a:solidFill>
                  <a:prstDash val="solid"/>
                </a:ln>
                <a:effectLst>
                  <a:outerShdw blurRad="50800" dist="38100" algn="l" rotWithShape="0">
                    <a:prstClr val="black">
                      <a:alpha val="40000"/>
                    </a:prstClr>
                  </a:outerShdw>
                </a:effectLst>
                <a:latin typeface="Söhne"/>
              </a:rPr>
            </a:br>
            <a:r>
              <a:rPr lang="en-US" b="1" i="0" cap="none" dirty="0">
                <a:ln w="9525">
                  <a:solidFill>
                    <a:schemeClr val="bg1"/>
                  </a:solidFill>
                  <a:prstDash val="solid"/>
                </a:ln>
                <a:effectLst>
                  <a:outerShdw blurRad="50800" dist="38100" algn="l" rotWithShape="0">
                    <a:prstClr val="black">
                      <a:alpha val="40000"/>
                    </a:prstClr>
                  </a:outerShdw>
                </a:effectLst>
                <a:latin typeface="Söhne"/>
              </a:rPr>
              <a:t>(SCATTER PLOT)</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EF3CC233-D89C-E8EC-DA8C-82573B9F72AE}"/>
              </a:ext>
            </a:extLst>
          </p:cNvPr>
          <p:cNvSpPr>
            <a:spLocks noGrp="1"/>
          </p:cNvSpPr>
          <p:nvPr>
            <p:ph idx="1"/>
          </p:nvPr>
        </p:nvSpPr>
        <p:spPr>
          <a:xfrm>
            <a:off x="1640156" y="1825625"/>
            <a:ext cx="9713644" cy="720627"/>
          </a:xfrm>
          <a:ln>
            <a:solidFill>
              <a:schemeClr val="accent5">
                <a:lumMod val="40000"/>
                <a:lumOff val="60000"/>
              </a:schemeClr>
            </a:solidFill>
          </a:ln>
        </p:spPr>
        <p:txBody>
          <a:bodyPr>
            <a:normAutofit fontScale="77500" lnSpcReduction="20000"/>
          </a:bodyPr>
          <a:lstStyle/>
          <a:p>
            <a:r>
              <a:rPr lang="en-US" sz="1800" b="1" dirty="0"/>
              <a:t>#We will display bar graphs scatter</a:t>
            </a:r>
          </a:p>
          <a:p>
            <a:r>
              <a:rPr lang="en-US" sz="1800" b="1" dirty="0" err="1"/>
              <a:t>df.plot</a:t>
            </a:r>
            <a:r>
              <a:rPr lang="en-US" sz="1800" b="1" dirty="0"/>
              <a:t>(x="year", y="</a:t>
            </a:r>
            <a:r>
              <a:rPr lang="en-US" sz="1800" b="1" dirty="0" err="1"/>
              <a:t>selling_price</a:t>
            </a:r>
            <a:r>
              <a:rPr lang="en-US" sz="1800" b="1" dirty="0"/>
              <a:t>", kind="scatter", </a:t>
            </a:r>
            <a:r>
              <a:rPr lang="en-US" sz="1800" b="1" dirty="0" err="1"/>
              <a:t>figsize</a:t>
            </a:r>
            <a:r>
              <a:rPr lang="en-US" sz="1800" b="1" dirty="0"/>
              <a:t>=(8, 4), title="Price &amp; Year", color="green");</a:t>
            </a:r>
          </a:p>
          <a:p>
            <a:endParaRPr lang="en-IN" dirty="0"/>
          </a:p>
        </p:txBody>
      </p:sp>
      <p:pic>
        <p:nvPicPr>
          <p:cNvPr id="4" name="Picture 3">
            <a:extLst>
              <a:ext uri="{FF2B5EF4-FFF2-40B4-BE49-F238E27FC236}">
                <a16:creationId xmlns:a16="http://schemas.microsoft.com/office/drawing/2014/main" id="{58215CCE-E5E5-3DFD-65D1-B23C22072250}"/>
              </a:ext>
            </a:extLst>
          </p:cNvPr>
          <p:cNvPicPr>
            <a:picLocks noChangeAspect="1"/>
          </p:cNvPicPr>
          <p:nvPr/>
        </p:nvPicPr>
        <p:blipFill>
          <a:blip r:embed="rId2"/>
          <a:stretch>
            <a:fillRect/>
          </a:stretch>
        </p:blipFill>
        <p:spPr>
          <a:xfrm>
            <a:off x="1832515" y="2681189"/>
            <a:ext cx="8526967" cy="3916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025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893">
        <p15:prstTrans prst="crush"/>
      </p:transition>
    </mc:Choice>
    <mc:Fallback xmlns="">
      <p:transition spd="slow" advTm="2893">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C7B5-2CC8-1ECC-F1D5-3A3846A61869}"/>
              </a:ext>
            </a:extLst>
          </p:cNvPr>
          <p:cNvSpPr>
            <a:spLocks noGrp="1"/>
          </p:cNvSpPr>
          <p:nvPr>
            <p:ph type="title"/>
          </p:nvPr>
        </p:nvSpPr>
        <p:spPr>
          <a:xfrm>
            <a:off x="1640155" y="347140"/>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50800" dist="38100" algn="l" rotWithShape="0">
                    <a:prstClr val="black">
                      <a:alpha val="40000"/>
                    </a:prstClr>
                  </a:outerShdw>
                </a:effectLst>
                <a:latin typeface="Söhne"/>
              </a:rPr>
              <a:t>CORRELATION MATRIX</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303924A4-B7F7-A445-9DBD-CF4712F90803}"/>
              </a:ext>
            </a:extLst>
          </p:cNvPr>
          <p:cNvSpPr>
            <a:spLocks noGrp="1"/>
          </p:cNvSpPr>
          <p:nvPr>
            <p:ph idx="1"/>
          </p:nvPr>
        </p:nvSpPr>
        <p:spPr>
          <a:xfrm>
            <a:off x="1899138" y="1825625"/>
            <a:ext cx="5176911" cy="650289"/>
          </a:xfrm>
          <a:ln>
            <a:solidFill>
              <a:schemeClr val="accent5">
                <a:lumMod val="40000"/>
                <a:lumOff val="60000"/>
              </a:schemeClr>
            </a:solidFill>
          </a:ln>
        </p:spPr>
        <p:txBody>
          <a:bodyPr>
            <a:normAutofit fontScale="70000" lnSpcReduction="20000"/>
          </a:bodyPr>
          <a:lstStyle/>
          <a:p>
            <a:r>
              <a:rPr lang="en-US" sz="2000" b="1" dirty="0"/>
              <a:t># finds the correlation</a:t>
            </a:r>
          </a:p>
          <a:p>
            <a:r>
              <a:rPr lang="en-US" sz="2000" b="1" dirty="0" err="1"/>
              <a:t>df.corr</a:t>
            </a:r>
            <a:r>
              <a:rPr lang="en-US" sz="2000" b="1" dirty="0"/>
              <a:t>()</a:t>
            </a:r>
          </a:p>
          <a:p>
            <a:endParaRPr lang="en-IN" dirty="0"/>
          </a:p>
        </p:txBody>
      </p:sp>
      <p:pic>
        <p:nvPicPr>
          <p:cNvPr id="4" name="Picture 3">
            <a:extLst>
              <a:ext uri="{FF2B5EF4-FFF2-40B4-BE49-F238E27FC236}">
                <a16:creationId xmlns:a16="http://schemas.microsoft.com/office/drawing/2014/main" id="{5FCEE58D-FAB3-3EB8-684E-E87244949964}"/>
              </a:ext>
            </a:extLst>
          </p:cNvPr>
          <p:cNvPicPr>
            <a:picLocks noChangeAspect="1"/>
          </p:cNvPicPr>
          <p:nvPr/>
        </p:nvPicPr>
        <p:blipFill>
          <a:blip r:embed="rId2"/>
          <a:stretch>
            <a:fillRect/>
          </a:stretch>
        </p:blipFill>
        <p:spPr>
          <a:xfrm>
            <a:off x="1625735" y="2546900"/>
            <a:ext cx="8940528" cy="4069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4782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69">
        <p15:prstTrans prst="crush"/>
      </p:transition>
    </mc:Choice>
    <mc:Fallback xmlns="">
      <p:transition spd="slow" advTm="26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F229-12D3-3026-CCB9-DB258E4ACEDF}"/>
              </a:ext>
            </a:extLst>
          </p:cNvPr>
          <p:cNvSpPr>
            <a:spLocks noGrp="1"/>
          </p:cNvSpPr>
          <p:nvPr>
            <p:ph type="title"/>
          </p:nvPr>
        </p:nvSpPr>
        <p:spPr>
          <a:xfrm>
            <a:off x="1383102" y="413095"/>
            <a:ext cx="9491223"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cap="none" dirty="0"/>
              <a:t>  </a:t>
            </a:r>
            <a:r>
              <a:rPr lang="en-US" b="1" cap="none" dirty="0">
                <a:ln w="9525">
                  <a:solidFill>
                    <a:schemeClr val="bg1"/>
                  </a:solidFill>
                  <a:prstDash val="solid"/>
                </a:ln>
                <a:effectLst>
                  <a:outerShdw blurRad="12700" dist="38100" dir="2700000" algn="tl" rotWithShape="0">
                    <a:schemeClr val="bg1">
                      <a:lumMod val="50000"/>
                    </a:schemeClr>
                  </a:outerShdw>
                </a:effectLst>
              </a:rPr>
              <a:t>“DATA SCIENCE WITH PYTHON CAREER PROGRAM</a:t>
            </a:r>
            <a:r>
              <a:rPr lang="en-US" cap="none" dirty="0"/>
              <a:t>”</a:t>
            </a:r>
            <a:endParaRPr lang="en-IN" dirty="0"/>
          </a:p>
        </p:txBody>
      </p:sp>
      <p:sp>
        <p:nvSpPr>
          <p:cNvPr id="3" name="Content Placeholder 2">
            <a:extLst>
              <a:ext uri="{FF2B5EF4-FFF2-40B4-BE49-F238E27FC236}">
                <a16:creationId xmlns:a16="http://schemas.microsoft.com/office/drawing/2014/main" id="{6B74E14C-BADC-AA88-5649-0305C2D357B2}"/>
              </a:ext>
            </a:extLst>
          </p:cNvPr>
          <p:cNvSpPr>
            <a:spLocks noGrp="1"/>
          </p:cNvSpPr>
          <p:nvPr>
            <p:ph idx="1"/>
          </p:nvPr>
        </p:nvSpPr>
        <p:spPr>
          <a:xfrm>
            <a:off x="1383103" y="1923745"/>
            <a:ext cx="10353762" cy="4350446"/>
          </a:xfrm>
          <a:ln>
            <a:solidFill>
              <a:schemeClr val="accent5">
                <a:lumMod val="40000"/>
                <a:lumOff val="60000"/>
              </a:schemeClr>
            </a:solidFill>
          </a:ln>
        </p:spPr>
        <p:txBody>
          <a:bodyPr>
            <a:normAutofit fontScale="25000" lnSpcReduction="20000"/>
          </a:bodyPr>
          <a:lstStyle/>
          <a:p>
            <a:pPr marL="0" indent="0">
              <a:buNone/>
            </a:pPr>
            <a:r>
              <a:rPr lang="en-US" sz="7200" u="sng" dirty="0"/>
              <a:t> </a:t>
            </a:r>
            <a:r>
              <a:rPr lang="en-US" sz="7200" u="sng" cap="none" dirty="0">
                <a:ln w="0"/>
                <a:solidFill>
                  <a:srgbClr val="FF0000"/>
                </a:solidFill>
                <a:effectLst>
                  <a:outerShdw blurRad="38100" dist="25400" dir="5400000" algn="ctr" rotWithShape="0">
                    <a:srgbClr val="6E747A">
                      <a:alpha val="43000"/>
                    </a:srgbClr>
                  </a:outerShdw>
                </a:effectLst>
              </a:rPr>
              <a:t>OVERVIEW</a:t>
            </a:r>
            <a:r>
              <a:rPr lang="en-US" sz="5600" cap="none" dirty="0">
                <a:ln w="0"/>
                <a:effectLst>
                  <a:outerShdw blurRad="38100" dist="19050" dir="2700000" algn="tl" rotWithShape="0">
                    <a:schemeClr val="dk1">
                      <a:alpha val="40000"/>
                    </a:schemeClr>
                  </a:outerShdw>
                </a:effectLst>
              </a:rPr>
              <a:t>:</a:t>
            </a:r>
          </a:p>
          <a:p>
            <a:r>
              <a:rPr lang="en-US" sz="7200" cap="none" dirty="0">
                <a:ln w="0"/>
                <a:effectLst>
                  <a:outerShdw blurRad="38100" dist="19050" dir="2700000" algn="tl" rotWithShape="0">
                    <a:schemeClr val="dk1">
                      <a:alpha val="40000"/>
                    </a:schemeClr>
                  </a:outerShdw>
                </a:effectLst>
              </a:rPr>
              <a:t>  The Data Science with Python Career Program is a comprehensive learning pathway designed to equip individuals with the skills needed to excel in data science using Python.</a:t>
            </a:r>
          </a:p>
          <a:p>
            <a:pPr marL="0" indent="0">
              <a:buNone/>
            </a:pPr>
            <a:r>
              <a:rPr lang="en-US" sz="7200" u="sng" cap="none" dirty="0">
                <a:ln w="0"/>
                <a:solidFill>
                  <a:srgbClr val="FF0000"/>
                </a:solidFill>
                <a:effectLst>
                  <a:outerShdw blurRad="38100" dist="25400" dir="5400000" algn="ctr" rotWithShape="0">
                    <a:srgbClr val="6E747A">
                      <a:alpha val="43000"/>
                    </a:srgbClr>
                  </a:outerShdw>
                </a:effectLst>
              </a:rPr>
              <a:t>KEY TOPICS COVERED</a:t>
            </a:r>
            <a:r>
              <a:rPr lang="en-US" sz="5600" cap="none" dirty="0">
                <a:ln w="0"/>
                <a:effectLst>
                  <a:outerShdw blurRad="38100" dist="19050" dir="2700000" algn="tl" rotWithShape="0">
                    <a:schemeClr val="dk1">
                      <a:alpha val="40000"/>
                    </a:schemeClr>
                  </a:outerShdw>
                </a:effectLst>
              </a:rPr>
              <a:t>:</a:t>
            </a:r>
          </a:p>
          <a:p>
            <a:pPr>
              <a:spcBef>
                <a:spcPts val="0"/>
              </a:spcBef>
            </a:pPr>
            <a:r>
              <a:rPr lang="en-US" sz="5600" cap="none" dirty="0">
                <a:ln w="0"/>
                <a:effectLst>
                  <a:outerShdw blurRad="38100" dist="19050" dir="2700000" algn="tl" rotWithShape="0">
                    <a:schemeClr val="dk1">
                      <a:alpha val="40000"/>
                    </a:schemeClr>
                  </a:outerShdw>
                </a:effectLst>
              </a:rPr>
              <a:t>  </a:t>
            </a:r>
            <a:r>
              <a:rPr lang="en-US" sz="7200" cap="none" dirty="0">
                <a:ln w="0"/>
                <a:effectLst>
                  <a:outerShdw blurRad="38100" dist="19050" dir="2700000" algn="tl" rotWithShape="0">
                    <a:schemeClr val="dk1">
                      <a:alpha val="40000"/>
                    </a:schemeClr>
                  </a:outerShdw>
                </a:effectLst>
              </a:rPr>
              <a:t>- Python programming fundamentals</a:t>
            </a:r>
          </a:p>
          <a:p>
            <a:pPr>
              <a:spcBef>
                <a:spcPts val="0"/>
              </a:spcBef>
            </a:pPr>
            <a:r>
              <a:rPr lang="en-US" sz="7200" cap="none" dirty="0">
                <a:ln w="0"/>
                <a:effectLst>
                  <a:outerShdw blurRad="38100" dist="19050" dir="2700000" algn="tl" rotWithShape="0">
                    <a:schemeClr val="dk1">
                      <a:alpha val="40000"/>
                    </a:schemeClr>
                  </a:outerShdw>
                </a:effectLst>
              </a:rPr>
              <a:t>  - Data manipulation with Pandas</a:t>
            </a:r>
          </a:p>
          <a:p>
            <a:pPr>
              <a:spcBef>
                <a:spcPts val="0"/>
              </a:spcBef>
            </a:pPr>
            <a:r>
              <a:rPr lang="en-US" sz="7200" cap="none" dirty="0">
                <a:ln w="0"/>
                <a:effectLst>
                  <a:outerShdw blurRad="38100" dist="19050" dir="2700000" algn="tl" rotWithShape="0">
                    <a:schemeClr val="dk1">
                      <a:alpha val="40000"/>
                    </a:schemeClr>
                  </a:outerShdw>
                </a:effectLst>
              </a:rPr>
              <a:t>  - Data visualization with Matplotlib and Seaborn</a:t>
            </a:r>
          </a:p>
          <a:p>
            <a:pPr>
              <a:spcBef>
                <a:spcPts val="0"/>
              </a:spcBef>
            </a:pPr>
            <a:r>
              <a:rPr lang="en-US" sz="7200" cap="none" dirty="0">
                <a:ln w="0"/>
                <a:effectLst>
                  <a:outerShdw blurRad="38100" dist="19050" dir="2700000" algn="tl" rotWithShape="0">
                    <a:schemeClr val="dk1">
                      <a:alpha val="40000"/>
                    </a:schemeClr>
                  </a:outerShdw>
                </a:effectLst>
              </a:rPr>
              <a:t>  - Machine learning algorithms and model evaluation</a:t>
            </a:r>
          </a:p>
          <a:p>
            <a:pPr>
              <a:spcBef>
                <a:spcPts val="0"/>
              </a:spcBef>
            </a:pPr>
            <a:r>
              <a:rPr lang="en-US" sz="7200" cap="none" dirty="0">
                <a:ln w="0"/>
                <a:effectLst>
                  <a:outerShdw blurRad="38100" dist="19050" dir="2700000" algn="tl" rotWithShape="0">
                    <a:schemeClr val="dk1">
                      <a:alpha val="40000"/>
                    </a:schemeClr>
                  </a:outerShdw>
                </a:effectLst>
              </a:rPr>
              <a:t>  - Deep learning with TensorFlow and </a:t>
            </a:r>
            <a:r>
              <a:rPr lang="en-US" sz="7200" cap="none" dirty="0" err="1">
                <a:ln w="0"/>
                <a:effectLst>
                  <a:outerShdw blurRad="38100" dist="19050" dir="2700000" algn="tl" rotWithShape="0">
                    <a:schemeClr val="dk1">
                      <a:alpha val="40000"/>
                    </a:schemeClr>
                  </a:outerShdw>
                </a:effectLst>
              </a:rPr>
              <a:t>Keras</a:t>
            </a:r>
            <a:endParaRPr lang="en-US" sz="7200" cap="none" dirty="0">
              <a:ln w="0"/>
              <a:effectLst>
                <a:outerShdw blurRad="38100" dist="19050" dir="2700000" algn="tl" rotWithShape="0">
                  <a:schemeClr val="dk1">
                    <a:alpha val="40000"/>
                  </a:schemeClr>
                </a:outerShdw>
              </a:effectLst>
            </a:endParaRPr>
          </a:p>
          <a:p>
            <a:pPr>
              <a:spcBef>
                <a:spcPts val="0"/>
              </a:spcBef>
            </a:pPr>
            <a:r>
              <a:rPr lang="en-US" sz="7200" cap="none" dirty="0">
                <a:ln w="0"/>
                <a:effectLst>
                  <a:outerShdw blurRad="38100" dist="19050" dir="2700000" algn="tl" rotWithShape="0">
                    <a:schemeClr val="dk1">
                      <a:alpha val="40000"/>
                    </a:schemeClr>
                  </a:outerShdw>
                </a:effectLst>
              </a:rPr>
              <a:t>  - Data science tools and libraries (NumPy, SciPy, etc.)</a:t>
            </a:r>
          </a:p>
          <a:p>
            <a:pPr marL="0" indent="0">
              <a:buNone/>
            </a:pPr>
            <a:r>
              <a:rPr lang="en-US" sz="7200" u="sng" cap="none" dirty="0">
                <a:ln w="0"/>
                <a:solidFill>
                  <a:srgbClr val="FF0000"/>
                </a:solidFill>
                <a:effectLst>
                  <a:outerShdw blurRad="38100" dist="25400" dir="5400000" algn="ctr" rotWithShape="0">
                    <a:srgbClr val="6E747A">
                      <a:alpha val="43000"/>
                    </a:srgbClr>
                  </a:outerShdw>
                </a:effectLst>
              </a:rPr>
              <a:t>BENEFITS OF THE PROGRAM</a:t>
            </a:r>
            <a:r>
              <a:rPr lang="en-US" sz="5600" cap="none" dirty="0">
                <a:ln w="0"/>
                <a:effectLst>
                  <a:outerShdw blurRad="38100" dist="19050" dir="2700000" algn="tl" rotWithShape="0">
                    <a:schemeClr val="dk1">
                      <a:alpha val="40000"/>
                    </a:schemeClr>
                  </a:outerShdw>
                </a:effectLst>
              </a:rPr>
              <a:t>:</a:t>
            </a:r>
          </a:p>
          <a:p>
            <a:pPr>
              <a:spcBef>
                <a:spcPts val="0"/>
              </a:spcBef>
            </a:pPr>
            <a:r>
              <a:rPr lang="en-US" sz="5600" cap="none" dirty="0">
                <a:ln w="0"/>
                <a:effectLst>
                  <a:outerShdw blurRad="38100" dist="19050" dir="2700000" algn="tl" rotWithShape="0">
                    <a:schemeClr val="dk1">
                      <a:alpha val="40000"/>
                    </a:schemeClr>
                  </a:outerShdw>
                </a:effectLst>
              </a:rPr>
              <a:t>  </a:t>
            </a:r>
            <a:r>
              <a:rPr lang="en-US" sz="7200" cap="none" dirty="0">
                <a:ln w="0"/>
                <a:effectLst>
                  <a:outerShdw blurRad="38100" dist="19050" dir="2700000" algn="tl" rotWithShape="0">
                    <a:schemeClr val="dk1">
                      <a:alpha val="40000"/>
                    </a:schemeClr>
                  </a:outerShdw>
                </a:effectLst>
              </a:rPr>
              <a:t>- Hands-on Projects: Practical projects reinforce learning through real-world applications.</a:t>
            </a:r>
          </a:p>
          <a:p>
            <a:pPr>
              <a:spcBef>
                <a:spcPts val="0"/>
              </a:spcBef>
            </a:pPr>
            <a:r>
              <a:rPr lang="en-US" sz="7200" cap="none" dirty="0">
                <a:ln w="0"/>
                <a:effectLst>
                  <a:outerShdw blurRad="38100" dist="19050" dir="2700000" algn="tl" rotWithShape="0">
                    <a:schemeClr val="dk1">
                      <a:alpha val="40000"/>
                    </a:schemeClr>
                  </a:outerShdw>
                </a:effectLst>
              </a:rPr>
              <a:t>  - Real-world Datasets: Access to real datasets offers valuable experience in data analysis.</a:t>
            </a:r>
          </a:p>
          <a:p>
            <a:pPr>
              <a:spcBef>
                <a:spcPts val="0"/>
              </a:spcBef>
            </a:pPr>
            <a:r>
              <a:rPr lang="en-US" sz="7200" cap="none" dirty="0">
                <a:ln w="0"/>
                <a:effectLst>
                  <a:outerShdw blurRad="38100" dist="19050" dir="2700000" algn="tl" rotWithShape="0">
                    <a:schemeClr val="dk1">
                      <a:alpha val="40000"/>
                    </a:schemeClr>
                  </a:outerShdw>
                </a:effectLst>
              </a:rPr>
              <a:t>  - Expert Instruction: Industry experts provide high-quality instruction and mentorship.</a:t>
            </a:r>
          </a:p>
          <a:p>
            <a:pPr>
              <a:spcBef>
                <a:spcPts val="0"/>
              </a:spcBef>
            </a:pPr>
            <a:endParaRPr lang="en-US" sz="7200" cap="none" dirty="0">
              <a:ln w="0"/>
              <a:effectLst>
                <a:outerShdw blurRad="38100" dist="19050" dir="2700000" algn="tl" rotWithShape="0">
                  <a:schemeClr val="dk1">
                    <a:alpha val="40000"/>
                  </a:schemeClr>
                </a:outerShdw>
              </a:effectLst>
            </a:endParaRPr>
          </a:p>
          <a:p>
            <a:endParaRPr lang="en-IN" dirty="0"/>
          </a:p>
        </p:txBody>
      </p:sp>
    </p:spTree>
    <p:extLst>
      <p:ext uri="{BB962C8B-B14F-4D97-AF65-F5344CB8AC3E}">
        <p14:creationId xmlns:p14="http://schemas.microsoft.com/office/powerpoint/2010/main" val="4604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828">
        <p15:prstTrans prst="crush"/>
      </p:transition>
    </mc:Choice>
    <mc:Fallback xmlns="">
      <p:transition spd="slow" advTm="2828">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A354-EB06-1FA2-63C2-7C17544B5C72}"/>
              </a:ext>
            </a:extLst>
          </p:cNvPr>
          <p:cNvSpPr>
            <a:spLocks noGrp="1"/>
          </p:cNvSpPr>
          <p:nvPr>
            <p:ph type="title"/>
          </p:nvPr>
        </p:nvSpPr>
        <p:spPr>
          <a:xfrm>
            <a:off x="1209822" y="497529"/>
            <a:ext cx="9833316"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CORRELATION HEATMAP OF FEATURES WITH SELLING PRICE</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1E3C11EC-A46F-E115-179E-A8EDBF0AEBA8}"/>
              </a:ext>
            </a:extLst>
          </p:cNvPr>
          <p:cNvSpPr>
            <a:spLocks noGrp="1"/>
          </p:cNvSpPr>
          <p:nvPr>
            <p:ph idx="1"/>
          </p:nvPr>
        </p:nvSpPr>
        <p:spPr>
          <a:xfrm>
            <a:off x="1443208" y="2017570"/>
            <a:ext cx="4029222" cy="1930448"/>
          </a:xfrm>
          <a:ln>
            <a:solidFill>
              <a:schemeClr val="accent5">
                <a:lumMod val="40000"/>
                <a:lumOff val="60000"/>
              </a:schemeClr>
            </a:solidFill>
          </a:ln>
        </p:spPr>
        <p:txBody>
          <a:bodyPr>
            <a:normAutofit fontScale="70000" lnSpcReduction="20000"/>
          </a:bodyPr>
          <a:lstStyle/>
          <a:p>
            <a:r>
              <a:rPr lang="en-US" sz="1800" b="1" dirty="0"/>
              <a:t>#We will display heatmap</a:t>
            </a:r>
          </a:p>
          <a:p>
            <a:r>
              <a:rPr lang="en-US" sz="1800" b="1" dirty="0" err="1"/>
              <a:t>corr</a:t>
            </a:r>
            <a:r>
              <a:rPr lang="en-US" sz="1800" b="1" dirty="0"/>
              <a:t> = </a:t>
            </a:r>
            <a:r>
              <a:rPr lang="en-US" sz="1800" b="1" dirty="0" err="1"/>
              <a:t>df.corr</a:t>
            </a:r>
            <a:r>
              <a:rPr lang="en-US" sz="1800" b="1" dirty="0"/>
              <a:t>()</a:t>
            </a:r>
          </a:p>
          <a:p>
            <a:r>
              <a:rPr lang="en-US" sz="1800" b="1" dirty="0" err="1"/>
              <a:t>corr</a:t>
            </a:r>
            <a:r>
              <a:rPr lang="en-US" sz="1800" b="1" dirty="0"/>
              <a:t> = </a:t>
            </a:r>
            <a:r>
              <a:rPr lang="en-US" sz="1800" b="1" dirty="0" err="1"/>
              <a:t>corr</a:t>
            </a:r>
            <a:r>
              <a:rPr lang="en-US" sz="1800" b="1" dirty="0"/>
              <a:t>['</a:t>
            </a:r>
            <a:r>
              <a:rPr lang="en-US" sz="1800" b="1" dirty="0" err="1"/>
              <a:t>selling_price</a:t>
            </a:r>
            <a:r>
              <a:rPr lang="en-US" sz="1800" b="1" dirty="0"/>
              <a:t>']</a:t>
            </a:r>
          </a:p>
          <a:p>
            <a:r>
              <a:rPr lang="en-US" sz="1800" b="1" dirty="0" err="1"/>
              <a:t>corr</a:t>
            </a:r>
            <a:r>
              <a:rPr lang="en-US" sz="1800" b="1" dirty="0"/>
              <a:t> = </a:t>
            </a:r>
            <a:r>
              <a:rPr lang="en-US" sz="1800" b="1" dirty="0" err="1"/>
              <a:t>corr.sort_values</a:t>
            </a:r>
            <a:r>
              <a:rPr lang="en-US" sz="1800" b="1" dirty="0"/>
              <a:t>(ascending=False)</a:t>
            </a:r>
          </a:p>
          <a:p>
            <a:r>
              <a:rPr lang="en-US" sz="1800" b="1" dirty="0" err="1"/>
              <a:t>sns.heatmap</a:t>
            </a:r>
            <a:r>
              <a:rPr lang="en-US" sz="1800" b="1" dirty="0"/>
              <a:t>(</a:t>
            </a:r>
            <a:r>
              <a:rPr lang="en-US" sz="1800" b="1" dirty="0" err="1"/>
              <a:t>df.corr</a:t>
            </a:r>
            <a:r>
              <a:rPr lang="en-US" sz="1800" b="1" dirty="0"/>
              <a:t>(), </a:t>
            </a:r>
            <a:r>
              <a:rPr lang="en-US" sz="1800" b="1" dirty="0" err="1"/>
              <a:t>annot</a:t>
            </a:r>
            <a:r>
              <a:rPr lang="en-US" sz="1800" b="1" dirty="0"/>
              <a:t>=True)</a:t>
            </a:r>
          </a:p>
          <a:p>
            <a:r>
              <a:rPr lang="en-US" sz="1800" b="1" dirty="0" err="1"/>
              <a:t>plt.show</a:t>
            </a:r>
            <a:r>
              <a:rPr lang="en-US" sz="1800" b="1" dirty="0"/>
              <a:t>()</a:t>
            </a:r>
          </a:p>
          <a:p>
            <a:endParaRPr lang="en-IN" dirty="0"/>
          </a:p>
        </p:txBody>
      </p:sp>
      <p:pic>
        <p:nvPicPr>
          <p:cNvPr id="4" name="Picture 3">
            <a:extLst>
              <a:ext uri="{FF2B5EF4-FFF2-40B4-BE49-F238E27FC236}">
                <a16:creationId xmlns:a16="http://schemas.microsoft.com/office/drawing/2014/main" id="{A8B90B3A-33AD-5731-5B16-90EC129AA7A8}"/>
              </a:ext>
            </a:extLst>
          </p:cNvPr>
          <p:cNvPicPr>
            <a:picLocks noChangeAspect="1"/>
          </p:cNvPicPr>
          <p:nvPr/>
        </p:nvPicPr>
        <p:blipFill>
          <a:blip r:embed="rId2"/>
          <a:stretch>
            <a:fillRect/>
          </a:stretch>
        </p:blipFill>
        <p:spPr>
          <a:xfrm>
            <a:off x="5669378" y="2017570"/>
            <a:ext cx="5809859" cy="4714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2910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910">
        <p15:prstTrans prst="crush"/>
      </p:transition>
    </mc:Choice>
    <mc:Fallback xmlns="">
      <p:transition spd="slow" advTm="191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AD87-D069-3A2F-AC3F-A2F5826C0D95}"/>
              </a:ext>
            </a:extLst>
          </p:cNvPr>
          <p:cNvSpPr>
            <a:spLocks noGrp="1"/>
          </p:cNvSpPr>
          <p:nvPr>
            <p:ph type="title"/>
          </p:nvPr>
        </p:nvSpPr>
        <p:spPr>
          <a:xfrm>
            <a:off x="1640156" y="516518"/>
            <a:ext cx="8911687" cy="1280890"/>
          </a:xfrm>
          <a:solidFill>
            <a:schemeClr val="bg2">
              <a:lumMod val="20000"/>
              <a:lumOff val="80000"/>
            </a:schemeClr>
          </a:solidFill>
          <a:effectLst>
            <a:glow rad="139700">
              <a:schemeClr val="accent5">
                <a:satMod val="175000"/>
                <a:alpha val="40000"/>
              </a:schemeClr>
            </a:glow>
          </a:effectLst>
        </p:spPr>
        <p:txBody>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CATEGORICAL DATA - FIRST 3 ROWS</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E4F3E4C5-5832-35A8-394A-18F9B90FC250}"/>
              </a:ext>
            </a:extLst>
          </p:cNvPr>
          <p:cNvSpPr>
            <a:spLocks noGrp="1"/>
          </p:cNvSpPr>
          <p:nvPr>
            <p:ph idx="1"/>
          </p:nvPr>
        </p:nvSpPr>
        <p:spPr>
          <a:xfrm>
            <a:off x="2794194" y="1925686"/>
            <a:ext cx="6603609" cy="1745981"/>
          </a:xfrm>
          <a:ln>
            <a:solidFill>
              <a:schemeClr val="accent5">
                <a:lumMod val="40000"/>
                <a:lumOff val="60000"/>
              </a:schemeClr>
            </a:solidFill>
          </a:ln>
        </p:spPr>
        <p:txBody>
          <a:bodyPr>
            <a:normAutofit fontScale="40000" lnSpcReduction="20000"/>
          </a:bodyPr>
          <a:lstStyle/>
          <a:p>
            <a:r>
              <a:rPr lang="en-US" sz="2800" b="1" dirty="0"/>
              <a:t># import preprocessing from </a:t>
            </a:r>
            <a:r>
              <a:rPr lang="en-US" sz="2800" b="1" dirty="0" err="1"/>
              <a:t>sklearn</a:t>
            </a:r>
            <a:endParaRPr lang="en-US" sz="2800" b="1" dirty="0"/>
          </a:p>
          <a:p>
            <a:r>
              <a:rPr lang="en-US" sz="2800" b="1" dirty="0"/>
              <a:t>from </a:t>
            </a:r>
            <a:r>
              <a:rPr lang="en-US" sz="2800" b="1" dirty="0" err="1"/>
              <a:t>sklearn</a:t>
            </a:r>
            <a:r>
              <a:rPr lang="en-US" sz="2800" b="1" dirty="0"/>
              <a:t> import preprocessing</a:t>
            </a:r>
          </a:p>
          <a:p>
            <a:r>
              <a:rPr lang="en-US" sz="2800" b="1" dirty="0"/>
              <a:t>from </a:t>
            </a:r>
            <a:r>
              <a:rPr lang="en-US" sz="2800" b="1" dirty="0" err="1"/>
              <a:t>sklearn.preprocessing</a:t>
            </a:r>
            <a:r>
              <a:rPr lang="en-US" sz="2800" b="1" dirty="0"/>
              <a:t> import </a:t>
            </a:r>
            <a:r>
              <a:rPr lang="en-US" sz="2800" b="1" dirty="0" err="1"/>
              <a:t>OneHotEncoder</a:t>
            </a:r>
            <a:endParaRPr lang="en-US" sz="2800" b="1" dirty="0"/>
          </a:p>
          <a:p>
            <a:r>
              <a:rPr lang="en-US" sz="2800" b="1" dirty="0"/>
              <a:t># limit to categorical data using </a:t>
            </a:r>
            <a:r>
              <a:rPr lang="en-US" sz="2800" b="1" dirty="0" err="1"/>
              <a:t>df.select_dtypes</a:t>
            </a:r>
            <a:r>
              <a:rPr lang="en-US" sz="2800" b="1" dirty="0"/>
              <a:t>()</a:t>
            </a:r>
          </a:p>
          <a:p>
            <a:r>
              <a:rPr lang="en-US" sz="2800" b="1" dirty="0"/>
              <a:t>data2 = </a:t>
            </a:r>
            <a:r>
              <a:rPr lang="en-US" sz="2800" b="1" dirty="0" err="1"/>
              <a:t>df.select_dtypes</a:t>
            </a:r>
            <a:r>
              <a:rPr lang="en-US" sz="2800" b="1" dirty="0"/>
              <a:t>(include=[object])#Extracting non-numeric columns</a:t>
            </a:r>
          </a:p>
          <a:p>
            <a:r>
              <a:rPr lang="en-US" sz="2800" b="1" dirty="0"/>
              <a:t>data2.head(3)</a:t>
            </a:r>
            <a:endParaRPr lang="en-IN" dirty="0"/>
          </a:p>
        </p:txBody>
      </p:sp>
      <p:pic>
        <p:nvPicPr>
          <p:cNvPr id="4" name="Picture 3">
            <a:extLst>
              <a:ext uri="{FF2B5EF4-FFF2-40B4-BE49-F238E27FC236}">
                <a16:creationId xmlns:a16="http://schemas.microsoft.com/office/drawing/2014/main" id="{18EF1FFD-BB5B-B6B9-E60B-B88DF4413874}"/>
              </a:ext>
            </a:extLst>
          </p:cNvPr>
          <p:cNvPicPr>
            <a:picLocks noChangeAspect="1"/>
          </p:cNvPicPr>
          <p:nvPr/>
        </p:nvPicPr>
        <p:blipFill>
          <a:blip r:embed="rId2"/>
          <a:stretch>
            <a:fillRect/>
          </a:stretch>
        </p:blipFill>
        <p:spPr>
          <a:xfrm>
            <a:off x="2566494" y="3784293"/>
            <a:ext cx="7059010" cy="2905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5236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139">
        <p15:prstTrans prst="crush"/>
      </p:transition>
    </mc:Choice>
    <mc:Fallback xmlns="">
      <p:transition spd="slow" advTm="4139">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DD90-EE88-357C-2E8F-D6755696316A}"/>
              </a:ext>
            </a:extLst>
          </p:cNvPr>
          <p:cNvSpPr>
            <a:spLocks noGrp="1"/>
          </p:cNvSpPr>
          <p:nvPr>
            <p:ph type="title"/>
          </p:nvPr>
        </p:nvSpPr>
        <p:spPr>
          <a:xfrm>
            <a:off x="1336431" y="571041"/>
            <a:ext cx="9429899" cy="1119647"/>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CONVERTING CATEGORICAL COLUMNS TO NUMBERS</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645C1A2D-AE9E-77C9-0E07-C59B0266E177}"/>
              </a:ext>
            </a:extLst>
          </p:cNvPr>
          <p:cNvSpPr>
            <a:spLocks noGrp="1"/>
          </p:cNvSpPr>
          <p:nvPr>
            <p:ph idx="1"/>
          </p:nvPr>
        </p:nvSpPr>
        <p:spPr>
          <a:xfrm>
            <a:off x="2095428" y="1825372"/>
            <a:ext cx="7911904" cy="1471978"/>
          </a:xfrm>
          <a:ln>
            <a:solidFill>
              <a:schemeClr val="accent5">
                <a:lumMod val="40000"/>
                <a:lumOff val="60000"/>
              </a:schemeClr>
            </a:solidFill>
          </a:ln>
        </p:spPr>
        <p:txBody>
          <a:bodyPr>
            <a:normAutofit fontScale="40000" lnSpcReduction="20000"/>
          </a:bodyPr>
          <a:lstStyle/>
          <a:p>
            <a:r>
              <a:rPr lang="en-US" sz="2800" b="1" dirty="0"/>
              <a:t>#name--owner--brand convert these columns to numbers</a:t>
            </a:r>
          </a:p>
          <a:p>
            <a:r>
              <a:rPr lang="en-US" sz="2800" b="1" dirty="0"/>
              <a:t>le = </a:t>
            </a:r>
            <a:r>
              <a:rPr lang="en-US" sz="2800" b="1" dirty="0" err="1"/>
              <a:t>preprocessing.LabelEncoder</a:t>
            </a:r>
            <a:r>
              <a:rPr lang="en-US" sz="2800" b="1" dirty="0"/>
              <a:t>()</a:t>
            </a:r>
          </a:p>
          <a:p>
            <a:r>
              <a:rPr lang="en-US" sz="2800" b="1" dirty="0"/>
              <a:t>df['name']= le.fit_transform(df['name'])</a:t>
            </a:r>
          </a:p>
          <a:p>
            <a:r>
              <a:rPr lang="en-US" sz="2800" b="1" dirty="0"/>
              <a:t>df['owner']= le.fit_transform(df['owner'])</a:t>
            </a:r>
          </a:p>
          <a:p>
            <a:r>
              <a:rPr lang="en-US" sz="2800" b="1" dirty="0" err="1"/>
              <a:t>df.head</a:t>
            </a:r>
            <a:r>
              <a:rPr lang="en-US" sz="2800" b="1" dirty="0"/>
              <a:t>()</a:t>
            </a:r>
          </a:p>
          <a:p>
            <a:endParaRPr lang="en-IN" dirty="0"/>
          </a:p>
        </p:txBody>
      </p:sp>
      <p:pic>
        <p:nvPicPr>
          <p:cNvPr id="4" name="Picture 3">
            <a:extLst>
              <a:ext uri="{FF2B5EF4-FFF2-40B4-BE49-F238E27FC236}">
                <a16:creationId xmlns:a16="http://schemas.microsoft.com/office/drawing/2014/main" id="{E93C90A4-A24A-34A6-101B-68E35E0E6CDB}"/>
              </a:ext>
            </a:extLst>
          </p:cNvPr>
          <p:cNvPicPr>
            <a:picLocks noChangeAspect="1"/>
          </p:cNvPicPr>
          <p:nvPr/>
        </p:nvPicPr>
        <p:blipFill>
          <a:blip r:embed="rId2"/>
          <a:stretch>
            <a:fillRect/>
          </a:stretch>
        </p:blipFill>
        <p:spPr>
          <a:xfrm>
            <a:off x="1831216" y="3429000"/>
            <a:ext cx="8440328" cy="3219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2627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82">
        <p15:prstTrans prst="crush"/>
      </p:transition>
    </mc:Choice>
    <mc:Fallback xmlns="">
      <p:transition spd="slow" advTm="248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A6B3-B171-4345-6493-789A0EDDEFFB}"/>
              </a:ext>
            </a:extLst>
          </p:cNvPr>
          <p:cNvSpPr>
            <a:spLocks noGrp="1"/>
          </p:cNvSpPr>
          <p:nvPr>
            <p:ph type="title"/>
          </p:nvPr>
        </p:nvSpPr>
        <p:spPr>
          <a:xfrm>
            <a:off x="886135" y="544736"/>
            <a:ext cx="1041972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ONE-HOT ENCODING FOR 'FUEL', 'SELLER_TYPE', AND 'TRANSMISSION' COLUMNS</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FA6D4DAC-EB27-4FB9-57BE-3623008A24EA}"/>
              </a:ext>
            </a:extLst>
          </p:cNvPr>
          <p:cNvSpPr>
            <a:spLocks noGrp="1"/>
          </p:cNvSpPr>
          <p:nvPr>
            <p:ph idx="1"/>
          </p:nvPr>
        </p:nvSpPr>
        <p:spPr>
          <a:xfrm>
            <a:off x="1105486" y="2078844"/>
            <a:ext cx="9951720" cy="2099261"/>
          </a:xfrm>
          <a:ln>
            <a:solidFill>
              <a:schemeClr val="accent5">
                <a:lumMod val="40000"/>
                <a:lumOff val="60000"/>
              </a:schemeClr>
            </a:solidFill>
          </a:ln>
        </p:spPr>
        <p:txBody>
          <a:bodyPr>
            <a:normAutofit fontScale="40000" lnSpcReduction="20000"/>
          </a:bodyPr>
          <a:lstStyle/>
          <a:p>
            <a:r>
              <a:rPr lang="en-US" sz="2800" b="1" dirty="0"/>
              <a:t>#convert these columns (fuel, </a:t>
            </a:r>
            <a:r>
              <a:rPr lang="en-US" sz="2800" b="1" dirty="0" err="1"/>
              <a:t>seller_type</a:t>
            </a:r>
            <a:r>
              <a:rPr lang="en-US" sz="2800" b="1" dirty="0"/>
              <a:t>, transmission)</a:t>
            </a:r>
          </a:p>
          <a:p>
            <a:r>
              <a:rPr lang="en-US" sz="2800" b="1" dirty="0"/>
              <a:t>enc = </a:t>
            </a:r>
            <a:r>
              <a:rPr lang="en-US" sz="2800" b="1" dirty="0" err="1"/>
              <a:t>OneHotEncoder</a:t>
            </a:r>
            <a:r>
              <a:rPr lang="en-US" sz="2800" b="1" dirty="0"/>
              <a:t>(sparse = False)</a:t>
            </a:r>
          </a:p>
          <a:p>
            <a:r>
              <a:rPr lang="en-US" sz="2800" b="1" dirty="0"/>
              <a:t>X4 = df[["fuel", "</a:t>
            </a:r>
            <a:r>
              <a:rPr lang="en-US" sz="2800" b="1" dirty="0" err="1"/>
              <a:t>seller_type</a:t>
            </a:r>
            <a:r>
              <a:rPr lang="en-US" sz="2800" b="1" dirty="0"/>
              <a:t>", "transmission"]]</a:t>
            </a:r>
          </a:p>
          <a:p>
            <a:r>
              <a:rPr lang="en-US" sz="2800" b="1" dirty="0"/>
              <a:t>X5 = </a:t>
            </a:r>
            <a:r>
              <a:rPr lang="en-US" sz="2800" b="1" dirty="0" err="1"/>
              <a:t>enc.fit_transform</a:t>
            </a:r>
            <a:r>
              <a:rPr lang="en-US" sz="2800" b="1" dirty="0"/>
              <a:t>(X4)</a:t>
            </a:r>
          </a:p>
          <a:p>
            <a:r>
              <a:rPr lang="en-US" sz="2800" b="1" dirty="0" err="1"/>
              <a:t>new_col</a:t>
            </a:r>
            <a:r>
              <a:rPr lang="en-US" sz="2800" b="1" dirty="0"/>
              <a:t> = </a:t>
            </a:r>
            <a:r>
              <a:rPr lang="en-US" sz="2800" b="1" dirty="0" err="1"/>
              <a:t>enc.get_feature_names_out</a:t>
            </a:r>
            <a:r>
              <a:rPr lang="en-US" sz="2800" b="1" dirty="0"/>
              <a:t>(["</a:t>
            </a:r>
            <a:r>
              <a:rPr lang="en-US" sz="2800" b="1" dirty="0" err="1"/>
              <a:t>fuel","seller_type","transmission</a:t>
            </a:r>
            <a:r>
              <a:rPr lang="en-US" sz="2800" b="1" dirty="0"/>
              <a:t>"])</a:t>
            </a:r>
          </a:p>
          <a:p>
            <a:r>
              <a:rPr lang="en-US" sz="2800" b="1" dirty="0"/>
              <a:t>df[</a:t>
            </a:r>
            <a:r>
              <a:rPr lang="en-US" sz="2800" b="1" dirty="0" err="1"/>
              <a:t>new_col</a:t>
            </a:r>
            <a:r>
              <a:rPr lang="en-US" sz="2800" b="1" dirty="0"/>
              <a:t>] = X5</a:t>
            </a:r>
          </a:p>
          <a:p>
            <a:r>
              <a:rPr lang="en-US" sz="2800" b="1" dirty="0" err="1"/>
              <a:t>df.head</a:t>
            </a:r>
            <a:r>
              <a:rPr lang="en-US" sz="2800" b="1" dirty="0"/>
              <a:t>()</a:t>
            </a:r>
          </a:p>
          <a:p>
            <a:endParaRPr lang="en-IN" dirty="0"/>
          </a:p>
        </p:txBody>
      </p:sp>
      <p:pic>
        <p:nvPicPr>
          <p:cNvPr id="4" name="Picture 3">
            <a:extLst>
              <a:ext uri="{FF2B5EF4-FFF2-40B4-BE49-F238E27FC236}">
                <a16:creationId xmlns:a16="http://schemas.microsoft.com/office/drawing/2014/main" id="{6DABC860-DFAE-B2A6-18C7-98E31895E49D}"/>
              </a:ext>
            </a:extLst>
          </p:cNvPr>
          <p:cNvPicPr>
            <a:picLocks noChangeAspect="1"/>
          </p:cNvPicPr>
          <p:nvPr/>
        </p:nvPicPr>
        <p:blipFill>
          <a:blip r:embed="rId2"/>
          <a:stretch>
            <a:fillRect/>
          </a:stretch>
        </p:blipFill>
        <p:spPr>
          <a:xfrm>
            <a:off x="982007" y="4290951"/>
            <a:ext cx="10323855" cy="2214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668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22">
        <p15:prstTrans prst="crush"/>
      </p:transition>
    </mc:Choice>
    <mc:Fallback xmlns="">
      <p:transition spd="slow" advTm="3222">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494F-6417-1D08-6BA5-E39666EB262A}"/>
              </a:ext>
            </a:extLst>
          </p:cNvPr>
          <p:cNvSpPr>
            <a:spLocks noGrp="1"/>
          </p:cNvSpPr>
          <p:nvPr>
            <p:ph type="title"/>
          </p:nvPr>
        </p:nvSpPr>
        <p:spPr>
          <a:xfrm>
            <a:off x="1237958" y="544735"/>
            <a:ext cx="9692640"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US" b="1" i="0" cap="none" dirty="0">
                <a:ln w="9525">
                  <a:solidFill>
                    <a:schemeClr val="bg1"/>
                  </a:solidFill>
                  <a:prstDash val="solid"/>
                </a:ln>
                <a:effectLst>
                  <a:outerShdw blurRad="50800" dist="38100" algn="l" rotWithShape="0">
                    <a:prstClr val="black">
                      <a:alpha val="40000"/>
                    </a:prstClr>
                  </a:outerShdw>
                </a:effectLst>
                <a:latin typeface="Söhne"/>
              </a:rPr>
              <a:t>NEW CORRELATION HEATMAP WITH ENCODED FEATURES</a:t>
            </a:r>
            <a:endParaRPr lang="en-IN"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A23AB3FB-9ACF-AD1B-50FC-B3A775D02CC9}"/>
              </a:ext>
            </a:extLst>
          </p:cNvPr>
          <p:cNvSpPr>
            <a:spLocks noGrp="1"/>
          </p:cNvSpPr>
          <p:nvPr>
            <p:ph idx="1"/>
          </p:nvPr>
        </p:nvSpPr>
        <p:spPr>
          <a:xfrm>
            <a:off x="1249680" y="1994438"/>
            <a:ext cx="9692640" cy="1325563"/>
          </a:xfrm>
          <a:ln>
            <a:solidFill>
              <a:schemeClr val="accent5">
                <a:lumMod val="40000"/>
                <a:lumOff val="60000"/>
              </a:schemeClr>
            </a:solidFill>
          </a:ln>
        </p:spPr>
        <p:txBody>
          <a:bodyPr>
            <a:normAutofit fontScale="40000" lnSpcReduction="20000"/>
          </a:bodyPr>
          <a:lstStyle/>
          <a:p>
            <a:r>
              <a:rPr lang="en-US" sz="2800" b="1" dirty="0"/>
              <a:t>#new heatmap</a:t>
            </a:r>
          </a:p>
          <a:p>
            <a:r>
              <a:rPr lang="en-US" sz="2800" b="1" dirty="0"/>
              <a:t>fig, ax = </a:t>
            </a:r>
            <a:r>
              <a:rPr lang="en-US" sz="2800" b="1" dirty="0" err="1"/>
              <a:t>plt.subplots</a:t>
            </a:r>
            <a:r>
              <a:rPr lang="en-US" sz="2800" b="1" dirty="0"/>
              <a:t>(</a:t>
            </a:r>
            <a:r>
              <a:rPr lang="en-US" sz="2800" b="1" dirty="0" err="1"/>
              <a:t>figsize</a:t>
            </a:r>
            <a:r>
              <a:rPr lang="en-US" sz="2800" b="1" dirty="0"/>
              <a:t> = (10,10))</a:t>
            </a:r>
          </a:p>
          <a:p>
            <a:r>
              <a:rPr lang="en-US" sz="2800" b="1" dirty="0" err="1"/>
              <a:t>sns.heatmap</a:t>
            </a:r>
            <a:r>
              <a:rPr lang="en-US" sz="2800" b="1" dirty="0"/>
              <a:t>(</a:t>
            </a:r>
            <a:r>
              <a:rPr lang="en-US" sz="2800" b="1" dirty="0" err="1"/>
              <a:t>df.corr</a:t>
            </a:r>
            <a:r>
              <a:rPr lang="en-US" sz="2800" b="1" dirty="0"/>
              <a:t>()[["</a:t>
            </a:r>
            <a:r>
              <a:rPr lang="en-US" sz="2800" b="1" dirty="0" err="1"/>
              <a:t>selling_price</a:t>
            </a:r>
            <a:r>
              <a:rPr lang="en-US" sz="2800" b="1" dirty="0"/>
              <a:t>"]].</a:t>
            </a:r>
            <a:r>
              <a:rPr lang="en-US" sz="2800" b="1" dirty="0" err="1"/>
              <a:t>sort_values</a:t>
            </a:r>
            <a:r>
              <a:rPr lang="en-US" sz="2800" b="1" dirty="0"/>
              <a:t>("</a:t>
            </a:r>
            <a:r>
              <a:rPr lang="en-US" sz="2800" b="1" dirty="0" err="1"/>
              <a:t>selling_price</a:t>
            </a:r>
            <a:r>
              <a:rPr lang="en-US" sz="2800" b="1" dirty="0"/>
              <a:t>", ascending = False),</a:t>
            </a:r>
            <a:r>
              <a:rPr lang="en-US" sz="2800" b="1" dirty="0" err="1"/>
              <a:t>vmin</a:t>
            </a:r>
            <a:r>
              <a:rPr lang="en-US" sz="2800" b="1" dirty="0"/>
              <a:t> = -1, </a:t>
            </a:r>
            <a:r>
              <a:rPr lang="en-US" sz="2800" b="1" dirty="0" err="1"/>
              <a:t>vmax</a:t>
            </a:r>
            <a:r>
              <a:rPr lang="en-US" sz="2800" b="1" dirty="0"/>
              <a:t> = +1, </a:t>
            </a:r>
            <a:r>
              <a:rPr lang="en-US" sz="2800" b="1" dirty="0" err="1"/>
              <a:t>annot</a:t>
            </a:r>
            <a:r>
              <a:rPr lang="en-US" sz="2800" b="1" dirty="0"/>
              <a:t> = True, ax = ax)</a:t>
            </a:r>
          </a:p>
          <a:p>
            <a:r>
              <a:rPr lang="en-US" sz="2800" b="1" dirty="0" err="1"/>
              <a:t>plt.show</a:t>
            </a:r>
            <a:r>
              <a:rPr lang="en-US" sz="2800" b="1" dirty="0"/>
              <a:t>()</a:t>
            </a:r>
          </a:p>
          <a:p>
            <a:endParaRPr lang="en-IN" dirty="0"/>
          </a:p>
        </p:txBody>
      </p:sp>
      <p:pic>
        <p:nvPicPr>
          <p:cNvPr id="4" name="Picture 3">
            <a:extLst>
              <a:ext uri="{FF2B5EF4-FFF2-40B4-BE49-F238E27FC236}">
                <a16:creationId xmlns:a16="http://schemas.microsoft.com/office/drawing/2014/main" id="{98C69CAA-9F6B-4DED-1920-3CE97317324A}"/>
              </a:ext>
            </a:extLst>
          </p:cNvPr>
          <p:cNvPicPr>
            <a:picLocks noChangeAspect="1"/>
          </p:cNvPicPr>
          <p:nvPr/>
        </p:nvPicPr>
        <p:blipFill>
          <a:blip r:embed="rId2"/>
          <a:stretch>
            <a:fillRect/>
          </a:stretch>
        </p:blipFill>
        <p:spPr>
          <a:xfrm>
            <a:off x="2708032" y="3008783"/>
            <a:ext cx="6752492" cy="3681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19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41">
        <p15:prstTrans prst="crush"/>
      </p:transition>
    </mc:Choice>
    <mc:Fallback xmlns="">
      <p:transition spd="slow" advTm="234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CA3B-22EE-3C3A-36A0-501214400A56}"/>
              </a:ext>
            </a:extLst>
          </p:cNvPr>
          <p:cNvSpPr>
            <a:spLocks noGrp="1"/>
          </p:cNvSpPr>
          <p:nvPr>
            <p:ph type="title"/>
          </p:nvPr>
        </p:nvSpPr>
        <p:spPr>
          <a:xfrm>
            <a:off x="1640156" y="544733"/>
            <a:ext cx="8911687" cy="1280890"/>
          </a:xfrm>
          <a:solidFill>
            <a:schemeClr val="bg2">
              <a:lumMod val="20000"/>
              <a:lumOff val="80000"/>
            </a:schemeClr>
          </a:solidFill>
          <a:effectLst>
            <a:glow rad="139700">
              <a:schemeClr val="accent5">
                <a:satMod val="175000"/>
                <a:alpha val="40000"/>
              </a:schemeClr>
            </a:glow>
          </a:effectLst>
        </p:spPr>
        <p:txBody>
          <a:bodyPr>
            <a:normAutofit/>
          </a:bodyPr>
          <a:lstStyle/>
          <a:p>
            <a:r>
              <a:rPr lang="en-IN" sz="4400" b="1" i="0" cap="none" dirty="0">
                <a:ln w="9525">
                  <a:solidFill>
                    <a:schemeClr val="bg1"/>
                  </a:solidFill>
                  <a:prstDash val="solid"/>
                </a:ln>
                <a:effectLst>
                  <a:outerShdw blurRad="50800" dist="38100" algn="l" rotWithShape="0">
                    <a:prstClr val="black">
                      <a:alpha val="40000"/>
                    </a:prstClr>
                  </a:outerShdw>
                </a:effectLst>
                <a:latin typeface="Söhne"/>
              </a:rPr>
              <a:t>CONCLUSION:</a:t>
            </a:r>
            <a:endParaRPr lang="en-IN" sz="4400" b="1" cap="none" dirty="0">
              <a:ln w="9525">
                <a:solidFill>
                  <a:schemeClr val="bg1"/>
                </a:solidFill>
                <a:prstDash val="solid"/>
              </a:ln>
              <a:effectLst>
                <a:outerShdw blurRad="50800" dist="38100" algn="l" rotWithShape="0">
                  <a:prstClr val="black">
                    <a:alpha val="40000"/>
                  </a:prstClr>
                </a:outerShdw>
              </a:effectLst>
            </a:endParaRPr>
          </a:p>
        </p:txBody>
      </p:sp>
      <p:sp>
        <p:nvSpPr>
          <p:cNvPr id="3" name="Content Placeholder 2">
            <a:extLst>
              <a:ext uri="{FF2B5EF4-FFF2-40B4-BE49-F238E27FC236}">
                <a16:creationId xmlns:a16="http://schemas.microsoft.com/office/drawing/2014/main" id="{25629C52-091E-9127-BF01-0D6035A29D1D}"/>
              </a:ext>
            </a:extLst>
          </p:cNvPr>
          <p:cNvSpPr>
            <a:spLocks noGrp="1"/>
          </p:cNvSpPr>
          <p:nvPr>
            <p:ph idx="1"/>
          </p:nvPr>
        </p:nvSpPr>
        <p:spPr>
          <a:xfrm>
            <a:off x="1119553" y="1980368"/>
            <a:ext cx="10515600" cy="4667251"/>
          </a:xfrm>
          <a:ln>
            <a:solidFill>
              <a:schemeClr val="accent5">
                <a:lumMod val="40000"/>
                <a:lumOff val="60000"/>
              </a:schemeClr>
            </a:solidFill>
          </a:ln>
        </p:spPr>
        <p:txBody>
          <a:bodyPr>
            <a:normAutofit fontScale="85000" lnSpcReduction="20000"/>
          </a:bodyPr>
          <a:lstStyle/>
          <a:p>
            <a:r>
              <a:rPr lang="en-US" b="0" i="0" dirty="0">
                <a:solidFill>
                  <a:srgbClr val="374151"/>
                </a:solidFill>
                <a:effectLst/>
                <a:latin typeface="Söhne"/>
              </a:rPr>
              <a:t>In this analysis of the Car Details dataset, we explored and visualized various aspects of car     information to gain insights into the dataset. Here are the key findings:</a:t>
            </a:r>
          </a:p>
          <a:p>
            <a:r>
              <a:rPr lang="en-US" b="1" i="0" u="sng" dirty="0">
                <a:solidFill>
                  <a:srgbClr val="FF0000"/>
                </a:solidFill>
                <a:effectLst/>
                <a:latin typeface="Söhne"/>
              </a:rPr>
              <a:t>Top Selling Cars</a:t>
            </a:r>
            <a:r>
              <a:rPr lang="en-US" b="0" i="0" dirty="0">
                <a:solidFill>
                  <a:srgbClr val="FF0000"/>
                </a:solidFill>
                <a:effectLst/>
                <a:latin typeface="Söhne"/>
              </a:rPr>
              <a:t>: </a:t>
            </a:r>
            <a:r>
              <a:rPr lang="en-US" b="0" i="0" dirty="0">
                <a:solidFill>
                  <a:srgbClr val="374151"/>
                </a:solidFill>
                <a:effectLst/>
                <a:latin typeface="Söhne"/>
              </a:rPr>
              <a:t>We identified the top-selling cars based on their counts. </a:t>
            </a:r>
            <a:endParaRPr lang="en-US" dirty="0">
              <a:solidFill>
                <a:srgbClr val="374151"/>
              </a:solidFill>
              <a:latin typeface="Söhne"/>
            </a:endParaRPr>
          </a:p>
          <a:p>
            <a:r>
              <a:rPr lang="en-US" b="1" i="0" u="sng" dirty="0">
                <a:solidFill>
                  <a:srgbClr val="FF0000"/>
                </a:solidFill>
                <a:effectLst/>
                <a:latin typeface="Söhne"/>
              </a:rPr>
              <a:t>Average Selling Price</a:t>
            </a:r>
            <a:r>
              <a:rPr lang="en-US" b="0" i="0" dirty="0">
                <a:solidFill>
                  <a:srgbClr val="FF0000"/>
                </a:solidFill>
                <a:effectLst/>
                <a:latin typeface="Söhne"/>
              </a:rPr>
              <a:t>:</a:t>
            </a:r>
            <a:r>
              <a:rPr lang="en-US" b="0" i="0" dirty="0">
                <a:solidFill>
                  <a:srgbClr val="374151"/>
                </a:solidFill>
                <a:effectLst/>
                <a:latin typeface="Söhne"/>
              </a:rPr>
              <a:t> We analyzed the average selling price of cars for each brand. </a:t>
            </a:r>
          </a:p>
          <a:p>
            <a:r>
              <a:rPr lang="en-US" b="1" i="0" u="sng" dirty="0">
                <a:solidFill>
                  <a:srgbClr val="FF0000"/>
                </a:solidFill>
                <a:effectLst/>
                <a:latin typeface="Söhne"/>
              </a:rPr>
              <a:t>Sales Distribution</a:t>
            </a:r>
            <a:r>
              <a:rPr lang="en-US" b="0" i="0" dirty="0">
                <a:solidFill>
                  <a:srgbClr val="FF0000"/>
                </a:solidFill>
                <a:effectLst/>
                <a:latin typeface="Söhne"/>
              </a:rPr>
              <a:t>:</a:t>
            </a:r>
            <a:r>
              <a:rPr lang="en-US" b="0" i="0" dirty="0">
                <a:solidFill>
                  <a:srgbClr val="374151"/>
                </a:solidFill>
                <a:effectLst/>
                <a:latin typeface="Söhne"/>
              </a:rPr>
              <a:t> We displayed the distribution of sales count and sales values for the top 20 car brands using bar plots. </a:t>
            </a:r>
          </a:p>
          <a:p>
            <a:r>
              <a:rPr lang="en-US" b="1" i="0" u="sng" dirty="0">
                <a:solidFill>
                  <a:srgbClr val="FF0000"/>
                </a:solidFill>
                <a:effectLst/>
                <a:latin typeface="Söhne"/>
              </a:rPr>
              <a:t>Data Preprocessing</a:t>
            </a:r>
            <a:r>
              <a:rPr lang="en-US" b="0" i="0" u="sng" dirty="0">
                <a:solidFill>
                  <a:srgbClr val="FF0000"/>
                </a:solidFill>
                <a:effectLst/>
                <a:latin typeface="Söhne"/>
              </a:rPr>
              <a:t>: </a:t>
            </a:r>
            <a:r>
              <a:rPr lang="en-US" b="0" i="0" dirty="0">
                <a:solidFill>
                  <a:srgbClr val="374151"/>
                </a:solidFill>
                <a:effectLst/>
                <a:latin typeface="Söhne"/>
              </a:rPr>
              <a:t>We preprocessed the dataset by handling missing values, one-hot encoding categorical variables, and splitting the car name to extract the car model and brand.</a:t>
            </a:r>
          </a:p>
          <a:p>
            <a:r>
              <a:rPr lang="en-US" b="1" i="0" u="sng" dirty="0">
                <a:solidFill>
                  <a:srgbClr val="FF0000"/>
                </a:solidFill>
                <a:effectLst/>
                <a:latin typeface="Söhne"/>
              </a:rPr>
              <a:t>Machine Learning Model</a:t>
            </a:r>
            <a:r>
              <a:rPr lang="en-US" b="0" i="0" dirty="0">
                <a:solidFill>
                  <a:srgbClr val="374151"/>
                </a:solidFill>
                <a:effectLst/>
                <a:latin typeface="Söhne"/>
              </a:rPr>
              <a:t>: While not mentioned in the code, we can also build a machine learning model to predict car prices based on features like kilometers driven, fuel type, and more.</a:t>
            </a:r>
          </a:p>
          <a:p>
            <a:r>
              <a:rPr lang="en-US" b="0" i="0" dirty="0">
                <a:solidFill>
                  <a:srgbClr val="374151"/>
                </a:solidFill>
                <a:effectLst/>
                <a:latin typeface="Söhne"/>
              </a:rPr>
              <a:t>Overall, this analysis provides valuable information for car dealerships, manufacturers, and buyers to understand market trends, popular car models, and pricing patterns. Further analysis and machine learning modeling could be used to predict car prices accurately and provide valuable business insights for the automotive industry</a:t>
            </a:r>
            <a:endParaRPr lang="en-IN" dirty="0"/>
          </a:p>
        </p:txBody>
      </p:sp>
    </p:spTree>
    <p:extLst>
      <p:ext uri="{BB962C8B-B14F-4D97-AF65-F5344CB8AC3E}">
        <p14:creationId xmlns:p14="http://schemas.microsoft.com/office/powerpoint/2010/main" val="62716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777">
        <p15:prstTrans prst="crush"/>
      </p:transition>
    </mc:Choice>
    <mc:Fallback xmlns="">
      <p:transition spd="slow" advTm="3777">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235E-710E-DCC0-0007-9F0C24D29BB2}"/>
              </a:ext>
            </a:extLst>
          </p:cNvPr>
          <p:cNvSpPr>
            <a:spLocks noGrp="1"/>
          </p:cNvSpPr>
          <p:nvPr>
            <p:ph type="ctrTitle"/>
          </p:nvPr>
        </p:nvSpPr>
        <p:spPr/>
        <p:txBody>
          <a:bodyPr>
            <a:normAutofit/>
          </a:bodyPr>
          <a:lstStyle/>
          <a:p>
            <a:r>
              <a:rPr lang="en-US" sz="9600" b="1" cap="none" dirty="0">
                <a:ln w="9525">
                  <a:solidFill>
                    <a:schemeClr val="bg1"/>
                  </a:solidFill>
                  <a:prstDash val="solid"/>
                </a:ln>
                <a:effectLst>
                  <a:outerShdw blurRad="50800" dist="38100" algn="l" rotWithShape="0">
                    <a:prstClr val="black">
                      <a:alpha val="40000"/>
                    </a:prstClr>
                  </a:outerShdw>
                </a:effectLst>
              </a:rPr>
              <a:t>THANK</a:t>
            </a:r>
            <a:r>
              <a:rPr lang="en-US" sz="9600" cap="none" dirty="0">
                <a:effectLst>
                  <a:outerShdw blurRad="50800" dist="38100" algn="l" rotWithShape="0">
                    <a:prstClr val="black">
                      <a:alpha val="40000"/>
                    </a:prstClr>
                  </a:outerShdw>
                </a:effectLst>
              </a:rPr>
              <a:t> </a:t>
            </a:r>
            <a:r>
              <a:rPr lang="en-US" sz="9600" b="1" cap="none" dirty="0">
                <a:ln w="9525">
                  <a:solidFill>
                    <a:schemeClr val="bg1"/>
                  </a:solidFill>
                  <a:prstDash val="solid"/>
                </a:ln>
                <a:effectLst>
                  <a:outerShdw blurRad="50800" dist="38100" algn="l" rotWithShape="0">
                    <a:prstClr val="black">
                      <a:alpha val="40000"/>
                    </a:prstClr>
                  </a:outerShdw>
                </a:effectLst>
              </a:rPr>
              <a:t>YOU !</a:t>
            </a:r>
            <a:endParaRPr lang="en-IN"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86665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949">
        <p15:prstTrans prst="crush"/>
      </p:transition>
    </mc:Choice>
    <mc:Fallback xmlns="">
      <p:transition spd="slow" advTm="194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BBFE-74C6-14A7-AF81-D9CA96993263}"/>
              </a:ext>
            </a:extLst>
          </p:cNvPr>
          <p:cNvSpPr>
            <a:spLocks noGrp="1"/>
          </p:cNvSpPr>
          <p:nvPr>
            <p:ph type="title"/>
          </p:nvPr>
        </p:nvSpPr>
        <p:spPr>
          <a:xfrm>
            <a:off x="1640156" y="595975"/>
            <a:ext cx="8911687" cy="1280890"/>
          </a:xfrm>
          <a:solidFill>
            <a:schemeClr val="bg2">
              <a:lumMod val="20000"/>
              <a:lumOff val="80000"/>
            </a:schemeClr>
          </a:solidFill>
          <a:effectLst>
            <a:glow rad="139700">
              <a:schemeClr val="accent5">
                <a:satMod val="175000"/>
                <a:alpha val="40000"/>
              </a:schemeClr>
            </a:glow>
          </a:effectLst>
        </p:spPr>
        <p:txBody>
          <a:bodyPr>
            <a:normAutofit fontScale="90000"/>
          </a:bodyPr>
          <a:lstStyle/>
          <a:p>
            <a:r>
              <a:rPr lang="en-US" dirty="0"/>
              <a:t>**</a:t>
            </a:r>
            <a:r>
              <a:rPr lang="en-US" sz="4400" b="1" cap="none" dirty="0">
                <a:ln w="9525">
                  <a:solidFill>
                    <a:schemeClr val="bg1"/>
                  </a:solidFill>
                  <a:prstDash val="solid"/>
                </a:ln>
                <a:effectLst>
                  <a:outerShdw blurRad="12700" dist="38100" dir="2700000" algn="tl" rotWithShape="0">
                    <a:schemeClr val="bg1">
                      <a:lumMod val="50000"/>
                    </a:schemeClr>
                  </a:outerShdw>
                </a:effectLst>
              </a:rPr>
              <a:t>Capstone Project: CAR DETAILS Dataset</a:t>
            </a:r>
            <a:r>
              <a:rPr lang="en-US" dirty="0"/>
              <a:t>**</a:t>
            </a:r>
            <a:endParaRPr lang="en-IN" dirty="0"/>
          </a:p>
        </p:txBody>
      </p:sp>
      <p:sp>
        <p:nvSpPr>
          <p:cNvPr id="3" name="Content Placeholder 2">
            <a:extLst>
              <a:ext uri="{FF2B5EF4-FFF2-40B4-BE49-F238E27FC236}">
                <a16:creationId xmlns:a16="http://schemas.microsoft.com/office/drawing/2014/main" id="{92E3D2B0-9574-0588-4540-1C8E756E6873}"/>
              </a:ext>
            </a:extLst>
          </p:cNvPr>
          <p:cNvSpPr>
            <a:spLocks noGrp="1"/>
          </p:cNvSpPr>
          <p:nvPr>
            <p:ph idx="1"/>
          </p:nvPr>
        </p:nvSpPr>
        <p:spPr>
          <a:xfrm>
            <a:off x="1640156" y="2119531"/>
            <a:ext cx="8915400" cy="4142493"/>
          </a:xfrm>
          <a:ln>
            <a:solidFill>
              <a:schemeClr val="accent5">
                <a:lumMod val="40000"/>
                <a:lumOff val="60000"/>
              </a:schemeClr>
            </a:solidFill>
          </a:ln>
        </p:spPr>
        <p:txBody>
          <a:bodyPr>
            <a:normAutofit fontScale="25000" lnSpcReduction="20000"/>
          </a:bodyPr>
          <a:lstStyle/>
          <a:p>
            <a:pPr marL="0" indent="0">
              <a:buNone/>
            </a:pPr>
            <a:r>
              <a:rPr lang="en-US" sz="8000" cap="none" dirty="0">
                <a:ln w="0"/>
                <a:solidFill>
                  <a:schemeClr val="accent1"/>
                </a:solidFill>
                <a:effectLst>
                  <a:outerShdw blurRad="38100" dist="25400" dir="5400000" algn="ctr" rotWithShape="0">
                    <a:srgbClr val="6E747A">
                      <a:alpha val="43000"/>
                    </a:srgbClr>
                  </a:outerShdw>
                </a:effectLst>
              </a:rPr>
              <a:t> </a:t>
            </a:r>
            <a:r>
              <a:rPr lang="en-US" sz="7200" u="sng" cap="none" dirty="0">
                <a:ln w="0"/>
                <a:solidFill>
                  <a:srgbClr val="FF0000"/>
                </a:solidFill>
                <a:effectLst>
                  <a:outerShdw blurRad="38100" dist="25400" dir="5400000" algn="ctr" rotWithShape="0">
                    <a:srgbClr val="6E747A">
                      <a:alpha val="43000"/>
                    </a:srgbClr>
                  </a:outerShdw>
                </a:effectLst>
              </a:rPr>
              <a:t>PROJECT OBJECTIVE</a:t>
            </a:r>
            <a:r>
              <a:rPr lang="en-US" sz="7200" cap="none" dirty="0">
                <a:ln w="0"/>
                <a:solidFill>
                  <a:srgbClr val="FF0000"/>
                </a:solidFill>
                <a:effectLst>
                  <a:outerShdw blurRad="38100" dist="25400" dir="5400000" algn="ctr" rotWithShape="0">
                    <a:srgbClr val="6E747A">
                      <a:alpha val="43000"/>
                    </a:srgbClr>
                  </a:outerShdw>
                </a:effectLst>
              </a:rPr>
              <a:t>:</a:t>
            </a:r>
          </a:p>
          <a:p>
            <a:pPr marL="0" indent="0">
              <a:buNone/>
            </a:pPr>
            <a:r>
              <a:rPr lang="en-US" sz="7200" dirty="0"/>
              <a:t>   Analyzing the Car Details dataset to gain insights and build predictive models related to car attributes and pricing.</a:t>
            </a:r>
          </a:p>
          <a:p>
            <a:pPr marL="0" indent="0">
              <a:buNone/>
            </a:pPr>
            <a:r>
              <a:rPr lang="en-US" sz="7200" u="sng" cap="none" dirty="0">
                <a:ln w="0"/>
                <a:solidFill>
                  <a:srgbClr val="FF0000"/>
                </a:solidFill>
                <a:effectLst>
                  <a:outerShdw blurRad="38100" dist="25400" dir="5400000" algn="ctr" rotWithShape="0">
                    <a:srgbClr val="6E747A">
                      <a:alpha val="43000"/>
                    </a:srgbClr>
                  </a:outerShdw>
                </a:effectLst>
              </a:rPr>
              <a:t>KEY DATASET FEATURES</a:t>
            </a:r>
            <a:r>
              <a:rPr lang="en-US" sz="7200" u="sng" dirty="0">
                <a:solidFill>
                  <a:srgbClr val="FF0000"/>
                </a:solidFill>
              </a:rPr>
              <a:t>:</a:t>
            </a:r>
          </a:p>
          <a:p>
            <a:pPr>
              <a:spcBef>
                <a:spcPts val="0"/>
              </a:spcBef>
            </a:pPr>
            <a:r>
              <a:rPr lang="en-US" sz="5600" dirty="0"/>
              <a:t>   Car name</a:t>
            </a:r>
          </a:p>
          <a:p>
            <a:pPr>
              <a:spcBef>
                <a:spcPts val="0"/>
              </a:spcBef>
            </a:pPr>
            <a:r>
              <a:rPr lang="en-US" sz="5600" dirty="0"/>
              <a:t>   Year of manufacture</a:t>
            </a:r>
          </a:p>
          <a:p>
            <a:pPr>
              <a:spcBef>
                <a:spcPts val="0"/>
              </a:spcBef>
            </a:pPr>
            <a:r>
              <a:rPr lang="en-US" sz="5600" dirty="0"/>
              <a:t>   Selling price</a:t>
            </a:r>
          </a:p>
          <a:p>
            <a:pPr>
              <a:spcBef>
                <a:spcPts val="0"/>
              </a:spcBef>
            </a:pPr>
            <a:r>
              <a:rPr lang="en-US" sz="5600" dirty="0"/>
              <a:t>   Kilometers driven</a:t>
            </a:r>
          </a:p>
          <a:p>
            <a:pPr>
              <a:spcBef>
                <a:spcPts val="0"/>
              </a:spcBef>
            </a:pPr>
            <a:r>
              <a:rPr lang="en-US" sz="5600" dirty="0"/>
              <a:t>   Fuel type</a:t>
            </a:r>
          </a:p>
          <a:p>
            <a:pPr>
              <a:spcBef>
                <a:spcPts val="0"/>
              </a:spcBef>
            </a:pPr>
            <a:r>
              <a:rPr lang="en-US" sz="5600" dirty="0"/>
              <a:t>   Seller type</a:t>
            </a:r>
          </a:p>
          <a:p>
            <a:pPr>
              <a:spcBef>
                <a:spcPts val="0"/>
              </a:spcBef>
            </a:pPr>
            <a:r>
              <a:rPr lang="en-US" sz="5600" dirty="0"/>
              <a:t>   Transmission type</a:t>
            </a:r>
          </a:p>
          <a:p>
            <a:pPr>
              <a:spcBef>
                <a:spcPts val="0"/>
              </a:spcBef>
            </a:pPr>
            <a:r>
              <a:rPr lang="en-US" sz="5600" dirty="0"/>
              <a:t>   Ownership history (number of previous owners)</a:t>
            </a:r>
          </a:p>
          <a:p>
            <a:pPr marL="0" indent="0">
              <a:buNone/>
            </a:pPr>
            <a:r>
              <a:rPr lang="en-US" sz="7200" u="sng" dirty="0">
                <a:solidFill>
                  <a:srgbClr val="FF0000"/>
                </a:solidFill>
              </a:rPr>
              <a:t>Significance</a:t>
            </a:r>
            <a:r>
              <a:rPr lang="en-US" sz="7200" dirty="0">
                <a:solidFill>
                  <a:srgbClr val="FF0000"/>
                </a:solidFill>
              </a:rPr>
              <a:t>:</a:t>
            </a:r>
          </a:p>
          <a:p>
            <a:r>
              <a:rPr lang="en-US" dirty="0"/>
              <a:t>  </a:t>
            </a:r>
            <a:r>
              <a:rPr lang="en-US" sz="5600" dirty="0"/>
              <a:t>The Car Details dataset offers valuable information for understanding car market trends and factors influencing car prices.</a:t>
            </a:r>
          </a:p>
          <a:p>
            <a:endParaRPr lang="en-US" sz="5600" dirty="0"/>
          </a:p>
          <a:p>
            <a:endParaRPr lang="en-IN" dirty="0"/>
          </a:p>
        </p:txBody>
      </p:sp>
    </p:spTree>
    <p:extLst>
      <p:ext uri="{BB962C8B-B14F-4D97-AF65-F5344CB8AC3E}">
        <p14:creationId xmlns:p14="http://schemas.microsoft.com/office/powerpoint/2010/main" val="3149714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350">
        <p15:prstTrans prst="crush"/>
      </p:transition>
    </mc:Choice>
    <mc:Fallback xmlns="">
      <p:transition spd="slow" advTm="235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5560-952E-2068-E08B-C3DCF365D55D}"/>
              </a:ext>
            </a:extLst>
          </p:cNvPr>
          <p:cNvSpPr>
            <a:spLocks noGrp="1"/>
          </p:cNvSpPr>
          <p:nvPr>
            <p:ph type="ctrTitle"/>
          </p:nvPr>
        </p:nvSpPr>
        <p:spPr>
          <a:xfrm>
            <a:off x="1751012" y="1730326"/>
            <a:ext cx="8689976" cy="1241474"/>
          </a:xfrm>
          <a:solidFill>
            <a:schemeClr val="bg2">
              <a:lumMod val="20000"/>
              <a:lumOff val="80000"/>
            </a:schemeClr>
          </a:solidFill>
          <a:effectLst>
            <a:glow rad="139700">
              <a:schemeClr val="accent5">
                <a:satMod val="175000"/>
                <a:alpha val="40000"/>
              </a:schemeClr>
            </a:glow>
          </a:effectLst>
        </p:spPr>
        <p:txBody>
          <a:bodyPr/>
          <a:lstStyle/>
          <a:p>
            <a:r>
              <a:rPr lang="en-US" dirty="0"/>
              <a:t>“</a:t>
            </a:r>
            <a:r>
              <a:rPr lang="en-US" b="1" cap="none" dirty="0">
                <a:ln w="9525">
                  <a:solidFill>
                    <a:schemeClr val="bg1"/>
                  </a:solidFill>
                  <a:prstDash val="solid"/>
                </a:ln>
                <a:effectLst>
                  <a:outerShdw blurRad="12700" dist="38100" dir="2700000" algn="tl" rotWithShape="0">
                    <a:schemeClr val="bg1">
                      <a:lumMod val="50000"/>
                    </a:schemeClr>
                  </a:outerShdw>
                </a:effectLst>
              </a:rPr>
              <a:t>CAR</a:t>
            </a:r>
            <a:r>
              <a:rPr lang="en-US" dirty="0"/>
              <a:t> </a:t>
            </a:r>
            <a:r>
              <a:rPr lang="en-US" b="1" cap="none" dirty="0">
                <a:ln w="9525">
                  <a:solidFill>
                    <a:schemeClr val="bg1"/>
                  </a:solidFill>
                  <a:prstDash val="solid"/>
                </a:ln>
                <a:effectLst>
                  <a:outerShdw blurRad="12700" dist="38100" dir="2700000" algn="tl" rotWithShape="0">
                    <a:schemeClr val="bg1">
                      <a:lumMod val="50000"/>
                    </a:schemeClr>
                  </a:outerShdw>
                </a:effectLst>
              </a:rPr>
              <a:t>DETAILS</a:t>
            </a:r>
            <a:r>
              <a:rPr lang="en-US" dirty="0"/>
              <a:t>” </a:t>
            </a:r>
            <a:r>
              <a:rPr lang="en-US" b="1" cap="none" dirty="0">
                <a:ln w="9525">
                  <a:solidFill>
                    <a:schemeClr val="bg1"/>
                  </a:solidFill>
                  <a:prstDash val="solid"/>
                </a:ln>
                <a:effectLst>
                  <a:outerShdw blurRad="12700" dist="38100" dir="2700000" algn="tl" rotWithShape="0">
                    <a:schemeClr val="bg1">
                      <a:lumMod val="50000"/>
                    </a:schemeClr>
                  </a:outerShdw>
                </a:effectLst>
              </a:rPr>
              <a:t>DATASET</a:t>
            </a:r>
            <a:endParaRPr lang="en-IN" dirty="0"/>
          </a:p>
        </p:txBody>
      </p:sp>
      <p:sp>
        <p:nvSpPr>
          <p:cNvPr id="3" name="Subtitle 2">
            <a:extLst>
              <a:ext uri="{FF2B5EF4-FFF2-40B4-BE49-F238E27FC236}">
                <a16:creationId xmlns:a16="http://schemas.microsoft.com/office/drawing/2014/main" id="{955463ED-F3F7-FF27-1EBD-C369CF10D0FA}"/>
              </a:ext>
            </a:extLst>
          </p:cNvPr>
          <p:cNvSpPr>
            <a:spLocks noGrp="1"/>
          </p:cNvSpPr>
          <p:nvPr>
            <p:ph type="subTitle" idx="1"/>
          </p:nvPr>
        </p:nvSpPr>
        <p:spPr>
          <a:xfrm>
            <a:off x="2114842" y="3886201"/>
            <a:ext cx="7962315" cy="1371599"/>
          </a:xfrm>
          <a:ln>
            <a:solidFill>
              <a:schemeClr val="accent5">
                <a:lumMod val="40000"/>
                <a:lumOff val="60000"/>
              </a:schemeClr>
            </a:solidFill>
          </a:ln>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4400" b="1" i="0" cap="none" dirty="0">
                <a:ln/>
                <a:solidFill>
                  <a:schemeClr val="tx1">
                    <a:lumMod val="85000"/>
                    <a:lumOff val="15000"/>
                  </a:schemeClr>
                </a:solidFill>
                <a:latin typeface="Söhne"/>
              </a:rPr>
              <a:t>Dataset Summary</a:t>
            </a:r>
            <a:endParaRPr lang="en-IN" sz="4400" b="1" cap="none" dirty="0">
              <a:ln/>
              <a:solidFill>
                <a:schemeClr val="tx1">
                  <a:lumMod val="85000"/>
                  <a:lumOff val="15000"/>
                </a:schemeClr>
              </a:solidFill>
            </a:endParaRPr>
          </a:p>
        </p:txBody>
      </p:sp>
    </p:spTree>
    <p:extLst>
      <p:ext uri="{BB962C8B-B14F-4D97-AF65-F5344CB8AC3E}">
        <p14:creationId xmlns:p14="http://schemas.microsoft.com/office/powerpoint/2010/main" val="286614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57">
        <p15:prstTrans prst="crush"/>
      </p:transition>
    </mc:Choice>
    <mc:Fallback xmlns="">
      <p:transition spd="slow" advTm="26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46A8-A90F-0066-C438-2F110A48820D}"/>
              </a:ext>
            </a:extLst>
          </p:cNvPr>
          <p:cNvSpPr>
            <a:spLocks noGrp="1"/>
          </p:cNvSpPr>
          <p:nvPr>
            <p:ph type="title"/>
          </p:nvPr>
        </p:nvSpPr>
        <p:spPr>
          <a:xfrm>
            <a:off x="1453442" y="483433"/>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INITIAL OBSERVATIONS: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0687A0F5-CF27-5D91-ED91-363B1A640010}"/>
              </a:ext>
            </a:extLst>
          </p:cNvPr>
          <p:cNvSpPr>
            <a:spLocks noGrp="1"/>
          </p:cNvSpPr>
          <p:nvPr>
            <p:ph idx="1"/>
          </p:nvPr>
        </p:nvSpPr>
        <p:spPr>
          <a:xfrm>
            <a:off x="1634587" y="2077328"/>
            <a:ext cx="8578558" cy="4070253"/>
          </a:xfrm>
          <a:ln>
            <a:solidFill>
              <a:schemeClr val="accent5">
                <a:lumMod val="40000"/>
                <a:lumOff val="60000"/>
              </a:schemeClr>
            </a:solidFill>
          </a:ln>
        </p:spPr>
        <p:txBody>
          <a:bodyPr>
            <a:normAutofit fontScale="85000" lnSpcReduction="20000"/>
          </a:bodyPr>
          <a:lstStyle/>
          <a:p>
            <a:r>
              <a:rPr lang="en-US" sz="2600" cap="none" dirty="0">
                <a:ln w="0"/>
                <a:effectLst>
                  <a:outerShdw blurRad="38100" dist="19050" dir="2700000" algn="tl" rotWithShape="0">
                    <a:schemeClr val="dk1">
                      <a:alpha val="40000"/>
                    </a:schemeClr>
                  </a:outerShdw>
                </a:effectLst>
              </a:rPr>
              <a:t>The dataset contains 4340 rows and 8 columns.</a:t>
            </a:r>
          </a:p>
          <a:p>
            <a:r>
              <a:rPr lang="en-US" sz="2600" cap="none" dirty="0">
                <a:ln w="0"/>
                <a:effectLst>
                  <a:outerShdw blurRad="38100" dist="19050" dir="2700000" algn="tl" rotWithShape="0">
                    <a:schemeClr val="dk1">
                      <a:alpha val="40000"/>
                    </a:schemeClr>
                  </a:outerShdw>
                </a:effectLst>
              </a:rPr>
              <a:t>The columns are a mix of numerical and categorical data.</a:t>
            </a:r>
          </a:p>
          <a:p>
            <a:pPr algn="l">
              <a:buFont typeface="Arial" panose="020B0604020202020204" pitchFamily="34" charset="0"/>
              <a:buChar char="•"/>
            </a:pPr>
            <a:r>
              <a:rPr lang="en-US" sz="2600" i="0" cap="none" dirty="0">
                <a:ln w="0"/>
                <a:effectLst>
                  <a:outerShdw blurRad="38100" dist="19050" dir="2700000" algn="tl" rotWithShape="0">
                    <a:schemeClr val="dk1">
                      <a:alpha val="40000"/>
                    </a:schemeClr>
                  </a:outerShdw>
                </a:effectLst>
                <a:latin typeface="Söhne"/>
              </a:rPr>
              <a:t>There are no missing values in the 'name', 'year', '</a:t>
            </a:r>
            <a:r>
              <a:rPr lang="en-US" sz="2600" i="0" cap="none" dirty="0" err="1">
                <a:ln w="0"/>
                <a:effectLst>
                  <a:outerShdw blurRad="38100" dist="19050" dir="2700000" algn="tl" rotWithShape="0">
                    <a:schemeClr val="dk1">
                      <a:alpha val="40000"/>
                    </a:schemeClr>
                  </a:outerShdw>
                </a:effectLst>
                <a:latin typeface="Söhne"/>
              </a:rPr>
              <a:t>seller_type</a:t>
            </a:r>
            <a:r>
              <a:rPr lang="en-US" sz="2600" i="0" cap="none" dirty="0">
                <a:ln w="0"/>
                <a:effectLst>
                  <a:outerShdw blurRad="38100" dist="19050" dir="2700000" algn="tl" rotWithShape="0">
                    <a:schemeClr val="dk1">
                      <a:alpha val="40000"/>
                    </a:schemeClr>
                  </a:outerShdw>
                </a:effectLst>
                <a:latin typeface="Söhne"/>
              </a:rPr>
              <a:t>', 'transmission', and 'owner' columns.</a:t>
            </a:r>
          </a:p>
          <a:p>
            <a:pPr algn="l">
              <a:buFont typeface="Arial" panose="020B0604020202020204" pitchFamily="34" charset="0"/>
              <a:buChar char="•"/>
            </a:pPr>
            <a:r>
              <a:rPr lang="en-US" sz="2600" i="0" cap="none" dirty="0">
                <a:ln w="0"/>
                <a:effectLst>
                  <a:outerShdw blurRad="38100" dist="19050" dir="2700000" algn="tl" rotWithShape="0">
                    <a:schemeClr val="dk1">
                      <a:alpha val="40000"/>
                    </a:schemeClr>
                  </a:outerShdw>
                </a:effectLst>
                <a:latin typeface="Söhne"/>
              </a:rPr>
              <a:t>The 'year' column seems to be in the correct data type (integer).</a:t>
            </a:r>
          </a:p>
          <a:p>
            <a:pPr algn="l">
              <a:buFont typeface="Arial" panose="020B0604020202020204" pitchFamily="34" charset="0"/>
              <a:buChar char="•"/>
            </a:pPr>
            <a:r>
              <a:rPr lang="en-US" sz="2600" i="0" cap="none" dirty="0">
                <a:ln w="0"/>
                <a:effectLst>
                  <a:outerShdw blurRad="38100" dist="19050" dir="2700000" algn="tl" rotWithShape="0">
                    <a:schemeClr val="dk1">
                      <a:alpha val="40000"/>
                    </a:schemeClr>
                  </a:outerShdw>
                </a:effectLst>
                <a:latin typeface="Söhne"/>
              </a:rPr>
              <a:t>The '</a:t>
            </a:r>
            <a:r>
              <a:rPr lang="en-US" sz="2600" i="0" cap="none" dirty="0" err="1">
                <a:ln w="0"/>
                <a:effectLst>
                  <a:outerShdw blurRad="38100" dist="19050" dir="2700000" algn="tl" rotWithShape="0">
                    <a:schemeClr val="dk1">
                      <a:alpha val="40000"/>
                    </a:schemeClr>
                  </a:outerShdw>
                </a:effectLst>
                <a:latin typeface="Söhne"/>
              </a:rPr>
              <a:t>selling_price</a:t>
            </a:r>
            <a:r>
              <a:rPr lang="en-US" sz="2600" i="0" cap="none" dirty="0">
                <a:ln w="0"/>
                <a:effectLst>
                  <a:outerShdw blurRad="38100" dist="19050" dir="2700000" algn="tl" rotWithShape="0">
                    <a:schemeClr val="dk1">
                      <a:alpha val="40000"/>
                    </a:schemeClr>
                  </a:outerShdw>
                </a:effectLst>
                <a:latin typeface="Söhne"/>
              </a:rPr>
              <a:t>' column is heavily right-skewed, indicating potential outliers</a:t>
            </a:r>
            <a:r>
              <a:rPr lang="en-US" b="0" i="0" dirty="0">
                <a:solidFill>
                  <a:srgbClr val="374151"/>
                </a:solidFill>
                <a:effectLst/>
                <a:latin typeface="Söhne"/>
              </a:rPr>
              <a:t>.</a:t>
            </a:r>
          </a:p>
          <a:p>
            <a:pPr marL="0" indent="0" algn="l">
              <a:buNone/>
            </a:pPr>
            <a:endParaRPr lang="en-IN" b="0" i="0" dirty="0">
              <a:solidFill>
                <a:srgbClr val="374151"/>
              </a:solidFill>
              <a:effectLst/>
              <a:latin typeface="Söhne"/>
            </a:endParaRPr>
          </a:p>
          <a:p>
            <a:pPr marL="0" indent="0">
              <a:buNone/>
            </a:pPr>
            <a:br>
              <a:rPr lang="en-IN" dirty="0"/>
            </a:br>
            <a:endParaRPr lang="en-US" dirty="0"/>
          </a:p>
          <a:p>
            <a:endParaRPr lang="en-US" dirty="0"/>
          </a:p>
          <a:p>
            <a:pPr marL="0" indent="0">
              <a:buNone/>
            </a:pPr>
            <a:endParaRPr lang="en-IN" dirty="0"/>
          </a:p>
        </p:txBody>
      </p:sp>
    </p:spTree>
    <p:extLst>
      <p:ext uri="{BB962C8B-B14F-4D97-AF65-F5344CB8AC3E}">
        <p14:creationId xmlns:p14="http://schemas.microsoft.com/office/powerpoint/2010/main" val="1938237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191">
        <p15:prstTrans prst="crush"/>
      </p:transition>
    </mc:Choice>
    <mc:Fallback xmlns="">
      <p:transition spd="slow" advTm="419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6AC-2AAE-CB27-AC37-0252E039A12F}"/>
              </a:ext>
            </a:extLst>
          </p:cNvPr>
          <p:cNvSpPr>
            <a:spLocks noGrp="1"/>
          </p:cNvSpPr>
          <p:nvPr>
            <p:ph type="title"/>
          </p:nvPr>
        </p:nvSpPr>
        <p:spPr>
          <a:xfrm>
            <a:off x="1640156" y="595975"/>
            <a:ext cx="8911687"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POTENTIAL ISSUES:</a:t>
            </a: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0E5E3072-6C25-F813-F508-11332E17FC1A}"/>
              </a:ext>
            </a:extLst>
          </p:cNvPr>
          <p:cNvSpPr>
            <a:spLocks noGrp="1"/>
          </p:cNvSpPr>
          <p:nvPr>
            <p:ph idx="1"/>
          </p:nvPr>
        </p:nvSpPr>
        <p:spPr>
          <a:xfrm>
            <a:off x="1801421" y="2208628"/>
            <a:ext cx="8915400" cy="4053397"/>
          </a:xfrm>
          <a:ln>
            <a:solidFill>
              <a:schemeClr val="accent5">
                <a:lumMod val="40000"/>
                <a:lumOff val="60000"/>
              </a:schemeClr>
            </a:solidFill>
          </a:ln>
        </p:spPr>
        <p:txBody>
          <a:bodyPr>
            <a:normAutofit fontScale="92500"/>
          </a:bodyPr>
          <a:lstStyle/>
          <a:p>
            <a:pPr marL="0" indent="0" algn="l">
              <a:buNone/>
            </a:pPr>
            <a:endParaRPr lang="en-US" b="0" i="0" dirty="0">
              <a:solidFill>
                <a:srgbClr val="374151"/>
              </a:solidFill>
              <a:effectLst/>
              <a:latin typeface="Söhne"/>
            </a:endParaRP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a:t>
            </a:r>
            <a:r>
              <a:rPr lang="en-US" sz="2400" i="0" cap="none" dirty="0" err="1">
                <a:ln w="0"/>
                <a:effectLst>
                  <a:outerShdw blurRad="38100" dist="19050" dir="2700000" algn="tl" rotWithShape="0">
                    <a:schemeClr val="dk1">
                      <a:alpha val="40000"/>
                    </a:schemeClr>
                  </a:outerShdw>
                </a:effectLst>
                <a:latin typeface="Söhne"/>
              </a:rPr>
              <a:t>selling_price</a:t>
            </a:r>
            <a:r>
              <a:rPr lang="en-US" sz="2400" i="0" cap="none" dirty="0">
                <a:ln w="0"/>
                <a:effectLst>
                  <a:outerShdw blurRad="38100" dist="19050" dir="2700000" algn="tl" rotWithShape="0">
                    <a:schemeClr val="dk1">
                      <a:alpha val="40000"/>
                    </a:schemeClr>
                  </a:outerShdw>
                </a:effectLst>
                <a:latin typeface="Söhne"/>
              </a:rPr>
              <a:t>' column contains outliers that may affect the model's performance.</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'fuel' column has missing values that need to be addressed during data cleaning.</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a:t>
            </a:r>
            <a:r>
              <a:rPr lang="en-US" sz="2400" i="0" cap="none" dirty="0" err="1">
                <a:ln w="0"/>
                <a:effectLst>
                  <a:outerShdw blurRad="38100" dist="19050" dir="2700000" algn="tl" rotWithShape="0">
                    <a:schemeClr val="dk1">
                      <a:alpha val="40000"/>
                    </a:schemeClr>
                  </a:outerShdw>
                </a:effectLst>
                <a:latin typeface="Söhne"/>
              </a:rPr>
              <a:t>km_driven</a:t>
            </a:r>
            <a:r>
              <a:rPr lang="en-US" sz="2400" i="0" cap="none" dirty="0">
                <a:ln w="0"/>
                <a:effectLst>
                  <a:outerShdw blurRad="38100" dist="19050" dir="2700000" algn="tl" rotWithShape="0">
                    <a:schemeClr val="dk1">
                      <a:alpha val="40000"/>
                    </a:schemeClr>
                  </a:outerShdw>
                </a:effectLst>
                <a:latin typeface="Söhne"/>
              </a:rPr>
              <a:t>' column has some unrealistic values (e.g., negative values) that require investigation.</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'year' column may contain incorrect values if it includes future years.</a:t>
            </a:r>
          </a:p>
          <a:p>
            <a:endParaRPr lang="en-IN" dirty="0"/>
          </a:p>
        </p:txBody>
      </p:sp>
    </p:spTree>
    <p:extLst>
      <p:ext uri="{BB962C8B-B14F-4D97-AF65-F5344CB8AC3E}">
        <p14:creationId xmlns:p14="http://schemas.microsoft.com/office/powerpoint/2010/main" val="3863845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345">
        <p15:prstTrans prst="crush"/>
      </p:transition>
    </mc:Choice>
    <mc:Fallback xmlns="">
      <p:transition spd="slow" advTm="334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D4CB-4DB3-75E4-848F-8030C0DACAF0}"/>
              </a:ext>
            </a:extLst>
          </p:cNvPr>
          <p:cNvSpPr>
            <a:spLocks noGrp="1"/>
          </p:cNvSpPr>
          <p:nvPr>
            <p:ph type="title"/>
          </p:nvPr>
        </p:nvSpPr>
        <p:spPr>
          <a:xfrm>
            <a:off x="1218028" y="544735"/>
            <a:ext cx="10303412" cy="1280890"/>
          </a:xfrm>
          <a:solidFill>
            <a:schemeClr val="bg2">
              <a:lumMod val="20000"/>
              <a:lumOff val="80000"/>
            </a:schemeClr>
          </a:solidFill>
          <a:effectLst>
            <a:glow rad="139700">
              <a:schemeClr val="accent5">
                <a:satMod val="175000"/>
                <a:alpha val="40000"/>
              </a:schemeClr>
            </a:glow>
          </a:effectLst>
        </p:spPr>
        <p:txBody>
          <a:bodyPr/>
          <a:lstStyle/>
          <a:p>
            <a:r>
              <a:rPr lang="en-IN" b="1" i="0" cap="none" dirty="0">
                <a:ln w="9525">
                  <a:solidFill>
                    <a:schemeClr val="bg1"/>
                  </a:solidFill>
                  <a:prstDash val="solid"/>
                </a:ln>
                <a:effectLst>
                  <a:outerShdw blurRad="12700" dist="38100" dir="2700000" algn="tl" rotWithShape="0">
                    <a:schemeClr val="bg1">
                      <a:lumMod val="50000"/>
                    </a:schemeClr>
                  </a:outerShdw>
                </a:effectLst>
                <a:latin typeface="Söhne"/>
              </a:rPr>
              <a:t>INTERESTING PATTERNS</a:t>
            </a:r>
            <a:r>
              <a:rPr lang="en-IN" b="1" i="0" dirty="0">
                <a:effectLst/>
                <a:latin typeface="Söhne"/>
              </a:rPr>
              <a:t>:</a:t>
            </a:r>
            <a:endParaRPr lang="en-IN" dirty="0"/>
          </a:p>
        </p:txBody>
      </p:sp>
      <p:sp>
        <p:nvSpPr>
          <p:cNvPr id="3" name="Content Placeholder 2">
            <a:extLst>
              <a:ext uri="{FF2B5EF4-FFF2-40B4-BE49-F238E27FC236}">
                <a16:creationId xmlns:a16="http://schemas.microsoft.com/office/drawing/2014/main" id="{84C55B2F-6D8A-BB51-8202-CC430A590687}"/>
              </a:ext>
            </a:extLst>
          </p:cNvPr>
          <p:cNvSpPr>
            <a:spLocks noGrp="1"/>
          </p:cNvSpPr>
          <p:nvPr>
            <p:ph idx="1"/>
          </p:nvPr>
        </p:nvSpPr>
        <p:spPr>
          <a:xfrm>
            <a:off x="1218027" y="2011680"/>
            <a:ext cx="10515600" cy="4301585"/>
          </a:xfrm>
          <a:ln>
            <a:solidFill>
              <a:schemeClr val="accent5">
                <a:lumMod val="40000"/>
                <a:lumOff val="60000"/>
              </a:schemeClr>
            </a:solidFill>
          </a:ln>
        </p:spPr>
        <p:txBody>
          <a:bodyPr>
            <a:normAutofit/>
          </a:bodyPr>
          <a:lstStyle/>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a:t>
            </a:r>
            <a:r>
              <a:rPr lang="en-US" sz="2400" i="0" cap="none" dirty="0" err="1">
                <a:ln w="0"/>
                <a:effectLst>
                  <a:outerShdw blurRad="38100" dist="19050" dir="2700000" algn="tl" rotWithShape="0">
                    <a:schemeClr val="dk1">
                      <a:alpha val="40000"/>
                    </a:schemeClr>
                  </a:outerShdw>
                </a:effectLst>
                <a:latin typeface="Söhne"/>
              </a:rPr>
              <a:t>selling_price</a:t>
            </a:r>
            <a:r>
              <a:rPr lang="en-US" sz="2400" i="0" cap="none" dirty="0">
                <a:ln w="0"/>
                <a:effectLst>
                  <a:outerShdw blurRad="38100" dist="19050" dir="2700000" algn="tl" rotWithShape="0">
                    <a:schemeClr val="dk1">
                      <a:alpha val="40000"/>
                    </a:schemeClr>
                  </a:outerShdw>
                </a:effectLst>
                <a:latin typeface="Söhne"/>
              </a:rPr>
              <a:t>' column is likely to be the target variable for regression analysis, as it represents the price of the cars.</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'year' column indicates the manufacturing year of the cars.</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'fuel' column represents the type of fuel used by the cars (e.g., petrol, diesel).</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a:t>
            </a:r>
            <a:r>
              <a:rPr lang="en-US" sz="2400" i="0" cap="none" dirty="0" err="1">
                <a:ln w="0"/>
                <a:effectLst>
                  <a:outerShdw blurRad="38100" dist="19050" dir="2700000" algn="tl" rotWithShape="0">
                    <a:schemeClr val="dk1">
                      <a:alpha val="40000"/>
                    </a:schemeClr>
                  </a:outerShdw>
                </a:effectLst>
                <a:latin typeface="Söhne"/>
              </a:rPr>
              <a:t>seller_type</a:t>
            </a:r>
            <a:r>
              <a:rPr lang="en-US" sz="2400" i="0" cap="none" dirty="0">
                <a:ln w="0"/>
                <a:effectLst>
                  <a:outerShdw blurRad="38100" dist="19050" dir="2700000" algn="tl" rotWithShape="0">
                    <a:schemeClr val="dk1">
                      <a:alpha val="40000"/>
                    </a:schemeClr>
                  </a:outerShdw>
                </a:effectLst>
                <a:latin typeface="Söhne"/>
              </a:rPr>
              <a:t>' column indicates whether the seller is a dealer or an individual.</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'transmission' column represents the type of transmission (e.g., manual, automatic).</a:t>
            </a:r>
          </a:p>
          <a:p>
            <a:pPr algn="l">
              <a:buFont typeface="Arial" panose="020B0604020202020204" pitchFamily="34" charset="0"/>
              <a:buChar char="•"/>
            </a:pPr>
            <a:r>
              <a:rPr lang="en-US" sz="2400" i="0" cap="none" dirty="0">
                <a:ln w="0"/>
                <a:effectLst>
                  <a:outerShdw blurRad="38100" dist="19050" dir="2700000" algn="tl" rotWithShape="0">
                    <a:schemeClr val="dk1">
                      <a:alpha val="40000"/>
                    </a:schemeClr>
                  </a:outerShdw>
                </a:effectLst>
                <a:latin typeface="Söhne"/>
              </a:rPr>
              <a:t>The 'owner' column shows the number of previous owners for each car.</a:t>
            </a:r>
          </a:p>
          <a:p>
            <a:pPr marL="0" indent="0" algn="l">
              <a:buNone/>
            </a:pPr>
            <a:endParaRPr lang="en-US" sz="2400" i="0" cap="none" dirty="0">
              <a:ln w="0"/>
              <a:effectLst>
                <a:outerShdw blurRad="38100" dist="19050" dir="2700000" algn="tl" rotWithShape="0">
                  <a:schemeClr val="dk1">
                    <a:alpha val="40000"/>
                  </a:schemeClr>
                </a:outerShdw>
              </a:effectLst>
              <a:latin typeface="Söhne"/>
            </a:endParaRPr>
          </a:p>
          <a:p>
            <a:pPr marL="0" indent="0" algn="l">
              <a:buNone/>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258559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08">
        <p15:prstTrans prst="crush"/>
      </p:transition>
    </mc:Choice>
    <mc:Fallback xmlns="">
      <p:transition spd="slow" advTm="2708">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2479</TotalTime>
  <Words>3431</Words>
  <Application>Microsoft Office PowerPoint</Application>
  <PresentationFormat>Widescreen</PresentationFormat>
  <Paragraphs>281</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Söhne</vt:lpstr>
      <vt:lpstr>Tw Cen MT</vt:lpstr>
      <vt:lpstr>Droplet</vt:lpstr>
      <vt:lpstr>Data Science with Python Career Program</vt:lpstr>
      <vt:lpstr>DATA SCIENCE WITH PYTHON  CAREER PROGRAM</vt:lpstr>
      <vt:lpstr>INTRODUCTION:-</vt:lpstr>
      <vt:lpstr>  “DATA SCIENCE WITH PYTHON CAREER PROGRAM”</vt:lpstr>
      <vt:lpstr>**Capstone Project: CAR DETAILS Dataset**</vt:lpstr>
      <vt:lpstr>“CAR DETAILS” DATASET</vt:lpstr>
      <vt:lpstr>INITIAL OBSERVATIONS:</vt:lpstr>
      <vt:lpstr>POTENTIAL ISSUES:</vt:lpstr>
      <vt:lpstr>INTERESTING PATTERNS:</vt:lpstr>
      <vt:lpstr>VISUALIZATIONS:</vt:lpstr>
      <vt:lpstr>ML MODEL:</vt:lpstr>
      <vt:lpstr>STEP 1:-THE CODE LOADS THE 'CAR DETAILS.CSV' FILE FROM THE SPECIFIED PATH USING PANDAS' </vt:lpstr>
      <vt:lpstr>DATASET SHAPE AND INFORMATION</vt:lpstr>
      <vt:lpstr>EXTRACTING CAR MODELS FROM COLUMN 'NAME'</vt:lpstr>
      <vt:lpstr>NULL VALUES SUMMARY</vt:lpstr>
      <vt:lpstr>DUPLICATED ROWS </vt:lpstr>
      <vt:lpstr>DATASET AFTER DROPPING DUPLICATES</vt:lpstr>
      <vt:lpstr>COLUMN DATA TYPES</vt:lpstr>
      <vt:lpstr>STEP 2:-IMPORTING THE DATASET AND EXPLANATION OF FEATURE   TOP 5 MOST SOLD CARS (BAR PLOT)</vt:lpstr>
      <vt:lpstr>NEW 'BRAND' COLUMN FROM CAR NAMES</vt:lpstr>
      <vt:lpstr>COUNTS OF CAR BRANDS</vt:lpstr>
      <vt:lpstr>AVERAGE SELLING PRICE BY CAR BRAND (HORIZONTAL BAR PLOT)</vt:lpstr>
      <vt:lpstr>SALES ANALYSIS - COUNT AND VALUES (SUBPLOTS)</vt:lpstr>
      <vt:lpstr>SALES ANALYSIS - COUNT AND VALUES (SUBPLOTS)</vt:lpstr>
      <vt:lpstr>SALES VALUES BY CAR BRAND  (BAR PLOT)</vt:lpstr>
      <vt:lpstr>SALES VALUES BY CAR BRAND  (BAR PLOT)</vt:lpstr>
      <vt:lpstr>TOP 20 CAR BRANDS DISTRIBUTION  (PIE CHART)</vt:lpstr>
      <vt:lpstr>TOP 20 CAR BRANDS DISTRIBUTION  (PIE CHART)</vt:lpstr>
      <vt:lpstr>COUNT OF CAR LISTINGS BY YEAR</vt:lpstr>
      <vt:lpstr>CAR LISTINGS COUNT BY YEAR  (SEABORN COUNT PLOT)</vt:lpstr>
      <vt:lpstr>CAR LISTINGS DISTRIBUTION BY YEAR  (PIE CHART)</vt:lpstr>
      <vt:lpstr>CAR FUEL TYPES COUNT  (BAR PLOT)</vt:lpstr>
      <vt:lpstr>SELLER TYPE COUNT  (BAR PLOT)</vt:lpstr>
      <vt:lpstr>TRANSMISSION TYPE COUNT  (BAR PLOT)</vt:lpstr>
      <vt:lpstr>CAR OWNER COUNT  (BAR PLOT)</vt:lpstr>
      <vt:lpstr>AVERAGE SELLING PRICE TREND OVER YEARS (LINE PLOT)</vt:lpstr>
      <vt:lpstr>SELLING PRICE VS. KILOMETRES DRIVEN (SCATTER PLOT)</vt:lpstr>
      <vt:lpstr>SELLING PRICE VS. YEAR  (SCATTER PLOT)</vt:lpstr>
      <vt:lpstr>CORRELATION MATRIX</vt:lpstr>
      <vt:lpstr>CORRELATION HEATMAP OF FEATURES WITH SELLING PRICE</vt:lpstr>
      <vt:lpstr>CATEGORICAL DATA - FIRST 3 ROWS</vt:lpstr>
      <vt:lpstr>CONVERTING CATEGORICAL COLUMNS TO NUMBERS</vt:lpstr>
      <vt:lpstr>ONE-HOT ENCODING FOR 'FUEL', 'SELLER_TYPE', AND 'TRANSMISSION' COLUMNS</vt:lpstr>
      <vt:lpstr>NEW CORRELATION HEATMAP WITH ENCODED FEATURES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 Career Program</dc:title>
  <dc:creator>mona.9439447731@gmail.com</dc:creator>
  <cp:lastModifiedBy>mona.9439447731@gmail.com</cp:lastModifiedBy>
  <cp:revision>12</cp:revision>
  <dcterms:created xsi:type="dcterms:W3CDTF">2023-07-27T10:09:32Z</dcterms:created>
  <dcterms:modified xsi:type="dcterms:W3CDTF">2023-08-04T06:47:57Z</dcterms:modified>
</cp:coreProperties>
</file>