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Lst>
  <p:notesMasterIdLst>
    <p:notesMasterId r:id="rId28"/>
  </p:notesMasterIdLst>
  <p:handoutMasterIdLst>
    <p:handoutMasterId r:id="rId29"/>
  </p:handoutMasterIdLst>
  <p:sldIdLst>
    <p:sldId id="265" r:id="rId5"/>
    <p:sldId id="272" r:id="rId6"/>
    <p:sldId id="279" r:id="rId7"/>
    <p:sldId id="284" r:id="rId8"/>
    <p:sldId id="285" r:id="rId9"/>
    <p:sldId id="280"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5" r:id="rId24"/>
    <p:sldId id="316" r:id="rId25"/>
    <p:sldId id="291" r:id="rId26"/>
    <p:sldId id="31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4B904A4-F7F4-4DDA-B621-4227AB9DCFAD}">
          <p14:sldIdLst>
            <p14:sldId id="265"/>
            <p14:sldId id="272"/>
            <p14:sldId id="279"/>
            <p14:sldId id="284"/>
            <p14:sldId id="285"/>
            <p14:sldId id="280"/>
            <p14:sldId id="300"/>
            <p14:sldId id="301"/>
            <p14:sldId id="302"/>
            <p14:sldId id="303"/>
            <p14:sldId id="304"/>
            <p14:sldId id="305"/>
            <p14:sldId id="306"/>
            <p14:sldId id="307"/>
            <p14:sldId id="308"/>
            <p14:sldId id="309"/>
            <p14:sldId id="310"/>
            <p14:sldId id="311"/>
            <p14:sldId id="312"/>
            <p14:sldId id="315"/>
            <p14:sldId id="316"/>
            <p14:sldId id="291"/>
            <p14:sldId id="31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0B19"/>
    <a:srgbClr val="4A4E52"/>
    <a:srgbClr val="DC5D2A"/>
    <a:srgbClr val="81ADB5"/>
    <a:srgbClr val="E3E8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0437" autoAdjust="0"/>
  </p:normalViewPr>
  <p:slideViewPr>
    <p:cSldViewPr snapToGrid="0">
      <p:cViewPr varScale="1">
        <p:scale>
          <a:sx n="93" d="100"/>
          <a:sy n="93" d="100"/>
        </p:scale>
        <p:origin x="2106" y="96"/>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985468-EA09-47E3-8036-5BF84197CAEF}" type="datetimeFigureOut">
              <a:rPr lang="en-GB" smtClean="0"/>
              <a:t>12/07/2016</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B2011F-DB26-4689-9E20-378C13B1A818}" type="slidenum">
              <a:rPr lang="en-GB" smtClean="0"/>
              <a:t>‹#›</a:t>
            </a:fld>
            <a:endParaRPr lang="en-GB"/>
          </a:p>
        </p:txBody>
      </p:sp>
    </p:spTree>
    <p:extLst>
      <p:ext uri="{BB962C8B-B14F-4D97-AF65-F5344CB8AC3E}">
        <p14:creationId xmlns:p14="http://schemas.microsoft.com/office/powerpoint/2010/main" val="916570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03BD5E-F603-431C-B79D-697385AE35AF}" type="datetimeFigureOut">
              <a:rPr lang="en-GB" smtClean="0"/>
              <a:t>12/07/2016</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9FDB4-792A-4C30-B3CA-9A37EF575B96}" type="slidenum">
              <a:rPr lang="en-GB" smtClean="0"/>
              <a:t>‹#›</a:t>
            </a:fld>
            <a:endParaRPr lang="en-GB"/>
          </a:p>
        </p:txBody>
      </p:sp>
    </p:spTree>
    <p:extLst>
      <p:ext uri="{BB962C8B-B14F-4D97-AF65-F5344CB8AC3E}">
        <p14:creationId xmlns:p14="http://schemas.microsoft.com/office/powerpoint/2010/main" val="10521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dirty="0" smtClean="0">
              <a:solidFill>
                <a:srgbClr val="4A4E52"/>
              </a:solidFill>
            </a:endParaRPr>
          </a:p>
        </p:txBody>
      </p:sp>
      <p:sp>
        <p:nvSpPr>
          <p:cNvPr id="4" name="Slide Number Placeholder 3"/>
          <p:cNvSpPr>
            <a:spLocks noGrp="1"/>
          </p:cNvSpPr>
          <p:nvPr>
            <p:ph type="sldNum" sz="quarter" idx="10"/>
          </p:nvPr>
        </p:nvSpPr>
        <p:spPr/>
        <p:txBody>
          <a:bodyPr/>
          <a:lstStyle/>
          <a:p>
            <a:fld id="{DC59FDB4-792A-4C30-B3CA-9A37EF575B96}" type="slidenum">
              <a:rPr lang="en-GB" smtClean="0"/>
              <a:t>3</a:t>
            </a:fld>
            <a:endParaRPr lang="en-GB" dirty="0"/>
          </a:p>
        </p:txBody>
      </p:sp>
    </p:spTree>
    <p:extLst>
      <p:ext uri="{BB962C8B-B14F-4D97-AF65-F5344CB8AC3E}">
        <p14:creationId xmlns:p14="http://schemas.microsoft.com/office/powerpoint/2010/main" val="3670386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14</a:t>
            </a:fld>
            <a:endParaRPr lang="en-GB"/>
          </a:p>
        </p:txBody>
      </p:sp>
    </p:spTree>
    <p:extLst>
      <p:ext uri="{BB962C8B-B14F-4D97-AF65-F5344CB8AC3E}">
        <p14:creationId xmlns:p14="http://schemas.microsoft.com/office/powerpoint/2010/main" val="3187642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15</a:t>
            </a:fld>
            <a:endParaRPr lang="en-GB"/>
          </a:p>
        </p:txBody>
      </p:sp>
    </p:spTree>
    <p:extLst>
      <p:ext uri="{BB962C8B-B14F-4D97-AF65-F5344CB8AC3E}">
        <p14:creationId xmlns:p14="http://schemas.microsoft.com/office/powerpoint/2010/main" val="2283540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16</a:t>
            </a:fld>
            <a:endParaRPr lang="en-GB"/>
          </a:p>
        </p:txBody>
      </p:sp>
    </p:spTree>
    <p:extLst>
      <p:ext uri="{BB962C8B-B14F-4D97-AF65-F5344CB8AC3E}">
        <p14:creationId xmlns:p14="http://schemas.microsoft.com/office/powerpoint/2010/main" val="1127298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17</a:t>
            </a:fld>
            <a:endParaRPr lang="en-GB"/>
          </a:p>
        </p:txBody>
      </p:sp>
    </p:spTree>
    <p:extLst>
      <p:ext uri="{BB962C8B-B14F-4D97-AF65-F5344CB8AC3E}">
        <p14:creationId xmlns:p14="http://schemas.microsoft.com/office/powerpoint/2010/main" val="1801712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18</a:t>
            </a:fld>
            <a:endParaRPr lang="en-GB"/>
          </a:p>
        </p:txBody>
      </p:sp>
    </p:spTree>
    <p:extLst>
      <p:ext uri="{BB962C8B-B14F-4D97-AF65-F5344CB8AC3E}">
        <p14:creationId xmlns:p14="http://schemas.microsoft.com/office/powerpoint/2010/main" val="2030030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19</a:t>
            </a:fld>
            <a:endParaRPr lang="en-GB"/>
          </a:p>
        </p:txBody>
      </p:sp>
    </p:spTree>
    <p:extLst>
      <p:ext uri="{BB962C8B-B14F-4D97-AF65-F5344CB8AC3E}">
        <p14:creationId xmlns:p14="http://schemas.microsoft.com/office/powerpoint/2010/main" val="42392449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access the DOM from JavaScript, the document object is used. It’s provided by the browser and allows code on the page to interact with the content.</a:t>
            </a:r>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20</a:t>
            </a:fld>
            <a:endParaRPr lang="en-GB"/>
          </a:p>
        </p:txBody>
      </p:sp>
    </p:spTree>
    <p:extLst>
      <p:ext uri="{BB962C8B-B14F-4D97-AF65-F5344CB8AC3E}">
        <p14:creationId xmlns:p14="http://schemas.microsoft.com/office/powerpoint/2010/main" val="2617701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6</a:t>
            </a:fld>
            <a:endParaRPr lang="en-GB"/>
          </a:p>
        </p:txBody>
      </p:sp>
    </p:spTree>
    <p:extLst>
      <p:ext uri="{BB962C8B-B14F-4D97-AF65-F5344CB8AC3E}">
        <p14:creationId xmlns:p14="http://schemas.microsoft.com/office/powerpoint/2010/main" val="3202215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7</a:t>
            </a:fld>
            <a:endParaRPr lang="en-GB"/>
          </a:p>
        </p:txBody>
      </p:sp>
    </p:spTree>
    <p:extLst>
      <p:ext uri="{BB962C8B-B14F-4D97-AF65-F5344CB8AC3E}">
        <p14:creationId xmlns:p14="http://schemas.microsoft.com/office/powerpoint/2010/main" val="3186624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8</a:t>
            </a:fld>
            <a:endParaRPr lang="en-GB"/>
          </a:p>
        </p:txBody>
      </p:sp>
    </p:spTree>
    <p:extLst>
      <p:ext uri="{BB962C8B-B14F-4D97-AF65-F5344CB8AC3E}">
        <p14:creationId xmlns:p14="http://schemas.microsoft.com/office/powerpoint/2010/main" val="3436673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9</a:t>
            </a:fld>
            <a:endParaRPr lang="en-GB"/>
          </a:p>
        </p:txBody>
      </p:sp>
    </p:spTree>
    <p:extLst>
      <p:ext uri="{BB962C8B-B14F-4D97-AF65-F5344CB8AC3E}">
        <p14:creationId xmlns:p14="http://schemas.microsoft.com/office/powerpoint/2010/main" val="3938089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operands have different data types, JavaScript attempts to convert these to an appropriate type then compares their values.</a:t>
            </a:r>
          </a:p>
          <a:p>
            <a:endParaRPr lang="en-US" dirty="0" smtClean="0"/>
          </a:p>
          <a:p>
            <a:r>
              <a:rPr lang="en-US" dirty="0" smtClean="0"/>
              <a:t>The rules of data conversion with the == operator are complex and hard to remember. This can easily lead to bugs.</a:t>
            </a:r>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10</a:t>
            </a:fld>
            <a:endParaRPr lang="en-GB"/>
          </a:p>
        </p:txBody>
      </p:sp>
    </p:spTree>
    <p:extLst>
      <p:ext uri="{BB962C8B-B14F-4D97-AF65-F5344CB8AC3E}">
        <p14:creationId xmlns:p14="http://schemas.microsoft.com/office/powerpoint/2010/main" val="73234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11</a:t>
            </a:fld>
            <a:endParaRPr lang="en-GB"/>
          </a:p>
        </p:txBody>
      </p:sp>
    </p:spTree>
    <p:extLst>
      <p:ext uri="{BB962C8B-B14F-4D97-AF65-F5344CB8AC3E}">
        <p14:creationId xmlns:p14="http://schemas.microsoft.com/office/powerpoint/2010/main" val="2253735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 human</a:t>
            </a:r>
            <a:r>
              <a:rPr lang="en-US" baseline="0" dirty="0" smtClean="0"/>
              <a:t> </a:t>
            </a:r>
            <a:r>
              <a:rPr lang="en-US" dirty="0" smtClean="0"/>
              <a:t>has a name and an age, and could talk, move or learn JavaScript. Name and age are properties of the human, and are essentially pieces of data. Talking, moving and learning are more like functions - there’s some complex behavior involved.</a:t>
            </a:r>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12</a:t>
            </a:fld>
            <a:endParaRPr lang="en-GB"/>
          </a:p>
        </p:txBody>
      </p:sp>
    </p:spTree>
    <p:extLst>
      <p:ext uri="{BB962C8B-B14F-4D97-AF65-F5344CB8AC3E}">
        <p14:creationId xmlns:p14="http://schemas.microsoft.com/office/powerpoint/2010/main" val="3235544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13</a:t>
            </a:fld>
            <a:endParaRPr lang="en-GB"/>
          </a:p>
        </p:txBody>
      </p:sp>
    </p:spTree>
    <p:extLst>
      <p:ext uri="{BB962C8B-B14F-4D97-AF65-F5344CB8AC3E}">
        <p14:creationId xmlns:p14="http://schemas.microsoft.com/office/powerpoint/2010/main" val="33804864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eopl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65016"/>
            <a:ext cx="9078686" cy="4491587"/>
          </a:xfrm>
          <a:prstGeom prst="rect">
            <a:avLst/>
          </a:prstGeom>
        </p:spPr>
      </p:pic>
      <p:sp>
        <p:nvSpPr>
          <p:cNvPr id="2" name="Title 1"/>
          <p:cNvSpPr>
            <a:spLocks noGrp="1"/>
          </p:cNvSpPr>
          <p:nvPr>
            <p:ph type="ctrTitle" hasCustomPrompt="1"/>
          </p:nvPr>
        </p:nvSpPr>
        <p:spPr>
          <a:xfrm>
            <a:off x="4145416" y="2212522"/>
            <a:ext cx="4349012" cy="1387249"/>
          </a:xfrm>
        </p:spPr>
        <p:txBody>
          <a:bodyPr rIns="0" anchor="b">
            <a:noAutofit/>
          </a:bodyPr>
          <a:lstStyle>
            <a:lvl1pPr algn="r" defTabSz="685800" rtl="0" eaLnBrk="1" latinLnBrk="0" hangingPunct="1">
              <a:lnSpc>
                <a:spcPct val="90000"/>
              </a:lnSpc>
              <a:spcBef>
                <a:spcPct val="0"/>
              </a:spcBef>
              <a:buNone/>
              <a:defRPr lang="en-GB" sz="3600" b="1" kern="1200" dirty="0">
                <a:solidFill>
                  <a:srgbClr val="AA0B19"/>
                </a:solidFill>
                <a:latin typeface="+mn-lt"/>
                <a:ea typeface="+mj-ea"/>
                <a:cs typeface="+mj-cs"/>
              </a:defRPr>
            </a:lvl1pPr>
          </a:lstStyle>
          <a:p>
            <a:r>
              <a:rPr lang="ro-RO" dirty="0" smtClean="0"/>
              <a:t>Presentation Title</a:t>
            </a:r>
            <a:endParaRPr lang="en-GB" dirty="0"/>
          </a:p>
        </p:txBody>
      </p:sp>
      <p:sp>
        <p:nvSpPr>
          <p:cNvPr id="3" name="Subtitle 2"/>
          <p:cNvSpPr>
            <a:spLocks noGrp="1"/>
          </p:cNvSpPr>
          <p:nvPr>
            <p:ph type="subTitle" idx="1"/>
          </p:nvPr>
        </p:nvSpPr>
        <p:spPr>
          <a:xfrm>
            <a:off x="4147918" y="3626534"/>
            <a:ext cx="4363349" cy="1655762"/>
          </a:xfrm>
        </p:spPr>
        <p:txBody>
          <a:bodyPr rIns="0">
            <a:normAutofit/>
          </a:bodyPr>
          <a:lstStyle>
            <a:lvl1pPr marL="0" indent="0" algn="r">
              <a:buNone/>
              <a:defRPr sz="270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dirty="0"/>
          </a:p>
        </p:txBody>
      </p:sp>
      <p:cxnSp>
        <p:nvCxnSpPr>
          <p:cNvPr id="14" name="Straight Connector 13"/>
          <p:cNvCxnSpPr/>
          <p:nvPr userDrawn="1"/>
        </p:nvCxnSpPr>
        <p:spPr>
          <a:xfrm>
            <a:off x="0" y="6256603"/>
            <a:ext cx="9144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6" name="Slide Number Placeholder 5"/>
          <p:cNvSpPr txBox="1">
            <a:spLocks/>
          </p:cNvSpPr>
          <p:nvPr userDrawn="1"/>
        </p:nvSpPr>
        <p:spPr>
          <a:xfrm>
            <a:off x="6457950" y="6342682"/>
            <a:ext cx="20574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dirty="0" smtClean="0"/>
              <a:t>endava.com</a:t>
            </a:r>
            <a:endParaRPr lang="en-GB" sz="1400"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33458" y="293397"/>
            <a:ext cx="2038350" cy="676275"/>
          </a:xfrm>
          <a:prstGeom prst="rect">
            <a:avLst/>
          </a:prstGeom>
        </p:spPr>
      </p:pic>
      <p:cxnSp>
        <p:nvCxnSpPr>
          <p:cNvPr id="9" name="Straight Connector 8"/>
          <p:cNvCxnSpPr/>
          <p:nvPr userDrawn="1"/>
        </p:nvCxnSpPr>
        <p:spPr>
          <a:xfrm>
            <a:off x="0" y="1314490"/>
            <a:ext cx="3598715" cy="12188"/>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330200" y="969672"/>
            <a:ext cx="3327400" cy="307777"/>
          </a:xfrm>
          <a:prstGeom prst="rect">
            <a:avLst/>
          </a:prstGeom>
          <a:noFill/>
        </p:spPr>
        <p:txBody>
          <a:bodyPr wrap="square" rtlCol="0">
            <a:spAutoFit/>
          </a:bodyPr>
          <a:lstStyle/>
          <a:p>
            <a:pPr algn="r"/>
            <a:r>
              <a:rPr lang="en-US" sz="1400" dirty="0" smtClean="0">
                <a:solidFill>
                  <a:srgbClr val="4A4E52"/>
                </a:solidFill>
              </a:rPr>
              <a:t>QUALITY. PRODUCTIVITY. INNOVATION.</a:t>
            </a:r>
            <a:endParaRPr lang="en-GB" sz="1400" dirty="0">
              <a:solidFill>
                <a:srgbClr val="4A4E52"/>
              </a:solidFill>
            </a:endParaRPr>
          </a:p>
        </p:txBody>
      </p:sp>
    </p:spTree>
    <p:extLst>
      <p:ext uri="{BB962C8B-B14F-4D97-AF65-F5344CB8AC3E}">
        <p14:creationId xmlns:p14="http://schemas.microsoft.com/office/powerpoint/2010/main" val="94273657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6" name="Content Placeholder 2"/>
          <p:cNvSpPr>
            <a:spLocks noGrp="1"/>
          </p:cNvSpPr>
          <p:nvPr>
            <p:ph idx="13" hasCustomPrompt="1"/>
          </p:nvPr>
        </p:nvSpPr>
        <p:spPr>
          <a:xfrm>
            <a:off x="1681842" y="2555421"/>
            <a:ext cx="2592143" cy="2140417"/>
          </a:xfrm>
        </p:spPr>
        <p:txBody>
          <a:bodyPr/>
          <a:lstStyle>
            <a:lvl1pPr marL="0" indent="0">
              <a:buNone/>
              <a:defRPr sz="1500" b="1">
                <a:solidFill>
                  <a:srgbClr val="AA0B19"/>
                </a:solidFill>
              </a:defRPr>
            </a:lvl1pPr>
            <a:lvl2pPr marL="0" indent="0" algn="l">
              <a:buNone/>
              <a:defRPr sz="180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Insert your picture here</a:t>
            </a:r>
          </a:p>
          <a:p>
            <a:pPr lvl="1"/>
            <a:endParaRPr lang="en-US" dirty="0" smtClean="0"/>
          </a:p>
          <a:p>
            <a:pPr lvl="1"/>
            <a:endParaRPr lang="en-US" dirty="0" smtClean="0"/>
          </a:p>
        </p:txBody>
      </p:sp>
      <p:sp>
        <p:nvSpPr>
          <p:cNvPr id="10" name="Title 1"/>
          <p:cNvSpPr>
            <a:spLocks noGrp="1"/>
          </p:cNvSpPr>
          <p:nvPr>
            <p:ph type="title" hasCustomPrompt="1"/>
          </p:nvPr>
        </p:nvSpPr>
        <p:spPr>
          <a:xfrm>
            <a:off x="607729" y="233267"/>
            <a:ext cx="6384983" cy="1091681"/>
          </a:xfrm>
        </p:spPr>
        <p:txBody>
          <a:bodyPr lIns="0" anchor="t" anchorCtr="0">
            <a:normAutofit/>
          </a:bodyPr>
          <a:lstStyle>
            <a:lvl1pPr>
              <a:defRPr sz="3200" b="1">
                <a:solidFill>
                  <a:srgbClr val="4A4E52"/>
                </a:solidFill>
                <a:latin typeface="+mn-lt"/>
              </a:defRPr>
            </a:lvl1pPr>
          </a:lstStyle>
          <a:p>
            <a:r>
              <a:rPr lang="en-US" dirty="0" smtClean="0"/>
              <a:t>Thank you!</a:t>
            </a:r>
            <a:endParaRPr lang="en-GB" dirty="0"/>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97728" y="193908"/>
            <a:ext cx="1217621" cy="403977"/>
          </a:xfrm>
          <a:prstGeom prst="rect">
            <a:avLst/>
          </a:prstGeom>
        </p:spPr>
      </p:pic>
      <p:sp>
        <p:nvSpPr>
          <p:cNvPr id="14" name="Rectangle 13"/>
          <p:cNvSpPr/>
          <p:nvPr userDrawn="1"/>
        </p:nvSpPr>
        <p:spPr>
          <a:xfrm>
            <a:off x="628650" y="6454945"/>
            <a:ext cx="253093"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 name="TextBox 19"/>
          <p:cNvSpPr txBox="1"/>
          <p:nvPr userDrawn="1"/>
        </p:nvSpPr>
        <p:spPr>
          <a:xfrm>
            <a:off x="586440" y="6473505"/>
            <a:ext cx="328903"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1" name="Slide Number Placeholder 5"/>
          <p:cNvSpPr>
            <a:spLocks noGrp="1"/>
          </p:cNvSpPr>
          <p:nvPr>
            <p:ph type="sldNum" sz="quarter" idx="12"/>
          </p:nvPr>
        </p:nvSpPr>
        <p:spPr>
          <a:xfrm>
            <a:off x="5724331" y="6399830"/>
            <a:ext cx="2791019" cy="365125"/>
          </a:xfrm>
        </p:spPr>
        <p:txBody>
          <a:bodyPr lIns="0" tIns="0" rIns="0" bIns="0"/>
          <a:lstStyle>
            <a:lvl1pPr>
              <a:defRPr sz="1200" b="0">
                <a:solidFill>
                  <a:srgbClr val="DC5D2A"/>
                </a:solidFill>
              </a:defRPr>
            </a:lvl1pPr>
          </a:lstStyle>
          <a:p>
            <a:r>
              <a:rPr lang="en-GB" dirty="0" smtClean="0"/>
              <a:t>QUALITY. PRODUCTIVITY.  INNOVATION.</a:t>
            </a:r>
            <a:endParaRPr lang="en-GB" dirty="0"/>
          </a:p>
        </p:txBody>
      </p:sp>
    </p:spTree>
    <p:extLst>
      <p:ext uri="{BB962C8B-B14F-4D97-AF65-F5344CB8AC3E}">
        <p14:creationId xmlns:p14="http://schemas.microsoft.com/office/powerpoint/2010/main" val="14866567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over Agil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86001"/>
            <a:ext cx="8135771" cy="3970604"/>
          </a:xfrm>
          <a:prstGeom prst="rect">
            <a:avLst/>
          </a:prstGeom>
        </p:spPr>
      </p:pic>
      <p:sp>
        <p:nvSpPr>
          <p:cNvPr id="2" name="Title 1"/>
          <p:cNvSpPr>
            <a:spLocks noGrp="1"/>
          </p:cNvSpPr>
          <p:nvPr>
            <p:ph type="ctrTitle"/>
          </p:nvPr>
        </p:nvSpPr>
        <p:spPr>
          <a:xfrm>
            <a:off x="4145416" y="2212522"/>
            <a:ext cx="4349012" cy="1387249"/>
          </a:xfrm>
        </p:spPr>
        <p:txBody>
          <a:bodyPr rIns="0" anchor="b">
            <a:noAutofit/>
          </a:bodyPr>
          <a:lstStyle>
            <a:lvl1pPr algn="r">
              <a:defRPr sz="3600" b="1">
                <a:solidFill>
                  <a:srgbClr val="AA0B19"/>
                </a:solidFill>
                <a:latin typeface="+mn-lt"/>
              </a:defRPr>
            </a:lvl1pPr>
          </a:lstStyle>
          <a:p>
            <a:r>
              <a:rPr lang="en-US" smtClean="0"/>
              <a:t>Click to edit Master title style</a:t>
            </a:r>
            <a:endParaRPr lang="en-GB" dirty="0"/>
          </a:p>
        </p:txBody>
      </p:sp>
      <p:sp>
        <p:nvSpPr>
          <p:cNvPr id="3" name="Subtitle 2"/>
          <p:cNvSpPr>
            <a:spLocks noGrp="1"/>
          </p:cNvSpPr>
          <p:nvPr>
            <p:ph type="subTitle" idx="1"/>
          </p:nvPr>
        </p:nvSpPr>
        <p:spPr>
          <a:xfrm>
            <a:off x="4147918" y="3626534"/>
            <a:ext cx="4363349" cy="1655762"/>
          </a:xfrm>
        </p:spPr>
        <p:txBody>
          <a:bodyPr rIns="0">
            <a:normAutofit/>
          </a:bodyPr>
          <a:lstStyle>
            <a:lvl1pPr marL="0" indent="0" algn="r">
              <a:buNone/>
              <a:defRPr sz="285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dirty="0"/>
          </a:p>
        </p:txBody>
      </p:sp>
      <p:cxnSp>
        <p:nvCxnSpPr>
          <p:cNvPr id="11" name="Straight Connector 10"/>
          <p:cNvCxnSpPr/>
          <p:nvPr userDrawn="1"/>
        </p:nvCxnSpPr>
        <p:spPr>
          <a:xfrm>
            <a:off x="0" y="6256603"/>
            <a:ext cx="9144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33458" y="293397"/>
            <a:ext cx="2038350" cy="676275"/>
          </a:xfrm>
          <a:prstGeom prst="rect">
            <a:avLst/>
          </a:prstGeom>
        </p:spPr>
      </p:pic>
      <p:cxnSp>
        <p:nvCxnSpPr>
          <p:cNvPr id="15" name="Straight Connector 14"/>
          <p:cNvCxnSpPr/>
          <p:nvPr userDrawn="1"/>
        </p:nvCxnSpPr>
        <p:spPr>
          <a:xfrm>
            <a:off x="0" y="1314490"/>
            <a:ext cx="3598715" cy="12188"/>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userDrawn="1"/>
        </p:nvSpPr>
        <p:spPr>
          <a:xfrm>
            <a:off x="330200" y="969672"/>
            <a:ext cx="3327400" cy="307777"/>
          </a:xfrm>
          <a:prstGeom prst="rect">
            <a:avLst/>
          </a:prstGeom>
          <a:noFill/>
        </p:spPr>
        <p:txBody>
          <a:bodyPr wrap="square" rtlCol="0">
            <a:spAutoFit/>
          </a:bodyPr>
          <a:lstStyle/>
          <a:p>
            <a:pPr algn="r"/>
            <a:r>
              <a:rPr lang="en-US" sz="1400" dirty="0" smtClean="0">
                <a:solidFill>
                  <a:srgbClr val="4A4E52"/>
                </a:solidFill>
              </a:rPr>
              <a:t>QUALITY. PRODUCTIVITY. INNOVATION.</a:t>
            </a:r>
            <a:endParaRPr lang="en-GB" sz="1400" dirty="0">
              <a:solidFill>
                <a:srgbClr val="4A4E52"/>
              </a:solidFill>
            </a:endParaRPr>
          </a:p>
        </p:txBody>
      </p:sp>
      <p:sp>
        <p:nvSpPr>
          <p:cNvPr id="18" name="Slide Number Placeholder 5"/>
          <p:cNvSpPr txBox="1">
            <a:spLocks/>
          </p:cNvSpPr>
          <p:nvPr userDrawn="1"/>
        </p:nvSpPr>
        <p:spPr>
          <a:xfrm>
            <a:off x="6457950" y="6342682"/>
            <a:ext cx="20574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dirty="0" smtClean="0"/>
              <a:t>endava.com</a:t>
            </a:r>
            <a:endParaRPr lang="en-GB" sz="1400" dirty="0"/>
          </a:p>
        </p:txBody>
      </p:sp>
    </p:spTree>
    <p:extLst>
      <p:ext uri="{BB962C8B-B14F-4D97-AF65-F5344CB8AC3E}">
        <p14:creationId xmlns:p14="http://schemas.microsoft.com/office/powerpoint/2010/main" val="623091617"/>
      </p:ext>
    </p:extLst>
  </p:cSld>
  <p:clrMapOvr>
    <a:masterClrMapping/>
  </p:clrMapOvr>
  <p:timing>
    <p:tnLst>
      <p:par>
        <p:cTn id="1" dur="indefinite" restart="never" nodeType="tmRoot"/>
      </p:par>
    </p:tnLst>
  </p:timing>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Cover Quality">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081893"/>
            <a:ext cx="8349420" cy="4174710"/>
          </a:xfrm>
          <a:prstGeom prst="rect">
            <a:avLst/>
          </a:prstGeom>
        </p:spPr>
      </p:pic>
      <p:sp>
        <p:nvSpPr>
          <p:cNvPr id="2" name="Title 1"/>
          <p:cNvSpPr>
            <a:spLocks noGrp="1"/>
          </p:cNvSpPr>
          <p:nvPr>
            <p:ph type="ctrTitle"/>
          </p:nvPr>
        </p:nvSpPr>
        <p:spPr>
          <a:xfrm>
            <a:off x="4145416" y="2212522"/>
            <a:ext cx="4349012" cy="1387249"/>
          </a:xfrm>
        </p:spPr>
        <p:txBody>
          <a:bodyPr rIns="0" anchor="b">
            <a:noAutofit/>
          </a:bodyPr>
          <a:lstStyle>
            <a:lvl1pPr algn="r">
              <a:defRPr sz="3600" b="1">
                <a:solidFill>
                  <a:srgbClr val="AA0B19"/>
                </a:solidFill>
                <a:latin typeface="+mn-lt"/>
              </a:defRPr>
            </a:lvl1pPr>
          </a:lstStyle>
          <a:p>
            <a:r>
              <a:rPr lang="en-US" smtClean="0"/>
              <a:t>Click to edit Master title style</a:t>
            </a:r>
            <a:endParaRPr lang="en-GB" dirty="0"/>
          </a:p>
        </p:txBody>
      </p:sp>
      <p:sp>
        <p:nvSpPr>
          <p:cNvPr id="3" name="Subtitle 2"/>
          <p:cNvSpPr>
            <a:spLocks noGrp="1"/>
          </p:cNvSpPr>
          <p:nvPr>
            <p:ph type="subTitle" idx="1"/>
          </p:nvPr>
        </p:nvSpPr>
        <p:spPr>
          <a:xfrm>
            <a:off x="4147918" y="3626534"/>
            <a:ext cx="4363349" cy="1655762"/>
          </a:xfrm>
        </p:spPr>
        <p:txBody>
          <a:bodyPr rIns="0">
            <a:normAutofit/>
          </a:bodyPr>
          <a:lstStyle>
            <a:lvl1pPr marL="0" indent="0" algn="r">
              <a:buNone/>
              <a:defRPr sz="285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dirty="0"/>
          </a:p>
        </p:txBody>
      </p:sp>
      <p:cxnSp>
        <p:nvCxnSpPr>
          <p:cNvPr id="11" name="Straight Connector 10"/>
          <p:cNvCxnSpPr/>
          <p:nvPr userDrawn="1"/>
        </p:nvCxnSpPr>
        <p:spPr>
          <a:xfrm>
            <a:off x="0" y="6256603"/>
            <a:ext cx="9144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33458" y="293397"/>
            <a:ext cx="2038350" cy="676275"/>
          </a:xfrm>
          <a:prstGeom prst="rect">
            <a:avLst/>
          </a:prstGeom>
        </p:spPr>
      </p:pic>
      <p:cxnSp>
        <p:nvCxnSpPr>
          <p:cNvPr id="10" name="Straight Connector 9"/>
          <p:cNvCxnSpPr/>
          <p:nvPr userDrawn="1"/>
        </p:nvCxnSpPr>
        <p:spPr>
          <a:xfrm>
            <a:off x="0" y="1314490"/>
            <a:ext cx="3598715" cy="12188"/>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userDrawn="1"/>
        </p:nvSpPr>
        <p:spPr>
          <a:xfrm>
            <a:off x="330200" y="969672"/>
            <a:ext cx="3327400" cy="307777"/>
          </a:xfrm>
          <a:prstGeom prst="rect">
            <a:avLst/>
          </a:prstGeom>
          <a:noFill/>
        </p:spPr>
        <p:txBody>
          <a:bodyPr wrap="square" rtlCol="0">
            <a:spAutoFit/>
          </a:bodyPr>
          <a:lstStyle/>
          <a:p>
            <a:pPr algn="r"/>
            <a:r>
              <a:rPr lang="en-US" sz="1400" dirty="0" smtClean="0">
                <a:solidFill>
                  <a:srgbClr val="4A4E52"/>
                </a:solidFill>
              </a:rPr>
              <a:t>QUALITY. PRODUCTIVITY. INNOVATION.</a:t>
            </a:r>
            <a:endParaRPr lang="en-GB" sz="1400" dirty="0">
              <a:solidFill>
                <a:srgbClr val="4A4E52"/>
              </a:solidFill>
            </a:endParaRPr>
          </a:p>
        </p:txBody>
      </p:sp>
      <p:sp>
        <p:nvSpPr>
          <p:cNvPr id="18" name="Slide Number Placeholder 5"/>
          <p:cNvSpPr txBox="1">
            <a:spLocks/>
          </p:cNvSpPr>
          <p:nvPr userDrawn="1"/>
        </p:nvSpPr>
        <p:spPr>
          <a:xfrm>
            <a:off x="6457950" y="6342682"/>
            <a:ext cx="20574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dirty="0" smtClean="0"/>
              <a:t>endava.com</a:t>
            </a:r>
            <a:endParaRPr lang="en-GB" sz="1400" dirty="0"/>
          </a:p>
        </p:txBody>
      </p:sp>
    </p:spTree>
    <p:extLst>
      <p:ext uri="{BB962C8B-B14F-4D97-AF65-F5344CB8AC3E}">
        <p14:creationId xmlns:p14="http://schemas.microsoft.com/office/powerpoint/2010/main" val="933678643"/>
      </p:ext>
    </p:extLst>
  </p:cSld>
  <p:clrMapOvr>
    <a:masterClrMapping/>
  </p:clrMapOvr>
  <p:timing>
    <p:tnLst>
      <p:par>
        <p:cTn id="1" dur="indefinite" restart="never" nodeType="tmRoot"/>
      </p:par>
    </p:tnLst>
  </p:timing>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_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30381" y="1825625"/>
            <a:ext cx="3532911" cy="1158010"/>
          </a:xfrm>
        </p:spPr>
        <p:txBody>
          <a:bodyPr anchor="b">
            <a:noAutofit/>
          </a:bodyPr>
          <a:lstStyle>
            <a:lvl1pPr algn="r">
              <a:defRPr sz="2850" b="1">
                <a:solidFill>
                  <a:srgbClr val="AA0B19"/>
                </a:solidFill>
                <a:latin typeface="+mn-lt"/>
              </a:defRPr>
            </a:lvl1pPr>
          </a:lstStyle>
          <a:p>
            <a:r>
              <a:rPr lang="en-US" dirty="0" smtClean="0"/>
              <a:t>Presentation Title</a:t>
            </a:r>
            <a:endParaRPr lang="en-GB" dirty="0"/>
          </a:p>
        </p:txBody>
      </p:sp>
      <p:sp>
        <p:nvSpPr>
          <p:cNvPr id="3" name="Subtitle 2"/>
          <p:cNvSpPr>
            <a:spLocks noGrp="1"/>
          </p:cNvSpPr>
          <p:nvPr>
            <p:ph type="subTitle" idx="1" hasCustomPrompt="1"/>
          </p:nvPr>
        </p:nvSpPr>
        <p:spPr>
          <a:xfrm>
            <a:off x="625956" y="3010399"/>
            <a:ext cx="3537337" cy="1655762"/>
          </a:xfrm>
        </p:spPr>
        <p:txBody>
          <a:bodyPr>
            <a:normAutofit/>
          </a:bodyPr>
          <a:lstStyle>
            <a:lvl1pPr marL="0" indent="0" algn="r">
              <a:buNone/>
              <a:defRPr sz="180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Presentation subtitle</a:t>
            </a:r>
            <a:endParaRPr lang="en-GB"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92981" y="4073979"/>
            <a:ext cx="2715871" cy="2784022"/>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7728" y="193908"/>
            <a:ext cx="1217621" cy="403977"/>
          </a:xfrm>
          <a:prstGeom prst="rect">
            <a:avLst/>
          </a:prstGeom>
        </p:spPr>
      </p:pic>
      <p:sp>
        <p:nvSpPr>
          <p:cNvPr id="18" name="Content Placeholder 2"/>
          <p:cNvSpPr>
            <a:spLocks noGrp="1"/>
          </p:cNvSpPr>
          <p:nvPr>
            <p:ph idx="13" hasCustomPrompt="1"/>
          </p:nvPr>
        </p:nvSpPr>
        <p:spPr>
          <a:xfrm>
            <a:off x="4335236" y="1825626"/>
            <a:ext cx="4180113" cy="4230689"/>
          </a:xfrm>
        </p:spPr>
        <p:txBody>
          <a:bodyPr/>
          <a:lstStyle>
            <a:lvl1pPr marL="342900" indent="-342900">
              <a:buClr>
                <a:srgbClr val="81ADB5"/>
              </a:buClr>
              <a:buFont typeface="Symbol" panose="05050102010706020507" pitchFamily="18" charset="2"/>
              <a:buChar char=""/>
              <a:defRPr sz="1950" b="1" baseline="0">
                <a:solidFill>
                  <a:srgbClr val="4A4E52"/>
                </a:solidFill>
              </a:defRPr>
            </a:lvl1pPr>
            <a:lvl2pPr marL="0" indent="0" algn="l">
              <a:buNone/>
              <a:defRPr sz="195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Section name</a:t>
            </a:r>
          </a:p>
          <a:p>
            <a:pPr lvl="1"/>
            <a:endParaRPr lang="en-US" dirty="0" smtClean="0"/>
          </a:p>
        </p:txBody>
      </p:sp>
      <p:sp>
        <p:nvSpPr>
          <p:cNvPr id="19" name="Rectangle 18"/>
          <p:cNvSpPr/>
          <p:nvPr userDrawn="1"/>
        </p:nvSpPr>
        <p:spPr>
          <a:xfrm>
            <a:off x="628650" y="6454945"/>
            <a:ext cx="253093"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0" name="Slide Number Placeholder 5"/>
          <p:cNvSpPr>
            <a:spLocks noGrp="1"/>
          </p:cNvSpPr>
          <p:nvPr>
            <p:ph type="sldNum" sz="quarter" idx="12"/>
          </p:nvPr>
        </p:nvSpPr>
        <p:spPr>
          <a:xfrm>
            <a:off x="5724331" y="6399830"/>
            <a:ext cx="2791019" cy="365125"/>
          </a:xfrm>
        </p:spPr>
        <p:txBody>
          <a:bodyPr lIns="0" tIns="0" rIns="0" bIns="0"/>
          <a:lstStyle>
            <a:lvl1pPr>
              <a:defRPr sz="1200" b="0">
                <a:solidFill>
                  <a:srgbClr val="DC5D2A"/>
                </a:solidFill>
              </a:defRPr>
            </a:lvl1pPr>
          </a:lstStyle>
          <a:p>
            <a:r>
              <a:rPr lang="en-GB" dirty="0" smtClean="0"/>
              <a:t>QUALITY. PRODUCTIVITY.  INNOVATION.</a:t>
            </a:r>
            <a:endParaRPr lang="en-GB" dirty="0"/>
          </a:p>
        </p:txBody>
      </p:sp>
      <p:sp>
        <p:nvSpPr>
          <p:cNvPr id="21" name="TextBox 19"/>
          <p:cNvSpPr txBox="1"/>
          <p:nvPr userDrawn="1"/>
        </p:nvSpPr>
        <p:spPr>
          <a:xfrm>
            <a:off x="586440" y="6473505"/>
            <a:ext cx="328903"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Tree>
    <p:extLst>
      <p:ext uri="{BB962C8B-B14F-4D97-AF65-F5344CB8AC3E}">
        <p14:creationId xmlns:p14="http://schemas.microsoft.com/office/powerpoint/2010/main" val="3785956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_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30381" y="1825625"/>
            <a:ext cx="3532911" cy="1158010"/>
          </a:xfrm>
        </p:spPr>
        <p:txBody>
          <a:bodyPr anchor="b">
            <a:noAutofit/>
          </a:bodyPr>
          <a:lstStyle>
            <a:lvl1pPr algn="r">
              <a:defRPr sz="2850" b="1">
                <a:solidFill>
                  <a:srgbClr val="AA0B19"/>
                </a:solidFill>
                <a:latin typeface="+mn-lt"/>
              </a:defRPr>
            </a:lvl1pPr>
          </a:lstStyle>
          <a:p>
            <a:r>
              <a:rPr lang="en-US" dirty="0" smtClean="0"/>
              <a:t>Presentation Title</a:t>
            </a:r>
            <a:endParaRPr lang="en-GB" dirty="0"/>
          </a:p>
        </p:txBody>
      </p:sp>
      <p:sp>
        <p:nvSpPr>
          <p:cNvPr id="3" name="Subtitle 2"/>
          <p:cNvSpPr>
            <a:spLocks noGrp="1"/>
          </p:cNvSpPr>
          <p:nvPr>
            <p:ph type="subTitle" idx="1" hasCustomPrompt="1"/>
          </p:nvPr>
        </p:nvSpPr>
        <p:spPr>
          <a:xfrm>
            <a:off x="625956" y="3010399"/>
            <a:ext cx="3537337" cy="1655762"/>
          </a:xfrm>
        </p:spPr>
        <p:txBody>
          <a:bodyPr>
            <a:normAutofit/>
          </a:bodyPr>
          <a:lstStyle>
            <a:lvl1pPr marL="0" indent="0" algn="r">
              <a:buNone/>
              <a:defRPr sz="180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Presentation subtitle</a:t>
            </a:r>
            <a:endParaRPr lang="en-GB" dirty="0"/>
          </a:p>
        </p:txBody>
      </p:sp>
      <p:sp>
        <p:nvSpPr>
          <p:cNvPr id="12" name="Content Placeholder 2"/>
          <p:cNvSpPr>
            <a:spLocks noGrp="1"/>
          </p:cNvSpPr>
          <p:nvPr>
            <p:ph idx="13" hasCustomPrompt="1"/>
          </p:nvPr>
        </p:nvSpPr>
        <p:spPr>
          <a:xfrm>
            <a:off x="4335236" y="1825626"/>
            <a:ext cx="4180113" cy="4230689"/>
          </a:xfrm>
        </p:spPr>
        <p:txBody>
          <a:bodyPr/>
          <a:lstStyle>
            <a:lvl1pPr marL="342900" indent="-342900">
              <a:buClr>
                <a:srgbClr val="81ADB5"/>
              </a:buClr>
              <a:buFont typeface="Symbol" panose="05050102010706020507" pitchFamily="18" charset="2"/>
              <a:buChar char=""/>
              <a:defRPr sz="1950" b="1" baseline="0">
                <a:solidFill>
                  <a:srgbClr val="4A4E52"/>
                </a:solidFill>
              </a:defRPr>
            </a:lvl1pPr>
            <a:lvl2pPr marL="0" indent="0" algn="l">
              <a:buNone/>
              <a:defRPr sz="195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Section name</a:t>
            </a:r>
          </a:p>
          <a:p>
            <a:pPr lvl="1"/>
            <a:endParaRPr lang="en-US" dirty="0" smtClean="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39303" y="4041321"/>
            <a:ext cx="2707216" cy="281668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7728" y="193908"/>
            <a:ext cx="1217621" cy="403977"/>
          </a:xfrm>
          <a:prstGeom prst="rect">
            <a:avLst/>
          </a:prstGeom>
        </p:spPr>
      </p:pic>
      <p:sp>
        <p:nvSpPr>
          <p:cNvPr id="18" name="Rectangle 17"/>
          <p:cNvSpPr/>
          <p:nvPr userDrawn="1"/>
        </p:nvSpPr>
        <p:spPr>
          <a:xfrm>
            <a:off x="628650" y="6454945"/>
            <a:ext cx="253093"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0" name="TextBox 19"/>
          <p:cNvSpPr txBox="1"/>
          <p:nvPr userDrawn="1"/>
        </p:nvSpPr>
        <p:spPr>
          <a:xfrm>
            <a:off x="586440" y="6473505"/>
            <a:ext cx="328903"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5" name="Slide Number Placeholder 5"/>
          <p:cNvSpPr>
            <a:spLocks noGrp="1"/>
          </p:cNvSpPr>
          <p:nvPr>
            <p:ph type="sldNum" sz="quarter" idx="12"/>
          </p:nvPr>
        </p:nvSpPr>
        <p:spPr>
          <a:xfrm>
            <a:off x="5724331" y="6399830"/>
            <a:ext cx="2791019" cy="365125"/>
          </a:xfrm>
        </p:spPr>
        <p:txBody>
          <a:bodyPr lIns="0" tIns="0" rIns="0" bIns="0"/>
          <a:lstStyle>
            <a:lvl1pPr>
              <a:defRPr sz="1200" b="0">
                <a:solidFill>
                  <a:srgbClr val="DC5D2A"/>
                </a:solidFill>
              </a:defRPr>
            </a:lvl1pPr>
          </a:lstStyle>
          <a:p>
            <a:r>
              <a:rPr lang="en-GB" dirty="0" smtClean="0"/>
              <a:t>QUALITY. PRODUCTIVITY.  INNOVATION.</a:t>
            </a:r>
            <a:endParaRPr lang="en-GB" dirty="0"/>
          </a:p>
        </p:txBody>
      </p:sp>
    </p:spTree>
    <p:extLst>
      <p:ext uri="{BB962C8B-B14F-4D97-AF65-F5344CB8AC3E}">
        <p14:creationId xmlns:p14="http://schemas.microsoft.com/office/powerpoint/2010/main" val="14653903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_simple">
    <p:spTree>
      <p:nvGrpSpPr>
        <p:cNvPr id="1" name=""/>
        <p:cNvGrpSpPr/>
        <p:nvPr/>
      </p:nvGrpSpPr>
      <p:grpSpPr>
        <a:xfrm>
          <a:off x="0" y="0"/>
          <a:ext cx="0" cy="0"/>
          <a:chOff x="0" y="0"/>
          <a:chExt cx="0" cy="0"/>
        </a:xfrm>
      </p:grpSpPr>
      <p:sp>
        <p:nvSpPr>
          <p:cNvPr id="13" name="Rectangle 12"/>
          <p:cNvSpPr/>
          <p:nvPr userDrawn="1"/>
        </p:nvSpPr>
        <p:spPr>
          <a:xfrm>
            <a:off x="628650" y="6454945"/>
            <a:ext cx="253093"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hasCustomPrompt="1"/>
          </p:nvPr>
        </p:nvSpPr>
        <p:spPr>
          <a:xfrm>
            <a:off x="607729" y="233267"/>
            <a:ext cx="6384983" cy="1091681"/>
          </a:xfrm>
        </p:spPr>
        <p:txBody>
          <a:bodyPr lIns="0" anchor="t" anchorCtr="0">
            <a:normAutofit/>
          </a:bodyPr>
          <a:lstStyle>
            <a:lvl1pPr>
              <a:defRPr sz="3200" b="1">
                <a:solidFill>
                  <a:srgbClr val="4A4E52"/>
                </a:solidFill>
                <a:latin typeface="+mn-lt"/>
              </a:defRPr>
            </a:lvl1pPr>
          </a:lstStyle>
          <a:p>
            <a:r>
              <a:rPr lang="en-US" dirty="0" smtClean="0"/>
              <a:t>Slide Title</a:t>
            </a:r>
            <a:endParaRPr lang="en-GB" dirty="0"/>
          </a:p>
        </p:txBody>
      </p:sp>
      <p:sp>
        <p:nvSpPr>
          <p:cNvPr id="16" name="Content Placeholder 2"/>
          <p:cNvSpPr>
            <a:spLocks noGrp="1"/>
          </p:cNvSpPr>
          <p:nvPr>
            <p:ph idx="13" hasCustomPrompt="1"/>
          </p:nvPr>
        </p:nvSpPr>
        <p:spPr>
          <a:xfrm>
            <a:off x="607728" y="1617968"/>
            <a:ext cx="7907621" cy="4399111"/>
          </a:xfrm>
        </p:spPr>
        <p:txBody>
          <a:bodyPr lIns="0"/>
          <a:lstStyle>
            <a:lvl1pPr marL="0" indent="0">
              <a:buNone/>
              <a:defRPr sz="1500" b="1">
                <a:solidFill>
                  <a:srgbClr val="AA0B19"/>
                </a:solidFill>
              </a:defRPr>
            </a:lvl1pPr>
            <a:lvl2pPr marL="0" indent="0" algn="l">
              <a:buNone/>
              <a:defRPr sz="1500">
                <a:solidFill>
                  <a:srgbClr val="4A4E52"/>
                </a:solidFill>
              </a:defRPr>
            </a:lvl2pPr>
            <a:lvl3pPr marL="942975" indent="-257175">
              <a:buClr>
                <a:srgbClr val="81ADB5"/>
              </a:buClr>
              <a:buFont typeface="Arial" panose="020B0604020202020204" pitchFamily="34" charset="0"/>
              <a:buChar char="•"/>
              <a:defRPr sz="1350">
                <a:solidFill>
                  <a:srgbClr val="4A4E52"/>
                </a:solidFill>
              </a:defRPr>
            </a:lvl3pPr>
            <a:lvl4pPr marL="1200150" indent="-171450">
              <a:buFont typeface="Calibri" panose="020F0502020204030204" pitchFamily="34" charset="0"/>
              <a:buChar char="-"/>
              <a:defRPr sz="1200">
                <a:solidFill>
                  <a:srgbClr val="4A4E52"/>
                </a:solidFill>
              </a:defRPr>
            </a:lvl4pPr>
            <a:lvl5pPr>
              <a:defRPr>
                <a:solidFill>
                  <a:srgbClr val="4A4E52"/>
                </a:solidFill>
              </a:defRPr>
            </a:lvl5pPr>
          </a:lstStyle>
          <a:p>
            <a:pPr lvl="0"/>
            <a:r>
              <a:rPr lang="en-US" dirty="0" smtClean="0"/>
              <a:t>Headline</a:t>
            </a:r>
          </a:p>
          <a:p>
            <a:pPr lvl="1"/>
            <a:r>
              <a:rPr lang="en-US" dirty="0" smtClean="0"/>
              <a:t>Second level</a:t>
            </a:r>
          </a:p>
          <a:p>
            <a:pPr lvl="2"/>
            <a:r>
              <a:rPr lang="en-US" dirty="0" smtClean="0"/>
              <a:t>Third level</a:t>
            </a:r>
          </a:p>
          <a:p>
            <a:pPr lvl="3"/>
            <a:r>
              <a:rPr lang="en-US" dirty="0" smtClean="0"/>
              <a:t>Fourth level</a:t>
            </a:r>
          </a:p>
          <a:p>
            <a:pPr lvl="1"/>
            <a:endParaRPr lang="en-US" dirty="0" smtClean="0"/>
          </a:p>
          <a:p>
            <a:pPr lvl="1"/>
            <a:endParaRPr lang="en-US" dirty="0" smtClean="0"/>
          </a:p>
          <a:p>
            <a:pPr lvl="1"/>
            <a:endParaRPr lang="en-US" dirty="0" smtClean="0"/>
          </a:p>
        </p:txBody>
      </p:sp>
      <p:sp>
        <p:nvSpPr>
          <p:cNvPr id="8" name="TextBox 19"/>
          <p:cNvSpPr txBox="1"/>
          <p:nvPr userDrawn="1"/>
        </p:nvSpPr>
        <p:spPr>
          <a:xfrm>
            <a:off x="4407549" y="3275112"/>
            <a:ext cx="328903"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1" name="TextBox 19"/>
          <p:cNvSpPr txBox="1"/>
          <p:nvPr userDrawn="1"/>
        </p:nvSpPr>
        <p:spPr>
          <a:xfrm>
            <a:off x="586440" y="6473505"/>
            <a:ext cx="328903"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97728" y="193908"/>
            <a:ext cx="1217621" cy="403977"/>
          </a:xfrm>
          <a:prstGeom prst="rect">
            <a:avLst/>
          </a:prstGeom>
        </p:spPr>
      </p:pic>
      <p:sp>
        <p:nvSpPr>
          <p:cNvPr id="15" name="Slide Number Placeholder 5"/>
          <p:cNvSpPr>
            <a:spLocks noGrp="1"/>
          </p:cNvSpPr>
          <p:nvPr>
            <p:ph type="sldNum" sz="quarter" idx="12"/>
          </p:nvPr>
        </p:nvSpPr>
        <p:spPr>
          <a:xfrm>
            <a:off x="5724331" y="6399830"/>
            <a:ext cx="2791019" cy="365125"/>
          </a:xfrm>
        </p:spPr>
        <p:txBody>
          <a:bodyPr lIns="0" tIns="0" rIns="0" bIns="0"/>
          <a:lstStyle>
            <a:lvl1pPr>
              <a:defRPr sz="1200" b="0">
                <a:solidFill>
                  <a:srgbClr val="DC5D2A"/>
                </a:solidFill>
              </a:defRPr>
            </a:lvl1pPr>
          </a:lstStyle>
          <a:p>
            <a:r>
              <a:rPr lang="en-GB" dirty="0" smtClean="0"/>
              <a:t>QUALITY. PRODUCTIVITY.  INNOVATION.</a:t>
            </a:r>
            <a:endParaRPr lang="en-GB" dirty="0"/>
          </a:p>
        </p:txBody>
      </p:sp>
    </p:spTree>
    <p:extLst>
      <p:ext uri="{BB962C8B-B14F-4D97-AF65-F5344CB8AC3E}">
        <p14:creationId xmlns:p14="http://schemas.microsoft.com/office/powerpoint/2010/main" val="323280276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_two_column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620491" y="1518558"/>
            <a:ext cx="3894858" cy="4710793"/>
          </a:xfrm>
        </p:spPr>
        <p:txBody>
          <a:bodyPr/>
          <a:lstStyle>
            <a:lvl1pPr marL="0" indent="0">
              <a:buNone/>
              <a:defRPr sz="1500" b="1">
                <a:solidFill>
                  <a:srgbClr val="AA0B19"/>
                </a:solidFill>
              </a:defRPr>
            </a:lvl1pPr>
            <a:lvl2pPr marL="0" indent="0" algn="l">
              <a:buNone/>
              <a:defRPr sz="1500">
                <a:solidFill>
                  <a:srgbClr val="4A4E52"/>
                </a:solidFill>
              </a:defRPr>
            </a:lvl2pPr>
            <a:lvl3pPr marL="625725" indent="-342900">
              <a:buClr>
                <a:srgbClr val="81ADB5"/>
              </a:buClr>
              <a:buFont typeface="Arial" panose="020B0604020202020204" pitchFamily="34" charset="0"/>
              <a:buChar char="•"/>
              <a:defRPr lang="en-US" sz="1350" kern="1200" dirty="0" smtClean="0">
                <a:solidFill>
                  <a:srgbClr val="4A4E52"/>
                </a:solidFill>
                <a:latin typeface="+mn-lt"/>
                <a:ea typeface="+mn-ea"/>
                <a:cs typeface="+mn-cs"/>
              </a:defRPr>
            </a:lvl3pPr>
            <a:lvl4pPr marL="814725" indent="-257175">
              <a:buFont typeface="Calibri" panose="020F0502020204030204" pitchFamily="34" charset="0"/>
              <a:buChar char="-"/>
              <a:defRPr lang="en-US" sz="1200" kern="1200" dirty="0" smtClean="0">
                <a:solidFill>
                  <a:srgbClr val="4A4E52"/>
                </a:solidFill>
                <a:latin typeface="+mn-lt"/>
                <a:ea typeface="+mn-ea"/>
                <a:cs typeface="+mn-cs"/>
              </a:defRPr>
            </a:lvl4pPr>
            <a:lvl5pPr>
              <a:defRPr>
                <a:solidFill>
                  <a:srgbClr val="4A4E52"/>
                </a:solidFill>
              </a:defRPr>
            </a:lvl5pPr>
          </a:lstStyle>
          <a:p>
            <a:pPr lvl="0"/>
            <a:r>
              <a:rPr lang="en-US" dirty="0" smtClean="0"/>
              <a:t>Headline</a:t>
            </a:r>
          </a:p>
          <a:p>
            <a:pPr lvl="1"/>
            <a:r>
              <a:rPr lang="en-US" dirty="0" smtClean="0"/>
              <a:t>Second level</a:t>
            </a:r>
          </a:p>
          <a:p>
            <a:pPr marL="540000" lvl="2" indent="-257175" algn="l" defTabSz="685800" rtl="0" eaLnBrk="1" latinLnBrk="0" hangingPunct="1">
              <a:lnSpc>
                <a:spcPct val="90000"/>
              </a:lnSpc>
              <a:spcBef>
                <a:spcPts val="375"/>
              </a:spcBef>
              <a:buClr>
                <a:srgbClr val="81ADB5"/>
              </a:buClr>
              <a:buFont typeface="Arial" panose="020B0604020202020204" pitchFamily="34" charset="0"/>
              <a:buChar char="•"/>
            </a:pPr>
            <a:r>
              <a:rPr lang="en-US" dirty="0" smtClean="0"/>
              <a:t>Third level</a:t>
            </a:r>
          </a:p>
          <a:p>
            <a:pPr marL="729000" lvl="3" indent="-171450" algn="l" defTabSz="685800" rtl="0" eaLnBrk="1" latinLnBrk="0" hangingPunct="1">
              <a:lnSpc>
                <a:spcPct val="90000"/>
              </a:lnSpc>
              <a:spcBef>
                <a:spcPts val="375"/>
              </a:spcBef>
              <a:buFont typeface="Calibri" panose="020F0502020204030204" pitchFamily="34" charset="0"/>
              <a:buChar char="-"/>
            </a:pPr>
            <a:r>
              <a:rPr lang="en-US" dirty="0" smtClean="0"/>
              <a:t>Fourth level</a:t>
            </a:r>
          </a:p>
          <a:p>
            <a:pPr lvl="1"/>
            <a:endParaRPr lang="en-US" dirty="0" smtClean="0"/>
          </a:p>
          <a:p>
            <a:pPr lvl="1"/>
            <a:endParaRPr lang="en-US" dirty="0" smtClean="0"/>
          </a:p>
        </p:txBody>
      </p:sp>
      <p:sp>
        <p:nvSpPr>
          <p:cNvPr id="16" name="Content Placeholder 2"/>
          <p:cNvSpPr>
            <a:spLocks noGrp="1"/>
          </p:cNvSpPr>
          <p:nvPr>
            <p:ph idx="13" hasCustomPrompt="1"/>
          </p:nvPr>
        </p:nvSpPr>
        <p:spPr>
          <a:xfrm>
            <a:off x="607728" y="1518558"/>
            <a:ext cx="3894858" cy="4710793"/>
          </a:xfrm>
        </p:spPr>
        <p:txBody>
          <a:bodyPr lIns="0"/>
          <a:lstStyle>
            <a:lvl1pPr marL="0" indent="0">
              <a:buNone/>
              <a:defRPr sz="1500" b="1">
                <a:solidFill>
                  <a:srgbClr val="AA0B19"/>
                </a:solidFill>
              </a:defRPr>
            </a:lvl1pPr>
            <a:lvl2pPr marL="0" indent="0" algn="l">
              <a:buNone/>
              <a:defRPr sz="1500">
                <a:solidFill>
                  <a:srgbClr val="4A4E52"/>
                </a:solidFill>
              </a:defRPr>
            </a:lvl2pPr>
            <a:lvl3pPr marL="540000" indent="-257175">
              <a:buClr>
                <a:srgbClr val="81ADB5"/>
              </a:buClr>
              <a:buFont typeface="Arial" panose="020B0604020202020204" pitchFamily="34" charset="0"/>
              <a:buChar char="•"/>
              <a:defRPr sz="1350">
                <a:solidFill>
                  <a:srgbClr val="4A4E52"/>
                </a:solidFill>
              </a:defRPr>
            </a:lvl3pPr>
            <a:lvl4pPr marL="729000" indent="-171450">
              <a:buFont typeface="Calibri" panose="020F0502020204030204" pitchFamily="34" charset="0"/>
              <a:buChar char="-"/>
              <a:defRPr sz="1200">
                <a:solidFill>
                  <a:srgbClr val="4A4E52"/>
                </a:solidFill>
              </a:defRPr>
            </a:lvl4pPr>
            <a:lvl5pPr>
              <a:defRPr>
                <a:solidFill>
                  <a:srgbClr val="4A4E52"/>
                </a:solidFill>
              </a:defRPr>
            </a:lvl5pPr>
          </a:lstStyle>
          <a:p>
            <a:pPr lvl="0"/>
            <a:r>
              <a:rPr lang="en-US" dirty="0" smtClean="0"/>
              <a:t>Headline</a:t>
            </a:r>
          </a:p>
          <a:p>
            <a:pPr lvl="1"/>
            <a:r>
              <a:rPr lang="en-US" dirty="0" smtClean="0"/>
              <a:t>Second level</a:t>
            </a:r>
          </a:p>
          <a:p>
            <a:pPr lvl="2"/>
            <a:r>
              <a:rPr lang="en-US" dirty="0" smtClean="0"/>
              <a:t>Third level</a:t>
            </a:r>
          </a:p>
          <a:p>
            <a:pPr lvl="3"/>
            <a:r>
              <a:rPr lang="en-US" dirty="0" smtClean="0"/>
              <a:t>Fourth level</a:t>
            </a:r>
          </a:p>
          <a:p>
            <a:pPr lvl="1"/>
            <a:endParaRPr lang="en-US" dirty="0" smtClean="0"/>
          </a:p>
          <a:p>
            <a:pPr lvl="1"/>
            <a:endParaRPr lang="en-US" dirty="0" smtClean="0"/>
          </a:p>
        </p:txBody>
      </p:sp>
      <p:sp>
        <p:nvSpPr>
          <p:cNvPr id="10" name="Title 1"/>
          <p:cNvSpPr>
            <a:spLocks noGrp="1"/>
          </p:cNvSpPr>
          <p:nvPr>
            <p:ph type="title" hasCustomPrompt="1"/>
          </p:nvPr>
        </p:nvSpPr>
        <p:spPr>
          <a:xfrm>
            <a:off x="607729" y="233267"/>
            <a:ext cx="6384983" cy="1091681"/>
          </a:xfrm>
        </p:spPr>
        <p:txBody>
          <a:bodyPr lIns="0" anchor="t" anchorCtr="0">
            <a:normAutofit/>
          </a:bodyPr>
          <a:lstStyle>
            <a:lvl1pPr>
              <a:defRPr sz="3200" b="1">
                <a:solidFill>
                  <a:srgbClr val="4A4E52"/>
                </a:solidFill>
                <a:latin typeface="+mn-lt"/>
              </a:defRPr>
            </a:lvl1pPr>
          </a:lstStyle>
          <a:p>
            <a:r>
              <a:rPr lang="en-US" dirty="0" smtClean="0"/>
              <a:t>Slide Title</a:t>
            </a:r>
            <a:endParaRPr lang="en-GB"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97728" y="193908"/>
            <a:ext cx="1217621" cy="403977"/>
          </a:xfrm>
          <a:prstGeom prst="rect">
            <a:avLst/>
          </a:prstGeom>
        </p:spPr>
      </p:pic>
      <p:sp>
        <p:nvSpPr>
          <p:cNvPr id="12" name="Rectangle 11"/>
          <p:cNvSpPr/>
          <p:nvPr userDrawn="1"/>
        </p:nvSpPr>
        <p:spPr>
          <a:xfrm>
            <a:off x="628650" y="6454945"/>
            <a:ext cx="253093"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 name="TextBox 19"/>
          <p:cNvSpPr txBox="1"/>
          <p:nvPr userDrawn="1"/>
        </p:nvSpPr>
        <p:spPr>
          <a:xfrm>
            <a:off x="586440" y="6473505"/>
            <a:ext cx="328903"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7" name="Slide Number Placeholder 5"/>
          <p:cNvSpPr>
            <a:spLocks noGrp="1"/>
          </p:cNvSpPr>
          <p:nvPr>
            <p:ph type="sldNum" sz="quarter" idx="12"/>
          </p:nvPr>
        </p:nvSpPr>
        <p:spPr>
          <a:xfrm>
            <a:off x="5724331" y="6399830"/>
            <a:ext cx="2791019" cy="365125"/>
          </a:xfrm>
        </p:spPr>
        <p:txBody>
          <a:bodyPr lIns="0" tIns="0" rIns="0" bIns="0"/>
          <a:lstStyle>
            <a:lvl1pPr>
              <a:defRPr sz="1200" b="0">
                <a:solidFill>
                  <a:srgbClr val="DC5D2A"/>
                </a:solidFill>
              </a:defRPr>
            </a:lvl1pPr>
          </a:lstStyle>
          <a:p>
            <a:r>
              <a:rPr lang="en-GB" dirty="0" smtClean="0"/>
              <a:t>QUALITY. PRODUCTIVITY.  INNOVATION.</a:t>
            </a:r>
            <a:endParaRPr lang="en-GB" dirty="0"/>
          </a:p>
        </p:txBody>
      </p:sp>
    </p:spTree>
    <p:extLst>
      <p:ext uri="{BB962C8B-B14F-4D97-AF65-F5344CB8AC3E}">
        <p14:creationId xmlns:p14="http://schemas.microsoft.com/office/powerpoint/2010/main" val="383872073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phic_on_the_left">
    <p:spTree>
      <p:nvGrpSpPr>
        <p:cNvPr id="1" name=""/>
        <p:cNvGrpSpPr/>
        <p:nvPr/>
      </p:nvGrpSpPr>
      <p:grpSpPr>
        <a:xfrm>
          <a:off x="0" y="0"/>
          <a:ext cx="0" cy="0"/>
          <a:chOff x="0" y="0"/>
          <a:chExt cx="0" cy="0"/>
        </a:xfrm>
      </p:grpSpPr>
      <p:sp>
        <p:nvSpPr>
          <p:cNvPr id="11" name="Content Placeholder 2"/>
          <p:cNvSpPr>
            <a:spLocks noGrp="1"/>
          </p:cNvSpPr>
          <p:nvPr>
            <p:ph idx="14" hasCustomPrompt="1"/>
          </p:nvPr>
        </p:nvSpPr>
        <p:spPr>
          <a:xfrm>
            <a:off x="4620491" y="1620348"/>
            <a:ext cx="3894858" cy="4396731"/>
          </a:xfrm>
        </p:spPr>
        <p:txBody>
          <a:bodyPr/>
          <a:lstStyle>
            <a:lvl1pPr marL="0" indent="0">
              <a:buNone/>
              <a:defRPr sz="1500" b="1">
                <a:solidFill>
                  <a:srgbClr val="AA0B19"/>
                </a:solidFill>
              </a:defRPr>
            </a:lvl1pPr>
            <a:lvl2pPr marL="0" indent="0" algn="l">
              <a:buNone/>
              <a:defRPr sz="1500">
                <a:solidFill>
                  <a:srgbClr val="4A4E52"/>
                </a:solidFill>
              </a:defRPr>
            </a:lvl2pPr>
            <a:lvl3pPr marL="942975" indent="-257175">
              <a:buClr>
                <a:srgbClr val="81ADB5"/>
              </a:buClr>
              <a:buFont typeface="Arial" panose="020B0604020202020204" pitchFamily="34" charset="0"/>
              <a:buChar char="•"/>
              <a:defRPr lang="en-US" sz="1350" kern="1200" dirty="0" smtClean="0">
                <a:solidFill>
                  <a:srgbClr val="4A4E52"/>
                </a:solidFill>
                <a:latin typeface="+mn-lt"/>
                <a:ea typeface="+mn-ea"/>
                <a:cs typeface="+mn-cs"/>
              </a:defRPr>
            </a:lvl3pPr>
            <a:lvl4pPr marL="1200150" indent="-171450">
              <a:buFont typeface="Calibri" panose="020F0502020204030204" pitchFamily="34" charset="0"/>
              <a:buChar char="-"/>
              <a:defRPr lang="en-US" sz="1200" kern="1200" dirty="0" smtClean="0">
                <a:solidFill>
                  <a:srgbClr val="4A4E52"/>
                </a:solidFill>
                <a:latin typeface="+mn-lt"/>
                <a:ea typeface="+mn-ea"/>
                <a:cs typeface="+mn-cs"/>
              </a:defRPr>
            </a:lvl4pPr>
            <a:lvl5pPr>
              <a:defRPr>
                <a:solidFill>
                  <a:srgbClr val="4A4E52"/>
                </a:solidFill>
              </a:defRPr>
            </a:lvl5pPr>
          </a:lstStyle>
          <a:p>
            <a:pPr lvl="0"/>
            <a:r>
              <a:rPr lang="en-US" dirty="0" smtClean="0"/>
              <a:t>Headline</a:t>
            </a:r>
          </a:p>
          <a:p>
            <a:pPr lvl="1"/>
            <a:r>
              <a:rPr lang="en-US" dirty="0" smtClean="0"/>
              <a:t>Second level</a:t>
            </a:r>
          </a:p>
          <a:p>
            <a:pPr marL="942975" lvl="2" indent="-257175" algn="l" defTabSz="685800" rtl="0" eaLnBrk="1" latinLnBrk="0" hangingPunct="1">
              <a:lnSpc>
                <a:spcPct val="90000"/>
              </a:lnSpc>
              <a:spcBef>
                <a:spcPts val="375"/>
              </a:spcBef>
              <a:buClr>
                <a:srgbClr val="81ADB5"/>
              </a:buClr>
              <a:buFont typeface="Arial" panose="020B0604020202020204" pitchFamily="34" charset="0"/>
              <a:buChar char="•"/>
            </a:pPr>
            <a:r>
              <a:rPr lang="en-US" dirty="0" smtClean="0"/>
              <a:t>Third level</a:t>
            </a:r>
          </a:p>
          <a:p>
            <a:pPr lvl="3"/>
            <a:r>
              <a:rPr lang="en-US" dirty="0" smtClean="0"/>
              <a:t>Fourth level</a:t>
            </a:r>
          </a:p>
          <a:p>
            <a:pPr lvl="1"/>
            <a:endParaRPr lang="en-US" dirty="0" smtClean="0"/>
          </a:p>
          <a:p>
            <a:pPr lvl="1"/>
            <a:endParaRPr lang="en-US" dirty="0" smtClean="0"/>
          </a:p>
        </p:txBody>
      </p:sp>
      <p:sp>
        <p:nvSpPr>
          <p:cNvPr id="16" name="Content Placeholder 2"/>
          <p:cNvSpPr>
            <a:spLocks noGrp="1"/>
          </p:cNvSpPr>
          <p:nvPr>
            <p:ph idx="13" hasCustomPrompt="1"/>
          </p:nvPr>
        </p:nvSpPr>
        <p:spPr>
          <a:xfrm>
            <a:off x="607728" y="1617968"/>
            <a:ext cx="3894858" cy="4399111"/>
          </a:xfrm>
        </p:spPr>
        <p:txBody>
          <a:bodyPr lIns="0"/>
          <a:lstStyle>
            <a:lvl1pPr marL="0" indent="0">
              <a:buNone/>
              <a:defRPr sz="1500" b="1">
                <a:solidFill>
                  <a:srgbClr val="4A4E52"/>
                </a:solidFill>
              </a:defRPr>
            </a:lvl1pPr>
            <a:lvl2pPr marL="0" indent="0" algn="l">
              <a:buNone/>
              <a:defRPr sz="180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Insert chart/ graphic here</a:t>
            </a:r>
          </a:p>
          <a:p>
            <a:pPr lvl="1"/>
            <a:endParaRPr lang="en-US" dirty="0" smtClean="0"/>
          </a:p>
          <a:p>
            <a:pPr lvl="1"/>
            <a:endParaRPr lang="en-US" dirty="0" smtClean="0"/>
          </a:p>
        </p:txBody>
      </p:sp>
      <p:sp>
        <p:nvSpPr>
          <p:cNvPr id="10" name="Title 1"/>
          <p:cNvSpPr>
            <a:spLocks noGrp="1"/>
          </p:cNvSpPr>
          <p:nvPr>
            <p:ph type="title" hasCustomPrompt="1"/>
          </p:nvPr>
        </p:nvSpPr>
        <p:spPr>
          <a:xfrm>
            <a:off x="607729" y="233267"/>
            <a:ext cx="6384983" cy="1091681"/>
          </a:xfrm>
        </p:spPr>
        <p:txBody>
          <a:bodyPr lIns="0" anchor="t" anchorCtr="0">
            <a:normAutofit/>
          </a:bodyPr>
          <a:lstStyle>
            <a:lvl1pPr>
              <a:defRPr sz="3200" b="1">
                <a:solidFill>
                  <a:srgbClr val="4A4E52"/>
                </a:solidFill>
                <a:latin typeface="+mn-lt"/>
              </a:defRPr>
            </a:lvl1pPr>
          </a:lstStyle>
          <a:p>
            <a:r>
              <a:rPr lang="en-US" dirty="0" smtClean="0"/>
              <a:t>Slide Title</a:t>
            </a:r>
            <a:endParaRPr lang="en-GB" dirty="0"/>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97728" y="193908"/>
            <a:ext cx="1217621" cy="403977"/>
          </a:xfrm>
          <a:prstGeom prst="rect">
            <a:avLst/>
          </a:prstGeom>
        </p:spPr>
      </p:pic>
      <p:sp>
        <p:nvSpPr>
          <p:cNvPr id="14" name="Rectangle 13"/>
          <p:cNvSpPr/>
          <p:nvPr userDrawn="1"/>
        </p:nvSpPr>
        <p:spPr>
          <a:xfrm>
            <a:off x="628650" y="6454945"/>
            <a:ext cx="253093"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 name="TextBox 19"/>
          <p:cNvSpPr txBox="1"/>
          <p:nvPr userDrawn="1"/>
        </p:nvSpPr>
        <p:spPr>
          <a:xfrm>
            <a:off x="586440" y="6473505"/>
            <a:ext cx="328903"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3" name="Slide Number Placeholder 5"/>
          <p:cNvSpPr>
            <a:spLocks noGrp="1"/>
          </p:cNvSpPr>
          <p:nvPr>
            <p:ph type="sldNum" sz="quarter" idx="12"/>
          </p:nvPr>
        </p:nvSpPr>
        <p:spPr>
          <a:xfrm>
            <a:off x="5724331" y="6399830"/>
            <a:ext cx="2791019" cy="365125"/>
          </a:xfrm>
        </p:spPr>
        <p:txBody>
          <a:bodyPr lIns="0" tIns="0" rIns="0" bIns="0"/>
          <a:lstStyle>
            <a:lvl1pPr>
              <a:defRPr sz="1200" b="0">
                <a:solidFill>
                  <a:srgbClr val="DC5D2A"/>
                </a:solidFill>
              </a:defRPr>
            </a:lvl1pPr>
          </a:lstStyle>
          <a:p>
            <a:r>
              <a:rPr lang="en-GB" dirty="0" smtClean="0"/>
              <a:t>QUALITY. PRODUCTIVITY.  INNOVATION.</a:t>
            </a:r>
            <a:endParaRPr lang="en-GB" dirty="0"/>
          </a:p>
        </p:txBody>
      </p:sp>
    </p:spTree>
    <p:extLst>
      <p:ext uri="{BB962C8B-B14F-4D97-AF65-F5344CB8AC3E}">
        <p14:creationId xmlns:p14="http://schemas.microsoft.com/office/powerpoint/2010/main" val="118653786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0"/>
            <a:ext cx="9144000" cy="6858000"/>
          </a:xfrm>
        </p:spPr>
        <p:txBody>
          <a:bodyPr/>
          <a:lstStyle>
            <a:lvl1pPr marL="0" indent="0">
              <a:buNone/>
              <a:defRPr sz="2250" b="1" baseline="0">
                <a:solidFill>
                  <a:srgbClr val="AA0B19"/>
                </a:solidFill>
              </a:defRPr>
            </a:lvl1pPr>
            <a:lvl2pPr marL="0" indent="0" algn="l">
              <a:buNone/>
              <a:defRPr sz="225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Insert picture – full slide</a:t>
            </a:r>
          </a:p>
        </p:txBody>
      </p:sp>
      <p:sp>
        <p:nvSpPr>
          <p:cNvPr id="14" name="Content Placeholder 2"/>
          <p:cNvSpPr>
            <a:spLocks noGrp="1"/>
          </p:cNvSpPr>
          <p:nvPr>
            <p:ph idx="10" hasCustomPrompt="1"/>
          </p:nvPr>
        </p:nvSpPr>
        <p:spPr>
          <a:xfrm>
            <a:off x="344447" y="4523016"/>
            <a:ext cx="4363478" cy="1428748"/>
          </a:xfrm>
          <a:solidFill>
            <a:schemeClr val="bg1">
              <a:alpha val="56000"/>
            </a:schemeClr>
          </a:solidFill>
        </p:spPr>
        <p:txBody>
          <a:bodyPr lIns="180000" tIns="180000" rIns="180000" bIns="180000"/>
          <a:lstStyle>
            <a:lvl1pPr marL="0" indent="0">
              <a:buNone/>
              <a:defRPr sz="2250" b="1">
                <a:solidFill>
                  <a:srgbClr val="4A4E52"/>
                </a:solidFill>
              </a:defRPr>
            </a:lvl1pPr>
            <a:lvl2pPr marL="0" indent="0" algn="l">
              <a:buNone/>
              <a:defRPr sz="2250">
                <a:solidFill>
                  <a:srgbClr val="4A4E52"/>
                </a:solidFill>
              </a:defRPr>
            </a:lvl2pPr>
            <a:lvl3pPr marL="0" indent="0">
              <a:buClr>
                <a:srgbClr val="81ADB5"/>
              </a:buClr>
              <a:buFont typeface="Arial" panose="020B0604020202020204" pitchFamily="34" charset="0"/>
              <a:buNone/>
              <a:defRPr sz="2250" b="1" baseline="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marL="205740" lvl="2">
              <a:buSzPct val="175000"/>
            </a:pPr>
            <a:r>
              <a:rPr lang="en-US" dirty="0" smtClean="0"/>
              <a:t>Headline here. Remember that the audience should listen to you, not read the screen. </a:t>
            </a:r>
          </a:p>
        </p:txBody>
      </p:sp>
    </p:spTree>
    <p:extLst>
      <p:ext uri="{BB962C8B-B14F-4D97-AF65-F5344CB8AC3E}">
        <p14:creationId xmlns:p14="http://schemas.microsoft.com/office/powerpoint/2010/main" val="10018082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a:t>
            </a:r>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6454078-FBCE-4758-9F4C-1C7F78520755}" type="slidenum">
              <a:rPr lang="en-GB" smtClean="0"/>
              <a:t>‹#›</a:t>
            </a:fld>
            <a:endParaRPr lang="en-GB"/>
          </a:p>
        </p:txBody>
      </p:sp>
    </p:spTree>
    <p:extLst>
      <p:ext uri="{BB962C8B-B14F-4D97-AF65-F5344CB8AC3E}">
        <p14:creationId xmlns:p14="http://schemas.microsoft.com/office/powerpoint/2010/main" val="3479253394"/>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jsbin.com/wumegozogu/edit?js,console"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jsbin.com/vasojopefo/1/edit?js,console"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jsbin.com/xanasimoze/edit?js,console"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JavaScript</a:t>
            </a:r>
            <a:br>
              <a:rPr lang="en-US" dirty="0" smtClean="0"/>
            </a:br>
            <a:endParaRPr lang="en-US" dirty="0"/>
          </a:p>
        </p:txBody>
      </p:sp>
    </p:spTree>
    <p:extLst>
      <p:ext uri="{BB962C8B-B14F-4D97-AF65-F5344CB8AC3E}">
        <p14:creationId xmlns:p14="http://schemas.microsoft.com/office/powerpoint/2010/main" val="25581098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Operators</a:t>
            </a:r>
            <a:endParaRPr lang="en-US" sz="3600" dirty="0"/>
          </a:p>
        </p:txBody>
      </p:sp>
      <p:sp>
        <p:nvSpPr>
          <p:cNvPr id="3" name="Content Placeholder 2"/>
          <p:cNvSpPr>
            <a:spLocks noGrp="1"/>
          </p:cNvSpPr>
          <p:nvPr>
            <p:ph idx="13"/>
          </p:nvPr>
        </p:nvSpPr>
        <p:spPr/>
        <p:txBody>
          <a:bodyPr>
            <a:normAutofit/>
          </a:bodyPr>
          <a:lstStyle/>
          <a:p>
            <a:r>
              <a:rPr lang="en-US" sz="1800" dirty="0" smtClean="0"/>
              <a:t>The == operator</a:t>
            </a:r>
          </a:p>
          <a:p>
            <a:pPr marL="285750" lvl="1" indent="-285750">
              <a:buFontTx/>
              <a:buChar char="-"/>
            </a:pPr>
            <a:r>
              <a:rPr lang="en-US" sz="1800" dirty="0" smtClean="0">
                <a:solidFill>
                  <a:srgbClr val="4A4E52"/>
                </a:solidFill>
              </a:rPr>
              <a:t>compares the values of its operands</a:t>
            </a:r>
          </a:p>
          <a:p>
            <a:pPr marL="285750" lvl="1" indent="-285750">
              <a:buFontTx/>
              <a:buChar char="-"/>
            </a:pPr>
            <a:r>
              <a:rPr lang="en-US" sz="1800" dirty="0" smtClean="0"/>
              <a:t>if their values are equal, it returns true</a:t>
            </a:r>
          </a:p>
          <a:p>
            <a:pPr marL="285750" lvl="1" indent="-285750">
              <a:buFontTx/>
              <a:buChar char="-"/>
            </a:pPr>
            <a:endParaRPr lang="en-US" sz="1800" dirty="0" smtClean="0"/>
          </a:p>
          <a:p>
            <a:pPr marL="285750" lvl="1" indent="-285750">
              <a:buFontTx/>
              <a:buChar char="-"/>
            </a:pPr>
            <a:endParaRPr lang="en-US" sz="1800" dirty="0"/>
          </a:p>
          <a:p>
            <a:pPr lvl="1"/>
            <a:r>
              <a:rPr lang="en-US" sz="1600" dirty="0" smtClean="0">
                <a:solidFill>
                  <a:srgbClr val="AA0B19"/>
                </a:solidFill>
                <a:latin typeface="Consolas" panose="020B0609020204030204" pitchFamily="49" charset="0"/>
                <a:cs typeface="Consolas" panose="020B0609020204030204" pitchFamily="49" charset="0"/>
              </a:rPr>
              <a:t>alert</a:t>
            </a:r>
            <a:r>
              <a:rPr lang="en-US" sz="1600" dirty="0">
                <a:solidFill>
                  <a:srgbClr val="AA0B19"/>
                </a:solidFill>
                <a:latin typeface="Consolas" panose="020B0609020204030204" pitchFamily="49" charset="0"/>
                <a:cs typeface="Consolas" panose="020B0609020204030204" pitchFamily="49" charset="0"/>
              </a:rPr>
              <a:t>("1" == 1);       </a:t>
            </a:r>
            <a:r>
              <a:rPr lang="en-US" sz="1600" dirty="0" smtClean="0">
                <a:solidFill>
                  <a:srgbClr val="AA0B19"/>
                </a:solidFill>
                <a:latin typeface="Consolas" panose="020B0609020204030204" pitchFamily="49" charset="0"/>
                <a:cs typeface="Consolas" panose="020B0609020204030204" pitchFamily="49" charset="0"/>
              </a:rPr>
              <a:t>      // </a:t>
            </a:r>
            <a:r>
              <a:rPr lang="en-US" sz="1600" dirty="0">
                <a:solidFill>
                  <a:srgbClr val="AA0B19"/>
                </a:solidFill>
                <a:latin typeface="Consolas" panose="020B0609020204030204" pitchFamily="49" charset="0"/>
                <a:cs typeface="Consolas" panose="020B0609020204030204" pitchFamily="49" charset="0"/>
              </a:rPr>
              <a:t>=&gt; true</a:t>
            </a:r>
          </a:p>
          <a:p>
            <a:pPr lvl="1"/>
            <a:r>
              <a:rPr lang="en-US" sz="1600" dirty="0" smtClean="0">
                <a:solidFill>
                  <a:srgbClr val="AA0B19"/>
                </a:solidFill>
                <a:latin typeface="Consolas" panose="020B0609020204030204" pitchFamily="49" charset="0"/>
                <a:cs typeface="Consolas" panose="020B0609020204030204" pitchFamily="49" charset="0"/>
              </a:rPr>
              <a:t>alert(false </a:t>
            </a:r>
            <a:r>
              <a:rPr lang="en-US" sz="1600" dirty="0">
                <a:solidFill>
                  <a:srgbClr val="AA0B19"/>
                </a:solidFill>
                <a:latin typeface="Consolas" panose="020B0609020204030204" pitchFamily="49" charset="0"/>
                <a:cs typeface="Consolas" panose="020B0609020204030204" pitchFamily="49" charset="0"/>
              </a:rPr>
              <a:t>== "0");   </a:t>
            </a:r>
            <a:r>
              <a:rPr lang="en-US" sz="1600" dirty="0" smtClean="0">
                <a:solidFill>
                  <a:srgbClr val="AA0B19"/>
                </a:solidFill>
                <a:latin typeface="Consolas" panose="020B0609020204030204" pitchFamily="49" charset="0"/>
                <a:cs typeface="Consolas" panose="020B0609020204030204" pitchFamily="49" charset="0"/>
              </a:rPr>
              <a:t>      // </a:t>
            </a:r>
            <a:r>
              <a:rPr lang="en-US" sz="1600" dirty="0">
                <a:solidFill>
                  <a:srgbClr val="AA0B19"/>
                </a:solidFill>
                <a:latin typeface="Consolas" panose="020B0609020204030204" pitchFamily="49" charset="0"/>
                <a:cs typeface="Consolas" panose="020B0609020204030204" pitchFamily="49" charset="0"/>
              </a:rPr>
              <a:t>=&gt; true</a:t>
            </a:r>
          </a:p>
          <a:p>
            <a:pPr lvl="1"/>
            <a:r>
              <a:rPr lang="en-US" sz="1600" dirty="0" smtClean="0">
                <a:solidFill>
                  <a:srgbClr val="AA0B19"/>
                </a:solidFill>
                <a:latin typeface="Consolas" panose="020B0609020204030204" pitchFamily="49" charset="0"/>
                <a:cs typeface="Consolas" panose="020B0609020204030204" pitchFamily="49" charset="0"/>
              </a:rPr>
              <a:t>alert(null </a:t>
            </a:r>
            <a:r>
              <a:rPr lang="en-US" sz="1600" dirty="0">
                <a:solidFill>
                  <a:srgbClr val="AA0B19"/>
                </a:solidFill>
                <a:latin typeface="Consolas" panose="020B0609020204030204" pitchFamily="49" charset="0"/>
                <a:cs typeface="Consolas" panose="020B0609020204030204" pitchFamily="49" charset="0"/>
              </a:rPr>
              <a:t>== undefined);    // =&gt; true</a:t>
            </a:r>
          </a:p>
          <a:p>
            <a:pPr lvl="1"/>
            <a:r>
              <a:rPr lang="en-US" sz="1600" dirty="0">
                <a:solidFill>
                  <a:srgbClr val="AA0B19"/>
                </a:solidFill>
                <a:latin typeface="Consolas" panose="020B0609020204030204" pitchFamily="49" charset="0"/>
                <a:cs typeface="Consolas" panose="020B0609020204030204" pitchFamily="49" charset="0"/>
              </a:rPr>
              <a:t>alert(true == "1");          // =&gt; true</a:t>
            </a:r>
          </a:p>
          <a:p>
            <a:pPr lvl="1"/>
            <a:r>
              <a:rPr lang="en-US" sz="1600" dirty="0">
                <a:solidFill>
                  <a:srgbClr val="AA0B19"/>
                </a:solidFill>
                <a:latin typeface="Consolas" panose="020B0609020204030204" pitchFamily="49" charset="0"/>
                <a:cs typeface="Consolas" panose="020B0609020204030204" pitchFamily="49" charset="0"/>
              </a:rPr>
              <a:t>alert("9" &lt; "P");            // =&gt; true </a:t>
            </a:r>
          </a:p>
        </p:txBody>
      </p:sp>
      <p:sp>
        <p:nvSpPr>
          <p:cNvPr id="4" name="Slide Number Placeholder 3"/>
          <p:cNvSpPr>
            <a:spLocks noGrp="1"/>
          </p:cNvSpPr>
          <p:nvPr>
            <p:ph type="sldNum" sz="quarter" idx="12"/>
          </p:nvPr>
        </p:nvSpPr>
        <p:spPr/>
        <p:txBody>
          <a:bodyPr/>
          <a:lstStyle/>
          <a:p>
            <a:r>
              <a:rPr lang="en-GB" dirty="0" smtClean="0"/>
              <a:t>QUALITY. PRODUCTIVITY.  INNOVATION.</a:t>
            </a:r>
            <a:endParaRPr lang="en-GB" dirty="0"/>
          </a:p>
        </p:txBody>
      </p:sp>
    </p:spTree>
    <p:extLst>
      <p:ext uri="{BB962C8B-B14F-4D97-AF65-F5344CB8AC3E}">
        <p14:creationId xmlns:p14="http://schemas.microsoft.com/office/powerpoint/2010/main" val="22935429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Operators</a:t>
            </a:r>
            <a:endParaRPr lang="en-US" sz="3600" dirty="0"/>
          </a:p>
        </p:txBody>
      </p:sp>
      <p:sp>
        <p:nvSpPr>
          <p:cNvPr id="3" name="Content Placeholder 2"/>
          <p:cNvSpPr>
            <a:spLocks noGrp="1"/>
          </p:cNvSpPr>
          <p:nvPr>
            <p:ph idx="13"/>
          </p:nvPr>
        </p:nvSpPr>
        <p:spPr/>
        <p:txBody>
          <a:bodyPr>
            <a:normAutofit/>
          </a:bodyPr>
          <a:lstStyle/>
          <a:p>
            <a:r>
              <a:rPr lang="en-US" sz="1800" dirty="0" smtClean="0"/>
              <a:t>The === operator (strict equality)</a:t>
            </a:r>
          </a:p>
          <a:p>
            <a:pPr marL="285750" lvl="1" indent="-285750">
              <a:buFontTx/>
              <a:buChar char="-"/>
            </a:pPr>
            <a:r>
              <a:rPr lang="en-US" sz="1800" dirty="0" smtClean="0"/>
              <a:t>does not convert data when testing for equality</a:t>
            </a:r>
          </a:p>
          <a:p>
            <a:pPr marL="285750" lvl="1" indent="-285750">
              <a:buFontTx/>
              <a:buChar char="-"/>
            </a:pPr>
            <a:r>
              <a:rPr lang="en-US" sz="1800" dirty="0" smtClean="0"/>
              <a:t>only returns true when</a:t>
            </a:r>
          </a:p>
          <a:p>
            <a:pPr marL="1228725" lvl="2" indent="-285750"/>
            <a:r>
              <a:rPr lang="en-US" sz="1650" dirty="0" smtClean="0"/>
              <a:t>the operands being compared are of the same type</a:t>
            </a:r>
          </a:p>
          <a:p>
            <a:pPr marL="1228725" lvl="2" indent="-285750"/>
            <a:r>
              <a:rPr lang="en-US" sz="1650" dirty="0" smtClean="0"/>
              <a:t>their values are the same</a:t>
            </a:r>
          </a:p>
          <a:p>
            <a:pPr marL="285750" lvl="1" indent="-285750">
              <a:buFontTx/>
              <a:buChar char="-"/>
            </a:pPr>
            <a:endParaRPr lang="en-US" sz="1800" dirty="0" smtClean="0"/>
          </a:p>
          <a:p>
            <a:pPr marL="285750" lvl="1" indent="-285750">
              <a:buFontTx/>
              <a:buChar char="-"/>
            </a:pPr>
            <a:endParaRPr lang="en-US" sz="1800" dirty="0"/>
          </a:p>
          <a:p>
            <a:pPr lvl="1"/>
            <a:r>
              <a:rPr lang="da-DK" sz="1600" dirty="0">
                <a:solidFill>
                  <a:srgbClr val="AA0B19"/>
                </a:solidFill>
                <a:latin typeface="Consolas" panose="020B0609020204030204" pitchFamily="49" charset="0"/>
                <a:cs typeface="Consolas" panose="020B0609020204030204" pitchFamily="49" charset="0"/>
              </a:rPr>
              <a:t>alert("1" === 1);           // =&gt; false</a:t>
            </a:r>
          </a:p>
          <a:p>
            <a:pPr lvl="1"/>
            <a:r>
              <a:rPr lang="da-DK" sz="1600" dirty="0">
                <a:solidFill>
                  <a:srgbClr val="AA0B19"/>
                </a:solidFill>
                <a:latin typeface="Consolas" panose="020B0609020204030204" pitchFamily="49" charset="0"/>
                <a:cs typeface="Consolas" panose="020B0609020204030204" pitchFamily="49" charset="0"/>
              </a:rPr>
              <a:t>alert(true === !false);     // =&gt; true</a:t>
            </a:r>
            <a:endParaRPr lang="en-US" sz="1600" dirty="0">
              <a:solidFill>
                <a:srgbClr val="AA0B19"/>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r>
              <a:rPr lang="en-GB" dirty="0" smtClean="0"/>
              <a:t>QUALITY. PRODUCTIVITY.  INNOVATION.</a:t>
            </a:r>
            <a:endParaRPr lang="en-GB" dirty="0"/>
          </a:p>
        </p:txBody>
      </p:sp>
    </p:spTree>
    <p:extLst>
      <p:ext uri="{BB962C8B-B14F-4D97-AF65-F5344CB8AC3E}">
        <p14:creationId xmlns:p14="http://schemas.microsoft.com/office/powerpoint/2010/main" val="25841123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Objects</a:t>
            </a:r>
            <a:endParaRPr lang="en-US" sz="3600" dirty="0"/>
          </a:p>
        </p:txBody>
      </p:sp>
      <p:sp>
        <p:nvSpPr>
          <p:cNvPr id="3" name="Content Placeholder 2"/>
          <p:cNvSpPr>
            <a:spLocks noGrp="1"/>
          </p:cNvSpPr>
          <p:nvPr>
            <p:ph idx="13"/>
          </p:nvPr>
        </p:nvSpPr>
        <p:spPr/>
        <p:txBody>
          <a:bodyPr>
            <a:normAutofit/>
          </a:bodyPr>
          <a:lstStyle/>
          <a:p>
            <a:pPr lvl="1"/>
            <a:r>
              <a:rPr lang="en-US" sz="1800" dirty="0">
                <a:solidFill>
                  <a:srgbClr val="4A4E52"/>
                </a:solidFill>
              </a:rPr>
              <a:t>A JavaScript object is a collection of named properties and methods</a:t>
            </a:r>
            <a:r>
              <a:rPr lang="en-US" sz="1800" dirty="0" smtClean="0">
                <a:solidFill>
                  <a:srgbClr val="4A4E52"/>
                </a:solidFill>
              </a:rPr>
              <a:t>.</a:t>
            </a:r>
          </a:p>
          <a:p>
            <a:pPr lvl="1"/>
            <a:endParaRPr lang="en-US" sz="1800" dirty="0">
              <a:solidFill>
                <a:srgbClr val="4A4E52"/>
              </a:solidFill>
            </a:endParaRPr>
          </a:p>
          <a:p>
            <a:pPr marL="285750" lvl="1" indent="-285750">
              <a:buFontTx/>
              <a:buChar char="-"/>
            </a:pPr>
            <a:r>
              <a:rPr lang="en-US" sz="1800" dirty="0">
                <a:solidFill>
                  <a:srgbClr val="4A4E52"/>
                </a:solidFill>
              </a:rPr>
              <a:t>can be stored in a variable, and the properties and methods accessed using the dot notation and bracket notation.</a:t>
            </a:r>
          </a:p>
          <a:p>
            <a:pPr marL="285750" indent="-285750">
              <a:buFontTx/>
              <a:buChar char="-"/>
            </a:pPr>
            <a:endParaRPr lang="en-US" sz="1800" dirty="0" smtClean="0"/>
          </a:p>
          <a:p>
            <a:pPr lvl="1"/>
            <a:r>
              <a:rPr lang="en-US" sz="1600" dirty="0" err="1">
                <a:solidFill>
                  <a:srgbClr val="AA0B19"/>
                </a:solidFill>
                <a:latin typeface="Consolas" panose="020B0609020204030204" pitchFamily="49" charset="0"/>
                <a:cs typeface="Consolas" panose="020B0609020204030204" pitchFamily="49" charset="0"/>
              </a:rPr>
              <a:t>var</a:t>
            </a:r>
            <a:r>
              <a:rPr lang="en-US" sz="1600" dirty="0">
                <a:solidFill>
                  <a:srgbClr val="AA0B19"/>
                </a:solidFill>
                <a:latin typeface="Consolas" panose="020B0609020204030204" pitchFamily="49" charset="0"/>
                <a:cs typeface="Consolas" panose="020B0609020204030204" pitchFamily="49" charset="0"/>
              </a:rPr>
              <a:t> </a:t>
            </a:r>
            <a:r>
              <a:rPr lang="en-US" sz="1600" dirty="0" smtClean="0">
                <a:solidFill>
                  <a:srgbClr val="AA0B19"/>
                </a:solidFill>
                <a:latin typeface="Consolas" panose="020B0609020204030204" pitchFamily="49" charset="0"/>
                <a:cs typeface="Consolas" panose="020B0609020204030204" pitchFamily="49" charset="0"/>
              </a:rPr>
              <a:t>car = </a:t>
            </a:r>
            <a:r>
              <a:rPr lang="en-US" sz="1600" dirty="0">
                <a:solidFill>
                  <a:srgbClr val="AA0B19"/>
                </a:solidFill>
                <a:latin typeface="Consolas" panose="020B0609020204030204" pitchFamily="49" charset="0"/>
                <a:cs typeface="Consolas" panose="020B0609020204030204" pitchFamily="49" charset="0"/>
              </a:rPr>
              <a:t>{</a:t>
            </a:r>
          </a:p>
          <a:p>
            <a:pPr lvl="1"/>
            <a:r>
              <a:rPr lang="en-US" sz="1600" dirty="0">
                <a:solidFill>
                  <a:srgbClr val="AA0B19"/>
                </a:solidFill>
                <a:latin typeface="Consolas" panose="020B0609020204030204" pitchFamily="49" charset="0"/>
                <a:cs typeface="Consolas" panose="020B0609020204030204" pitchFamily="49" charset="0"/>
              </a:rPr>
              <a:t>    </a:t>
            </a:r>
            <a:r>
              <a:rPr lang="en-US" sz="1600" dirty="0" smtClean="0">
                <a:solidFill>
                  <a:srgbClr val="AA0B19"/>
                </a:solidFill>
                <a:latin typeface="Consolas" panose="020B0609020204030204" pitchFamily="49" charset="0"/>
                <a:cs typeface="Consolas" panose="020B0609020204030204" pitchFamily="49" charset="0"/>
              </a:rPr>
              <a:t>maker: “</a:t>
            </a:r>
            <a:r>
              <a:rPr lang="en-US" sz="1600" dirty="0">
                <a:solidFill>
                  <a:srgbClr val="AA0B19"/>
                </a:solidFill>
                <a:latin typeface="Consolas" panose="020B0609020204030204" pitchFamily="49" charset="0"/>
                <a:cs typeface="Consolas" panose="020B0609020204030204" pitchFamily="49" charset="0"/>
              </a:rPr>
              <a:t>H</a:t>
            </a:r>
            <a:r>
              <a:rPr lang="en-US" sz="1600" dirty="0" smtClean="0">
                <a:solidFill>
                  <a:srgbClr val="AA0B19"/>
                </a:solidFill>
                <a:latin typeface="Consolas" panose="020B0609020204030204" pitchFamily="49" charset="0"/>
                <a:cs typeface="Consolas" panose="020B0609020204030204" pitchFamily="49" charset="0"/>
              </a:rPr>
              <a:t>onda",</a:t>
            </a:r>
          </a:p>
          <a:p>
            <a:pPr lvl="1"/>
            <a:r>
              <a:rPr lang="en-US" sz="1600" dirty="0" smtClean="0">
                <a:solidFill>
                  <a:srgbClr val="AA0B19"/>
                </a:solidFill>
                <a:latin typeface="Consolas" panose="020B0609020204030204" pitchFamily="49" charset="0"/>
                <a:cs typeface="Consolas" panose="020B0609020204030204" pitchFamily="49" charset="0"/>
              </a:rPr>
              <a:t>    year: 2016,</a:t>
            </a:r>
            <a:endParaRPr lang="en-US" sz="1600" dirty="0">
              <a:solidFill>
                <a:srgbClr val="AA0B19"/>
              </a:solidFill>
              <a:latin typeface="Consolas" panose="020B0609020204030204" pitchFamily="49" charset="0"/>
              <a:cs typeface="Consolas" panose="020B0609020204030204" pitchFamily="49" charset="0"/>
            </a:endParaRPr>
          </a:p>
          <a:p>
            <a:pPr lvl="1"/>
            <a:r>
              <a:rPr lang="en-US" sz="1600" dirty="0">
                <a:solidFill>
                  <a:srgbClr val="AA0B19"/>
                </a:solidFill>
                <a:latin typeface="Consolas" panose="020B0609020204030204" pitchFamily="49" charset="0"/>
                <a:cs typeface="Consolas" panose="020B0609020204030204" pitchFamily="49" charset="0"/>
              </a:rPr>
              <a:t>    </a:t>
            </a:r>
            <a:r>
              <a:rPr lang="en-US" sz="1600" dirty="0" smtClean="0">
                <a:solidFill>
                  <a:srgbClr val="AA0B19"/>
                </a:solidFill>
                <a:latin typeface="Consolas" panose="020B0609020204030204" pitchFamily="49" charset="0"/>
                <a:cs typeface="Consolas" panose="020B0609020204030204" pitchFamily="49" charset="0"/>
              </a:rPr>
              <a:t>noise: </a:t>
            </a:r>
            <a:r>
              <a:rPr lang="en-US" sz="1600" dirty="0">
                <a:solidFill>
                  <a:srgbClr val="AA0B19"/>
                </a:solidFill>
                <a:latin typeface="Consolas" panose="020B0609020204030204" pitchFamily="49" charset="0"/>
                <a:cs typeface="Consolas" panose="020B0609020204030204" pitchFamily="49" charset="0"/>
              </a:rPr>
              <a:t>function () { alert</a:t>
            </a:r>
            <a:r>
              <a:rPr lang="en-US" sz="1600" dirty="0" smtClean="0">
                <a:solidFill>
                  <a:srgbClr val="AA0B19"/>
                </a:solidFill>
                <a:latin typeface="Consolas" panose="020B0609020204030204" pitchFamily="49" charset="0"/>
                <a:cs typeface="Consolas" panose="020B0609020204030204" pitchFamily="49" charset="0"/>
              </a:rPr>
              <a:t>(“</a:t>
            </a:r>
            <a:r>
              <a:rPr lang="en-US" sz="1600" dirty="0" err="1" smtClean="0">
                <a:solidFill>
                  <a:srgbClr val="AA0B19"/>
                </a:solidFill>
                <a:latin typeface="Consolas" panose="020B0609020204030204" pitchFamily="49" charset="0"/>
                <a:cs typeface="Consolas" panose="020B0609020204030204" pitchFamily="49" charset="0"/>
              </a:rPr>
              <a:t>Wrrumm</a:t>
            </a:r>
            <a:r>
              <a:rPr lang="en-US" sz="1600" dirty="0" smtClean="0">
                <a:solidFill>
                  <a:srgbClr val="AA0B19"/>
                </a:solidFill>
                <a:latin typeface="Consolas" panose="020B0609020204030204" pitchFamily="49" charset="0"/>
                <a:cs typeface="Consolas" panose="020B0609020204030204" pitchFamily="49" charset="0"/>
              </a:rPr>
              <a:t>... </a:t>
            </a:r>
            <a:r>
              <a:rPr lang="en-US" sz="1600" dirty="0" err="1" smtClean="0">
                <a:solidFill>
                  <a:srgbClr val="AA0B19"/>
                </a:solidFill>
                <a:latin typeface="Consolas" panose="020B0609020204030204" pitchFamily="49" charset="0"/>
                <a:cs typeface="Consolas" panose="020B0609020204030204" pitchFamily="49" charset="0"/>
              </a:rPr>
              <a:t>Wrrruummm</a:t>
            </a:r>
            <a:r>
              <a:rPr lang="en-US" sz="1600" dirty="0" smtClean="0">
                <a:solidFill>
                  <a:srgbClr val="AA0B19"/>
                </a:solidFill>
                <a:latin typeface="Consolas" panose="020B0609020204030204" pitchFamily="49" charset="0"/>
                <a:cs typeface="Consolas" panose="020B0609020204030204" pitchFamily="49" charset="0"/>
              </a:rPr>
              <a:t>... </a:t>
            </a:r>
            <a:r>
              <a:rPr lang="en-US" sz="1600" dirty="0" err="1" smtClean="0">
                <a:solidFill>
                  <a:srgbClr val="AA0B19"/>
                </a:solidFill>
                <a:latin typeface="Consolas" panose="020B0609020204030204" pitchFamily="49" charset="0"/>
                <a:cs typeface="Consolas" panose="020B0609020204030204" pitchFamily="49" charset="0"/>
              </a:rPr>
              <a:t>Boof</a:t>
            </a:r>
            <a:r>
              <a:rPr lang="en-US" sz="1600" dirty="0" smtClean="0">
                <a:solidFill>
                  <a:srgbClr val="AA0B19"/>
                </a:solidFill>
                <a:latin typeface="Consolas" panose="020B0609020204030204" pitchFamily="49" charset="0"/>
                <a:cs typeface="Consolas" panose="020B0609020204030204" pitchFamily="49" charset="0"/>
              </a:rPr>
              <a:t>"); </a:t>
            </a:r>
            <a:r>
              <a:rPr lang="en-US" sz="1600" dirty="0">
                <a:solidFill>
                  <a:srgbClr val="AA0B19"/>
                </a:solidFill>
                <a:latin typeface="Consolas" panose="020B0609020204030204" pitchFamily="49" charset="0"/>
                <a:cs typeface="Consolas" panose="020B0609020204030204" pitchFamily="49" charset="0"/>
              </a:rPr>
              <a:t>}</a:t>
            </a:r>
          </a:p>
          <a:p>
            <a:pPr lvl="1"/>
            <a:r>
              <a:rPr lang="en-US" sz="1600" dirty="0">
                <a:solidFill>
                  <a:srgbClr val="AA0B19"/>
                </a:solidFill>
                <a:latin typeface="Consolas" panose="020B0609020204030204" pitchFamily="49" charset="0"/>
                <a:cs typeface="Consolas" panose="020B0609020204030204" pitchFamily="49" charset="0"/>
              </a:rPr>
              <a:t>};</a:t>
            </a:r>
          </a:p>
          <a:p>
            <a:pPr marL="285750" lvl="1" indent="-285750">
              <a:buFontTx/>
              <a:buChar char="-"/>
            </a:pPr>
            <a:endParaRPr lang="en-US" sz="1800" dirty="0" smtClean="0"/>
          </a:p>
        </p:txBody>
      </p:sp>
      <p:sp>
        <p:nvSpPr>
          <p:cNvPr id="4" name="Slide Number Placeholder 3"/>
          <p:cNvSpPr>
            <a:spLocks noGrp="1"/>
          </p:cNvSpPr>
          <p:nvPr>
            <p:ph type="sldNum" sz="quarter" idx="12"/>
          </p:nvPr>
        </p:nvSpPr>
        <p:spPr/>
        <p:txBody>
          <a:bodyPr/>
          <a:lstStyle/>
          <a:p>
            <a:r>
              <a:rPr lang="en-GB" dirty="0" smtClean="0"/>
              <a:t>QUALITY. PRODUCTIVITY.  INNOVATION.</a:t>
            </a:r>
            <a:endParaRPr lang="en-GB" dirty="0"/>
          </a:p>
        </p:txBody>
      </p:sp>
    </p:spTree>
    <p:extLst>
      <p:ext uri="{BB962C8B-B14F-4D97-AF65-F5344CB8AC3E}">
        <p14:creationId xmlns:p14="http://schemas.microsoft.com/office/powerpoint/2010/main" val="32702092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Objects</a:t>
            </a:r>
            <a:endParaRPr lang="en-US" sz="3600" dirty="0"/>
          </a:p>
        </p:txBody>
      </p:sp>
      <p:sp>
        <p:nvSpPr>
          <p:cNvPr id="3" name="Content Placeholder 2"/>
          <p:cNvSpPr>
            <a:spLocks noGrp="1"/>
          </p:cNvSpPr>
          <p:nvPr>
            <p:ph idx="13"/>
          </p:nvPr>
        </p:nvSpPr>
        <p:spPr/>
        <p:txBody>
          <a:bodyPr>
            <a:normAutofit/>
          </a:bodyPr>
          <a:lstStyle/>
          <a:p>
            <a:pPr marL="285750" lvl="1" indent="-285750">
              <a:buFontTx/>
              <a:buChar char="-"/>
            </a:pPr>
            <a:r>
              <a:rPr lang="en-US" sz="1800" dirty="0" smtClean="0"/>
              <a:t>get </a:t>
            </a:r>
            <a:r>
              <a:rPr lang="en-US" sz="1800" dirty="0"/>
              <a:t>data back out of an object using the dot notation and bracket notation</a:t>
            </a:r>
            <a:r>
              <a:rPr lang="en-US" sz="1800" dirty="0" smtClean="0"/>
              <a:t>:</a:t>
            </a:r>
          </a:p>
          <a:p>
            <a:pPr lvl="1"/>
            <a:r>
              <a:rPr lang="en-US" sz="1600" dirty="0" err="1" smtClean="0">
                <a:solidFill>
                  <a:srgbClr val="AA0B19"/>
                </a:solidFill>
                <a:latin typeface="Consolas" panose="020B0609020204030204" pitchFamily="49" charset="0"/>
                <a:cs typeface="Consolas" panose="020B0609020204030204" pitchFamily="49" charset="0"/>
              </a:rPr>
              <a:t>car.maker</a:t>
            </a:r>
            <a:r>
              <a:rPr lang="en-US" sz="1600" dirty="0" smtClean="0">
                <a:solidFill>
                  <a:srgbClr val="AA0B19"/>
                </a:solidFill>
                <a:latin typeface="Consolas" panose="020B0609020204030204" pitchFamily="49" charset="0"/>
                <a:cs typeface="Consolas" panose="020B0609020204030204" pitchFamily="49" charset="0"/>
              </a:rPr>
              <a:t>             car[‘maker']</a:t>
            </a:r>
            <a:endParaRPr lang="en-US" sz="1600" dirty="0">
              <a:solidFill>
                <a:srgbClr val="AA0B19"/>
              </a:solidFill>
              <a:latin typeface="Consolas" panose="020B0609020204030204" pitchFamily="49" charset="0"/>
              <a:cs typeface="Consolas" panose="020B0609020204030204" pitchFamily="49" charset="0"/>
            </a:endParaRPr>
          </a:p>
          <a:p>
            <a:pPr lvl="1"/>
            <a:r>
              <a:rPr lang="en-US" sz="1600" dirty="0" err="1" smtClean="0">
                <a:solidFill>
                  <a:srgbClr val="AA0B19"/>
                </a:solidFill>
                <a:latin typeface="Consolas" panose="020B0609020204030204" pitchFamily="49" charset="0"/>
                <a:cs typeface="Consolas" panose="020B0609020204030204" pitchFamily="49" charset="0"/>
              </a:rPr>
              <a:t>car.year</a:t>
            </a:r>
            <a:r>
              <a:rPr lang="en-US" sz="1600" dirty="0" smtClean="0">
                <a:solidFill>
                  <a:srgbClr val="AA0B19"/>
                </a:solidFill>
                <a:latin typeface="Consolas" panose="020B0609020204030204" pitchFamily="49" charset="0"/>
                <a:cs typeface="Consolas" panose="020B0609020204030204" pitchFamily="49" charset="0"/>
              </a:rPr>
              <a:t>              car[‘year']</a:t>
            </a:r>
            <a:endParaRPr lang="en-US" sz="1600" dirty="0">
              <a:solidFill>
                <a:srgbClr val="AA0B19"/>
              </a:solidFill>
              <a:latin typeface="Consolas" panose="020B0609020204030204" pitchFamily="49" charset="0"/>
              <a:cs typeface="Consolas" panose="020B0609020204030204" pitchFamily="49" charset="0"/>
            </a:endParaRPr>
          </a:p>
          <a:p>
            <a:pPr lvl="1"/>
            <a:r>
              <a:rPr lang="en-US" sz="1600" dirty="0" err="1" smtClean="0">
                <a:solidFill>
                  <a:srgbClr val="AA0B19"/>
                </a:solidFill>
                <a:latin typeface="Consolas" panose="020B0609020204030204" pitchFamily="49" charset="0"/>
                <a:cs typeface="Consolas" panose="020B0609020204030204" pitchFamily="49" charset="0"/>
              </a:rPr>
              <a:t>car.noise</a:t>
            </a:r>
            <a:r>
              <a:rPr lang="en-US" sz="1600" dirty="0" smtClean="0">
                <a:solidFill>
                  <a:srgbClr val="AA0B19"/>
                </a:solidFill>
                <a:latin typeface="Consolas" panose="020B0609020204030204" pitchFamily="49" charset="0"/>
                <a:cs typeface="Consolas" panose="020B0609020204030204" pitchFamily="49" charset="0"/>
              </a:rPr>
              <a:t>()           car[‘noise']()</a:t>
            </a:r>
          </a:p>
          <a:p>
            <a:pPr lvl="1"/>
            <a:endParaRPr lang="en-US" sz="1600" dirty="0">
              <a:solidFill>
                <a:srgbClr val="AA0B19"/>
              </a:solidFill>
              <a:latin typeface="Consolas" panose="020B0609020204030204" pitchFamily="49" charset="0"/>
              <a:cs typeface="Consolas" panose="020B0609020204030204" pitchFamily="49" charset="0"/>
            </a:endParaRPr>
          </a:p>
          <a:p>
            <a:pPr marL="285750" lvl="1" indent="-285750">
              <a:buFontTx/>
              <a:buChar char="-"/>
            </a:pPr>
            <a:r>
              <a:rPr lang="en-US" sz="1800" dirty="0"/>
              <a:t>reassign properties of an object:</a:t>
            </a:r>
          </a:p>
          <a:p>
            <a:pPr lvl="1"/>
            <a:r>
              <a:rPr lang="en-US" sz="1600" dirty="0" err="1" smtClean="0">
                <a:solidFill>
                  <a:srgbClr val="AA0B19"/>
                </a:solidFill>
                <a:latin typeface="Consolas" panose="020B0609020204030204" pitchFamily="49" charset="0"/>
                <a:cs typeface="Consolas" panose="020B0609020204030204" pitchFamily="49" charset="0"/>
              </a:rPr>
              <a:t>car.maker</a:t>
            </a:r>
            <a:r>
              <a:rPr lang="en-US" sz="1600" dirty="0" smtClean="0">
                <a:solidFill>
                  <a:srgbClr val="AA0B19"/>
                </a:solidFill>
                <a:latin typeface="Consolas" panose="020B0609020204030204" pitchFamily="49" charset="0"/>
                <a:cs typeface="Consolas" panose="020B0609020204030204" pitchFamily="49" charset="0"/>
              </a:rPr>
              <a:t> </a:t>
            </a:r>
            <a:r>
              <a:rPr lang="en-US" sz="1600" dirty="0">
                <a:solidFill>
                  <a:srgbClr val="AA0B19"/>
                </a:solidFill>
                <a:latin typeface="Consolas" panose="020B0609020204030204" pitchFamily="49" charset="0"/>
                <a:cs typeface="Consolas" panose="020B0609020204030204" pitchFamily="49" charset="0"/>
              </a:rPr>
              <a:t>= </a:t>
            </a:r>
            <a:r>
              <a:rPr lang="en-US" sz="1600" dirty="0" smtClean="0">
                <a:solidFill>
                  <a:srgbClr val="AA0B19"/>
                </a:solidFill>
                <a:latin typeface="Consolas" panose="020B0609020204030204" pitchFamily="49" charset="0"/>
                <a:cs typeface="Consolas" panose="020B0609020204030204" pitchFamily="49" charset="0"/>
              </a:rPr>
              <a:t>“Dacia";</a:t>
            </a:r>
          </a:p>
          <a:p>
            <a:pPr lvl="1"/>
            <a:endParaRPr lang="en-US" sz="1600" dirty="0">
              <a:solidFill>
                <a:srgbClr val="AA0B19"/>
              </a:solidFill>
              <a:latin typeface="Consolas" panose="020B0609020204030204" pitchFamily="49" charset="0"/>
              <a:cs typeface="Consolas" panose="020B0609020204030204" pitchFamily="49" charset="0"/>
            </a:endParaRPr>
          </a:p>
          <a:p>
            <a:pPr marL="285750" lvl="1" indent="-285750">
              <a:buFontTx/>
              <a:buChar char="-"/>
            </a:pPr>
            <a:r>
              <a:rPr lang="en-US" sz="1800" dirty="0"/>
              <a:t>add new ones on the fly:</a:t>
            </a:r>
          </a:p>
          <a:p>
            <a:pPr lvl="1"/>
            <a:r>
              <a:rPr lang="en-US" sz="1600" dirty="0" err="1" smtClean="0">
                <a:solidFill>
                  <a:srgbClr val="AA0B19"/>
                </a:solidFill>
                <a:latin typeface="Consolas" panose="020B0609020204030204" pitchFamily="49" charset="0"/>
                <a:cs typeface="Consolas" panose="020B0609020204030204" pitchFamily="49" charset="0"/>
              </a:rPr>
              <a:t>car.color</a:t>
            </a:r>
            <a:r>
              <a:rPr lang="en-US" sz="1600" dirty="0" smtClean="0">
                <a:solidFill>
                  <a:srgbClr val="AA0B19"/>
                </a:solidFill>
                <a:latin typeface="Consolas" panose="020B0609020204030204" pitchFamily="49" charset="0"/>
                <a:cs typeface="Consolas" panose="020B0609020204030204" pitchFamily="49" charset="0"/>
              </a:rPr>
              <a:t> </a:t>
            </a:r>
            <a:r>
              <a:rPr lang="en-US" sz="1600" dirty="0">
                <a:solidFill>
                  <a:srgbClr val="AA0B19"/>
                </a:solidFill>
                <a:latin typeface="Consolas" panose="020B0609020204030204" pitchFamily="49" charset="0"/>
                <a:cs typeface="Consolas" panose="020B0609020204030204" pitchFamily="49" charset="0"/>
              </a:rPr>
              <a:t>= "purple</a:t>
            </a:r>
            <a:r>
              <a:rPr lang="en-US" sz="1600" dirty="0" smtClean="0">
                <a:solidFill>
                  <a:srgbClr val="AA0B19"/>
                </a:solidFill>
                <a:latin typeface="Consolas" panose="020B0609020204030204" pitchFamily="49" charset="0"/>
                <a:cs typeface="Consolas" panose="020B0609020204030204" pitchFamily="49" charset="0"/>
              </a:rPr>
              <a:t>";</a:t>
            </a:r>
            <a:endParaRPr lang="en-US" sz="1600" dirty="0">
              <a:solidFill>
                <a:srgbClr val="AA0B19"/>
              </a:solidFill>
              <a:latin typeface="Consolas" panose="020B0609020204030204" pitchFamily="49" charset="0"/>
              <a:cs typeface="Consolas" panose="020B0609020204030204" pitchFamily="49" charset="0"/>
            </a:endParaRPr>
          </a:p>
          <a:p>
            <a:pPr marL="285750" lvl="1" indent="-285750">
              <a:buFontTx/>
              <a:buChar char="-"/>
            </a:pPr>
            <a:endParaRPr lang="en-US" sz="1800" dirty="0" smtClean="0"/>
          </a:p>
          <a:p>
            <a:pPr marL="285750" lvl="1" indent="-285750">
              <a:buFontTx/>
              <a:buChar char="-"/>
            </a:pPr>
            <a:r>
              <a:rPr lang="en-US" sz="1800" dirty="0" smtClean="0"/>
              <a:t>or delete existing properties:</a:t>
            </a:r>
          </a:p>
          <a:p>
            <a:pPr lvl="1"/>
            <a:r>
              <a:rPr lang="en-US" sz="1600" dirty="0">
                <a:solidFill>
                  <a:srgbClr val="AA0B19"/>
                </a:solidFill>
                <a:latin typeface="Consolas" panose="020B0609020204030204" pitchFamily="49" charset="0"/>
                <a:cs typeface="Consolas" panose="020B0609020204030204" pitchFamily="49" charset="0"/>
              </a:rPr>
              <a:t>delete </a:t>
            </a:r>
            <a:r>
              <a:rPr lang="en-US" sz="1600" dirty="0" err="1" smtClean="0">
                <a:solidFill>
                  <a:srgbClr val="AA0B19"/>
                </a:solidFill>
                <a:latin typeface="Consolas" panose="020B0609020204030204" pitchFamily="49" charset="0"/>
                <a:cs typeface="Consolas" panose="020B0609020204030204" pitchFamily="49" charset="0"/>
              </a:rPr>
              <a:t>car.color</a:t>
            </a:r>
            <a:endParaRPr lang="en-US" sz="1600" dirty="0">
              <a:solidFill>
                <a:srgbClr val="AA0B19"/>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r>
              <a:rPr lang="en-GB" dirty="0" smtClean="0"/>
              <a:t>QUALITY. PRODUCTIVITY.  INNOVATION.</a:t>
            </a:r>
            <a:endParaRPr lang="en-GB" dirty="0"/>
          </a:p>
        </p:txBody>
      </p:sp>
    </p:spTree>
    <p:extLst>
      <p:ext uri="{BB962C8B-B14F-4D97-AF65-F5344CB8AC3E}">
        <p14:creationId xmlns:p14="http://schemas.microsoft.com/office/powerpoint/2010/main" val="2112081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Objects</a:t>
            </a:r>
            <a:endParaRPr lang="en-US" sz="3600" dirty="0"/>
          </a:p>
        </p:txBody>
      </p:sp>
      <p:sp>
        <p:nvSpPr>
          <p:cNvPr id="3" name="Content Placeholder 2"/>
          <p:cNvSpPr>
            <a:spLocks noGrp="1"/>
          </p:cNvSpPr>
          <p:nvPr>
            <p:ph idx="13"/>
          </p:nvPr>
        </p:nvSpPr>
        <p:spPr/>
        <p:txBody>
          <a:bodyPr>
            <a:normAutofit/>
          </a:bodyPr>
          <a:lstStyle/>
          <a:p>
            <a:pPr lvl="1"/>
            <a:r>
              <a:rPr lang="en-US" sz="1800" dirty="0"/>
              <a:t>Properties can be any kind of data, including objects and arrays.</a:t>
            </a:r>
          </a:p>
          <a:p>
            <a:pPr lvl="1"/>
            <a:endParaRPr lang="en-US" sz="1600" dirty="0" smtClean="0">
              <a:solidFill>
                <a:srgbClr val="AA0B19"/>
              </a:solidFill>
              <a:latin typeface="Consolas" panose="020B0609020204030204" pitchFamily="49" charset="0"/>
              <a:cs typeface="Consolas" panose="020B0609020204030204" pitchFamily="49" charset="0"/>
            </a:endParaRPr>
          </a:p>
          <a:p>
            <a:pPr lvl="1"/>
            <a:endParaRPr lang="en-US" sz="1600" dirty="0">
              <a:solidFill>
                <a:srgbClr val="AA0B19"/>
              </a:solidFill>
              <a:latin typeface="Consolas" panose="020B0609020204030204" pitchFamily="49" charset="0"/>
              <a:cs typeface="Consolas" panose="020B0609020204030204" pitchFamily="49" charset="0"/>
            </a:endParaRPr>
          </a:p>
          <a:p>
            <a:pPr lvl="1"/>
            <a:r>
              <a:rPr lang="en-US" sz="1600" dirty="0">
                <a:solidFill>
                  <a:srgbClr val="AA0B19"/>
                </a:solidFill>
                <a:latin typeface="Consolas" panose="020B0609020204030204" pitchFamily="49" charset="0"/>
                <a:cs typeface="Consolas" panose="020B0609020204030204" pitchFamily="49" charset="0"/>
              </a:rPr>
              <a:t>var person = {</a:t>
            </a:r>
          </a:p>
          <a:p>
            <a:pPr lvl="1"/>
            <a:r>
              <a:rPr lang="en-US" sz="1600" dirty="0">
                <a:solidFill>
                  <a:srgbClr val="AA0B19"/>
                </a:solidFill>
                <a:latin typeface="Consolas" panose="020B0609020204030204" pitchFamily="49" charset="0"/>
                <a:cs typeface="Consolas" panose="020B0609020204030204" pitchFamily="49" charset="0"/>
              </a:rPr>
              <a:t>    </a:t>
            </a:r>
            <a:r>
              <a:rPr lang="en-US" sz="1600" dirty="0" smtClean="0">
                <a:solidFill>
                  <a:srgbClr val="AA0B19"/>
                </a:solidFill>
                <a:latin typeface="Consolas" panose="020B0609020204030204" pitchFamily="49" charset="0"/>
                <a:cs typeface="Consolas" panose="020B0609020204030204" pitchFamily="49" charset="0"/>
              </a:rPr>
              <a:t>age:33</a:t>
            </a:r>
          </a:p>
          <a:p>
            <a:pPr lvl="1"/>
            <a:r>
              <a:rPr lang="en-US" sz="1600" dirty="0" smtClean="0">
                <a:solidFill>
                  <a:srgbClr val="AA0B19"/>
                </a:solidFill>
                <a:latin typeface="Consolas" panose="020B0609020204030204" pitchFamily="49" charset="0"/>
                <a:cs typeface="Consolas" panose="020B0609020204030204" pitchFamily="49" charset="0"/>
              </a:rPr>
              <a:t>};</a:t>
            </a:r>
          </a:p>
          <a:p>
            <a:pPr lvl="1"/>
            <a:endParaRPr lang="en-US" sz="1600" dirty="0">
              <a:solidFill>
                <a:srgbClr val="AA0B19"/>
              </a:solidFill>
              <a:latin typeface="Consolas" panose="020B0609020204030204" pitchFamily="49" charset="0"/>
              <a:cs typeface="Consolas" panose="020B0609020204030204" pitchFamily="49" charset="0"/>
            </a:endParaRPr>
          </a:p>
          <a:p>
            <a:pPr lvl="1"/>
            <a:r>
              <a:rPr lang="en-US" sz="1600" dirty="0">
                <a:solidFill>
                  <a:srgbClr val="AA0B19"/>
                </a:solidFill>
                <a:latin typeface="Consolas" panose="020B0609020204030204" pitchFamily="49" charset="0"/>
                <a:cs typeface="Consolas" panose="020B0609020204030204" pitchFamily="49" charset="0"/>
              </a:rPr>
              <a:t>person.name = {</a:t>
            </a:r>
          </a:p>
          <a:p>
            <a:pPr lvl="1"/>
            <a:r>
              <a:rPr lang="en-US" sz="1600" dirty="0">
                <a:solidFill>
                  <a:srgbClr val="AA0B19"/>
                </a:solidFill>
                <a:latin typeface="Consolas" panose="020B0609020204030204" pitchFamily="49" charset="0"/>
                <a:cs typeface="Consolas" panose="020B0609020204030204" pitchFamily="49" charset="0"/>
              </a:rPr>
              <a:t>    first: "</a:t>
            </a:r>
            <a:r>
              <a:rPr lang="en-US" sz="1600" dirty="0" smtClean="0">
                <a:solidFill>
                  <a:srgbClr val="AA0B19"/>
                </a:solidFill>
                <a:latin typeface="Consolas" panose="020B0609020204030204" pitchFamily="49" charset="0"/>
                <a:cs typeface="Consolas" panose="020B0609020204030204" pitchFamily="49" charset="0"/>
              </a:rPr>
              <a:t>John",</a:t>
            </a:r>
            <a:endParaRPr lang="en-US" sz="1600" dirty="0">
              <a:solidFill>
                <a:srgbClr val="AA0B19"/>
              </a:solidFill>
              <a:latin typeface="Consolas" panose="020B0609020204030204" pitchFamily="49" charset="0"/>
              <a:cs typeface="Consolas" panose="020B0609020204030204" pitchFamily="49" charset="0"/>
            </a:endParaRPr>
          </a:p>
          <a:p>
            <a:pPr lvl="1"/>
            <a:r>
              <a:rPr lang="en-US" sz="1600" dirty="0">
                <a:solidFill>
                  <a:srgbClr val="AA0B19"/>
                </a:solidFill>
                <a:latin typeface="Consolas" panose="020B0609020204030204" pitchFamily="49" charset="0"/>
                <a:cs typeface="Consolas" panose="020B0609020204030204" pitchFamily="49" charset="0"/>
              </a:rPr>
              <a:t>    last: </a:t>
            </a:r>
            <a:r>
              <a:rPr lang="en-US" sz="1600" dirty="0" smtClean="0">
                <a:solidFill>
                  <a:srgbClr val="AA0B19"/>
                </a:solidFill>
                <a:latin typeface="Consolas" panose="020B0609020204030204" pitchFamily="49" charset="0"/>
                <a:cs typeface="Consolas" panose="020B0609020204030204" pitchFamily="49" charset="0"/>
              </a:rPr>
              <a:t>“Doe"</a:t>
            </a:r>
            <a:endParaRPr lang="en-US" sz="1600" dirty="0">
              <a:solidFill>
                <a:srgbClr val="AA0B19"/>
              </a:solidFill>
              <a:latin typeface="Consolas" panose="020B0609020204030204" pitchFamily="49" charset="0"/>
              <a:cs typeface="Consolas" panose="020B0609020204030204" pitchFamily="49" charset="0"/>
            </a:endParaRPr>
          </a:p>
          <a:p>
            <a:pPr lvl="1"/>
            <a:r>
              <a:rPr lang="en-US" sz="1600" dirty="0" smtClean="0">
                <a:solidFill>
                  <a:srgbClr val="AA0B19"/>
                </a:solidFill>
                <a:latin typeface="Consolas" panose="020B0609020204030204" pitchFamily="49" charset="0"/>
                <a:cs typeface="Consolas" panose="020B0609020204030204" pitchFamily="49" charset="0"/>
              </a:rPr>
              <a:t>};</a:t>
            </a:r>
            <a:endParaRPr lang="en-US" sz="1600" dirty="0">
              <a:solidFill>
                <a:srgbClr val="AA0B19"/>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r>
              <a:rPr lang="en-GB" dirty="0" smtClean="0"/>
              <a:t>QUALITY. PRODUCTIVITY.  INNOVATION.</a:t>
            </a:r>
            <a:endParaRPr lang="en-GB" dirty="0"/>
          </a:p>
        </p:txBody>
      </p:sp>
    </p:spTree>
    <p:extLst>
      <p:ext uri="{BB962C8B-B14F-4D97-AF65-F5344CB8AC3E}">
        <p14:creationId xmlns:p14="http://schemas.microsoft.com/office/powerpoint/2010/main" val="33918765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Arrays</a:t>
            </a:r>
            <a:endParaRPr lang="en-US" sz="3600" dirty="0"/>
          </a:p>
        </p:txBody>
      </p:sp>
      <p:sp>
        <p:nvSpPr>
          <p:cNvPr id="3" name="Content Placeholder 2"/>
          <p:cNvSpPr>
            <a:spLocks noGrp="1"/>
          </p:cNvSpPr>
          <p:nvPr>
            <p:ph idx="13"/>
          </p:nvPr>
        </p:nvSpPr>
        <p:spPr/>
        <p:txBody>
          <a:bodyPr>
            <a:normAutofit/>
          </a:bodyPr>
          <a:lstStyle/>
          <a:p>
            <a:pPr lvl="1"/>
            <a:r>
              <a:rPr lang="en-US" sz="1800" dirty="0"/>
              <a:t>Creating arrays in JavaScript is easy with the array literal notation</a:t>
            </a:r>
            <a:r>
              <a:rPr lang="en-US" sz="1800" dirty="0" smtClean="0"/>
              <a:t>.</a:t>
            </a:r>
          </a:p>
          <a:p>
            <a:pPr lvl="1"/>
            <a:endParaRPr lang="en-US" sz="1600" dirty="0" smtClean="0">
              <a:solidFill>
                <a:srgbClr val="AA0B19"/>
              </a:solidFill>
              <a:latin typeface="Consolas" panose="020B0609020204030204" pitchFamily="49" charset="0"/>
              <a:cs typeface="Consolas" panose="020B0609020204030204" pitchFamily="49" charset="0"/>
            </a:endParaRPr>
          </a:p>
          <a:p>
            <a:pPr marL="285750" lvl="1" indent="-285750">
              <a:buFontTx/>
              <a:buChar char="-"/>
            </a:pPr>
            <a:r>
              <a:rPr lang="en-US" sz="1800" dirty="0"/>
              <a:t>empty array with no elements:</a:t>
            </a:r>
          </a:p>
          <a:p>
            <a:pPr lvl="1"/>
            <a:r>
              <a:rPr lang="en-US" sz="1600" dirty="0">
                <a:solidFill>
                  <a:srgbClr val="AA0B19"/>
                </a:solidFill>
                <a:latin typeface="Consolas" panose="020B0609020204030204" pitchFamily="49" charset="0"/>
                <a:cs typeface="Consolas" panose="020B0609020204030204" pitchFamily="49" charset="0"/>
              </a:rPr>
              <a:t>var empty = </a:t>
            </a:r>
            <a:r>
              <a:rPr lang="en-US" sz="1600" dirty="0" smtClean="0">
                <a:solidFill>
                  <a:srgbClr val="AA0B19"/>
                </a:solidFill>
                <a:latin typeface="Consolas" panose="020B0609020204030204" pitchFamily="49" charset="0"/>
                <a:cs typeface="Consolas" panose="020B0609020204030204" pitchFamily="49" charset="0"/>
              </a:rPr>
              <a:t>[]; </a:t>
            </a:r>
          </a:p>
          <a:p>
            <a:pPr lvl="1"/>
            <a:r>
              <a:rPr lang="en-US" sz="1600" dirty="0" smtClean="0">
                <a:solidFill>
                  <a:srgbClr val="AA0B19"/>
                </a:solidFill>
                <a:latin typeface="Consolas" panose="020B0609020204030204" pitchFamily="49" charset="0"/>
                <a:cs typeface="Consolas" panose="020B0609020204030204" pitchFamily="49" charset="0"/>
              </a:rPr>
              <a:t>                      </a:t>
            </a:r>
          </a:p>
          <a:p>
            <a:pPr marL="285750" lvl="1" indent="-285750">
              <a:buFontTx/>
              <a:buChar char="-"/>
            </a:pPr>
            <a:r>
              <a:rPr lang="en-US" sz="1800" dirty="0"/>
              <a:t>array with 2 string elements</a:t>
            </a:r>
          </a:p>
          <a:p>
            <a:pPr lvl="1"/>
            <a:r>
              <a:rPr lang="en-US" sz="1600" dirty="0" smtClean="0">
                <a:solidFill>
                  <a:srgbClr val="AA0B19"/>
                </a:solidFill>
                <a:latin typeface="Consolas" panose="020B0609020204030204" pitchFamily="49" charset="0"/>
                <a:cs typeface="Consolas" panose="020B0609020204030204" pitchFamily="49" charset="0"/>
              </a:rPr>
              <a:t>var </a:t>
            </a:r>
            <a:r>
              <a:rPr lang="en-US" sz="1600" dirty="0">
                <a:solidFill>
                  <a:srgbClr val="AA0B19"/>
                </a:solidFill>
                <a:latin typeface="Consolas" panose="020B0609020204030204" pitchFamily="49" charset="0"/>
                <a:cs typeface="Consolas" panose="020B0609020204030204" pitchFamily="49" charset="0"/>
              </a:rPr>
              <a:t>days = ["Sunday", "Monday"];      </a:t>
            </a:r>
            <a:endParaRPr lang="en-US" sz="1600" dirty="0" smtClean="0">
              <a:solidFill>
                <a:srgbClr val="AA0B19"/>
              </a:solidFill>
              <a:latin typeface="Consolas" panose="020B0609020204030204" pitchFamily="49" charset="0"/>
              <a:cs typeface="Consolas" panose="020B0609020204030204" pitchFamily="49" charset="0"/>
            </a:endParaRPr>
          </a:p>
          <a:p>
            <a:pPr lvl="1"/>
            <a:endParaRPr lang="en-US" sz="1600" dirty="0">
              <a:solidFill>
                <a:srgbClr val="AA0B19"/>
              </a:solidFill>
              <a:latin typeface="Consolas" panose="020B0609020204030204" pitchFamily="49" charset="0"/>
              <a:cs typeface="Consolas" panose="020B0609020204030204" pitchFamily="49" charset="0"/>
            </a:endParaRPr>
          </a:p>
          <a:p>
            <a:pPr marL="285750" lvl="1" indent="-285750">
              <a:buFontTx/>
              <a:buChar char="-"/>
            </a:pPr>
            <a:r>
              <a:rPr lang="en-US" sz="1800" dirty="0"/>
              <a:t>array with elements of different types</a:t>
            </a:r>
          </a:p>
          <a:p>
            <a:pPr lvl="1"/>
            <a:r>
              <a:rPr lang="en-US" sz="1600" dirty="0">
                <a:solidFill>
                  <a:srgbClr val="AA0B19"/>
                </a:solidFill>
                <a:latin typeface="Consolas" panose="020B0609020204030204" pitchFamily="49" charset="0"/>
                <a:cs typeface="Consolas" panose="020B0609020204030204" pitchFamily="49" charset="0"/>
              </a:rPr>
              <a:t>var mixed = [false, 2.70, "Hello</a:t>
            </a:r>
            <a:r>
              <a:rPr lang="en-US" sz="1600" dirty="0" smtClean="0">
                <a:solidFill>
                  <a:srgbClr val="AA0B19"/>
                </a:solidFill>
                <a:latin typeface="Consolas" panose="020B0609020204030204" pitchFamily="49" charset="0"/>
                <a:cs typeface="Consolas" panose="020B0609020204030204" pitchFamily="49" charset="0"/>
              </a:rPr>
              <a:t>"];</a:t>
            </a:r>
            <a:endParaRPr lang="en-US" sz="1600" dirty="0">
              <a:solidFill>
                <a:srgbClr val="AA0B19"/>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r>
              <a:rPr lang="en-GB" dirty="0" smtClean="0"/>
              <a:t>QUALITY. PRODUCTIVITY.  INNOVATION.</a:t>
            </a:r>
            <a:endParaRPr lang="en-GB" dirty="0"/>
          </a:p>
        </p:txBody>
      </p:sp>
    </p:spTree>
    <p:extLst>
      <p:ext uri="{BB962C8B-B14F-4D97-AF65-F5344CB8AC3E}">
        <p14:creationId xmlns:p14="http://schemas.microsoft.com/office/powerpoint/2010/main" val="12371751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Arrays</a:t>
            </a:r>
            <a:endParaRPr lang="en-US" sz="3600" dirty="0"/>
          </a:p>
        </p:txBody>
      </p:sp>
      <p:sp>
        <p:nvSpPr>
          <p:cNvPr id="3" name="Content Placeholder 2"/>
          <p:cNvSpPr>
            <a:spLocks noGrp="1"/>
          </p:cNvSpPr>
          <p:nvPr>
            <p:ph idx="13"/>
          </p:nvPr>
        </p:nvSpPr>
        <p:spPr>
          <a:xfrm>
            <a:off x="607728" y="1617968"/>
            <a:ext cx="7907621" cy="4124463"/>
          </a:xfrm>
        </p:spPr>
        <p:txBody>
          <a:bodyPr>
            <a:normAutofit/>
          </a:bodyPr>
          <a:lstStyle/>
          <a:p>
            <a:r>
              <a:rPr lang="en-US" sz="1800" b="1" dirty="0">
                <a:solidFill>
                  <a:srgbClr val="AA0B19"/>
                </a:solidFill>
              </a:rPr>
              <a:t>Accessing array elements</a:t>
            </a:r>
          </a:p>
          <a:p>
            <a:pPr lvl="1"/>
            <a:endParaRPr lang="en-US" sz="1600" dirty="0" smtClean="0">
              <a:solidFill>
                <a:srgbClr val="AA0B19"/>
              </a:solidFill>
              <a:latin typeface="Consolas" panose="020B0609020204030204" pitchFamily="49" charset="0"/>
              <a:cs typeface="Consolas" panose="020B0609020204030204" pitchFamily="49" charset="0"/>
            </a:endParaRPr>
          </a:p>
          <a:p>
            <a:pPr lvl="1"/>
            <a:endParaRPr lang="en-US" sz="1600" dirty="0" smtClean="0">
              <a:solidFill>
                <a:srgbClr val="AA0B19"/>
              </a:solidFill>
              <a:latin typeface="Consolas" panose="020B0609020204030204" pitchFamily="49" charset="0"/>
              <a:cs typeface="Consolas" panose="020B0609020204030204" pitchFamily="49" charset="0"/>
            </a:endParaRPr>
          </a:p>
          <a:p>
            <a:pPr lvl="1"/>
            <a:r>
              <a:rPr lang="en-US" sz="1600" dirty="0" smtClean="0">
                <a:solidFill>
                  <a:srgbClr val="AA0B19"/>
                </a:solidFill>
                <a:latin typeface="Consolas" panose="020B0609020204030204" pitchFamily="49" charset="0"/>
                <a:cs typeface="Consolas" panose="020B0609020204030204" pitchFamily="49" charset="0"/>
              </a:rPr>
              <a:t>var </a:t>
            </a:r>
            <a:r>
              <a:rPr lang="en-US" sz="1600" dirty="0">
                <a:solidFill>
                  <a:srgbClr val="AA0B19"/>
                </a:solidFill>
                <a:latin typeface="Consolas" panose="020B0609020204030204" pitchFamily="49" charset="0"/>
                <a:cs typeface="Consolas" panose="020B0609020204030204" pitchFamily="49" charset="0"/>
              </a:rPr>
              <a:t>days = ["Sunday", "Monday"]; // an array with 2 elements</a:t>
            </a:r>
          </a:p>
          <a:p>
            <a:pPr lvl="1"/>
            <a:r>
              <a:rPr lang="en-US" sz="1600" dirty="0">
                <a:solidFill>
                  <a:srgbClr val="AA0B19"/>
                </a:solidFill>
                <a:latin typeface="Consolas" panose="020B0609020204030204" pitchFamily="49" charset="0"/>
                <a:cs typeface="Consolas" panose="020B0609020204030204" pitchFamily="49" charset="0"/>
              </a:rPr>
              <a:t>var </a:t>
            </a:r>
            <a:r>
              <a:rPr lang="en-US" sz="1600" dirty="0" err="1">
                <a:solidFill>
                  <a:srgbClr val="AA0B19"/>
                </a:solidFill>
                <a:latin typeface="Consolas" panose="020B0609020204030204" pitchFamily="49" charset="0"/>
                <a:cs typeface="Consolas" panose="020B0609020204030204" pitchFamily="49" charset="0"/>
              </a:rPr>
              <a:t>firstDay</a:t>
            </a:r>
            <a:r>
              <a:rPr lang="en-US" sz="1600" dirty="0">
                <a:solidFill>
                  <a:srgbClr val="AA0B19"/>
                </a:solidFill>
                <a:latin typeface="Consolas" panose="020B0609020204030204" pitchFamily="49" charset="0"/>
                <a:cs typeface="Consolas" panose="020B0609020204030204" pitchFamily="49" charset="0"/>
              </a:rPr>
              <a:t> = days[0];          // index 0 is converted to "</a:t>
            </a:r>
            <a:r>
              <a:rPr lang="en-US" sz="1600" dirty="0" smtClean="0">
                <a:solidFill>
                  <a:srgbClr val="AA0B19"/>
                </a:solidFill>
                <a:latin typeface="Consolas" panose="020B0609020204030204" pitchFamily="49" charset="0"/>
                <a:cs typeface="Consolas" panose="020B0609020204030204" pitchFamily="49" charset="0"/>
              </a:rPr>
              <a:t>0“</a:t>
            </a:r>
          </a:p>
          <a:p>
            <a:pPr lvl="1"/>
            <a:r>
              <a:rPr lang="en-US" sz="1600" dirty="0" smtClean="0">
                <a:solidFill>
                  <a:srgbClr val="AA0B19"/>
                </a:solidFill>
                <a:latin typeface="Consolas" panose="020B0609020204030204" pitchFamily="49" charset="0"/>
                <a:cs typeface="Consolas" panose="020B0609020204030204" pitchFamily="49" charset="0"/>
              </a:rPr>
              <a:t>days[1</a:t>
            </a:r>
            <a:r>
              <a:rPr lang="en-US" sz="1600" dirty="0">
                <a:solidFill>
                  <a:srgbClr val="AA0B19"/>
                </a:solidFill>
                <a:latin typeface="Consolas" panose="020B0609020204030204" pitchFamily="49" charset="0"/>
                <a:cs typeface="Consolas" panose="020B0609020204030204" pitchFamily="49" charset="0"/>
              </a:rPr>
              <a:t>] = "Ford"; </a:t>
            </a:r>
          </a:p>
          <a:p>
            <a:pPr lvl="1"/>
            <a:r>
              <a:rPr lang="en-US" sz="1600" dirty="0">
                <a:solidFill>
                  <a:srgbClr val="AA0B19"/>
                </a:solidFill>
                <a:latin typeface="Consolas" panose="020B0609020204030204" pitchFamily="49" charset="0"/>
                <a:cs typeface="Consolas" panose="020B0609020204030204" pitchFamily="49" charset="0"/>
              </a:rPr>
              <a:t>days[2] = "Tuesday";             // writes </a:t>
            </a:r>
            <a:r>
              <a:rPr lang="en-US" sz="1600" dirty="0" smtClean="0">
                <a:solidFill>
                  <a:srgbClr val="AA0B19"/>
                </a:solidFill>
                <a:latin typeface="Consolas" panose="020B0609020204030204" pitchFamily="49" charset="0"/>
                <a:cs typeface="Consolas" panose="020B0609020204030204" pitchFamily="49" charset="0"/>
              </a:rPr>
              <a:t>element</a:t>
            </a:r>
          </a:p>
          <a:p>
            <a:pPr lvl="1"/>
            <a:endParaRPr lang="en-US" sz="1600" dirty="0">
              <a:solidFill>
                <a:srgbClr val="AA0B19"/>
              </a:solidFill>
              <a:latin typeface="Consolas" panose="020B0609020204030204" pitchFamily="49" charset="0"/>
              <a:cs typeface="Consolas" panose="020B0609020204030204" pitchFamily="49" charset="0"/>
            </a:endParaRPr>
          </a:p>
          <a:p>
            <a:pPr lvl="1"/>
            <a:endParaRPr lang="en-US" sz="1600" dirty="0" smtClean="0">
              <a:solidFill>
                <a:srgbClr val="AA0B19"/>
              </a:solidFill>
              <a:latin typeface="Consolas" panose="020B0609020204030204" pitchFamily="49" charset="0"/>
              <a:cs typeface="Consolas" panose="020B0609020204030204" pitchFamily="49" charset="0"/>
            </a:endParaRPr>
          </a:p>
          <a:p>
            <a:pPr lvl="1"/>
            <a:endParaRPr lang="en-US" sz="1600" dirty="0">
              <a:solidFill>
                <a:srgbClr val="AA0B19"/>
              </a:solidFill>
              <a:latin typeface="Consolas" panose="020B0609020204030204" pitchFamily="49" charset="0"/>
              <a:cs typeface="Consolas" panose="020B0609020204030204" pitchFamily="49" charset="0"/>
            </a:endParaRPr>
          </a:p>
          <a:p>
            <a:pPr lvl="1"/>
            <a:r>
              <a:rPr lang="en-US" sz="1600" b="1" dirty="0" smtClean="0">
                <a:solidFill>
                  <a:srgbClr val="AA0B19"/>
                </a:solidFill>
                <a:latin typeface="Consolas" panose="020B0609020204030204" pitchFamily="49" charset="0"/>
                <a:cs typeface="Consolas" panose="020B0609020204030204" pitchFamily="49" charset="0"/>
              </a:rPr>
              <a:t>DEMO</a:t>
            </a:r>
          </a:p>
          <a:p>
            <a:pPr lvl="1"/>
            <a:r>
              <a:rPr lang="en-US" sz="1600" dirty="0" smtClean="0">
                <a:solidFill>
                  <a:srgbClr val="AA0B19"/>
                </a:solidFill>
                <a:latin typeface="Consolas" panose="020B0609020204030204" pitchFamily="49" charset="0"/>
                <a:cs typeface="Consolas" panose="020B0609020204030204" pitchFamily="49" charset="0"/>
                <a:hlinkClick r:id="rId3"/>
              </a:rPr>
              <a:t>http</a:t>
            </a:r>
            <a:r>
              <a:rPr lang="en-US" sz="1600" dirty="0">
                <a:solidFill>
                  <a:srgbClr val="AA0B19"/>
                </a:solidFill>
                <a:latin typeface="Consolas" panose="020B0609020204030204" pitchFamily="49" charset="0"/>
                <a:cs typeface="Consolas" panose="020B0609020204030204" pitchFamily="49" charset="0"/>
                <a:hlinkClick r:id="rId3"/>
              </a:rPr>
              <a:t>://jsbin.com/wumegozogu/edit?js,console</a:t>
            </a:r>
            <a:endParaRPr lang="en-US" sz="1600" dirty="0">
              <a:solidFill>
                <a:srgbClr val="AA0B19"/>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r>
              <a:rPr lang="en-GB" dirty="0" smtClean="0"/>
              <a:t>QUALITY. PRODUCTIVITY.  INNOVATION.</a:t>
            </a:r>
            <a:endParaRPr lang="en-GB" dirty="0"/>
          </a:p>
        </p:txBody>
      </p:sp>
    </p:spTree>
    <p:extLst>
      <p:ext uri="{BB962C8B-B14F-4D97-AF65-F5344CB8AC3E}">
        <p14:creationId xmlns:p14="http://schemas.microsoft.com/office/powerpoint/2010/main" val="7043763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Arrays</a:t>
            </a:r>
            <a:endParaRPr lang="en-US" sz="3600" dirty="0"/>
          </a:p>
        </p:txBody>
      </p:sp>
      <p:sp>
        <p:nvSpPr>
          <p:cNvPr id="3" name="Content Placeholder 2"/>
          <p:cNvSpPr>
            <a:spLocks noGrp="1"/>
          </p:cNvSpPr>
          <p:nvPr>
            <p:ph idx="13"/>
          </p:nvPr>
        </p:nvSpPr>
        <p:spPr/>
        <p:txBody>
          <a:bodyPr>
            <a:normAutofit/>
          </a:bodyPr>
          <a:lstStyle/>
          <a:p>
            <a:r>
              <a:rPr lang="en-US" sz="1800" b="1" dirty="0" smtClean="0">
                <a:solidFill>
                  <a:srgbClr val="AA0B19"/>
                </a:solidFill>
              </a:rPr>
              <a:t>Iterating over array elements</a:t>
            </a:r>
            <a:endParaRPr lang="en-US" sz="1800" b="1" dirty="0">
              <a:solidFill>
                <a:srgbClr val="AA0B19"/>
              </a:solidFill>
            </a:endParaRPr>
          </a:p>
          <a:p>
            <a:pPr lvl="1"/>
            <a:endParaRPr lang="en-US" sz="1600" dirty="0" smtClean="0">
              <a:solidFill>
                <a:srgbClr val="AA0B19"/>
              </a:solidFill>
              <a:latin typeface="Consolas" panose="020B0609020204030204" pitchFamily="49" charset="0"/>
              <a:cs typeface="Consolas" panose="020B0609020204030204" pitchFamily="49" charset="0"/>
            </a:endParaRPr>
          </a:p>
          <a:p>
            <a:pPr lvl="1"/>
            <a:r>
              <a:rPr lang="en-US" sz="1600" dirty="0">
                <a:solidFill>
                  <a:srgbClr val="AA0B19"/>
                </a:solidFill>
                <a:latin typeface="Consolas" panose="020B0609020204030204" pitchFamily="49" charset="0"/>
                <a:cs typeface="Consolas" panose="020B0609020204030204" pitchFamily="49" charset="0"/>
              </a:rPr>
              <a:t>var cars = [];</a:t>
            </a:r>
          </a:p>
          <a:p>
            <a:pPr lvl="1"/>
            <a:r>
              <a:rPr lang="en-US" sz="1600" dirty="0">
                <a:solidFill>
                  <a:srgbClr val="AA0B19"/>
                </a:solidFill>
                <a:latin typeface="Consolas" panose="020B0609020204030204" pitchFamily="49" charset="0"/>
                <a:cs typeface="Consolas" panose="020B0609020204030204" pitchFamily="49" charset="0"/>
              </a:rPr>
              <a:t>cars[1] = "Ford"; </a:t>
            </a:r>
          </a:p>
          <a:p>
            <a:pPr lvl="1"/>
            <a:r>
              <a:rPr lang="en-US" sz="1600" dirty="0">
                <a:solidFill>
                  <a:srgbClr val="AA0B19"/>
                </a:solidFill>
                <a:latin typeface="Consolas" panose="020B0609020204030204" pitchFamily="49" charset="0"/>
                <a:cs typeface="Consolas" panose="020B0609020204030204" pitchFamily="49" charset="0"/>
              </a:rPr>
              <a:t>cars[3] = "BMW";</a:t>
            </a:r>
          </a:p>
          <a:p>
            <a:pPr lvl="1"/>
            <a:r>
              <a:rPr lang="en-US" sz="1600" dirty="0">
                <a:solidFill>
                  <a:srgbClr val="AA0B19"/>
                </a:solidFill>
                <a:latin typeface="Consolas" panose="020B0609020204030204" pitchFamily="49" charset="0"/>
                <a:cs typeface="Consolas" panose="020B0609020204030204" pitchFamily="49" charset="0"/>
              </a:rPr>
              <a:t>cars["six"] = "Honda</a:t>
            </a:r>
            <a:r>
              <a:rPr lang="en-US" sz="1600" dirty="0" smtClean="0">
                <a:solidFill>
                  <a:srgbClr val="AA0B19"/>
                </a:solidFill>
                <a:latin typeface="Consolas" panose="020B0609020204030204" pitchFamily="49" charset="0"/>
                <a:cs typeface="Consolas" panose="020B0609020204030204" pitchFamily="49" charset="0"/>
              </a:rPr>
              <a:t>";</a:t>
            </a:r>
          </a:p>
          <a:p>
            <a:pPr lvl="1"/>
            <a:endParaRPr lang="en-US" sz="1600" dirty="0">
              <a:solidFill>
                <a:srgbClr val="AA0B19"/>
              </a:solidFill>
              <a:latin typeface="Consolas" panose="020B0609020204030204" pitchFamily="49" charset="0"/>
              <a:cs typeface="Consolas" panose="020B0609020204030204" pitchFamily="49" charset="0"/>
            </a:endParaRPr>
          </a:p>
          <a:p>
            <a:pPr lvl="1"/>
            <a:r>
              <a:rPr lang="en-US" sz="1600" dirty="0">
                <a:solidFill>
                  <a:srgbClr val="AA0B19"/>
                </a:solidFill>
                <a:latin typeface="Consolas" panose="020B0609020204030204" pitchFamily="49" charset="0"/>
                <a:cs typeface="Consolas" panose="020B0609020204030204" pitchFamily="49" charset="0"/>
              </a:rPr>
              <a:t>for (var </a:t>
            </a:r>
            <a:r>
              <a:rPr lang="en-US" sz="1600" dirty="0" smtClean="0">
                <a:solidFill>
                  <a:srgbClr val="AA0B19"/>
                </a:solidFill>
                <a:latin typeface="Consolas" panose="020B0609020204030204" pitchFamily="49" charset="0"/>
                <a:cs typeface="Consolas" panose="020B0609020204030204" pitchFamily="49" charset="0"/>
              </a:rPr>
              <a:t>index in </a:t>
            </a:r>
            <a:r>
              <a:rPr lang="en-US" sz="1600" dirty="0">
                <a:solidFill>
                  <a:srgbClr val="AA0B19"/>
                </a:solidFill>
                <a:latin typeface="Consolas" panose="020B0609020204030204" pitchFamily="49" charset="0"/>
                <a:cs typeface="Consolas" panose="020B0609020204030204" pitchFamily="49" charset="0"/>
              </a:rPr>
              <a:t>cars) {</a:t>
            </a:r>
          </a:p>
          <a:p>
            <a:pPr lvl="1"/>
            <a:r>
              <a:rPr lang="en-US" sz="1600" dirty="0">
                <a:solidFill>
                  <a:srgbClr val="AA0B19"/>
                </a:solidFill>
                <a:latin typeface="Consolas" panose="020B0609020204030204" pitchFamily="49" charset="0"/>
                <a:cs typeface="Consolas" panose="020B0609020204030204" pitchFamily="49" charset="0"/>
              </a:rPr>
              <a:t>    </a:t>
            </a:r>
            <a:r>
              <a:rPr lang="en-US" sz="1600" dirty="0" smtClean="0">
                <a:solidFill>
                  <a:srgbClr val="AA0B19"/>
                </a:solidFill>
                <a:latin typeface="Consolas" panose="020B0609020204030204" pitchFamily="49" charset="0"/>
                <a:cs typeface="Consolas" panose="020B0609020204030204" pitchFamily="49" charset="0"/>
              </a:rPr>
              <a:t>alert(cars[index]);        // </a:t>
            </a:r>
            <a:r>
              <a:rPr lang="en-US" sz="1600" dirty="0">
                <a:solidFill>
                  <a:srgbClr val="AA0B19"/>
                </a:solidFill>
                <a:latin typeface="Consolas" panose="020B0609020204030204" pitchFamily="49" charset="0"/>
                <a:cs typeface="Consolas" panose="020B0609020204030204" pitchFamily="49" charset="0"/>
              </a:rPr>
              <a:t>Ford, BMW, Honda</a:t>
            </a:r>
          </a:p>
          <a:p>
            <a:pPr lvl="1"/>
            <a:r>
              <a:rPr lang="en-US" sz="1600" dirty="0" smtClean="0">
                <a:solidFill>
                  <a:srgbClr val="AA0B19"/>
                </a:solidFill>
                <a:latin typeface="Consolas" panose="020B0609020204030204" pitchFamily="49" charset="0"/>
                <a:cs typeface="Consolas" panose="020B0609020204030204" pitchFamily="49" charset="0"/>
              </a:rPr>
              <a:t>}</a:t>
            </a:r>
          </a:p>
          <a:p>
            <a:pPr lvl="1"/>
            <a:endParaRPr lang="en-US" sz="1600" dirty="0">
              <a:solidFill>
                <a:srgbClr val="AA0B19"/>
              </a:solidFill>
              <a:latin typeface="Consolas" panose="020B0609020204030204" pitchFamily="49" charset="0"/>
              <a:cs typeface="Consolas" panose="020B0609020204030204" pitchFamily="49" charset="0"/>
            </a:endParaRPr>
          </a:p>
          <a:p>
            <a:pPr lvl="1"/>
            <a:endParaRPr lang="en-US" sz="1600" dirty="0" smtClean="0">
              <a:solidFill>
                <a:srgbClr val="AA0B19"/>
              </a:solidFill>
              <a:latin typeface="Consolas" panose="020B0609020204030204" pitchFamily="49" charset="0"/>
              <a:cs typeface="Consolas" panose="020B0609020204030204" pitchFamily="49" charset="0"/>
            </a:endParaRPr>
          </a:p>
          <a:p>
            <a:pPr lvl="1"/>
            <a:endParaRPr lang="en-US" sz="1600" dirty="0">
              <a:solidFill>
                <a:srgbClr val="AA0B19"/>
              </a:solidFill>
              <a:latin typeface="Consolas" panose="020B0609020204030204" pitchFamily="49" charset="0"/>
              <a:cs typeface="Consolas" panose="020B0609020204030204" pitchFamily="49" charset="0"/>
            </a:endParaRPr>
          </a:p>
          <a:p>
            <a:pPr lvl="1"/>
            <a:r>
              <a:rPr lang="en-US" sz="1600" b="1" dirty="0" smtClean="0">
                <a:solidFill>
                  <a:srgbClr val="AA0B19"/>
                </a:solidFill>
                <a:latin typeface="Consolas" panose="020B0609020204030204" pitchFamily="49" charset="0"/>
                <a:cs typeface="Consolas" panose="020B0609020204030204" pitchFamily="49" charset="0"/>
              </a:rPr>
              <a:t>DEMO</a:t>
            </a:r>
          </a:p>
          <a:p>
            <a:pPr lvl="1"/>
            <a:r>
              <a:rPr lang="en-US" sz="1600" dirty="0">
                <a:solidFill>
                  <a:srgbClr val="AA0B19"/>
                </a:solidFill>
                <a:latin typeface="Consolas" panose="020B0609020204030204" pitchFamily="49" charset="0"/>
                <a:cs typeface="Consolas" panose="020B0609020204030204" pitchFamily="49" charset="0"/>
                <a:hlinkClick r:id="rId3"/>
              </a:rPr>
              <a:t>http://jsbin.com/vasojopefo/1/edit?js,console</a:t>
            </a:r>
            <a:endParaRPr lang="en-US" sz="1600" dirty="0">
              <a:solidFill>
                <a:srgbClr val="AA0B19"/>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r>
              <a:rPr lang="en-GB" dirty="0" smtClean="0"/>
              <a:t>QUALITY. PRODUCTIVITY.  INNOVATION.</a:t>
            </a:r>
            <a:endParaRPr lang="en-GB" dirty="0"/>
          </a:p>
        </p:txBody>
      </p:sp>
    </p:spTree>
    <p:extLst>
      <p:ext uri="{BB962C8B-B14F-4D97-AF65-F5344CB8AC3E}">
        <p14:creationId xmlns:p14="http://schemas.microsoft.com/office/powerpoint/2010/main" val="12645223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Functions</a:t>
            </a:r>
            <a:endParaRPr lang="en-US" sz="3600" dirty="0"/>
          </a:p>
        </p:txBody>
      </p:sp>
      <p:sp>
        <p:nvSpPr>
          <p:cNvPr id="3" name="Content Placeholder 2"/>
          <p:cNvSpPr>
            <a:spLocks noGrp="1"/>
          </p:cNvSpPr>
          <p:nvPr>
            <p:ph idx="13"/>
          </p:nvPr>
        </p:nvSpPr>
        <p:spPr/>
        <p:txBody>
          <a:bodyPr>
            <a:normAutofit/>
          </a:bodyPr>
          <a:lstStyle/>
          <a:p>
            <a:pPr marL="285750" lvl="1" indent="-285750">
              <a:buFontTx/>
              <a:buChar char="-"/>
            </a:pPr>
            <a:r>
              <a:rPr lang="en-US" sz="1800" dirty="0" smtClean="0"/>
              <a:t>reusable </a:t>
            </a:r>
            <a:r>
              <a:rPr lang="en-US" sz="1800" dirty="0"/>
              <a:t>blocks of code that carry out a specific task</a:t>
            </a:r>
            <a:r>
              <a:rPr lang="en-US" sz="1800" dirty="0" smtClean="0"/>
              <a:t>.</a:t>
            </a:r>
          </a:p>
          <a:p>
            <a:pPr marL="285750" lvl="1" indent="-285750">
              <a:buFontTx/>
              <a:buChar char="-"/>
            </a:pPr>
            <a:endParaRPr lang="en-US" sz="1800" dirty="0" smtClean="0"/>
          </a:p>
          <a:p>
            <a:pPr marL="285750" lvl="1" indent="-285750">
              <a:buFontTx/>
              <a:buChar char="-"/>
            </a:pPr>
            <a:r>
              <a:rPr lang="en-US" sz="1800" dirty="0" smtClean="0"/>
              <a:t>to </a:t>
            </a:r>
            <a:r>
              <a:rPr lang="en-US" sz="1800" dirty="0"/>
              <a:t>execute the code in a function you call it. </a:t>
            </a:r>
            <a:endParaRPr lang="en-US" sz="1800" dirty="0" smtClean="0"/>
          </a:p>
          <a:p>
            <a:pPr marL="285750" lvl="1" indent="-285750">
              <a:buFontTx/>
              <a:buChar char="-"/>
            </a:pPr>
            <a:endParaRPr lang="en-US" sz="1800" dirty="0" smtClean="0"/>
          </a:p>
          <a:p>
            <a:pPr marL="285750" lvl="1" indent="-285750">
              <a:buFontTx/>
              <a:buChar char="-"/>
            </a:pPr>
            <a:r>
              <a:rPr lang="en-US" sz="1800" dirty="0" smtClean="0"/>
              <a:t>can </a:t>
            </a:r>
            <a:r>
              <a:rPr lang="en-US" sz="1800" dirty="0"/>
              <a:t>be passed arguments to use, and a function may return a value to whatever called it.</a:t>
            </a:r>
            <a:endParaRPr lang="en-US" sz="1800" dirty="0" smtClean="0"/>
          </a:p>
          <a:p>
            <a:pPr marL="285750" lvl="1" indent="-285750">
              <a:buFontTx/>
              <a:buChar char="-"/>
            </a:pPr>
            <a:endParaRPr lang="en-US" sz="1800" dirty="0" smtClean="0"/>
          </a:p>
          <a:p>
            <a:pPr marL="285750" lvl="1" indent="-285750">
              <a:buFontTx/>
              <a:buChar char="-"/>
            </a:pPr>
            <a:endParaRPr lang="en-US" sz="1800" dirty="0"/>
          </a:p>
          <a:p>
            <a:pPr lvl="1"/>
            <a:r>
              <a:rPr lang="en-US" sz="1600" dirty="0" smtClean="0">
                <a:solidFill>
                  <a:srgbClr val="AA0B19"/>
                </a:solidFill>
                <a:latin typeface="Consolas" panose="020B0609020204030204" pitchFamily="49" charset="0"/>
                <a:cs typeface="Consolas" panose="020B0609020204030204" pitchFamily="49" charset="0"/>
              </a:rPr>
              <a:t>var </a:t>
            </a:r>
            <a:r>
              <a:rPr lang="en-US" sz="1600" dirty="0">
                <a:solidFill>
                  <a:srgbClr val="AA0B19"/>
                </a:solidFill>
                <a:latin typeface="Consolas" panose="020B0609020204030204" pitchFamily="49" charset="0"/>
                <a:cs typeface="Consolas" panose="020B0609020204030204" pitchFamily="49" charset="0"/>
              </a:rPr>
              <a:t>add = function (a, b) {</a:t>
            </a:r>
          </a:p>
          <a:p>
            <a:pPr lvl="1"/>
            <a:r>
              <a:rPr lang="en-US" sz="1600" dirty="0">
                <a:solidFill>
                  <a:srgbClr val="AA0B19"/>
                </a:solidFill>
                <a:latin typeface="Consolas" panose="020B0609020204030204" pitchFamily="49" charset="0"/>
                <a:cs typeface="Consolas" panose="020B0609020204030204" pitchFamily="49" charset="0"/>
              </a:rPr>
              <a:t>    return a + b;</a:t>
            </a:r>
          </a:p>
          <a:p>
            <a:pPr lvl="1"/>
            <a:r>
              <a:rPr lang="en-US" sz="1600" dirty="0">
                <a:solidFill>
                  <a:srgbClr val="AA0B19"/>
                </a:solidFill>
                <a:latin typeface="Consolas" panose="020B0609020204030204" pitchFamily="49" charset="0"/>
                <a:cs typeface="Consolas" panose="020B0609020204030204" pitchFamily="49" charset="0"/>
              </a:rPr>
              <a:t>};</a:t>
            </a:r>
          </a:p>
          <a:p>
            <a:pPr lvl="1"/>
            <a:r>
              <a:rPr lang="en-US" sz="1600" dirty="0">
                <a:solidFill>
                  <a:srgbClr val="AA0B19"/>
                </a:solidFill>
                <a:latin typeface="Consolas" panose="020B0609020204030204" pitchFamily="49" charset="0"/>
                <a:cs typeface="Consolas" panose="020B0609020204030204" pitchFamily="49" charset="0"/>
              </a:rPr>
              <a:t>var result = add(1, 2); // result is now 3</a:t>
            </a:r>
          </a:p>
        </p:txBody>
      </p:sp>
      <p:sp>
        <p:nvSpPr>
          <p:cNvPr id="4" name="Slide Number Placeholder 3"/>
          <p:cNvSpPr>
            <a:spLocks noGrp="1"/>
          </p:cNvSpPr>
          <p:nvPr>
            <p:ph type="sldNum" sz="quarter" idx="12"/>
          </p:nvPr>
        </p:nvSpPr>
        <p:spPr/>
        <p:txBody>
          <a:bodyPr/>
          <a:lstStyle/>
          <a:p>
            <a:r>
              <a:rPr lang="en-GB" dirty="0" smtClean="0"/>
              <a:t>QUALITY. PRODUCTIVITY.  INNOVATION.</a:t>
            </a:r>
            <a:endParaRPr lang="en-GB" dirty="0"/>
          </a:p>
        </p:txBody>
      </p:sp>
    </p:spTree>
    <p:extLst>
      <p:ext uri="{BB962C8B-B14F-4D97-AF65-F5344CB8AC3E}">
        <p14:creationId xmlns:p14="http://schemas.microsoft.com/office/powerpoint/2010/main" val="17494209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Functions</a:t>
            </a:r>
            <a:endParaRPr lang="en-US" sz="3600" dirty="0"/>
          </a:p>
        </p:txBody>
      </p:sp>
      <p:sp>
        <p:nvSpPr>
          <p:cNvPr id="3" name="Content Placeholder 2"/>
          <p:cNvSpPr>
            <a:spLocks noGrp="1"/>
          </p:cNvSpPr>
          <p:nvPr>
            <p:ph idx="13"/>
          </p:nvPr>
        </p:nvSpPr>
        <p:spPr/>
        <p:txBody>
          <a:bodyPr>
            <a:normAutofit/>
          </a:bodyPr>
          <a:lstStyle/>
          <a:p>
            <a:r>
              <a:rPr lang="en-US" sz="1800" dirty="0"/>
              <a:t>Immediate functions</a:t>
            </a:r>
            <a:endParaRPr lang="en-US" sz="1800" dirty="0" smtClean="0"/>
          </a:p>
          <a:p>
            <a:pPr marL="285750" lvl="1" indent="-285750">
              <a:buFontTx/>
              <a:buChar char="-"/>
            </a:pPr>
            <a:r>
              <a:rPr lang="en-US" sz="1800" dirty="0"/>
              <a:t>execute as soon as JavaScript encounters them. They are also referred to as self-invoking functions</a:t>
            </a:r>
            <a:r>
              <a:rPr lang="en-US" sz="1800" dirty="0" smtClean="0"/>
              <a:t>.</a:t>
            </a:r>
          </a:p>
          <a:p>
            <a:pPr marL="285750" lvl="1" indent="-285750">
              <a:buFontTx/>
              <a:buChar char="-"/>
            </a:pPr>
            <a:endParaRPr lang="en-US" sz="1800" dirty="0" smtClean="0"/>
          </a:p>
          <a:p>
            <a:pPr marL="285750" lvl="1" indent="-285750">
              <a:buFontTx/>
              <a:buChar char="-"/>
            </a:pPr>
            <a:endParaRPr lang="en-US" sz="1800" dirty="0" smtClean="0"/>
          </a:p>
          <a:p>
            <a:pPr lvl="1"/>
            <a:r>
              <a:rPr lang="en-US" sz="1600" dirty="0">
                <a:solidFill>
                  <a:srgbClr val="AA0B19"/>
                </a:solidFill>
                <a:latin typeface="Consolas" panose="020B0609020204030204" pitchFamily="49" charset="0"/>
                <a:cs typeface="Consolas" panose="020B0609020204030204" pitchFamily="49" charset="0"/>
              </a:rPr>
              <a:t>(function () {</a:t>
            </a:r>
          </a:p>
          <a:p>
            <a:pPr lvl="1"/>
            <a:r>
              <a:rPr lang="en-US" sz="1600" dirty="0">
                <a:solidFill>
                  <a:srgbClr val="AA0B19"/>
                </a:solidFill>
                <a:latin typeface="Consolas" panose="020B0609020204030204" pitchFamily="49" charset="0"/>
                <a:cs typeface="Consolas" panose="020B0609020204030204" pitchFamily="49" charset="0"/>
              </a:rPr>
              <a:t>    alert("Learning JS!");</a:t>
            </a:r>
          </a:p>
          <a:p>
            <a:pPr lvl="1"/>
            <a:r>
              <a:rPr lang="en-US" sz="1600" dirty="0">
                <a:solidFill>
                  <a:srgbClr val="AA0B19"/>
                </a:solidFill>
                <a:latin typeface="Consolas" panose="020B0609020204030204" pitchFamily="49" charset="0"/>
                <a:cs typeface="Consolas" panose="020B0609020204030204" pitchFamily="49" charset="0"/>
              </a:rPr>
              <a:t>})();</a:t>
            </a:r>
          </a:p>
          <a:p>
            <a:pPr lvl="1"/>
            <a:endParaRPr lang="en-US" sz="1600" dirty="0">
              <a:solidFill>
                <a:srgbClr val="AA0B19"/>
              </a:solidFill>
              <a:latin typeface="Consolas" panose="020B0609020204030204" pitchFamily="49" charset="0"/>
              <a:cs typeface="Consolas" panose="020B0609020204030204" pitchFamily="49" charset="0"/>
            </a:endParaRPr>
          </a:p>
          <a:p>
            <a:pPr lvl="1"/>
            <a:endParaRPr lang="en-US" sz="1600" dirty="0">
              <a:solidFill>
                <a:srgbClr val="AA0B19"/>
              </a:solidFill>
              <a:latin typeface="Consolas" panose="020B0609020204030204" pitchFamily="49" charset="0"/>
              <a:cs typeface="Consolas" panose="020B0609020204030204" pitchFamily="49" charset="0"/>
            </a:endParaRPr>
          </a:p>
          <a:p>
            <a:pPr lvl="1"/>
            <a:r>
              <a:rPr lang="en-US" sz="1600" dirty="0">
                <a:solidFill>
                  <a:srgbClr val="AA0B19"/>
                </a:solidFill>
                <a:latin typeface="Consolas" panose="020B0609020204030204" pitchFamily="49" charset="0"/>
                <a:cs typeface="Consolas" panose="020B0609020204030204" pitchFamily="49" charset="0"/>
              </a:rPr>
              <a:t>(function square(value) {</a:t>
            </a:r>
          </a:p>
          <a:p>
            <a:pPr lvl="1"/>
            <a:r>
              <a:rPr lang="en-US" sz="1600" dirty="0">
                <a:solidFill>
                  <a:srgbClr val="AA0B19"/>
                </a:solidFill>
                <a:latin typeface="Consolas" panose="020B0609020204030204" pitchFamily="49" charset="0"/>
                <a:cs typeface="Consolas" panose="020B0609020204030204" pitchFamily="49" charset="0"/>
              </a:rPr>
              <a:t>    </a:t>
            </a:r>
            <a:r>
              <a:rPr lang="en-US" sz="1600" dirty="0" err="1">
                <a:solidFill>
                  <a:srgbClr val="AA0B19"/>
                </a:solidFill>
                <a:latin typeface="Consolas" panose="020B0609020204030204" pitchFamily="49" charset="0"/>
                <a:cs typeface="Consolas" panose="020B0609020204030204" pitchFamily="49" charset="0"/>
              </a:rPr>
              <a:t>var</a:t>
            </a:r>
            <a:r>
              <a:rPr lang="en-US" sz="1600" dirty="0">
                <a:solidFill>
                  <a:srgbClr val="AA0B19"/>
                </a:solidFill>
                <a:latin typeface="Consolas" panose="020B0609020204030204" pitchFamily="49" charset="0"/>
                <a:cs typeface="Consolas" panose="020B0609020204030204" pitchFamily="49" charset="0"/>
              </a:rPr>
              <a:t> result = value * value;</a:t>
            </a:r>
          </a:p>
          <a:p>
            <a:pPr lvl="1"/>
            <a:r>
              <a:rPr lang="en-US" sz="1600" dirty="0">
                <a:solidFill>
                  <a:srgbClr val="AA0B19"/>
                </a:solidFill>
                <a:latin typeface="Consolas" panose="020B0609020204030204" pitchFamily="49" charset="0"/>
                <a:cs typeface="Consolas" panose="020B0609020204030204" pitchFamily="49" charset="0"/>
              </a:rPr>
              <a:t>    alert(result);</a:t>
            </a:r>
          </a:p>
          <a:p>
            <a:pPr lvl="1"/>
            <a:r>
              <a:rPr lang="en-US" sz="1600" dirty="0">
                <a:solidFill>
                  <a:srgbClr val="AA0B19"/>
                </a:solidFill>
                <a:latin typeface="Consolas" panose="020B0609020204030204" pitchFamily="49" charset="0"/>
                <a:cs typeface="Consolas" panose="020B0609020204030204" pitchFamily="49" charset="0"/>
              </a:rPr>
              <a:t>})(10);</a:t>
            </a:r>
          </a:p>
          <a:p>
            <a:pPr lvl="1"/>
            <a:endParaRPr lang="en-US" sz="1600" dirty="0" smtClean="0">
              <a:solidFill>
                <a:srgbClr val="AA0B19"/>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r>
              <a:rPr lang="en-GB" dirty="0" smtClean="0"/>
              <a:t>QUALITY. PRODUCTIVITY.  INNOVATION.</a:t>
            </a:r>
            <a:endParaRPr lang="en-GB" dirty="0"/>
          </a:p>
        </p:txBody>
      </p:sp>
    </p:spTree>
    <p:extLst>
      <p:ext uri="{BB962C8B-B14F-4D97-AF65-F5344CB8AC3E}">
        <p14:creationId xmlns:p14="http://schemas.microsoft.com/office/powerpoint/2010/main" val="3245822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JavaScript</a:t>
            </a:r>
            <a:endParaRPr lang="en-US" dirty="0"/>
          </a:p>
        </p:txBody>
      </p:sp>
      <p:sp>
        <p:nvSpPr>
          <p:cNvPr id="4" name="Content Placeholder 3"/>
          <p:cNvSpPr>
            <a:spLocks noGrp="1"/>
          </p:cNvSpPr>
          <p:nvPr>
            <p:ph idx="13"/>
          </p:nvPr>
        </p:nvSpPr>
        <p:spPr>
          <a:xfrm>
            <a:off x="4335237" y="1130682"/>
            <a:ext cx="4180113" cy="4230689"/>
          </a:xfrm>
        </p:spPr>
        <p:txBody>
          <a:bodyPr/>
          <a:lstStyle/>
          <a:p>
            <a:r>
              <a:rPr lang="en-US" sz="2400" dirty="0" smtClean="0"/>
              <a:t>What is JavaScript?</a:t>
            </a:r>
          </a:p>
          <a:p>
            <a:r>
              <a:rPr lang="en-US" sz="2400" dirty="0" smtClean="0"/>
              <a:t>Essentials</a:t>
            </a:r>
          </a:p>
          <a:p>
            <a:r>
              <a:rPr lang="en-US" sz="2400" dirty="0" smtClean="0"/>
              <a:t>Variables and data</a:t>
            </a:r>
          </a:p>
          <a:p>
            <a:r>
              <a:rPr lang="en-US" sz="2400" dirty="0" smtClean="0"/>
              <a:t>Operators</a:t>
            </a:r>
            <a:endParaRPr lang="en-US" sz="2400" dirty="0"/>
          </a:p>
          <a:p>
            <a:r>
              <a:rPr lang="en-US" sz="2400" dirty="0" smtClean="0"/>
              <a:t>Objects</a:t>
            </a:r>
          </a:p>
          <a:p>
            <a:r>
              <a:rPr lang="en-US" sz="2400" dirty="0" smtClean="0"/>
              <a:t>Arrays</a:t>
            </a:r>
          </a:p>
          <a:p>
            <a:r>
              <a:rPr lang="en-US" sz="2400" dirty="0" smtClean="0"/>
              <a:t>Functions</a:t>
            </a:r>
          </a:p>
          <a:p>
            <a:r>
              <a:rPr lang="en-US" sz="2400" dirty="0" smtClean="0"/>
              <a:t>Accessing DOM elements</a:t>
            </a:r>
          </a:p>
          <a:p>
            <a:r>
              <a:rPr lang="en-US" sz="2400" dirty="0" smtClean="0"/>
              <a:t>Closures</a:t>
            </a:r>
          </a:p>
          <a:p>
            <a:endParaRPr lang="en-US" sz="2400" dirty="0"/>
          </a:p>
          <a:p>
            <a:pPr marL="0" indent="0">
              <a:buNone/>
            </a:pPr>
            <a:endParaRPr lang="en-US" dirty="0"/>
          </a:p>
        </p:txBody>
      </p:sp>
      <p:sp>
        <p:nvSpPr>
          <p:cNvPr id="5" name="Slide Number Placeholder 4"/>
          <p:cNvSpPr>
            <a:spLocks noGrp="1"/>
          </p:cNvSpPr>
          <p:nvPr>
            <p:ph type="sldNum" sz="quarter" idx="12"/>
          </p:nvPr>
        </p:nvSpPr>
        <p:spPr/>
        <p:txBody>
          <a:bodyPr/>
          <a:lstStyle/>
          <a:p>
            <a:r>
              <a:rPr lang="en-GB" dirty="0" smtClean="0"/>
              <a:t>QUALITY. PRODUCTIVITY.  INNOVATION.</a:t>
            </a:r>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871" y="3717612"/>
            <a:ext cx="2907314" cy="3140388"/>
          </a:xfrm>
          <a:prstGeom prst="rect">
            <a:avLst/>
          </a:prstGeom>
        </p:spPr>
      </p:pic>
    </p:spTree>
    <p:extLst>
      <p:ext uri="{BB962C8B-B14F-4D97-AF65-F5344CB8AC3E}">
        <p14:creationId xmlns:p14="http://schemas.microsoft.com/office/powerpoint/2010/main" val="26006141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Accessing DOM elements</a:t>
            </a:r>
            <a:endParaRPr lang="en-US" sz="3600" dirty="0"/>
          </a:p>
        </p:txBody>
      </p:sp>
      <p:sp>
        <p:nvSpPr>
          <p:cNvPr id="3" name="Content Placeholder 2"/>
          <p:cNvSpPr>
            <a:spLocks noGrp="1"/>
          </p:cNvSpPr>
          <p:nvPr>
            <p:ph idx="13"/>
          </p:nvPr>
        </p:nvSpPr>
        <p:spPr/>
        <p:txBody>
          <a:bodyPr>
            <a:normAutofit/>
          </a:bodyPr>
          <a:lstStyle/>
          <a:p>
            <a:r>
              <a:rPr lang="en-US" sz="1800" dirty="0" smtClean="0"/>
              <a:t>Getting an element</a:t>
            </a:r>
          </a:p>
          <a:p>
            <a:pPr lvl="1"/>
            <a:r>
              <a:rPr lang="en-US" sz="1600" dirty="0">
                <a:solidFill>
                  <a:srgbClr val="AA0B19"/>
                </a:solidFill>
                <a:latin typeface="Consolas" panose="020B0609020204030204" pitchFamily="49" charset="0"/>
                <a:cs typeface="Consolas" panose="020B0609020204030204" pitchFamily="49" charset="0"/>
              </a:rPr>
              <a:t>var </a:t>
            </a:r>
            <a:r>
              <a:rPr lang="en-US" sz="1600" dirty="0" err="1">
                <a:solidFill>
                  <a:srgbClr val="AA0B19"/>
                </a:solidFill>
                <a:latin typeface="Consolas" panose="020B0609020204030204" pitchFamily="49" charset="0"/>
                <a:cs typeface="Consolas" panose="020B0609020204030204" pitchFamily="49" charset="0"/>
              </a:rPr>
              <a:t>pageHeader</a:t>
            </a:r>
            <a:r>
              <a:rPr lang="en-US" sz="1600" dirty="0">
                <a:solidFill>
                  <a:srgbClr val="AA0B19"/>
                </a:solidFill>
                <a:latin typeface="Consolas" panose="020B0609020204030204" pitchFamily="49" charset="0"/>
                <a:cs typeface="Consolas" panose="020B0609020204030204" pitchFamily="49" charset="0"/>
              </a:rPr>
              <a:t> = </a:t>
            </a:r>
            <a:r>
              <a:rPr lang="en-US" sz="1600" dirty="0" err="1">
                <a:solidFill>
                  <a:srgbClr val="AA0B19"/>
                </a:solidFill>
                <a:latin typeface="Consolas" panose="020B0609020204030204" pitchFamily="49" charset="0"/>
                <a:cs typeface="Consolas" panose="020B0609020204030204" pitchFamily="49" charset="0"/>
              </a:rPr>
              <a:t>document.getElementById</a:t>
            </a:r>
            <a:r>
              <a:rPr lang="en-US" sz="1600" dirty="0">
                <a:solidFill>
                  <a:srgbClr val="AA0B19"/>
                </a:solidFill>
                <a:latin typeface="Consolas" panose="020B0609020204030204" pitchFamily="49" charset="0"/>
                <a:cs typeface="Consolas" panose="020B0609020204030204" pitchFamily="49" charset="0"/>
              </a:rPr>
              <a:t>('page-header</a:t>
            </a:r>
            <a:r>
              <a:rPr lang="en-US" sz="1600" dirty="0" smtClean="0">
                <a:solidFill>
                  <a:srgbClr val="AA0B19"/>
                </a:solidFill>
                <a:latin typeface="Consolas" panose="020B0609020204030204" pitchFamily="49" charset="0"/>
                <a:cs typeface="Consolas" panose="020B0609020204030204" pitchFamily="49" charset="0"/>
              </a:rPr>
              <a:t>');</a:t>
            </a:r>
          </a:p>
          <a:p>
            <a:pPr lvl="1"/>
            <a:endParaRPr lang="en-US" sz="1600" dirty="0">
              <a:solidFill>
                <a:srgbClr val="AA0B19"/>
              </a:solidFill>
              <a:latin typeface="Consolas" panose="020B0609020204030204" pitchFamily="49" charset="0"/>
              <a:cs typeface="Consolas" panose="020B0609020204030204" pitchFamily="49" charset="0"/>
            </a:endParaRPr>
          </a:p>
          <a:p>
            <a:pPr lvl="1"/>
            <a:r>
              <a:rPr lang="en-US" sz="1600" dirty="0">
                <a:solidFill>
                  <a:srgbClr val="AA0B19"/>
                </a:solidFill>
                <a:latin typeface="Consolas" panose="020B0609020204030204" pitchFamily="49" charset="0"/>
                <a:cs typeface="Consolas" panose="020B0609020204030204" pitchFamily="49" charset="0"/>
              </a:rPr>
              <a:t>var anchors = </a:t>
            </a:r>
            <a:r>
              <a:rPr lang="en-US" sz="1600" dirty="0" err="1">
                <a:solidFill>
                  <a:srgbClr val="AA0B19"/>
                </a:solidFill>
                <a:latin typeface="Consolas" panose="020B0609020204030204" pitchFamily="49" charset="0"/>
                <a:cs typeface="Consolas" panose="020B0609020204030204" pitchFamily="49" charset="0"/>
              </a:rPr>
              <a:t>document.getElementsByTagName</a:t>
            </a:r>
            <a:r>
              <a:rPr lang="en-US" sz="1600" dirty="0">
                <a:solidFill>
                  <a:srgbClr val="AA0B19"/>
                </a:solidFill>
                <a:latin typeface="Consolas" panose="020B0609020204030204" pitchFamily="49" charset="0"/>
                <a:cs typeface="Consolas" panose="020B0609020204030204" pitchFamily="49" charset="0"/>
              </a:rPr>
              <a:t>('a'); </a:t>
            </a:r>
            <a:endParaRPr lang="en-US" sz="1600" dirty="0" smtClean="0">
              <a:solidFill>
                <a:srgbClr val="AA0B19"/>
              </a:solidFill>
              <a:latin typeface="Consolas" panose="020B0609020204030204" pitchFamily="49" charset="0"/>
              <a:cs typeface="Consolas" panose="020B0609020204030204" pitchFamily="49" charset="0"/>
            </a:endParaRPr>
          </a:p>
          <a:p>
            <a:pPr lvl="1"/>
            <a:endParaRPr lang="en-US" sz="1600" dirty="0">
              <a:solidFill>
                <a:srgbClr val="AA0B19"/>
              </a:solidFill>
              <a:latin typeface="Consolas" panose="020B0609020204030204" pitchFamily="49" charset="0"/>
              <a:cs typeface="Consolas" panose="020B0609020204030204" pitchFamily="49" charset="0"/>
            </a:endParaRPr>
          </a:p>
          <a:p>
            <a:pPr lvl="1"/>
            <a:r>
              <a:rPr lang="en-US" sz="1600" dirty="0">
                <a:solidFill>
                  <a:srgbClr val="AA0B19"/>
                </a:solidFill>
                <a:latin typeface="Consolas" panose="020B0609020204030204" pitchFamily="49" charset="0"/>
                <a:cs typeface="Consolas" panose="020B0609020204030204" pitchFamily="49" charset="0"/>
              </a:rPr>
              <a:t>var </a:t>
            </a:r>
            <a:r>
              <a:rPr lang="en-US" sz="1600" dirty="0" err="1">
                <a:solidFill>
                  <a:srgbClr val="AA0B19"/>
                </a:solidFill>
                <a:latin typeface="Consolas" panose="020B0609020204030204" pitchFamily="49" charset="0"/>
                <a:cs typeface="Consolas" panose="020B0609020204030204" pitchFamily="49" charset="0"/>
              </a:rPr>
              <a:t>menuItems</a:t>
            </a:r>
            <a:r>
              <a:rPr lang="en-US" sz="1600" dirty="0">
                <a:solidFill>
                  <a:srgbClr val="AA0B19"/>
                </a:solidFill>
                <a:latin typeface="Consolas" panose="020B0609020204030204" pitchFamily="49" charset="0"/>
                <a:cs typeface="Consolas" panose="020B0609020204030204" pitchFamily="49" charset="0"/>
              </a:rPr>
              <a:t> = </a:t>
            </a:r>
            <a:r>
              <a:rPr lang="en-US" sz="1600" dirty="0" err="1">
                <a:solidFill>
                  <a:srgbClr val="AA0B19"/>
                </a:solidFill>
                <a:latin typeface="Consolas" panose="020B0609020204030204" pitchFamily="49" charset="0"/>
                <a:cs typeface="Consolas" panose="020B0609020204030204" pitchFamily="49" charset="0"/>
              </a:rPr>
              <a:t>document.getElementsByClassName</a:t>
            </a:r>
            <a:r>
              <a:rPr lang="en-US" sz="1600" dirty="0">
                <a:solidFill>
                  <a:srgbClr val="AA0B19"/>
                </a:solidFill>
                <a:latin typeface="Consolas" panose="020B0609020204030204" pitchFamily="49" charset="0"/>
                <a:cs typeface="Consolas" panose="020B0609020204030204" pitchFamily="49" charset="0"/>
              </a:rPr>
              <a:t>('menu-item'); </a:t>
            </a:r>
            <a:endParaRPr lang="en-US" sz="1600" dirty="0" smtClean="0">
              <a:solidFill>
                <a:srgbClr val="AA0B19"/>
              </a:solidFill>
              <a:latin typeface="Consolas" panose="020B0609020204030204" pitchFamily="49" charset="0"/>
              <a:cs typeface="Consolas" panose="020B0609020204030204" pitchFamily="49" charset="0"/>
            </a:endParaRPr>
          </a:p>
          <a:p>
            <a:pPr lvl="1"/>
            <a:endParaRPr lang="en-US" sz="1600" dirty="0">
              <a:solidFill>
                <a:srgbClr val="AA0B19"/>
              </a:solidFill>
              <a:latin typeface="Consolas" panose="020B0609020204030204" pitchFamily="49" charset="0"/>
              <a:cs typeface="Consolas" panose="020B0609020204030204" pitchFamily="49" charset="0"/>
            </a:endParaRPr>
          </a:p>
          <a:p>
            <a:pPr lvl="1"/>
            <a:r>
              <a:rPr lang="en-US" sz="1600" dirty="0" err="1">
                <a:solidFill>
                  <a:srgbClr val="AA0B19"/>
                </a:solidFill>
                <a:latin typeface="Consolas" panose="020B0609020204030204" pitchFamily="49" charset="0"/>
                <a:cs typeface="Consolas" panose="020B0609020204030204" pitchFamily="49" charset="0"/>
              </a:rPr>
              <a:t>pageHeader</a:t>
            </a:r>
            <a:r>
              <a:rPr lang="en-US" sz="1600" dirty="0">
                <a:solidFill>
                  <a:srgbClr val="AA0B19"/>
                </a:solidFill>
                <a:latin typeface="Consolas" panose="020B0609020204030204" pitchFamily="49" charset="0"/>
                <a:cs typeface="Consolas" panose="020B0609020204030204" pitchFamily="49" charset="0"/>
              </a:rPr>
              <a:t> = </a:t>
            </a:r>
            <a:r>
              <a:rPr lang="en-US" sz="1600" dirty="0" err="1">
                <a:solidFill>
                  <a:srgbClr val="AA0B19"/>
                </a:solidFill>
                <a:latin typeface="Consolas" panose="020B0609020204030204" pitchFamily="49" charset="0"/>
                <a:cs typeface="Consolas" panose="020B0609020204030204" pitchFamily="49" charset="0"/>
              </a:rPr>
              <a:t>document.querySelector</a:t>
            </a:r>
            <a:r>
              <a:rPr lang="en-US" sz="1600" dirty="0">
                <a:solidFill>
                  <a:srgbClr val="AA0B19"/>
                </a:solidFill>
                <a:latin typeface="Consolas" panose="020B0609020204030204" pitchFamily="49" charset="0"/>
                <a:cs typeface="Consolas" panose="020B0609020204030204" pitchFamily="49" charset="0"/>
              </a:rPr>
              <a:t>('#header</a:t>
            </a:r>
            <a:r>
              <a:rPr lang="en-US" sz="1600" dirty="0" smtClean="0">
                <a:solidFill>
                  <a:srgbClr val="AA0B19"/>
                </a:solidFill>
                <a:latin typeface="Consolas" panose="020B0609020204030204" pitchFamily="49" charset="0"/>
                <a:cs typeface="Consolas" panose="020B0609020204030204" pitchFamily="49" charset="0"/>
              </a:rPr>
              <a:t>');</a:t>
            </a:r>
          </a:p>
          <a:p>
            <a:pPr lvl="1"/>
            <a:endParaRPr lang="en-US" sz="1600" dirty="0">
              <a:solidFill>
                <a:srgbClr val="AA0B19"/>
              </a:solidFill>
              <a:latin typeface="Consolas" panose="020B0609020204030204" pitchFamily="49" charset="0"/>
              <a:cs typeface="Consolas" panose="020B0609020204030204" pitchFamily="49" charset="0"/>
            </a:endParaRPr>
          </a:p>
          <a:p>
            <a:pPr lvl="1"/>
            <a:r>
              <a:rPr lang="en-US" sz="1600" dirty="0" err="1">
                <a:solidFill>
                  <a:srgbClr val="AA0B19"/>
                </a:solidFill>
                <a:latin typeface="Consolas" panose="020B0609020204030204" pitchFamily="49" charset="0"/>
                <a:cs typeface="Consolas" panose="020B0609020204030204" pitchFamily="49" charset="0"/>
              </a:rPr>
              <a:t>menuItems</a:t>
            </a:r>
            <a:r>
              <a:rPr lang="en-US" sz="1600" dirty="0">
                <a:solidFill>
                  <a:srgbClr val="AA0B19"/>
                </a:solidFill>
                <a:latin typeface="Consolas" panose="020B0609020204030204" pitchFamily="49" charset="0"/>
                <a:cs typeface="Consolas" panose="020B0609020204030204" pitchFamily="49" charset="0"/>
              </a:rPr>
              <a:t> = </a:t>
            </a:r>
            <a:r>
              <a:rPr lang="en-US" sz="1600" dirty="0" err="1">
                <a:solidFill>
                  <a:srgbClr val="AA0B19"/>
                </a:solidFill>
                <a:latin typeface="Consolas" panose="020B0609020204030204" pitchFamily="49" charset="0"/>
                <a:cs typeface="Consolas" panose="020B0609020204030204" pitchFamily="49" charset="0"/>
              </a:rPr>
              <a:t>document.querySelectorAll</a:t>
            </a:r>
            <a:r>
              <a:rPr lang="en-US" sz="1600" dirty="0">
                <a:solidFill>
                  <a:srgbClr val="AA0B19"/>
                </a:solidFill>
                <a:latin typeface="Consolas" panose="020B0609020204030204" pitchFamily="49" charset="0"/>
                <a:cs typeface="Consolas" panose="020B0609020204030204" pitchFamily="49" charset="0"/>
              </a:rPr>
              <a:t>('.menu-item');</a:t>
            </a:r>
          </a:p>
        </p:txBody>
      </p:sp>
      <p:sp>
        <p:nvSpPr>
          <p:cNvPr id="4" name="Slide Number Placeholder 3"/>
          <p:cNvSpPr>
            <a:spLocks noGrp="1"/>
          </p:cNvSpPr>
          <p:nvPr>
            <p:ph type="sldNum" sz="quarter" idx="12"/>
          </p:nvPr>
        </p:nvSpPr>
        <p:spPr/>
        <p:txBody>
          <a:bodyPr/>
          <a:lstStyle/>
          <a:p>
            <a:r>
              <a:rPr lang="en-GB" dirty="0" smtClean="0"/>
              <a:t>QUALITY. PRODUCTIVITY.  INNOVATION.</a:t>
            </a:r>
            <a:endParaRPr lang="en-GB" dirty="0"/>
          </a:p>
        </p:txBody>
      </p:sp>
    </p:spTree>
    <p:extLst>
      <p:ext uri="{BB962C8B-B14F-4D97-AF65-F5344CB8AC3E}">
        <p14:creationId xmlns:p14="http://schemas.microsoft.com/office/powerpoint/2010/main" val="4903934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GB" smtClean="0"/>
              <a:t>QUALITY. PRODUCTIVITY.  INNOVATION.</a:t>
            </a:r>
            <a:endParaRPr lang="en-GB" dirty="0"/>
          </a:p>
        </p:txBody>
      </p:sp>
      <p:sp>
        <p:nvSpPr>
          <p:cNvPr id="5" name="Content Placeholder 2"/>
          <p:cNvSpPr>
            <a:spLocks noGrp="1"/>
          </p:cNvSpPr>
          <p:nvPr>
            <p:ph idx="13"/>
          </p:nvPr>
        </p:nvSpPr>
        <p:spPr/>
        <p:txBody>
          <a:bodyPr>
            <a:normAutofit/>
          </a:bodyPr>
          <a:lstStyle/>
          <a:p>
            <a:r>
              <a:rPr lang="en-GB" sz="1600" dirty="0" smtClean="0"/>
              <a:t>What are they and what are their use?</a:t>
            </a:r>
          </a:p>
          <a:p>
            <a:pPr lvl="1"/>
            <a:r>
              <a:rPr lang="en-US" sz="1600" dirty="0" smtClean="0"/>
              <a:t>Closures </a:t>
            </a:r>
            <a:r>
              <a:rPr lang="en-US" sz="1600" dirty="0"/>
              <a:t>are functions that refer to independent (free) variables. In other words, the function defined in the closure 'remembers' the environment in which it was created</a:t>
            </a:r>
            <a:r>
              <a:rPr lang="en-US" sz="1600" dirty="0" smtClean="0"/>
              <a:t>.</a:t>
            </a:r>
          </a:p>
          <a:p>
            <a:pPr lvl="1"/>
            <a:endParaRPr lang="en-US" sz="1600" dirty="0"/>
          </a:p>
          <a:p>
            <a:pPr lvl="1"/>
            <a:r>
              <a:rPr lang="en-US" sz="1600" dirty="0">
                <a:solidFill>
                  <a:srgbClr val="AA0B19"/>
                </a:solidFill>
                <a:latin typeface="Consolas" panose="020B0609020204030204" pitchFamily="49" charset="0"/>
                <a:cs typeface="Consolas" panose="020B0609020204030204" pitchFamily="49" charset="0"/>
              </a:rPr>
              <a:t>function sayHello2(name) {</a:t>
            </a:r>
          </a:p>
          <a:p>
            <a:pPr lvl="1"/>
            <a:r>
              <a:rPr lang="en-US" sz="1600" dirty="0">
                <a:solidFill>
                  <a:srgbClr val="AA0B19"/>
                </a:solidFill>
                <a:latin typeface="Consolas" panose="020B0609020204030204" pitchFamily="49" charset="0"/>
                <a:cs typeface="Consolas" panose="020B0609020204030204" pitchFamily="49" charset="0"/>
              </a:rPr>
              <a:t>    </a:t>
            </a:r>
            <a:r>
              <a:rPr lang="en-US" sz="1600" dirty="0" err="1">
                <a:solidFill>
                  <a:srgbClr val="AA0B19"/>
                </a:solidFill>
                <a:latin typeface="Consolas" panose="020B0609020204030204" pitchFamily="49" charset="0"/>
                <a:cs typeface="Consolas" panose="020B0609020204030204" pitchFamily="49" charset="0"/>
              </a:rPr>
              <a:t>var</a:t>
            </a:r>
            <a:r>
              <a:rPr lang="en-US" sz="1600" dirty="0">
                <a:solidFill>
                  <a:srgbClr val="AA0B19"/>
                </a:solidFill>
                <a:latin typeface="Consolas" panose="020B0609020204030204" pitchFamily="49" charset="0"/>
                <a:cs typeface="Consolas" panose="020B0609020204030204" pitchFamily="49" charset="0"/>
              </a:rPr>
              <a:t> text = 'Hello ' + name; // Local variable</a:t>
            </a:r>
          </a:p>
          <a:p>
            <a:pPr lvl="1"/>
            <a:r>
              <a:rPr lang="en-US" sz="1600" dirty="0">
                <a:solidFill>
                  <a:srgbClr val="AA0B19"/>
                </a:solidFill>
                <a:latin typeface="Consolas" panose="020B0609020204030204" pitchFamily="49" charset="0"/>
                <a:cs typeface="Consolas" panose="020B0609020204030204" pitchFamily="49" charset="0"/>
              </a:rPr>
              <a:t>    </a:t>
            </a:r>
            <a:r>
              <a:rPr lang="en-US" sz="1600" dirty="0" err="1">
                <a:solidFill>
                  <a:srgbClr val="AA0B19"/>
                </a:solidFill>
                <a:latin typeface="Consolas" panose="020B0609020204030204" pitchFamily="49" charset="0"/>
                <a:cs typeface="Consolas" panose="020B0609020204030204" pitchFamily="49" charset="0"/>
              </a:rPr>
              <a:t>var</a:t>
            </a:r>
            <a:r>
              <a:rPr lang="en-US" sz="1600" dirty="0">
                <a:solidFill>
                  <a:srgbClr val="AA0B19"/>
                </a:solidFill>
                <a:latin typeface="Consolas" panose="020B0609020204030204" pitchFamily="49" charset="0"/>
                <a:cs typeface="Consolas" panose="020B0609020204030204" pitchFamily="49" charset="0"/>
              </a:rPr>
              <a:t> say = function() { console.log(text); }</a:t>
            </a:r>
          </a:p>
          <a:p>
            <a:pPr lvl="1"/>
            <a:r>
              <a:rPr lang="en-US" sz="1600" dirty="0">
                <a:solidFill>
                  <a:srgbClr val="AA0B19"/>
                </a:solidFill>
                <a:latin typeface="Consolas" panose="020B0609020204030204" pitchFamily="49" charset="0"/>
                <a:cs typeface="Consolas" panose="020B0609020204030204" pitchFamily="49" charset="0"/>
              </a:rPr>
              <a:t>    return say;</a:t>
            </a:r>
          </a:p>
          <a:p>
            <a:pPr lvl="1"/>
            <a:r>
              <a:rPr lang="en-US" sz="1600" dirty="0">
                <a:solidFill>
                  <a:srgbClr val="AA0B19"/>
                </a:solidFill>
                <a:latin typeface="Consolas" panose="020B0609020204030204" pitchFamily="49" charset="0"/>
                <a:cs typeface="Consolas" panose="020B0609020204030204" pitchFamily="49" charset="0"/>
              </a:rPr>
              <a:t>}</a:t>
            </a:r>
          </a:p>
          <a:p>
            <a:pPr lvl="1"/>
            <a:r>
              <a:rPr lang="en-US" sz="1600" dirty="0" err="1">
                <a:solidFill>
                  <a:srgbClr val="AA0B19"/>
                </a:solidFill>
                <a:latin typeface="Consolas" panose="020B0609020204030204" pitchFamily="49" charset="0"/>
                <a:cs typeface="Consolas" panose="020B0609020204030204" pitchFamily="49" charset="0"/>
              </a:rPr>
              <a:t>var</a:t>
            </a:r>
            <a:r>
              <a:rPr lang="en-US" sz="1600" dirty="0">
                <a:solidFill>
                  <a:srgbClr val="AA0B19"/>
                </a:solidFill>
                <a:latin typeface="Consolas" panose="020B0609020204030204" pitchFamily="49" charset="0"/>
                <a:cs typeface="Consolas" panose="020B0609020204030204" pitchFamily="49" charset="0"/>
              </a:rPr>
              <a:t> say2 = sayHello2('Bob');</a:t>
            </a:r>
          </a:p>
          <a:p>
            <a:pPr lvl="1"/>
            <a:r>
              <a:rPr lang="en-US" sz="1600" dirty="0">
                <a:solidFill>
                  <a:srgbClr val="AA0B19"/>
                </a:solidFill>
                <a:latin typeface="Consolas" panose="020B0609020204030204" pitchFamily="49" charset="0"/>
                <a:cs typeface="Consolas" panose="020B0609020204030204" pitchFamily="49" charset="0"/>
              </a:rPr>
              <a:t>say2(); // logs "Hello </a:t>
            </a:r>
            <a:r>
              <a:rPr lang="en-US" sz="1600" dirty="0" smtClean="0">
                <a:solidFill>
                  <a:srgbClr val="AA0B19"/>
                </a:solidFill>
                <a:latin typeface="Consolas" panose="020B0609020204030204" pitchFamily="49" charset="0"/>
                <a:cs typeface="Consolas" panose="020B0609020204030204" pitchFamily="49" charset="0"/>
              </a:rPr>
              <a:t>Bob“</a:t>
            </a:r>
          </a:p>
          <a:p>
            <a:pPr lvl="1"/>
            <a:endParaRPr lang="en-US" sz="1600" dirty="0" smtClean="0"/>
          </a:p>
          <a:p>
            <a:pPr lvl="1"/>
            <a:endParaRPr lang="en-US" sz="1600" dirty="0" smtClean="0"/>
          </a:p>
          <a:p>
            <a:pPr lvl="1"/>
            <a:r>
              <a:rPr lang="en-US" sz="1600" b="1" i="1" dirty="0"/>
              <a:t>Simply accessing variables outside of your immediate lexical scope creates a closure</a:t>
            </a:r>
            <a:r>
              <a:rPr lang="en-US" sz="1600" dirty="0"/>
              <a:t>.</a:t>
            </a:r>
          </a:p>
          <a:p>
            <a:pPr lvl="1"/>
            <a:endParaRPr lang="en-GB" sz="1600" dirty="0" smtClean="0"/>
          </a:p>
          <a:p>
            <a:pPr lvl="1"/>
            <a:endParaRPr lang="en-US" sz="1600" dirty="0"/>
          </a:p>
          <a:p>
            <a:pPr lvl="1"/>
            <a:endParaRPr lang="en-GB" sz="1600" dirty="0"/>
          </a:p>
        </p:txBody>
      </p:sp>
      <p:sp>
        <p:nvSpPr>
          <p:cNvPr id="6" name="Title 4"/>
          <p:cNvSpPr>
            <a:spLocks noGrp="1"/>
          </p:cNvSpPr>
          <p:nvPr>
            <p:ph type="title"/>
          </p:nvPr>
        </p:nvSpPr>
        <p:spPr/>
        <p:txBody>
          <a:bodyPr>
            <a:normAutofit/>
          </a:bodyPr>
          <a:lstStyle/>
          <a:p>
            <a:r>
              <a:rPr lang="en-US" sz="3600" dirty="0" smtClean="0"/>
              <a:t>Closures</a:t>
            </a:r>
            <a:endParaRPr lang="en-US" sz="3600" dirty="0"/>
          </a:p>
        </p:txBody>
      </p:sp>
    </p:spTree>
    <p:extLst>
      <p:ext uri="{BB962C8B-B14F-4D97-AF65-F5344CB8AC3E}">
        <p14:creationId xmlns:p14="http://schemas.microsoft.com/office/powerpoint/2010/main" val="3903903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0" y="2880360"/>
            <a:ext cx="1813254" cy="1091681"/>
          </a:xfrm>
        </p:spPr>
        <p:txBody>
          <a:bodyPr/>
          <a:lstStyle/>
          <a:p>
            <a:pPr algn="ctr"/>
            <a:r>
              <a:rPr lang="en-US" dirty="0" smtClean="0"/>
              <a:t>Questions</a:t>
            </a:r>
            <a:endParaRPr lang="en-US" dirty="0"/>
          </a:p>
        </p:txBody>
      </p:sp>
    </p:spTree>
    <p:extLst>
      <p:ext uri="{BB962C8B-B14F-4D97-AF65-F5344CB8AC3E}">
        <p14:creationId xmlns:p14="http://schemas.microsoft.com/office/powerpoint/2010/main" val="3791458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GB" smtClean="0"/>
              <a:t>QUALITY. PRODUCTIVITY.  INNOVATION.</a:t>
            </a:r>
            <a:endParaRPr lang="en-GB" dirty="0"/>
          </a:p>
        </p:txBody>
      </p:sp>
      <p:sp>
        <p:nvSpPr>
          <p:cNvPr id="5" name="Content Placeholder 2"/>
          <p:cNvSpPr txBox="1">
            <a:spLocks/>
          </p:cNvSpPr>
          <p:nvPr/>
        </p:nvSpPr>
        <p:spPr>
          <a:xfrm>
            <a:off x="2204938" y="1486317"/>
            <a:ext cx="4914902" cy="59950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4A4E52"/>
                </a:soli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600" kern="1200">
                <a:solidFill>
                  <a:srgbClr val="4A4E52"/>
                </a:solidFill>
                <a:latin typeface="+mn-lt"/>
                <a:ea typeface="+mn-ea"/>
                <a:cs typeface="+mn-cs"/>
              </a:defRPr>
            </a:lvl2pPr>
            <a:lvl3pPr marL="1257300" indent="-342900" algn="l" defTabSz="914400" rtl="0" eaLnBrk="1" latinLnBrk="0" hangingPunct="1">
              <a:lnSpc>
                <a:spcPct val="90000"/>
              </a:lnSpc>
              <a:spcBef>
                <a:spcPts val="500"/>
              </a:spcBef>
              <a:buClr>
                <a:srgbClr val="81ADB5"/>
              </a:buClr>
              <a:buFont typeface="Arial" panose="020B0604020202020204" pitchFamily="34" charset="0"/>
              <a:buChar char="•"/>
              <a:defRPr sz="2600" kern="1200">
                <a:solidFill>
                  <a:srgbClr val="4A4E52"/>
                </a:solidFill>
                <a:latin typeface="+mn-lt"/>
                <a:ea typeface="+mn-ea"/>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sz="2200" kern="1200">
                <a:solidFill>
                  <a:srgbClr val="4A4E5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4A4E5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rgbClr val="C00000"/>
                </a:solidFill>
              </a:rPr>
              <a:t>Andrei Agache</a:t>
            </a:r>
            <a:endParaRPr lang="en-US" dirty="0" smtClean="0"/>
          </a:p>
        </p:txBody>
      </p:sp>
      <p:sp>
        <p:nvSpPr>
          <p:cNvPr id="6" name="Content Placeholder 2"/>
          <p:cNvSpPr txBox="1">
            <a:spLocks/>
          </p:cNvSpPr>
          <p:nvPr/>
        </p:nvSpPr>
        <p:spPr>
          <a:xfrm>
            <a:off x="2204938" y="2059175"/>
            <a:ext cx="4749799" cy="1426080"/>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4A4E52"/>
                </a:soli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600" kern="1200">
                <a:solidFill>
                  <a:srgbClr val="4A4E52"/>
                </a:solidFill>
                <a:latin typeface="+mn-lt"/>
                <a:ea typeface="+mn-ea"/>
                <a:cs typeface="+mn-cs"/>
              </a:defRPr>
            </a:lvl2pPr>
            <a:lvl3pPr marL="1257300" indent="-342900" algn="l" defTabSz="914400" rtl="0" eaLnBrk="1" latinLnBrk="0" hangingPunct="1">
              <a:lnSpc>
                <a:spcPct val="90000"/>
              </a:lnSpc>
              <a:spcBef>
                <a:spcPts val="500"/>
              </a:spcBef>
              <a:buClr>
                <a:srgbClr val="81ADB5"/>
              </a:buClr>
              <a:buFont typeface="Arial" panose="020B0604020202020204" pitchFamily="34" charset="0"/>
              <a:buChar char="•"/>
              <a:defRPr sz="2600" kern="1200">
                <a:solidFill>
                  <a:srgbClr val="4A4E52"/>
                </a:solidFill>
                <a:latin typeface="+mn-lt"/>
                <a:ea typeface="+mn-ea"/>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sz="2200" kern="1200">
                <a:solidFill>
                  <a:srgbClr val="4A4E5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4A4E5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400" dirty="0"/>
              <a:t>a</a:t>
            </a:r>
            <a:r>
              <a:rPr lang="en-US" sz="2400" dirty="0" smtClean="0"/>
              <a:t>ndrei.agache@endava.com</a:t>
            </a:r>
            <a:endParaRPr lang="en-US" sz="2400" dirty="0" smtClean="0"/>
          </a:p>
          <a:p>
            <a:pPr lvl="1"/>
            <a:r>
              <a:rPr lang="en-US" sz="2400" dirty="0" err="1" smtClean="0"/>
              <a:t>en_anagache</a:t>
            </a:r>
            <a:endParaRPr lang="en-US" sz="2400"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1088" y="2125289"/>
            <a:ext cx="323850" cy="32385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1088" y="2515253"/>
            <a:ext cx="323850" cy="323850"/>
          </a:xfrm>
          <a:prstGeom prst="rect">
            <a:avLst/>
          </a:prstGeom>
        </p:spPr>
      </p:pic>
    </p:spTree>
    <p:extLst>
      <p:ext uri="{BB962C8B-B14F-4D97-AF65-F5344CB8AC3E}">
        <p14:creationId xmlns:p14="http://schemas.microsoft.com/office/powerpoint/2010/main" val="2775649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What is JavaScript</a:t>
            </a:r>
            <a:endParaRPr lang="en-US" sz="3600" dirty="0"/>
          </a:p>
        </p:txBody>
      </p:sp>
      <p:sp>
        <p:nvSpPr>
          <p:cNvPr id="3" name="Content Placeholder 2"/>
          <p:cNvSpPr>
            <a:spLocks noGrp="1"/>
          </p:cNvSpPr>
          <p:nvPr>
            <p:ph idx="13"/>
          </p:nvPr>
        </p:nvSpPr>
        <p:spPr/>
        <p:txBody>
          <a:bodyPr>
            <a:normAutofit/>
          </a:bodyPr>
          <a:lstStyle/>
          <a:p>
            <a:pPr marL="285750" indent="-285750">
              <a:buFontTx/>
              <a:buChar char="-"/>
            </a:pPr>
            <a:r>
              <a:rPr lang="en-US" sz="1800" b="0" dirty="0" smtClean="0">
                <a:solidFill>
                  <a:srgbClr val="4A4E52"/>
                </a:solidFill>
              </a:rPr>
              <a:t>a dynamic programming language</a:t>
            </a:r>
          </a:p>
          <a:p>
            <a:pPr marL="285750" indent="-285750">
              <a:buFontTx/>
              <a:buChar char="-"/>
            </a:pPr>
            <a:endParaRPr lang="en-US" sz="1800" b="0" dirty="0" smtClean="0">
              <a:solidFill>
                <a:srgbClr val="4A4E52"/>
              </a:solidFill>
            </a:endParaRPr>
          </a:p>
          <a:p>
            <a:pPr marL="285750" indent="-285750">
              <a:buFontTx/>
              <a:buChar char="-"/>
            </a:pPr>
            <a:r>
              <a:rPr lang="en-US" sz="1800" b="0" dirty="0" smtClean="0">
                <a:solidFill>
                  <a:srgbClr val="4A4E52"/>
                </a:solidFill>
              </a:rPr>
              <a:t>used for almost anything up to large applications and games, and can even be found in servers</a:t>
            </a:r>
          </a:p>
          <a:p>
            <a:pPr marL="285750" indent="-285750">
              <a:buFontTx/>
              <a:buChar char="-"/>
            </a:pPr>
            <a:endParaRPr lang="en-US" sz="1800" b="0" dirty="0">
              <a:solidFill>
                <a:srgbClr val="4A4E52"/>
              </a:solidFill>
            </a:endParaRPr>
          </a:p>
          <a:p>
            <a:pPr marL="285750" indent="-285750">
              <a:buFontTx/>
              <a:buChar char="-"/>
            </a:pPr>
            <a:r>
              <a:rPr lang="en-US" sz="1800" b="0" dirty="0">
                <a:solidFill>
                  <a:srgbClr val="4A4E52"/>
                </a:solidFill>
              </a:rPr>
              <a:t>r</a:t>
            </a:r>
            <a:r>
              <a:rPr lang="en-US" sz="1800" b="0" dirty="0" smtClean="0">
                <a:solidFill>
                  <a:srgbClr val="4A4E52"/>
                </a:solidFill>
              </a:rPr>
              <a:t>equires a hosting environment (most commonly the browser)</a:t>
            </a:r>
          </a:p>
          <a:p>
            <a:endParaRPr lang="en-US" sz="1800" b="0" dirty="0" smtClean="0">
              <a:solidFill>
                <a:srgbClr val="4A4E52"/>
              </a:solidFill>
            </a:endParaRPr>
          </a:p>
          <a:p>
            <a:pPr marL="285750" indent="-285750">
              <a:buFontTx/>
              <a:buChar char="-"/>
            </a:pPr>
            <a:r>
              <a:rPr lang="en-US" sz="1800" b="0" dirty="0" smtClean="0">
                <a:solidFill>
                  <a:srgbClr val="4A4E52"/>
                </a:solidFill>
              </a:rPr>
              <a:t>HTML is for content and CSS is for presentation, JavaScript is for interactivity</a:t>
            </a:r>
          </a:p>
          <a:p>
            <a:pPr marL="285750" indent="-285750">
              <a:buFontTx/>
              <a:buChar char="-"/>
            </a:pPr>
            <a:endParaRPr lang="en-US" sz="1800" b="0" dirty="0">
              <a:solidFill>
                <a:srgbClr val="4A4E52"/>
              </a:solidFill>
            </a:endParaRPr>
          </a:p>
          <a:p>
            <a:pPr marL="285750" indent="-285750">
              <a:buFontTx/>
              <a:buChar char="-"/>
            </a:pPr>
            <a:r>
              <a:rPr lang="en-US" sz="1800" b="0" dirty="0" smtClean="0">
                <a:solidFill>
                  <a:srgbClr val="4A4E52"/>
                </a:solidFill>
              </a:rPr>
              <a:t>JavaScript itself doesn’t have the facilities to provide input and output to the user</a:t>
            </a:r>
          </a:p>
          <a:p>
            <a:pPr marL="285750" indent="-285750">
              <a:buFontTx/>
              <a:buChar char="-"/>
            </a:pPr>
            <a:r>
              <a:rPr lang="en-US" sz="1800" b="0" dirty="0" smtClean="0">
                <a:solidFill>
                  <a:srgbClr val="4A4E52"/>
                </a:solidFill>
              </a:rPr>
              <a:t>It relies on the DOM and the browser for that</a:t>
            </a:r>
            <a:endParaRPr lang="en-US" sz="1800" dirty="0" smtClean="0"/>
          </a:p>
          <a:p>
            <a:pPr marL="285750" lvl="1" indent="-285750">
              <a:buFontTx/>
              <a:buChar char="-"/>
            </a:pPr>
            <a:endParaRPr lang="en-US" sz="1800" dirty="0" smtClean="0"/>
          </a:p>
          <a:p>
            <a:pPr lvl="1"/>
            <a:endParaRPr lang="en-US" sz="1800" dirty="0" smtClean="0">
              <a:solidFill>
                <a:srgbClr val="AA0B19"/>
              </a:solidFill>
            </a:endParaRPr>
          </a:p>
          <a:p>
            <a:pPr marL="285750" lvl="1" indent="-285750">
              <a:buFontTx/>
              <a:buChar char="-"/>
            </a:pPr>
            <a:endParaRPr lang="en-US" sz="1800" dirty="0" smtClean="0"/>
          </a:p>
        </p:txBody>
      </p:sp>
      <p:sp>
        <p:nvSpPr>
          <p:cNvPr id="4" name="Slide Number Placeholder 3"/>
          <p:cNvSpPr>
            <a:spLocks noGrp="1"/>
          </p:cNvSpPr>
          <p:nvPr>
            <p:ph type="sldNum" sz="quarter" idx="12"/>
          </p:nvPr>
        </p:nvSpPr>
        <p:spPr/>
        <p:txBody>
          <a:bodyPr/>
          <a:lstStyle/>
          <a:p>
            <a:r>
              <a:rPr lang="en-GB" dirty="0" smtClean="0"/>
              <a:t>QUALITY. PRODUCTIVITY.  INNOVATION.</a:t>
            </a:r>
            <a:endParaRPr lang="en-GB" dirty="0"/>
          </a:p>
        </p:txBody>
      </p:sp>
    </p:spTree>
    <p:extLst>
      <p:ext uri="{BB962C8B-B14F-4D97-AF65-F5344CB8AC3E}">
        <p14:creationId xmlns:p14="http://schemas.microsoft.com/office/powerpoint/2010/main" val="5532528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Essentials</a:t>
            </a:r>
            <a:endParaRPr lang="en-US" sz="3600" dirty="0"/>
          </a:p>
        </p:txBody>
      </p:sp>
      <p:sp>
        <p:nvSpPr>
          <p:cNvPr id="3" name="Content Placeholder 2"/>
          <p:cNvSpPr>
            <a:spLocks noGrp="1"/>
          </p:cNvSpPr>
          <p:nvPr>
            <p:ph idx="13"/>
          </p:nvPr>
        </p:nvSpPr>
        <p:spPr/>
        <p:txBody>
          <a:bodyPr>
            <a:normAutofit/>
          </a:bodyPr>
          <a:lstStyle/>
          <a:p>
            <a:pPr marL="285750" lvl="1" indent="-285750">
              <a:spcBef>
                <a:spcPts val="750"/>
              </a:spcBef>
              <a:buFontTx/>
              <a:buChar char="-"/>
            </a:pPr>
            <a:r>
              <a:rPr lang="en-US" sz="1800" dirty="0" smtClean="0"/>
              <a:t>case-sensitive</a:t>
            </a:r>
          </a:p>
          <a:p>
            <a:pPr marL="285750" lvl="1" indent="-285750">
              <a:spcBef>
                <a:spcPts val="750"/>
              </a:spcBef>
              <a:buFontTx/>
              <a:buChar char="-"/>
            </a:pPr>
            <a:r>
              <a:rPr lang="en-US" sz="1800" dirty="0" smtClean="0"/>
              <a:t>coding convention: Use camelCase for variable and function names</a:t>
            </a:r>
          </a:p>
          <a:p>
            <a:pPr marL="285750" lvl="1" indent="-285750">
              <a:spcBef>
                <a:spcPts val="750"/>
              </a:spcBef>
              <a:buFontTx/>
              <a:buChar char="-"/>
            </a:pPr>
            <a:endParaRPr lang="en-US" sz="1800" dirty="0"/>
          </a:p>
          <a:p>
            <a:pPr marL="285750" lvl="1" indent="-285750">
              <a:spcBef>
                <a:spcPts val="750"/>
              </a:spcBef>
              <a:buFontTx/>
              <a:buChar char="-"/>
            </a:pPr>
            <a:r>
              <a:rPr lang="en-US" sz="1800" dirty="0" smtClean="0"/>
              <a:t>can be added to any web page using a script tag</a:t>
            </a:r>
          </a:p>
          <a:p>
            <a:pPr marL="285750" lvl="1" indent="-285750">
              <a:spcBef>
                <a:spcPts val="750"/>
              </a:spcBef>
              <a:buFontTx/>
              <a:buChar char="-"/>
            </a:pPr>
            <a:endParaRPr lang="en-US" sz="1800" dirty="0" smtClean="0"/>
          </a:p>
          <a:p>
            <a:pPr marL="285750" lvl="1" indent="-285750">
              <a:spcBef>
                <a:spcPts val="750"/>
              </a:spcBef>
              <a:buFontTx/>
              <a:buChar char="-"/>
            </a:pPr>
            <a:r>
              <a:rPr lang="en-US" sz="1800" dirty="0" smtClean="0"/>
              <a:t>the script element can either contain JavaScript directly (internal) or link to an external resource via a </a:t>
            </a:r>
            <a:r>
              <a:rPr lang="en-US" sz="1650" b="1" dirty="0">
                <a:solidFill>
                  <a:srgbClr val="AA0B19"/>
                </a:solidFill>
                <a:latin typeface="Consolas" panose="020B0609020204030204" pitchFamily="49" charset="0"/>
                <a:cs typeface="Consolas" panose="020B0609020204030204" pitchFamily="49" charset="0"/>
              </a:rPr>
              <a:t>src</a:t>
            </a:r>
            <a:r>
              <a:rPr lang="en-US" sz="1800" dirty="0" smtClean="0"/>
              <a:t> attribute (external)</a:t>
            </a:r>
          </a:p>
          <a:p>
            <a:pPr marL="285750" lvl="1" indent="-285750">
              <a:spcBef>
                <a:spcPts val="750"/>
              </a:spcBef>
              <a:buFontTx/>
              <a:buChar char="-"/>
            </a:pPr>
            <a:endParaRPr lang="en-US" sz="1800" dirty="0"/>
          </a:p>
          <a:p>
            <a:pPr marL="285750" lvl="1" indent="-285750">
              <a:spcBef>
                <a:spcPts val="750"/>
              </a:spcBef>
              <a:buFontTx/>
              <a:buChar char="-"/>
            </a:pPr>
            <a:r>
              <a:rPr lang="en-US" sz="1800" dirty="0" smtClean="0"/>
              <a:t>a browser runs JavaScript line-by-line, starting at the top of the file or script element and finishing at the bottom</a:t>
            </a:r>
            <a:endParaRPr lang="en-US" sz="1650" dirty="0" smtClean="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r>
              <a:rPr lang="en-GB" dirty="0" smtClean="0"/>
              <a:t>QUALITY. PRODUCTIVITY.  INNOVATION.</a:t>
            </a:r>
            <a:endParaRPr lang="en-GB" dirty="0"/>
          </a:p>
        </p:txBody>
      </p:sp>
    </p:spTree>
    <p:extLst>
      <p:ext uri="{BB962C8B-B14F-4D97-AF65-F5344CB8AC3E}">
        <p14:creationId xmlns:p14="http://schemas.microsoft.com/office/powerpoint/2010/main" val="473742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Essentials</a:t>
            </a:r>
            <a:endParaRPr lang="en-US" sz="3600" dirty="0"/>
          </a:p>
        </p:txBody>
      </p:sp>
      <p:sp>
        <p:nvSpPr>
          <p:cNvPr id="3" name="Content Placeholder 2"/>
          <p:cNvSpPr>
            <a:spLocks noGrp="1"/>
          </p:cNvSpPr>
          <p:nvPr>
            <p:ph idx="13"/>
          </p:nvPr>
        </p:nvSpPr>
        <p:spPr/>
        <p:txBody>
          <a:bodyPr>
            <a:normAutofit/>
          </a:bodyPr>
          <a:lstStyle/>
          <a:p>
            <a:pPr lvl="1"/>
            <a:r>
              <a:rPr lang="en-US" sz="1800" b="1" dirty="0">
                <a:solidFill>
                  <a:srgbClr val="AA0B19"/>
                </a:solidFill>
                <a:cs typeface="Consolas" panose="020B0609020204030204" pitchFamily="49" charset="0"/>
              </a:rPr>
              <a:t>Internal:</a:t>
            </a:r>
          </a:p>
          <a:p>
            <a:pPr lvl="1"/>
            <a:endParaRPr lang="en-US" sz="1650" b="1" dirty="0" smtClean="0">
              <a:solidFill>
                <a:srgbClr val="AA0B19"/>
              </a:solidFill>
              <a:latin typeface="Consolas" panose="020B0609020204030204" pitchFamily="49" charset="0"/>
              <a:cs typeface="Consolas" panose="020B0609020204030204" pitchFamily="49" charset="0"/>
            </a:endParaRPr>
          </a:p>
          <a:p>
            <a:pPr lvl="1"/>
            <a:r>
              <a:rPr lang="en-US" sz="1650" b="1" dirty="0" smtClean="0">
                <a:solidFill>
                  <a:srgbClr val="AA0B19"/>
                </a:solidFill>
                <a:latin typeface="Consolas" panose="020B0609020204030204" pitchFamily="49" charset="0"/>
                <a:cs typeface="Consolas" panose="020B0609020204030204" pitchFamily="49" charset="0"/>
              </a:rPr>
              <a:t>&lt;</a:t>
            </a:r>
            <a:r>
              <a:rPr lang="en-US" sz="1650" b="1" dirty="0">
                <a:solidFill>
                  <a:srgbClr val="AA0B19"/>
                </a:solidFill>
                <a:latin typeface="Consolas" panose="020B0609020204030204" pitchFamily="49" charset="0"/>
                <a:cs typeface="Consolas" panose="020B0609020204030204" pitchFamily="49" charset="0"/>
              </a:rPr>
              <a:t>script&gt;</a:t>
            </a:r>
          </a:p>
          <a:p>
            <a:pPr lvl="1"/>
            <a:r>
              <a:rPr lang="en-US" sz="1650" dirty="0">
                <a:latin typeface="Consolas" panose="020B0609020204030204" pitchFamily="49" charset="0"/>
                <a:cs typeface="Consolas" panose="020B0609020204030204" pitchFamily="49" charset="0"/>
              </a:rPr>
              <a:t>    alert("Hello, world!");</a:t>
            </a:r>
          </a:p>
          <a:p>
            <a:pPr lvl="1"/>
            <a:r>
              <a:rPr lang="en-US" sz="1650" b="1" dirty="0">
                <a:solidFill>
                  <a:srgbClr val="AA0B19"/>
                </a:solidFill>
                <a:latin typeface="Consolas" panose="020B0609020204030204" pitchFamily="49" charset="0"/>
                <a:cs typeface="Consolas" panose="020B0609020204030204" pitchFamily="49" charset="0"/>
              </a:rPr>
              <a:t>&lt;/script&gt;</a:t>
            </a:r>
          </a:p>
          <a:p>
            <a:pPr lvl="1"/>
            <a:endParaRPr lang="en-US" sz="1650" dirty="0" smtClean="0">
              <a:latin typeface="Consolas" panose="020B0609020204030204" pitchFamily="49" charset="0"/>
              <a:cs typeface="Consolas" panose="020B0609020204030204" pitchFamily="49" charset="0"/>
            </a:endParaRPr>
          </a:p>
          <a:p>
            <a:pPr lvl="1"/>
            <a:endParaRPr lang="en-US" sz="1650" dirty="0" smtClean="0">
              <a:latin typeface="Consolas" panose="020B0609020204030204" pitchFamily="49" charset="0"/>
              <a:cs typeface="Consolas" panose="020B0609020204030204" pitchFamily="49" charset="0"/>
            </a:endParaRPr>
          </a:p>
          <a:p>
            <a:pPr lvl="1"/>
            <a:r>
              <a:rPr lang="en-US" sz="1800" b="1" dirty="0">
                <a:solidFill>
                  <a:srgbClr val="AA0B19"/>
                </a:solidFill>
                <a:cs typeface="Consolas" panose="020B0609020204030204" pitchFamily="49" charset="0"/>
              </a:rPr>
              <a:t>External:</a:t>
            </a:r>
          </a:p>
          <a:p>
            <a:pPr marL="285750" lvl="1" indent="-285750">
              <a:buFontTx/>
              <a:buChar char="-"/>
            </a:pPr>
            <a:r>
              <a:rPr lang="en-US" sz="1800" dirty="0" smtClean="0"/>
              <a:t>a </a:t>
            </a:r>
            <a:r>
              <a:rPr lang="en-US" sz="1800" dirty="0"/>
              <a:t>text file with a .</a:t>
            </a:r>
            <a:r>
              <a:rPr lang="en-US" sz="1800" dirty="0" err="1"/>
              <a:t>js</a:t>
            </a:r>
            <a:r>
              <a:rPr lang="en-US" sz="1800" dirty="0"/>
              <a:t> </a:t>
            </a:r>
            <a:r>
              <a:rPr lang="en-US" sz="1800" dirty="0" smtClean="0"/>
              <a:t>extension</a:t>
            </a:r>
          </a:p>
          <a:p>
            <a:pPr marL="285750" lvl="1" indent="-285750">
              <a:buFontTx/>
              <a:buChar char="-"/>
            </a:pPr>
            <a:endParaRPr lang="en-US" sz="1800" dirty="0"/>
          </a:p>
          <a:p>
            <a:pPr lvl="1"/>
            <a:r>
              <a:rPr lang="en-US" sz="1650" b="1" dirty="0">
                <a:solidFill>
                  <a:srgbClr val="AA0B19"/>
                </a:solidFill>
                <a:latin typeface="Consolas" panose="020B0609020204030204" pitchFamily="49" charset="0"/>
                <a:cs typeface="Consolas" panose="020B0609020204030204" pitchFamily="49" charset="0"/>
              </a:rPr>
              <a:t>&lt;script src="script.js"&gt;&lt;/script&gt;</a:t>
            </a:r>
          </a:p>
        </p:txBody>
      </p:sp>
      <p:sp>
        <p:nvSpPr>
          <p:cNvPr id="4" name="Slide Number Placeholder 3"/>
          <p:cNvSpPr>
            <a:spLocks noGrp="1"/>
          </p:cNvSpPr>
          <p:nvPr>
            <p:ph type="sldNum" sz="quarter" idx="12"/>
          </p:nvPr>
        </p:nvSpPr>
        <p:spPr/>
        <p:txBody>
          <a:bodyPr/>
          <a:lstStyle/>
          <a:p>
            <a:r>
              <a:rPr lang="en-GB" dirty="0" smtClean="0"/>
              <a:t>QUALITY. PRODUCTIVITY.  INNOVATION.</a:t>
            </a:r>
            <a:endParaRPr lang="en-GB" dirty="0"/>
          </a:p>
        </p:txBody>
      </p:sp>
    </p:spTree>
    <p:extLst>
      <p:ext uri="{BB962C8B-B14F-4D97-AF65-F5344CB8AC3E}">
        <p14:creationId xmlns:p14="http://schemas.microsoft.com/office/powerpoint/2010/main" val="4279125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Variables and data</a:t>
            </a:r>
            <a:endParaRPr lang="en-US" sz="3600" dirty="0"/>
          </a:p>
        </p:txBody>
      </p:sp>
      <p:sp>
        <p:nvSpPr>
          <p:cNvPr id="3" name="Content Placeholder 2"/>
          <p:cNvSpPr>
            <a:spLocks noGrp="1"/>
          </p:cNvSpPr>
          <p:nvPr>
            <p:ph idx="13"/>
          </p:nvPr>
        </p:nvSpPr>
        <p:spPr>
          <a:xfrm>
            <a:off x="607728" y="1617969"/>
            <a:ext cx="7907621" cy="3149104"/>
          </a:xfrm>
        </p:spPr>
        <p:txBody>
          <a:bodyPr>
            <a:normAutofit/>
          </a:bodyPr>
          <a:lstStyle/>
          <a:p>
            <a:pPr marL="285750" indent="-285750">
              <a:buFontTx/>
              <a:buChar char="-"/>
            </a:pPr>
            <a:r>
              <a:rPr lang="en-US" sz="1800" b="0" dirty="0">
                <a:solidFill>
                  <a:srgbClr val="4A4E52"/>
                </a:solidFill>
              </a:rPr>
              <a:t>dynamically typed </a:t>
            </a:r>
            <a:r>
              <a:rPr lang="en-US" sz="1800" b="0" dirty="0" smtClean="0">
                <a:solidFill>
                  <a:srgbClr val="4A4E52"/>
                </a:solidFill>
              </a:rPr>
              <a:t>language</a:t>
            </a:r>
          </a:p>
          <a:p>
            <a:pPr lvl="1"/>
            <a:endParaRPr lang="en-US" sz="1800" dirty="0" smtClean="0"/>
          </a:p>
          <a:p>
            <a:pPr lvl="1"/>
            <a:r>
              <a:rPr lang="en-US" sz="1600" dirty="0" err="1">
                <a:solidFill>
                  <a:srgbClr val="AA0B19"/>
                </a:solidFill>
                <a:latin typeface="Consolas" panose="020B0609020204030204" pitchFamily="49" charset="0"/>
                <a:cs typeface="Consolas" panose="020B0609020204030204" pitchFamily="49" charset="0"/>
              </a:rPr>
              <a:t>v</a:t>
            </a:r>
            <a:r>
              <a:rPr lang="en-US" sz="1600" dirty="0" err="1" smtClean="0">
                <a:solidFill>
                  <a:srgbClr val="AA0B19"/>
                </a:solidFill>
                <a:latin typeface="Consolas" panose="020B0609020204030204" pitchFamily="49" charset="0"/>
                <a:cs typeface="Consolas" panose="020B0609020204030204" pitchFamily="49" charset="0"/>
              </a:rPr>
              <a:t>ar</a:t>
            </a:r>
            <a:r>
              <a:rPr lang="en-US" sz="1600" dirty="0" smtClean="0">
                <a:solidFill>
                  <a:srgbClr val="AA0B19"/>
                </a:solidFill>
                <a:latin typeface="Consolas" panose="020B0609020204030204" pitchFamily="49" charset="0"/>
                <a:cs typeface="Consolas" panose="020B0609020204030204" pitchFamily="49" charset="0"/>
              </a:rPr>
              <a:t> total;				    	    		// returns undefined</a:t>
            </a:r>
          </a:p>
          <a:p>
            <a:pPr lvl="1"/>
            <a:r>
              <a:rPr lang="en-US" sz="1600" dirty="0">
                <a:solidFill>
                  <a:srgbClr val="AA0B19"/>
                </a:solidFill>
                <a:latin typeface="Consolas" panose="020B0609020204030204" pitchFamily="49" charset="0"/>
                <a:cs typeface="Consolas" panose="020B0609020204030204" pitchFamily="49" charset="0"/>
              </a:rPr>
              <a:t>t</a:t>
            </a:r>
            <a:r>
              <a:rPr lang="en-US" sz="1600" dirty="0" smtClean="0">
                <a:solidFill>
                  <a:srgbClr val="AA0B19"/>
                </a:solidFill>
                <a:latin typeface="Consolas" panose="020B0609020204030204" pitchFamily="49" charset="0"/>
                <a:cs typeface="Consolas" panose="020B0609020204030204" pitchFamily="49" charset="0"/>
              </a:rPr>
              <a:t>otal = null					    		// null</a:t>
            </a:r>
            <a:endParaRPr lang="en-US" sz="1600" dirty="0">
              <a:solidFill>
                <a:srgbClr val="AA0B19"/>
              </a:solidFill>
              <a:latin typeface="Consolas" panose="020B0609020204030204" pitchFamily="49" charset="0"/>
              <a:cs typeface="Consolas" panose="020B0609020204030204" pitchFamily="49" charset="0"/>
            </a:endParaRPr>
          </a:p>
          <a:p>
            <a:pPr lvl="1"/>
            <a:r>
              <a:rPr lang="en-US" sz="1600" dirty="0" smtClean="0">
                <a:solidFill>
                  <a:srgbClr val="AA0B19"/>
                </a:solidFill>
                <a:latin typeface="Consolas" panose="020B0609020204030204" pitchFamily="49" charset="0"/>
                <a:cs typeface="Consolas" panose="020B0609020204030204" pitchFamily="49" charset="0"/>
              </a:rPr>
              <a:t>total </a:t>
            </a:r>
            <a:r>
              <a:rPr lang="en-US" sz="1600" dirty="0">
                <a:solidFill>
                  <a:srgbClr val="AA0B19"/>
                </a:solidFill>
                <a:latin typeface="Consolas" panose="020B0609020204030204" pitchFamily="49" charset="0"/>
                <a:cs typeface="Consolas" panose="020B0609020204030204" pitchFamily="49" charset="0"/>
              </a:rPr>
              <a:t>= 131;                         </a:t>
            </a:r>
            <a:r>
              <a:rPr lang="en-US" sz="1600" dirty="0" smtClean="0">
                <a:solidFill>
                  <a:srgbClr val="AA0B19"/>
                </a:solidFill>
                <a:latin typeface="Consolas" panose="020B0609020204030204" pitchFamily="49" charset="0"/>
                <a:cs typeface="Consolas" panose="020B0609020204030204" pitchFamily="49" charset="0"/>
              </a:rPr>
              <a:t>    		// </a:t>
            </a:r>
            <a:r>
              <a:rPr lang="en-US" sz="1600" dirty="0">
                <a:solidFill>
                  <a:srgbClr val="AA0B19"/>
                </a:solidFill>
                <a:latin typeface="Consolas" panose="020B0609020204030204" pitchFamily="49" charset="0"/>
                <a:cs typeface="Consolas" panose="020B0609020204030204" pitchFamily="49" charset="0"/>
              </a:rPr>
              <a:t>number</a:t>
            </a:r>
          </a:p>
          <a:p>
            <a:pPr lvl="1"/>
            <a:r>
              <a:rPr lang="en-US" sz="1600" dirty="0">
                <a:solidFill>
                  <a:srgbClr val="AA0B19"/>
                </a:solidFill>
                <a:latin typeface="Consolas" panose="020B0609020204030204" pitchFamily="49" charset="0"/>
                <a:cs typeface="Consolas" panose="020B0609020204030204" pitchFamily="49" charset="0"/>
              </a:rPr>
              <a:t>total = false;                           </a:t>
            </a:r>
            <a:r>
              <a:rPr lang="en-US" sz="1600" dirty="0" smtClean="0">
                <a:solidFill>
                  <a:srgbClr val="AA0B19"/>
                </a:solidFill>
                <a:latin typeface="Consolas" panose="020B0609020204030204" pitchFamily="49" charset="0"/>
                <a:cs typeface="Consolas" panose="020B0609020204030204" pitchFamily="49" charset="0"/>
              </a:rPr>
              <a:t>		// </a:t>
            </a:r>
            <a:r>
              <a:rPr lang="en-US" sz="1600" dirty="0">
                <a:solidFill>
                  <a:srgbClr val="AA0B19"/>
                </a:solidFill>
                <a:latin typeface="Consolas" panose="020B0609020204030204" pitchFamily="49" charset="0"/>
                <a:cs typeface="Consolas" panose="020B0609020204030204" pitchFamily="49" charset="0"/>
              </a:rPr>
              <a:t>boolean</a:t>
            </a:r>
          </a:p>
          <a:p>
            <a:pPr lvl="1"/>
            <a:r>
              <a:rPr lang="en-US" sz="1600" dirty="0">
                <a:solidFill>
                  <a:srgbClr val="AA0B19"/>
                </a:solidFill>
                <a:latin typeface="Consolas" panose="020B0609020204030204" pitchFamily="49" charset="0"/>
                <a:cs typeface="Consolas" panose="020B0609020204030204" pitchFamily="49" charset="0"/>
              </a:rPr>
              <a:t>total = "This is JavaScript";            </a:t>
            </a:r>
            <a:r>
              <a:rPr lang="en-US" sz="1600" dirty="0" smtClean="0">
                <a:solidFill>
                  <a:srgbClr val="AA0B19"/>
                </a:solidFill>
                <a:latin typeface="Consolas" panose="020B0609020204030204" pitchFamily="49" charset="0"/>
                <a:cs typeface="Consolas" panose="020B0609020204030204" pitchFamily="49" charset="0"/>
              </a:rPr>
              <a:t>		// </a:t>
            </a:r>
            <a:r>
              <a:rPr lang="en-US" sz="1600" dirty="0">
                <a:solidFill>
                  <a:srgbClr val="AA0B19"/>
                </a:solidFill>
                <a:latin typeface="Consolas" panose="020B0609020204030204" pitchFamily="49" charset="0"/>
                <a:cs typeface="Consolas" panose="020B0609020204030204" pitchFamily="49" charset="0"/>
              </a:rPr>
              <a:t>string</a:t>
            </a:r>
          </a:p>
          <a:p>
            <a:pPr lvl="1"/>
            <a:r>
              <a:rPr lang="en-US" sz="1600" dirty="0">
                <a:solidFill>
                  <a:srgbClr val="AA0B19"/>
                </a:solidFill>
                <a:latin typeface="Consolas" panose="020B0609020204030204" pitchFamily="49" charset="0"/>
                <a:cs typeface="Consolas" panose="020B0609020204030204" pitchFamily="49" charset="0"/>
              </a:rPr>
              <a:t>total = </a:t>
            </a:r>
            <a:r>
              <a:rPr lang="en-US" sz="1600" dirty="0" smtClean="0">
                <a:solidFill>
                  <a:srgbClr val="AA0B19"/>
                </a:solidFill>
                <a:latin typeface="Consolas" panose="020B0609020204030204" pitchFamily="49" charset="0"/>
                <a:cs typeface="Consolas" panose="020B0609020204030204" pitchFamily="49" charset="0"/>
              </a:rPr>
              <a:t>{“</a:t>
            </a:r>
            <a:r>
              <a:rPr lang="en-US" sz="1600" dirty="0" err="1" smtClean="0">
                <a:solidFill>
                  <a:srgbClr val="AA0B19"/>
                </a:solidFill>
                <a:latin typeface="Consolas" panose="020B0609020204030204" pitchFamily="49" charset="0"/>
                <a:cs typeface="Consolas" panose="020B0609020204030204" pitchFamily="49" charset="0"/>
              </a:rPr>
              <a:t>Programme</a:t>
            </a:r>
            <a:r>
              <a:rPr lang="en-US" sz="1600" dirty="0" smtClean="0">
                <a:solidFill>
                  <a:srgbClr val="AA0B19"/>
                </a:solidFill>
                <a:latin typeface="Consolas" panose="020B0609020204030204" pitchFamily="49" charset="0"/>
                <a:cs typeface="Consolas" panose="020B0609020204030204" pitchFamily="49" charset="0"/>
              </a:rPr>
              <a:t>": “Graduates 2016"};   		// </a:t>
            </a:r>
            <a:r>
              <a:rPr lang="en-US" sz="1600" dirty="0">
                <a:solidFill>
                  <a:srgbClr val="AA0B19"/>
                </a:solidFill>
                <a:latin typeface="Consolas" panose="020B0609020204030204" pitchFamily="49" charset="0"/>
                <a:cs typeface="Consolas" panose="020B0609020204030204" pitchFamily="49" charset="0"/>
              </a:rPr>
              <a:t>object</a:t>
            </a:r>
          </a:p>
          <a:p>
            <a:pPr lvl="1"/>
            <a:r>
              <a:rPr lang="en-US" sz="1600" dirty="0">
                <a:solidFill>
                  <a:srgbClr val="AA0B19"/>
                </a:solidFill>
                <a:latin typeface="Consolas" panose="020B0609020204030204" pitchFamily="49" charset="0"/>
                <a:cs typeface="Consolas" panose="020B0609020204030204" pitchFamily="49" charset="0"/>
              </a:rPr>
              <a:t>total = function () {alert("</a:t>
            </a:r>
            <a:r>
              <a:rPr lang="en-US" sz="1600" dirty="0" smtClean="0">
                <a:solidFill>
                  <a:srgbClr val="AA0B19"/>
                </a:solidFill>
                <a:latin typeface="Consolas" panose="020B0609020204030204" pitchFamily="49" charset="0"/>
                <a:cs typeface="Consolas" panose="020B0609020204030204" pitchFamily="49" charset="0"/>
              </a:rPr>
              <a:t>Hello Graduates!!");}; // </a:t>
            </a:r>
            <a:r>
              <a:rPr lang="en-US" sz="1600" dirty="0">
                <a:solidFill>
                  <a:srgbClr val="AA0B19"/>
                </a:solidFill>
                <a:latin typeface="Consolas" panose="020B0609020204030204" pitchFamily="49" charset="0"/>
                <a:cs typeface="Consolas" panose="020B0609020204030204" pitchFamily="49" charset="0"/>
              </a:rPr>
              <a:t>function</a:t>
            </a:r>
          </a:p>
          <a:p>
            <a:pPr lvl="1"/>
            <a:r>
              <a:rPr lang="en-US" sz="1600" dirty="0">
                <a:solidFill>
                  <a:srgbClr val="AA0B19"/>
                </a:solidFill>
                <a:latin typeface="Consolas" panose="020B0609020204030204" pitchFamily="49" charset="0"/>
                <a:cs typeface="Consolas" panose="020B0609020204030204" pitchFamily="49" charset="0"/>
              </a:rPr>
              <a:t>total();         </a:t>
            </a:r>
            <a:r>
              <a:rPr lang="en-US" sz="1600" dirty="0" smtClean="0">
                <a:solidFill>
                  <a:srgbClr val="AA0B19"/>
                </a:solidFill>
                <a:latin typeface="Consolas" panose="020B0609020204030204" pitchFamily="49" charset="0"/>
                <a:cs typeface="Consolas" panose="020B0609020204030204" pitchFamily="49" charset="0"/>
              </a:rPr>
              <a:t>                        		// executes function</a:t>
            </a:r>
          </a:p>
          <a:p>
            <a:pPr lvl="1"/>
            <a:r>
              <a:rPr lang="en-US" sz="1600" dirty="0">
                <a:solidFill>
                  <a:srgbClr val="AA0B19"/>
                </a:solidFill>
                <a:latin typeface="Consolas" panose="020B0609020204030204" pitchFamily="49" charset="0"/>
                <a:cs typeface="Consolas" panose="020B0609020204030204" pitchFamily="49" charset="0"/>
              </a:rPr>
              <a:t>t</a:t>
            </a:r>
            <a:r>
              <a:rPr lang="en-US" sz="1600" dirty="0" smtClean="0">
                <a:solidFill>
                  <a:srgbClr val="AA0B19"/>
                </a:solidFill>
                <a:latin typeface="Consolas" panose="020B0609020204030204" pitchFamily="49" charset="0"/>
                <a:cs typeface="Consolas" panose="020B0609020204030204" pitchFamily="49" charset="0"/>
              </a:rPr>
              <a:t>otal = [“Internship”,”2016”];	</a:t>
            </a:r>
            <a:r>
              <a:rPr lang="en-US" sz="1600" dirty="0">
                <a:solidFill>
                  <a:srgbClr val="AA0B19"/>
                </a:solidFill>
                <a:latin typeface="Consolas" panose="020B0609020204030204" pitchFamily="49" charset="0"/>
                <a:cs typeface="Consolas" panose="020B0609020204030204" pitchFamily="49" charset="0"/>
              </a:rPr>
              <a:t>	 </a:t>
            </a:r>
            <a:r>
              <a:rPr lang="en-US" sz="1600" dirty="0" smtClean="0">
                <a:solidFill>
                  <a:srgbClr val="AA0B19"/>
                </a:solidFill>
                <a:latin typeface="Consolas" panose="020B0609020204030204" pitchFamily="49" charset="0"/>
                <a:cs typeface="Consolas" panose="020B0609020204030204" pitchFamily="49" charset="0"/>
              </a:rPr>
              <a:t>   		// array </a:t>
            </a:r>
            <a:endParaRPr lang="en-US" sz="1600" dirty="0">
              <a:solidFill>
                <a:srgbClr val="AA0B19"/>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r>
              <a:rPr lang="en-GB" dirty="0" smtClean="0"/>
              <a:t>QUALITY. PRODUCTIVITY.  INNOVATION.</a:t>
            </a:r>
            <a:endParaRPr lang="en-GB" dirty="0"/>
          </a:p>
        </p:txBody>
      </p:sp>
      <p:sp>
        <p:nvSpPr>
          <p:cNvPr id="5" name="TextBox 4"/>
          <p:cNvSpPr txBox="1"/>
          <p:nvPr/>
        </p:nvSpPr>
        <p:spPr>
          <a:xfrm>
            <a:off x="607728" y="5260286"/>
            <a:ext cx="7731600" cy="646331"/>
          </a:xfrm>
          <a:prstGeom prst="rect">
            <a:avLst/>
          </a:prstGeom>
          <a:noFill/>
        </p:spPr>
        <p:txBody>
          <a:bodyPr wrap="square" rtlCol="0">
            <a:spAutoFit/>
          </a:bodyPr>
          <a:lstStyle/>
          <a:p>
            <a:r>
              <a:rPr lang="en-US" dirty="0" smtClean="0"/>
              <a:t>DEMO</a:t>
            </a:r>
          </a:p>
          <a:p>
            <a:r>
              <a:rPr lang="en-US" dirty="0" smtClean="0">
                <a:hlinkClick r:id="rId3"/>
              </a:rPr>
              <a:t>http</a:t>
            </a:r>
            <a:r>
              <a:rPr lang="en-US" dirty="0">
                <a:hlinkClick r:id="rId3"/>
              </a:rPr>
              <a:t>://jsbin.com/xanasimoze/edit?js,console</a:t>
            </a:r>
            <a:endParaRPr lang="en-US" dirty="0"/>
          </a:p>
        </p:txBody>
      </p:sp>
    </p:spTree>
    <p:extLst>
      <p:ext uri="{BB962C8B-B14F-4D97-AF65-F5344CB8AC3E}">
        <p14:creationId xmlns:p14="http://schemas.microsoft.com/office/powerpoint/2010/main" val="811623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Variables and data</a:t>
            </a:r>
            <a:endParaRPr lang="en-US" sz="3600" dirty="0"/>
          </a:p>
        </p:txBody>
      </p:sp>
      <p:sp>
        <p:nvSpPr>
          <p:cNvPr id="3" name="Content Placeholder 2"/>
          <p:cNvSpPr>
            <a:spLocks noGrp="1"/>
          </p:cNvSpPr>
          <p:nvPr>
            <p:ph idx="13"/>
          </p:nvPr>
        </p:nvSpPr>
        <p:spPr/>
        <p:txBody>
          <a:bodyPr>
            <a:normAutofit/>
          </a:bodyPr>
          <a:lstStyle/>
          <a:p>
            <a:pPr marL="285750" indent="-285750">
              <a:buFontTx/>
              <a:buChar char="-"/>
            </a:pPr>
            <a:r>
              <a:rPr lang="en-US" sz="1800" b="0" dirty="0">
                <a:solidFill>
                  <a:srgbClr val="4A4E52"/>
                </a:solidFill>
              </a:rPr>
              <a:t>primitive types: Boolean, Number, </a:t>
            </a:r>
            <a:r>
              <a:rPr lang="en-US" sz="1800" b="0" dirty="0" smtClean="0">
                <a:solidFill>
                  <a:srgbClr val="4A4E52"/>
                </a:solidFill>
              </a:rPr>
              <a:t>null, string, undefined</a:t>
            </a:r>
            <a:endParaRPr lang="en-US" sz="1800" b="0" dirty="0">
              <a:solidFill>
                <a:srgbClr val="4A4E52"/>
              </a:solidFill>
            </a:endParaRPr>
          </a:p>
          <a:p>
            <a:pPr marL="285750" indent="-285750">
              <a:buFontTx/>
              <a:buChar char="-"/>
            </a:pPr>
            <a:endParaRPr lang="en-US" sz="1800" b="0" dirty="0" smtClean="0">
              <a:solidFill>
                <a:srgbClr val="4A4E52"/>
              </a:solidFill>
            </a:endParaRPr>
          </a:p>
          <a:p>
            <a:r>
              <a:rPr lang="en-US" sz="1650" dirty="0">
                <a:latin typeface="Consolas" panose="020B0609020204030204" pitchFamily="49" charset="0"/>
                <a:cs typeface="Consolas" panose="020B0609020204030204" pitchFamily="49" charset="0"/>
              </a:rPr>
              <a:t>null </a:t>
            </a:r>
          </a:p>
          <a:p>
            <a:pPr marL="285750" indent="-285750">
              <a:buFontTx/>
              <a:buChar char="-"/>
            </a:pPr>
            <a:r>
              <a:rPr lang="en-US" sz="1800" b="0" dirty="0" smtClean="0">
                <a:solidFill>
                  <a:srgbClr val="4A4E52"/>
                </a:solidFill>
              </a:rPr>
              <a:t>language keyword used to indicate the expected lack of value</a:t>
            </a:r>
          </a:p>
          <a:p>
            <a:endParaRPr lang="en-US" sz="1800" b="0" dirty="0" smtClean="0">
              <a:solidFill>
                <a:srgbClr val="4A4E52"/>
              </a:solidFill>
            </a:endParaRPr>
          </a:p>
          <a:p>
            <a:r>
              <a:rPr lang="en-US" sz="1650" dirty="0">
                <a:latin typeface="Consolas" panose="020B0609020204030204" pitchFamily="49" charset="0"/>
                <a:cs typeface="Consolas" panose="020B0609020204030204" pitchFamily="49" charset="0"/>
              </a:rPr>
              <a:t>undefined </a:t>
            </a:r>
          </a:p>
          <a:p>
            <a:pPr marL="285750" indent="-285750">
              <a:buFontTx/>
              <a:buChar char="-"/>
            </a:pPr>
            <a:r>
              <a:rPr lang="en-US" sz="1800" b="0" dirty="0" smtClean="0">
                <a:solidFill>
                  <a:srgbClr val="4A4E52"/>
                </a:solidFill>
              </a:rPr>
              <a:t>predefined global variable used to indicate an error-like, unexpected lack of value</a:t>
            </a:r>
          </a:p>
          <a:p>
            <a:pPr marL="285750" indent="-285750">
              <a:buFontTx/>
              <a:buChar char="-"/>
            </a:pPr>
            <a:endParaRPr lang="en-US" sz="1800" b="0" dirty="0" smtClean="0">
              <a:solidFill>
                <a:srgbClr val="4A4E52"/>
              </a:solidFill>
            </a:endParaRPr>
          </a:p>
          <a:p>
            <a:endParaRPr lang="en-US" sz="1800" b="0" dirty="0" smtClean="0">
              <a:solidFill>
                <a:srgbClr val="4A4E52"/>
              </a:solidFill>
            </a:endParaRPr>
          </a:p>
          <a:p>
            <a:endParaRPr lang="en-US" sz="1800" b="0" dirty="0" smtClean="0">
              <a:solidFill>
                <a:srgbClr val="4A4E52"/>
              </a:solidFill>
            </a:endParaRPr>
          </a:p>
        </p:txBody>
      </p:sp>
      <p:sp>
        <p:nvSpPr>
          <p:cNvPr id="4" name="Slide Number Placeholder 3"/>
          <p:cNvSpPr>
            <a:spLocks noGrp="1"/>
          </p:cNvSpPr>
          <p:nvPr>
            <p:ph type="sldNum" sz="quarter" idx="12"/>
          </p:nvPr>
        </p:nvSpPr>
        <p:spPr/>
        <p:txBody>
          <a:bodyPr/>
          <a:lstStyle/>
          <a:p>
            <a:r>
              <a:rPr lang="en-GB" dirty="0" smtClean="0"/>
              <a:t>QUALITY. PRODUCTIVITY.  INNOVATION.</a:t>
            </a:r>
            <a:endParaRPr lang="en-GB" dirty="0"/>
          </a:p>
        </p:txBody>
      </p:sp>
    </p:spTree>
    <p:extLst>
      <p:ext uri="{BB962C8B-B14F-4D97-AF65-F5344CB8AC3E}">
        <p14:creationId xmlns:p14="http://schemas.microsoft.com/office/powerpoint/2010/main" val="2042734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Variables and data</a:t>
            </a:r>
            <a:endParaRPr lang="en-US" sz="3600" dirty="0"/>
          </a:p>
        </p:txBody>
      </p:sp>
      <p:sp>
        <p:nvSpPr>
          <p:cNvPr id="3" name="Content Placeholder 2"/>
          <p:cNvSpPr>
            <a:spLocks noGrp="1"/>
          </p:cNvSpPr>
          <p:nvPr>
            <p:ph idx="13"/>
          </p:nvPr>
        </p:nvSpPr>
        <p:spPr/>
        <p:txBody>
          <a:bodyPr>
            <a:normAutofit/>
          </a:bodyPr>
          <a:lstStyle/>
          <a:p>
            <a:pPr lvl="1"/>
            <a:r>
              <a:rPr lang="en-US" sz="1800" b="1" dirty="0">
                <a:solidFill>
                  <a:srgbClr val="AA0B19"/>
                </a:solidFill>
                <a:cs typeface="Consolas" panose="020B0609020204030204" pitchFamily="49" charset="0"/>
              </a:rPr>
              <a:t>Implied global variables</a:t>
            </a:r>
          </a:p>
          <a:p>
            <a:pPr marL="285750" lvl="1" indent="-285750">
              <a:buFontTx/>
              <a:buChar char="-"/>
            </a:pPr>
            <a:r>
              <a:rPr lang="en-US" sz="1800" dirty="0" smtClean="0"/>
              <a:t>if a variable is not declared explicitly (using var), then JavaScript will automatically treat it as a global variable</a:t>
            </a:r>
          </a:p>
          <a:p>
            <a:pPr marL="285750" lvl="1" indent="-285750">
              <a:buFontTx/>
              <a:buChar char="-"/>
            </a:pPr>
            <a:endParaRPr lang="en-US" sz="1800" dirty="0"/>
          </a:p>
          <a:p>
            <a:pPr lvl="1"/>
            <a:r>
              <a:rPr lang="en-US" sz="1600" dirty="0">
                <a:solidFill>
                  <a:srgbClr val="AA0B19"/>
                </a:solidFill>
                <a:latin typeface="Consolas" panose="020B0609020204030204" pitchFamily="49" charset="0"/>
                <a:cs typeface="Consolas" panose="020B0609020204030204" pitchFamily="49" charset="0"/>
              </a:rPr>
              <a:t>count = 4;                 // =&gt; global count is created</a:t>
            </a:r>
          </a:p>
          <a:p>
            <a:pPr lvl="1"/>
            <a:r>
              <a:rPr lang="en-US" sz="1600" dirty="0">
                <a:solidFill>
                  <a:srgbClr val="AA0B19"/>
                </a:solidFill>
                <a:latin typeface="Consolas" panose="020B0609020204030204" pitchFamily="49" charset="0"/>
                <a:cs typeface="Consolas" panose="020B0609020204030204" pitchFamily="49" charset="0"/>
              </a:rPr>
              <a:t>var result = false</a:t>
            </a:r>
            <a:r>
              <a:rPr lang="en-US" sz="1600" dirty="0" smtClean="0">
                <a:solidFill>
                  <a:srgbClr val="AA0B19"/>
                </a:solidFill>
                <a:latin typeface="Consolas" panose="020B0609020204030204" pitchFamily="49" charset="0"/>
                <a:cs typeface="Consolas" panose="020B0609020204030204" pitchFamily="49" charset="0"/>
              </a:rPr>
              <a:t>;</a:t>
            </a:r>
            <a:endParaRPr lang="en-US" sz="1600" dirty="0">
              <a:solidFill>
                <a:srgbClr val="AA0B19"/>
              </a:solidFill>
              <a:latin typeface="Consolas" panose="020B0609020204030204" pitchFamily="49" charset="0"/>
              <a:cs typeface="Consolas" panose="020B0609020204030204" pitchFamily="49" charset="0"/>
            </a:endParaRPr>
          </a:p>
          <a:p>
            <a:pPr lvl="1"/>
            <a:r>
              <a:rPr lang="en-US" sz="1600" dirty="0">
                <a:solidFill>
                  <a:srgbClr val="AA0B19"/>
                </a:solidFill>
                <a:latin typeface="Consolas" panose="020B0609020204030204" pitchFamily="49" charset="0"/>
                <a:cs typeface="Consolas" panose="020B0609020204030204" pitchFamily="49" charset="0"/>
              </a:rPr>
              <a:t>if (condition === true) {</a:t>
            </a:r>
          </a:p>
          <a:p>
            <a:pPr lvl="1"/>
            <a:r>
              <a:rPr lang="en-US" sz="1600" dirty="0">
                <a:solidFill>
                  <a:srgbClr val="AA0B19"/>
                </a:solidFill>
                <a:latin typeface="Consolas" panose="020B0609020204030204" pitchFamily="49" charset="0"/>
                <a:cs typeface="Consolas" panose="020B0609020204030204" pitchFamily="49" charset="0"/>
              </a:rPr>
              <a:t>    </a:t>
            </a:r>
            <a:r>
              <a:rPr lang="en-US" sz="1600" dirty="0" err="1">
                <a:solidFill>
                  <a:srgbClr val="AA0B19"/>
                </a:solidFill>
                <a:latin typeface="Consolas" panose="020B0609020204030204" pitchFamily="49" charset="0"/>
                <a:cs typeface="Consolas" panose="020B0609020204030204" pitchFamily="49" charset="0"/>
              </a:rPr>
              <a:t>reslt</a:t>
            </a:r>
            <a:r>
              <a:rPr lang="en-US" sz="1600" dirty="0">
                <a:solidFill>
                  <a:srgbClr val="AA0B19"/>
                </a:solidFill>
                <a:latin typeface="Consolas" panose="020B0609020204030204" pitchFamily="49" charset="0"/>
                <a:cs typeface="Consolas" panose="020B0609020204030204" pitchFamily="49" charset="0"/>
              </a:rPr>
              <a:t> = true;          // =&gt; global </a:t>
            </a:r>
            <a:r>
              <a:rPr lang="en-US" sz="1600" dirty="0" err="1">
                <a:solidFill>
                  <a:srgbClr val="AA0B19"/>
                </a:solidFill>
                <a:latin typeface="Consolas" panose="020B0609020204030204" pitchFamily="49" charset="0"/>
                <a:cs typeface="Consolas" panose="020B0609020204030204" pitchFamily="49" charset="0"/>
              </a:rPr>
              <a:t>reslt</a:t>
            </a:r>
            <a:r>
              <a:rPr lang="en-US" sz="1600" dirty="0">
                <a:solidFill>
                  <a:srgbClr val="AA0B19"/>
                </a:solidFill>
                <a:latin typeface="Consolas" panose="020B0609020204030204" pitchFamily="49" charset="0"/>
                <a:cs typeface="Consolas" panose="020B0609020204030204" pitchFamily="49" charset="0"/>
              </a:rPr>
              <a:t> is created!</a:t>
            </a:r>
          </a:p>
          <a:p>
            <a:pPr lvl="1"/>
            <a:r>
              <a:rPr lang="en-US" sz="1600" dirty="0" smtClean="0">
                <a:solidFill>
                  <a:srgbClr val="AA0B19"/>
                </a:solidFill>
                <a:latin typeface="Consolas" panose="020B0609020204030204" pitchFamily="49" charset="0"/>
                <a:cs typeface="Consolas" panose="020B0609020204030204" pitchFamily="49" charset="0"/>
              </a:rPr>
              <a:t>}</a:t>
            </a:r>
            <a:endParaRPr lang="en-US" sz="1600" dirty="0">
              <a:solidFill>
                <a:srgbClr val="AA0B19"/>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r>
              <a:rPr lang="en-GB" dirty="0" smtClean="0"/>
              <a:t>QUALITY. PRODUCTIVITY.  INNOVATION.</a:t>
            </a:r>
            <a:endParaRPr lang="en-GB" dirty="0"/>
          </a:p>
        </p:txBody>
      </p:sp>
    </p:spTree>
    <p:extLst>
      <p:ext uri="{BB962C8B-B14F-4D97-AF65-F5344CB8AC3E}">
        <p14:creationId xmlns:p14="http://schemas.microsoft.com/office/powerpoint/2010/main" val="34575924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Operators</a:t>
            </a:r>
            <a:endParaRPr lang="en-US" sz="3600" dirty="0"/>
          </a:p>
        </p:txBody>
      </p:sp>
      <p:sp>
        <p:nvSpPr>
          <p:cNvPr id="3" name="Content Placeholder 2"/>
          <p:cNvSpPr>
            <a:spLocks noGrp="1"/>
          </p:cNvSpPr>
          <p:nvPr>
            <p:ph idx="13"/>
          </p:nvPr>
        </p:nvSpPr>
        <p:spPr/>
        <p:txBody>
          <a:bodyPr>
            <a:normAutofit/>
          </a:bodyPr>
          <a:lstStyle/>
          <a:p>
            <a:pPr marL="285750" lvl="1" indent="-285750">
              <a:buFontTx/>
              <a:buChar char="-"/>
            </a:pPr>
            <a:r>
              <a:rPr lang="en-US" sz="1800" dirty="0" smtClean="0"/>
              <a:t>operators </a:t>
            </a:r>
            <a:r>
              <a:rPr lang="en-US" sz="1800" dirty="0"/>
              <a:t>you'd expect from any modern </a:t>
            </a:r>
            <a:r>
              <a:rPr lang="en-US" sz="1800" dirty="0" smtClean="0"/>
              <a:t>language:</a:t>
            </a:r>
          </a:p>
          <a:p>
            <a:pPr marL="1228725" lvl="2" indent="-285750"/>
            <a:r>
              <a:rPr lang="en-US" sz="1650" dirty="0" smtClean="0"/>
              <a:t>arithmetic</a:t>
            </a:r>
          </a:p>
          <a:p>
            <a:pPr marL="1228725" lvl="2" indent="-285750"/>
            <a:r>
              <a:rPr lang="en-US" sz="1650" dirty="0" smtClean="0"/>
              <a:t>comparison</a:t>
            </a:r>
          </a:p>
          <a:p>
            <a:pPr marL="1228725" lvl="2" indent="-285750"/>
            <a:r>
              <a:rPr lang="en-US" sz="1650" dirty="0" smtClean="0"/>
              <a:t>assignment</a:t>
            </a:r>
          </a:p>
          <a:p>
            <a:pPr marL="1228725" lvl="2" indent="-285750"/>
            <a:r>
              <a:rPr lang="en-US" sz="1650" dirty="0" smtClean="0"/>
              <a:t>logical</a:t>
            </a:r>
          </a:p>
        </p:txBody>
      </p:sp>
      <p:sp>
        <p:nvSpPr>
          <p:cNvPr id="4" name="Slide Number Placeholder 3"/>
          <p:cNvSpPr>
            <a:spLocks noGrp="1"/>
          </p:cNvSpPr>
          <p:nvPr>
            <p:ph type="sldNum" sz="quarter" idx="12"/>
          </p:nvPr>
        </p:nvSpPr>
        <p:spPr/>
        <p:txBody>
          <a:bodyPr/>
          <a:lstStyle/>
          <a:p>
            <a:r>
              <a:rPr lang="en-GB" dirty="0" smtClean="0"/>
              <a:t>QUALITY. PRODUCTIVITY.  INNOVATION.</a:t>
            </a:r>
            <a:endParaRPr lang="en-GB" dirty="0"/>
          </a:p>
        </p:txBody>
      </p:sp>
    </p:spTree>
    <p:extLst>
      <p:ext uri="{BB962C8B-B14F-4D97-AF65-F5344CB8AC3E}">
        <p14:creationId xmlns:p14="http://schemas.microsoft.com/office/powerpoint/2010/main" val="347966401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Endava">
      <a:dk1>
        <a:srgbClr val="4A4E52"/>
      </a:dk1>
      <a:lt1>
        <a:sysClr val="window" lastClr="FFFFFF"/>
      </a:lt1>
      <a:dk2>
        <a:srgbClr val="BDBEC0"/>
      </a:dk2>
      <a:lt2>
        <a:srgbClr val="FFFFFF"/>
      </a:lt2>
      <a:accent1>
        <a:srgbClr val="81ADB5"/>
      </a:accent1>
      <a:accent2>
        <a:srgbClr val="DC5C2B"/>
      </a:accent2>
      <a:accent3>
        <a:srgbClr val="0092DD"/>
      </a:accent3>
      <a:accent4>
        <a:srgbClr val="BDBEC0"/>
      </a:accent4>
      <a:accent5>
        <a:srgbClr val="4A4E52"/>
      </a:accent5>
      <a:accent6>
        <a:srgbClr val="81ADB5"/>
      </a:accent6>
      <a:hlink>
        <a:srgbClr val="AA0B19"/>
      </a:hlink>
      <a:folHlink>
        <a:srgbClr val="BDBEC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template_standard_2013" id="{A7503AA6-F6A9-497E-BBA6-20EBC0273E99}" vid="{9E51C122-CA0A-426C-A74D-A3E609FDD4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74DE8F874A57D40BE181F274FFEEB68" ma:contentTypeVersion="0" ma:contentTypeDescription="Create a new document." ma:contentTypeScope="" ma:versionID="308c419822eca16213fccab147bd08e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C4204BF-0159-4066-B586-BC70B3E6AA65}">
  <ds:schemaRefs>
    <ds:schemaRef ds:uri="http://purl.org/dc/elements/1.1/"/>
    <ds:schemaRef ds:uri="http://purl.org/dc/terms/"/>
    <ds:schemaRef ds:uri="http://schemas.microsoft.com/office/infopath/2007/PartnerControls"/>
    <ds:schemaRef ds:uri="http://schemas.microsoft.com/office/2006/documentManagement/types"/>
    <ds:schemaRef ds:uri="http://www.w3.org/XML/1998/namespace"/>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377D86D4-C084-43C8-A7F4-710EA1DAC9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212EDD5-4EB7-480E-9E13-869E8F2F06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PPT_template_standard_2013</Template>
  <TotalTime>7516</TotalTime>
  <Words>1293</Words>
  <Application>Microsoft Office PowerPoint</Application>
  <PresentationFormat>On-screen Show (4:3)</PresentationFormat>
  <Paragraphs>277</Paragraphs>
  <Slides>23</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Consolas</vt:lpstr>
      <vt:lpstr>Symbol</vt:lpstr>
      <vt:lpstr>1_Office Theme</vt:lpstr>
      <vt:lpstr>JavaScript </vt:lpstr>
      <vt:lpstr>JavaScript</vt:lpstr>
      <vt:lpstr>What is JavaScript</vt:lpstr>
      <vt:lpstr>Essentials</vt:lpstr>
      <vt:lpstr>Essentials</vt:lpstr>
      <vt:lpstr>Variables and data</vt:lpstr>
      <vt:lpstr>Variables and data</vt:lpstr>
      <vt:lpstr>Variables and data</vt:lpstr>
      <vt:lpstr>Operators</vt:lpstr>
      <vt:lpstr>Operators</vt:lpstr>
      <vt:lpstr>Operators</vt:lpstr>
      <vt:lpstr>Objects</vt:lpstr>
      <vt:lpstr>Objects</vt:lpstr>
      <vt:lpstr>Objects</vt:lpstr>
      <vt:lpstr>Arrays</vt:lpstr>
      <vt:lpstr>Arrays</vt:lpstr>
      <vt:lpstr>Arrays</vt:lpstr>
      <vt:lpstr>Functions</vt:lpstr>
      <vt:lpstr>Functions</vt:lpstr>
      <vt:lpstr>Accessing DOM elements</vt:lpstr>
      <vt:lpstr>Closures</vt:lpstr>
      <vt:lpstr>Questions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Iulian Burtila</dc:creator>
  <cp:lastModifiedBy>Alexandr Bolbocean</cp:lastModifiedBy>
  <cp:revision>95</cp:revision>
  <dcterms:created xsi:type="dcterms:W3CDTF">2014-04-11T06:43:06Z</dcterms:created>
  <dcterms:modified xsi:type="dcterms:W3CDTF">2016-07-12T06:46:55Z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0x010100B74DE8F874A57D40BE181F274FFEEB68</vt:lpwstr>
  </property>
</Properties>
</file>