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61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3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 autoAdjust="0"/>
    <p:restoredTop sz="50000" autoAdjust="0"/>
  </p:normalViewPr>
  <p:slideViewPr>
    <p:cSldViewPr snapToGrid="0" snapToObjects="1">
      <p:cViewPr>
        <p:scale>
          <a:sx n="66" d="100"/>
          <a:sy n="66" d="100"/>
        </p:scale>
        <p:origin x="9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F77A2-7121-DD48-B1B1-F5E591175263}" type="datetimeFigureOut">
              <a:rPr lang="en-US" smtClean="0"/>
              <a:t>2/15/16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9555B-4B12-914E-8CAC-93804939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555B-4B12-914E-8CAC-9380493913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6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B878-3D8C-7F44-8998-B2EBA2A87727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33E6-85F7-8242-B12B-EA144320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0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B878-3D8C-7F44-8998-B2EBA2A87727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33E6-85F7-8242-B12B-EA144320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1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B878-3D8C-7F44-8998-B2EBA2A87727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33E6-85F7-8242-B12B-EA144320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7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B878-3D8C-7F44-8998-B2EBA2A87727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33E6-85F7-8242-B12B-EA144320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9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B878-3D8C-7F44-8998-B2EBA2A87727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33E6-85F7-8242-B12B-EA144320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5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B878-3D8C-7F44-8998-B2EBA2A87727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33E6-85F7-8242-B12B-EA144320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6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B878-3D8C-7F44-8998-B2EBA2A87727}" type="datetimeFigureOut">
              <a:rPr lang="en-US" smtClean="0"/>
              <a:t>2/15/16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33E6-85F7-8242-B12B-EA144320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B878-3D8C-7F44-8998-B2EBA2A87727}" type="datetimeFigureOut">
              <a:rPr lang="en-US" smtClean="0"/>
              <a:t>2/15/16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33E6-85F7-8242-B12B-EA144320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0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B878-3D8C-7F44-8998-B2EBA2A87727}" type="datetimeFigureOut">
              <a:rPr lang="en-US" smtClean="0"/>
              <a:t>2/15/16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33E6-85F7-8242-B12B-EA144320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B878-3D8C-7F44-8998-B2EBA2A87727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33E6-85F7-8242-B12B-EA144320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0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B878-3D8C-7F44-8998-B2EBA2A87727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33E6-85F7-8242-B12B-EA144320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4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B878-3D8C-7F44-8998-B2EBA2A87727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F33E6-85F7-8242-B12B-EA144320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4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9.jpe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.jpeg"/><Relationship Id="rId8" Type="http://schemas.openxmlformats.org/officeDocument/2006/relationships/image" Target="../media/image14.jpeg"/><Relationship Id="rId9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7" Type="http://schemas.openxmlformats.org/officeDocument/2006/relationships/image" Target="../media/image13.jpeg"/><Relationship Id="rId8" Type="http://schemas.openxmlformats.org/officeDocument/2006/relationships/image" Target="../media/image1.jpeg"/><Relationship Id="rId9" Type="http://schemas.openxmlformats.org/officeDocument/2006/relationships/image" Target="../media/image14.jpeg"/><Relationship Id="rId10" Type="http://schemas.openxmlformats.org/officeDocument/2006/relationships/image" Target="../media/image3.jpeg"/><Relationship Id="rId11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15" t="48427" r="2382" b="37502"/>
          <a:stretch/>
        </p:blipFill>
        <p:spPr>
          <a:xfrm>
            <a:off x="10455965" y="3162173"/>
            <a:ext cx="1093306" cy="1429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27" y="186826"/>
            <a:ext cx="4120120" cy="38047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63" t="37492" b="43800"/>
          <a:stretch/>
        </p:blipFill>
        <p:spPr>
          <a:xfrm>
            <a:off x="3916017" y="3935895"/>
            <a:ext cx="474149" cy="7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737" y="4379179"/>
            <a:ext cx="4351898" cy="2151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390" y="119134"/>
            <a:ext cx="4515912" cy="44001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03" y="1881601"/>
            <a:ext cx="4954008" cy="40924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1599606" y="6091247"/>
            <a:ext cx="285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My Activities in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Daily Hours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16225" y="212565"/>
            <a:ext cx="5408794" cy="1511957"/>
            <a:chOff x="616225" y="212565"/>
            <a:chExt cx="5408794" cy="151195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2630" y="212565"/>
              <a:ext cx="2246334" cy="97531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16225" y="296271"/>
              <a:ext cx="10020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My</a:t>
              </a:r>
              <a:endParaRPr lang="en-US" sz="4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00969" y="279391"/>
              <a:ext cx="2724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Activities:</a:t>
              </a:r>
              <a:endParaRPr lang="en-US" sz="4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23822" y="1139747"/>
              <a:ext cx="2099229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smtClean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2012-2015</a:t>
              </a:r>
              <a:endParaRPr lang="en-US" sz="32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360958" y="2227958"/>
            <a:ext cx="163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Search Content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84" y="6287174"/>
            <a:ext cx="247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My Activities in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Months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6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113" y="362066"/>
            <a:ext cx="4955284" cy="457596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5" y="1677395"/>
            <a:ext cx="4262316" cy="4746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768" y="2650047"/>
            <a:ext cx="4086735" cy="3773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7" name="Group 6"/>
          <p:cNvGrpSpPr/>
          <p:nvPr/>
        </p:nvGrpSpPr>
        <p:grpSpPr>
          <a:xfrm>
            <a:off x="144576" y="51481"/>
            <a:ext cx="5408794" cy="1511957"/>
            <a:chOff x="616225" y="212565"/>
            <a:chExt cx="5408794" cy="151195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2630" y="212565"/>
              <a:ext cx="2246334" cy="97531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16225" y="296271"/>
              <a:ext cx="10020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My</a:t>
              </a:r>
              <a:endParaRPr lang="en-US" sz="4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00969" y="279391"/>
              <a:ext cx="2724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Activities:</a:t>
              </a:r>
              <a:endParaRPr lang="en-US" sz="4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23822" y="1139747"/>
              <a:ext cx="2099229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smtClean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2013-2015</a:t>
              </a:r>
              <a:endParaRPr lang="en-US" sz="32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09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383" y="-1906993"/>
            <a:ext cx="15365896" cy="1128546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030116" y="4597723"/>
            <a:ext cx="4424586" cy="2260277"/>
            <a:chOff x="593554" y="814324"/>
            <a:chExt cx="3712556" cy="177448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554" y="814324"/>
              <a:ext cx="1312672" cy="165719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226" y="920997"/>
              <a:ext cx="1228176" cy="155052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4402" y="992285"/>
              <a:ext cx="1171708" cy="147923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045297" y="228103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2013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17005" y="228103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2014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67699" y="228103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2015</a:t>
              </a:r>
              <a:endParaRPr lang="en-US" sz="1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1322" y="308070"/>
            <a:ext cx="5408794" cy="1511957"/>
            <a:chOff x="616225" y="212565"/>
            <a:chExt cx="5408794" cy="151195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92630" y="212565"/>
              <a:ext cx="2246334" cy="975312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16225" y="296271"/>
              <a:ext cx="10020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My</a:t>
              </a:r>
              <a:endParaRPr lang="en-US" sz="4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00969" y="279391"/>
              <a:ext cx="2724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Activities:</a:t>
              </a:r>
              <a:endParaRPr lang="en-US" sz="4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23822" y="1139747"/>
              <a:ext cx="2099229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smtClean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2013-2015</a:t>
              </a:r>
              <a:endParaRPr lang="en-US" sz="32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590969" y="116627"/>
            <a:ext cx="5087112" cy="4827006"/>
            <a:chOff x="6236540" y="57561"/>
            <a:chExt cx="5087112" cy="482700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6" r="12319"/>
            <a:stretch/>
          </p:blipFill>
          <p:spPr>
            <a:xfrm>
              <a:off x="6236540" y="57561"/>
              <a:ext cx="5087112" cy="482700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15" t="48427" r="2382" b="37502"/>
            <a:stretch/>
          </p:blipFill>
          <p:spPr>
            <a:xfrm>
              <a:off x="7049754" y="416480"/>
              <a:ext cx="706200" cy="92349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280110" y="1910942"/>
            <a:ext cx="4879667" cy="4604439"/>
            <a:chOff x="621322" y="2312408"/>
            <a:chExt cx="4672838" cy="4202973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969" r="9379"/>
            <a:stretch/>
          </p:blipFill>
          <p:spPr>
            <a:xfrm>
              <a:off x="621322" y="2312408"/>
              <a:ext cx="4672838" cy="420297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863" t="37731" r="3042" b="43800"/>
            <a:stretch/>
          </p:blipFill>
          <p:spPr>
            <a:xfrm>
              <a:off x="4535117" y="3797136"/>
              <a:ext cx="552215" cy="11633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64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2975" y="-1906993"/>
            <a:ext cx="15365896" cy="1128546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35487" y="4682263"/>
            <a:ext cx="4239613" cy="2091194"/>
            <a:chOff x="593554" y="814324"/>
            <a:chExt cx="3712556" cy="16906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554" y="814324"/>
              <a:ext cx="1312672" cy="165719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226" y="920997"/>
              <a:ext cx="1228176" cy="155052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4402" y="992285"/>
              <a:ext cx="1171708" cy="147923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045297" y="2281030"/>
              <a:ext cx="436839" cy="22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2013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17005" y="2281030"/>
              <a:ext cx="436839" cy="22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B050"/>
                  </a:solidFill>
                </a:rPr>
                <a:t>2014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5538" y="2281030"/>
              <a:ext cx="590149" cy="22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2015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1465" y="143861"/>
            <a:ext cx="5225944" cy="1368927"/>
            <a:chOff x="616225" y="212565"/>
            <a:chExt cx="5408794" cy="145831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92630" y="212565"/>
              <a:ext cx="2246334" cy="975312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16225" y="296271"/>
              <a:ext cx="10020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My</a:t>
              </a:r>
              <a:endParaRPr lang="en-US" sz="4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00969" y="279391"/>
              <a:ext cx="2724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Activities:</a:t>
              </a:r>
              <a:endParaRPr lang="en-US" sz="4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35945" y="1162677"/>
              <a:ext cx="2099229" cy="50820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500" b="0" cap="none" spc="0" dirty="0" smtClean="0">
                  <a:ln w="0"/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2013-2016</a:t>
              </a:r>
              <a:endParaRPr lang="en-US" sz="2500" b="0" cap="none" spc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5874399" y="259766"/>
            <a:ext cx="5527883" cy="4575522"/>
            <a:chOff x="5847266" y="280694"/>
            <a:chExt cx="5527883" cy="4575522"/>
          </a:xfrm>
        </p:grpSpPr>
        <p:cxnSp>
          <p:nvCxnSpPr>
            <p:cNvPr id="3" name="Straight Connector 2"/>
            <p:cNvCxnSpPr/>
            <p:nvPr/>
          </p:nvCxnSpPr>
          <p:spPr>
            <a:xfrm flipH="1" flipV="1">
              <a:off x="6115367" y="4413250"/>
              <a:ext cx="61913" cy="128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6115367" y="3352800"/>
              <a:ext cx="61913" cy="128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6115366" y="2292350"/>
              <a:ext cx="61913" cy="128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6115365" y="1231900"/>
              <a:ext cx="61913" cy="128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6331307" y="4608854"/>
              <a:ext cx="774" cy="5182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7216571" y="4608854"/>
              <a:ext cx="774" cy="5182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8098716" y="4609477"/>
              <a:ext cx="774" cy="5182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8984541" y="4609477"/>
              <a:ext cx="774" cy="5182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9870366" y="4608854"/>
              <a:ext cx="774" cy="5182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0390982" y="4605813"/>
              <a:ext cx="774" cy="5182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847266" y="280694"/>
              <a:ext cx="5527883" cy="4575522"/>
              <a:chOff x="5847266" y="280694"/>
              <a:chExt cx="5527883" cy="4575522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6177278" y="280694"/>
                <a:ext cx="5197871" cy="4328160"/>
                <a:chOff x="6822851" y="225414"/>
                <a:chExt cx="5197871" cy="4328160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106" t="3899" r="13543" b="6827"/>
                <a:stretch/>
              </p:blipFill>
              <p:spPr>
                <a:xfrm>
                  <a:off x="6822851" y="225414"/>
                  <a:ext cx="4429760" cy="4328160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915" t="48427" r="2382" b="37502"/>
                <a:stretch/>
              </p:blipFill>
              <p:spPr>
                <a:xfrm>
                  <a:off x="11314522" y="2205254"/>
                  <a:ext cx="706200" cy="923490"/>
                </a:xfrm>
                <a:prstGeom prst="rect">
                  <a:avLst/>
                </a:prstGeom>
              </p:spPr>
            </p:pic>
          </p:grpSp>
          <p:sp>
            <p:nvSpPr>
              <p:cNvPr id="32" name="TextBox 31"/>
              <p:cNvSpPr txBox="1"/>
              <p:nvPr/>
            </p:nvSpPr>
            <p:spPr>
              <a:xfrm>
                <a:off x="5847266" y="1136205"/>
                <a:ext cx="4454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2">
                        <a:lumMod val="50000"/>
                      </a:schemeClr>
                    </a:solidFill>
                  </a:rPr>
                  <a:t>0.6</a:t>
                </a:r>
                <a:endParaRPr lang="en-US" sz="9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847266" y="4284050"/>
                <a:ext cx="4454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2">
                        <a:lumMod val="50000"/>
                      </a:schemeClr>
                    </a:solidFill>
                  </a:rPr>
                  <a:t>0.0</a:t>
                </a:r>
                <a:endParaRPr lang="en-US" sz="9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7819" y="2172115"/>
                <a:ext cx="4454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2">
                        <a:lumMod val="50000"/>
                      </a:schemeClr>
                    </a:solidFill>
                  </a:rPr>
                  <a:t>0.4</a:t>
                </a:r>
                <a:endParaRPr lang="en-US" sz="9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47266" y="3234758"/>
                <a:ext cx="4454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2">
                        <a:lumMod val="50000"/>
                      </a:schemeClr>
                    </a:solidFill>
                  </a:rPr>
                  <a:t>0.2</a:t>
                </a:r>
                <a:endParaRPr lang="en-US" sz="9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051874" y="4606789"/>
                <a:ext cx="67392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2">
                        <a:lumMod val="50000"/>
                      </a:schemeClr>
                    </a:solidFill>
                  </a:rPr>
                  <a:t>12:00 AM</a:t>
                </a:r>
                <a:endParaRPr lang="en-US" sz="9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931275" y="4617410"/>
                <a:ext cx="67392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2">
                        <a:lumMod val="50000"/>
                      </a:schemeClr>
                    </a:solidFill>
                  </a:rPr>
                  <a:t>5:00 AM</a:t>
                </a:r>
                <a:endParaRPr lang="en-US" sz="9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782245" y="4612533"/>
                <a:ext cx="67392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2">
                        <a:lumMod val="50000"/>
                      </a:schemeClr>
                    </a:solidFill>
                  </a:rPr>
                  <a:t>10:00 AM</a:t>
                </a:r>
                <a:endParaRPr lang="en-US" sz="9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686947" y="4612533"/>
                <a:ext cx="67392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2">
                        <a:lumMod val="50000"/>
                      </a:schemeClr>
                    </a:solidFill>
                  </a:rPr>
                  <a:t>3:00 PM</a:t>
                </a:r>
                <a:endParaRPr lang="en-US" sz="9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533147" y="4625384"/>
                <a:ext cx="67392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2">
                        <a:lumMod val="50000"/>
                      </a:schemeClr>
                    </a:solidFill>
                  </a:rPr>
                  <a:t>8:00 PM</a:t>
                </a:r>
                <a:endParaRPr lang="en-US" sz="9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054017" y="4625384"/>
                <a:ext cx="67392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2">
                        <a:lumMod val="50000"/>
                      </a:schemeClr>
                    </a:solidFill>
                  </a:rPr>
                  <a:t>11:00 PM</a:t>
                </a:r>
                <a:endParaRPr lang="en-US" sz="9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68" name="Rectangle 67"/>
          <p:cNvSpPr/>
          <p:nvPr/>
        </p:nvSpPr>
        <p:spPr>
          <a:xfrm>
            <a:off x="8278374" y="4695701"/>
            <a:ext cx="61600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Hours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Rectangle 68"/>
          <p:cNvSpPr/>
          <p:nvPr/>
        </p:nvSpPr>
        <p:spPr>
          <a:xfrm rot="16200000">
            <a:off x="4830297" y="2393639"/>
            <a:ext cx="201330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YouTube Visit Density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151906" y="61989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551810" y="1562514"/>
            <a:ext cx="4792112" cy="3280457"/>
            <a:chOff x="422607" y="2172115"/>
            <a:chExt cx="5418481" cy="4481454"/>
          </a:xfrm>
        </p:grpSpPr>
        <p:sp>
          <p:nvSpPr>
            <p:cNvPr id="104" name="TextBox 103"/>
            <p:cNvSpPr txBox="1"/>
            <p:nvPr/>
          </p:nvSpPr>
          <p:spPr>
            <a:xfrm>
              <a:off x="1080691" y="6269246"/>
              <a:ext cx="132300" cy="252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>
                  <a:solidFill>
                    <a:schemeClr val="bg2">
                      <a:lumMod val="50000"/>
                    </a:schemeClr>
                  </a:solidFill>
                </a:rPr>
                <a:t>0</a:t>
              </a:r>
              <a:endParaRPr lang="en-US" sz="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864476" y="6262186"/>
              <a:ext cx="399338" cy="252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smtClean="0">
                  <a:solidFill>
                    <a:schemeClr val="bg2">
                      <a:lumMod val="50000"/>
                    </a:schemeClr>
                  </a:solidFill>
                </a:rPr>
                <a:t>100</a:t>
              </a:r>
              <a:endParaRPr lang="en-US" sz="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16528" y="6257389"/>
              <a:ext cx="399338" cy="252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smtClean="0">
                  <a:solidFill>
                    <a:schemeClr val="bg2">
                      <a:lumMod val="50000"/>
                    </a:schemeClr>
                  </a:solidFill>
                </a:rPr>
                <a:t>200</a:t>
              </a:r>
              <a:endParaRPr lang="en-US" sz="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614411" y="6254979"/>
              <a:ext cx="399338" cy="252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r>
                <a:rPr lang="en-US" sz="600" b="1" smtClean="0">
                  <a:solidFill>
                    <a:schemeClr val="bg2">
                      <a:lumMod val="50000"/>
                    </a:schemeClr>
                  </a:solidFill>
                </a:rPr>
                <a:t>00</a:t>
              </a:r>
              <a:endParaRPr lang="en-US" sz="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498097" y="6252430"/>
              <a:ext cx="399338" cy="252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>
                  <a:solidFill>
                    <a:schemeClr val="bg2">
                      <a:lumMod val="50000"/>
                    </a:schemeClr>
                  </a:solidFill>
                </a:rPr>
                <a:t>400</a:t>
              </a:r>
              <a:endParaRPr lang="en-US" sz="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2607" y="2172115"/>
              <a:ext cx="5418481" cy="4481454"/>
              <a:chOff x="421427" y="2092959"/>
              <a:chExt cx="5201703" cy="4559895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2442962" y="6386665"/>
                <a:ext cx="1134456" cy="26618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1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My YouTube Visit</a:t>
                </a:r>
                <a:endPara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421427" y="2092959"/>
                <a:ext cx="5201703" cy="4187382"/>
                <a:chOff x="421427" y="2092959"/>
                <a:chExt cx="5201703" cy="4187382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914400" y="2092959"/>
                  <a:ext cx="4708730" cy="4187382"/>
                  <a:chOff x="914400" y="2092959"/>
                  <a:chExt cx="4708730" cy="4187382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914400" y="2092959"/>
                    <a:ext cx="4708730" cy="4135153"/>
                    <a:chOff x="1219554" y="2451908"/>
                    <a:chExt cx="4497815" cy="3774605"/>
                  </a:xfrm>
                </p:grpSpPr>
                <p:pic>
                  <p:nvPicPr>
                    <p:cNvPr id="22" name="Picture 21"/>
                    <p:cNvPicPr>
                      <a:picLocks noChangeAspect="1"/>
                    </p:cNvPicPr>
                    <p:nvPr/>
                  </p:nvPicPr>
                  <p:blipFill rotWithShape="1"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1601" t="2383" r="12214" b="6940"/>
                    <a:stretch/>
                  </p:blipFill>
                  <p:spPr>
                    <a:xfrm>
                      <a:off x="1219554" y="2451908"/>
                      <a:ext cx="3928430" cy="377460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3" name="Picture 22"/>
                    <p:cNvPicPr>
                      <a:picLocks noChangeAspect="1"/>
                    </p:cNvPicPr>
                    <p:nvPr/>
                  </p:nvPicPr>
                  <p:blipFill rotWithShape="1"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88863" t="37731" r="3042" b="43800"/>
                    <a:stretch/>
                  </p:blipFill>
                  <p:spPr>
                    <a:xfrm>
                      <a:off x="5165154" y="4624234"/>
                      <a:ext cx="552215" cy="1163342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1151003" y="6228113"/>
                    <a:ext cx="0" cy="51681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021859" y="6219355"/>
                    <a:ext cx="2" cy="48168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 flipH="1">
                    <a:off x="2893898" y="6227154"/>
                    <a:ext cx="1" cy="48169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3777586" y="6224372"/>
                    <a:ext cx="1181" cy="55969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/>
                  <p:cNvCxnSpPr/>
                  <p:nvPr/>
                </p:nvCxnSpPr>
                <p:spPr>
                  <a:xfrm flipH="1">
                    <a:off x="4662454" y="6225969"/>
                    <a:ext cx="2" cy="49354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9" name="Rectangle 108"/>
                <p:cNvSpPr/>
                <p:nvPr/>
              </p:nvSpPr>
              <p:spPr>
                <a:xfrm rot="16200000">
                  <a:off x="255691" y="3952561"/>
                  <a:ext cx="582615" cy="25114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1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Month</a:t>
                  </a:r>
                  <a:endParaRPr lang="en-US" sz="1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652173" y="2172115"/>
                  <a:ext cx="445415" cy="2566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Jan</a:t>
                  </a:r>
                  <a:endParaRPr lang="en-US" sz="6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651836" y="2508563"/>
                  <a:ext cx="445415" cy="2566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Feb</a:t>
                  </a:r>
                  <a:endParaRPr lang="en-US" sz="6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618448" y="2845012"/>
                  <a:ext cx="445415" cy="2566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Mar</a:t>
                  </a:r>
                  <a:endParaRPr lang="en-US" sz="6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651836" y="3181458"/>
                  <a:ext cx="445415" cy="2566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Apr</a:t>
                  </a:r>
                  <a:endParaRPr lang="en-US" sz="6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609700" y="3517141"/>
                  <a:ext cx="445415" cy="2566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May</a:t>
                  </a:r>
                  <a:endParaRPr lang="en-US" sz="6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649220" y="3854355"/>
                  <a:ext cx="445415" cy="2566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Jun</a:t>
                  </a:r>
                  <a:endParaRPr lang="en-US" sz="6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691692" y="4200112"/>
                  <a:ext cx="445415" cy="2566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Jul</a:t>
                  </a:r>
                  <a:endParaRPr lang="en-US" sz="6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649220" y="4535228"/>
                  <a:ext cx="445415" cy="2566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Aug</a:t>
                  </a:r>
                  <a:endParaRPr lang="en-US" sz="6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649220" y="4863699"/>
                  <a:ext cx="445415" cy="2566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Sep</a:t>
                  </a:r>
                  <a:endParaRPr lang="en-US" sz="6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652420" y="5216510"/>
                  <a:ext cx="469943" cy="2566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Oct</a:t>
                  </a:r>
                  <a:endParaRPr lang="en-US" sz="6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649220" y="5544577"/>
                  <a:ext cx="469943" cy="2566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Nov</a:t>
                  </a:r>
                  <a:endParaRPr lang="en-US" sz="6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649220" y="5881865"/>
                  <a:ext cx="469943" cy="2566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Dec</a:t>
                  </a:r>
                  <a:endParaRPr lang="en-US" sz="6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127" name="Rectangle 126"/>
          <p:cNvSpPr/>
          <p:nvPr/>
        </p:nvSpPr>
        <p:spPr>
          <a:xfrm rot="5400000">
            <a:off x="8625048" y="3353434"/>
            <a:ext cx="60784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My Digital Shadow- Mohsen </a:t>
            </a:r>
            <a:r>
              <a:rPr lang="en-US" sz="2400" b="1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Nabian</a:t>
            </a:r>
            <a:r>
              <a:rPr lang="en-US" sz="24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-Feb 2016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354964" y="517742"/>
            <a:ext cx="1179538" cy="1150670"/>
            <a:chOff x="6445377" y="539772"/>
            <a:chExt cx="1505124" cy="142369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57" t="11152" r="22641" b="15587"/>
            <a:stretch/>
          </p:blipFill>
          <p:spPr>
            <a:xfrm>
              <a:off x="6445377" y="539772"/>
              <a:ext cx="1453989" cy="1423698"/>
            </a:xfrm>
            <a:prstGeom prst="ellipse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342531" y="1157098"/>
              <a:ext cx="6079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2015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495621" y="1279263"/>
              <a:ext cx="6079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2013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658773" y="684482"/>
              <a:ext cx="3898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2012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024230" y="602276"/>
              <a:ext cx="5809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2016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5622" y="4857850"/>
            <a:ext cx="6289341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n-US" sz="1100" dirty="0" smtClean="0">
                <a:solidFill>
                  <a:srgbClr val="002060"/>
                </a:solidFill>
              </a:rPr>
              <a:t>The amount of my YouTube visits is NOT uniform during a year. I have frequent visits on March, November and December and less visits on February and September. </a:t>
            </a:r>
            <a:r>
              <a:rPr lang="en-US" sz="1100" i="1" dirty="0" smtClean="0">
                <a:solidFill>
                  <a:srgbClr val="002060"/>
                </a:solidFill>
              </a:rPr>
              <a:t>(Left Figure)</a:t>
            </a:r>
          </a:p>
          <a:p>
            <a:pPr marL="171450" indent="-171450" algn="just">
              <a:buFontTx/>
              <a:buChar char="-"/>
            </a:pPr>
            <a:r>
              <a:rPr lang="en-US" sz="1100" dirty="0" smtClean="0">
                <a:solidFill>
                  <a:srgbClr val="002060"/>
                </a:solidFill>
              </a:rPr>
              <a:t>My daily activity patterns are similar in 2013 and 2014</a:t>
            </a:r>
            <a:r>
              <a:rPr lang="en-US" sz="1100" dirty="0">
                <a:solidFill>
                  <a:srgbClr val="002060"/>
                </a:solidFill>
              </a:rPr>
              <a:t>.</a:t>
            </a:r>
            <a:r>
              <a:rPr lang="en-US" sz="1100" dirty="0" smtClean="0">
                <a:solidFill>
                  <a:srgbClr val="002060"/>
                </a:solidFill>
              </a:rPr>
              <a:t> However, it was changed in 2015(</a:t>
            </a:r>
            <a:r>
              <a:rPr lang="en-US" sz="1100" i="1" dirty="0" smtClean="0">
                <a:solidFill>
                  <a:srgbClr val="002060"/>
                </a:solidFill>
              </a:rPr>
              <a:t>Right-Top </a:t>
            </a:r>
            <a:r>
              <a:rPr lang="en-US" sz="1100" i="1" dirty="0">
                <a:solidFill>
                  <a:srgbClr val="002060"/>
                </a:solidFill>
              </a:rPr>
              <a:t>Figure</a:t>
            </a:r>
            <a:r>
              <a:rPr lang="en-US" sz="1100" i="1" dirty="0" smtClean="0">
                <a:solidFill>
                  <a:srgbClr val="002060"/>
                </a:solidFill>
              </a:rPr>
              <a:t>).</a:t>
            </a:r>
            <a:r>
              <a:rPr lang="en-US" sz="1100" dirty="0" smtClean="0">
                <a:solidFill>
                  <a:srgbClr val="002060"/>
                </a:solidFill>
              </a:rPr>
              <a:t> I explored this variation by looking into my videos contents. </a:t>
            </a:r>
            <a:endParaRPr lang="en-US" sz="1100" i="1" dirty="0">
              <a:solidFill>
                <a:srgbClr val="002060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sz="1100" dirty="0" smtClean="0">
                <a:solidFill>
                  <a:srgbClr val="002060"/>
                </a:solidFill>
              </a:rPr>
              <a:t>Word Clouds highlight the major contents of my YouTube searches in 2013,2014 and 2015 </a:t>
            </a:r>
            <a:r>
              <a:rPr lang="en-US" sz="1100" i="1" dirty="0">
                <a:solidFill>
                  <a:srgbClr val="002060"/>
                </a:solidFill>
              </a:rPr>
              <a:t>(Right-Bottom Figure</a:t>
            </a:r>
            <a:r>
              <a:rPr lang="en-US" sz="1100" i="1" dirty="0" smtClean="0">
                <a:solidFill>
                  <a:srgbClr val="002060"/>
                </a:solidFill>
              </a:rPr>
              <a:t>).</a:t>
            </a:r>
            <a:r>
              <a:rPr lang="en-US" sz="1100" dirty="0" smtClean="0">
                <a:solidFill>
                  <a:srgbClr val="002060"/>
                </a:solidFill>
              </a:rPr>
              <a:t> It is apparent that in 2013 and 2014 I was </a:t>
            </a:r>
            <a:r>
              <a:rPr lang="en-US" sz="1100" dirty="0">
                <a:solidFill>
                  <a:srgbClr val="002060"/>
                </a:solidFill>
              </a:rPr>
              <a:t>mostly watching </a:t>
            </a:r>
            <a:r>
              <a:rPr lang="en-US" sz="1100" dirty="0" smtClean="0">
                <a:solidFill>
                  <a:srgbClr val="002060"/>
                </a:solidFill>
              </a:rPr>
              <a:t>many tutorials and music videos after school or during my breaks. While, in 2015, I watched many lectures during my school time due to my NEW research subject ! The results are perfectly consistent with my personal experience.</a:t>
            </a:r>
          </a:p>
          <a:p>
            <a:pPr marL="171450" indent="-171450" algn="just">
              <a:buFontTx/>
              <a:buChar char="-"/>
            </a:pPr>
            <a:r>
              <a:rPr lang="en-US" sz="1100" dirty="0" smtClean="0">
                <a:solidFill>
                  <a:srgbClr val="002060"/>
                </a:solidFill>
              </a:rPr>
              <a:t>It is shown that the amount of </a:t>
            </a:r>
            <a:r>
              <a:rPr lang="en-US" sz="1100" dirty="0">
                <a:solidFill>
                  <a:srgbClr val="002060"/>
                </a:solidFill>
              </a:rPr>
              <a:t>m</a:t>
            </a:r>
            <a:r>
              <a:rPr lang="en-US" sz="1100" dirty="0" smtClean="0">
                <a:solidFill>
                  <a:srgbClr val="002060"/>
                </a:solidFill>
              </a:rPr>
              <a:t>y YouTube activities has a significant increasing trend every year. </a:t>
            </a:r>
            <a:r>
              <a:rPr lang="en-US" sz="1100" i="1" dirty="0" smtClean="0">
                <a:solidFill>
                  <a:srgbClr val="002060"/>
                </a:solidFill>
              </a:rPr>
              <a:t>(Pie chart,</a:t>
            </a:r>
            <a:r>
              <a:rPr lang="en-US" sz="1100" i="1" dirty="0">
                <a:solidFill>
                  <a:srgbClr val="002060"/>
                </a:solidFill>
              </a:rPr>
              <a:t> Right-Top </a:t>
            </a:r>
            <a:r>
              <a:rPr lang="en-US" sz="1100" i="1" dirty="0" smtClean="0">
                <a:solidFill>
                  <a:srgbClr val="002060"/>
                </a:solidFill>
              </a:rPr>
              <a:t>Figure)</a:t>
            </a:r>
          </a:p>
          <a:p>
            <a:pPr marL="171450" indent="-171450" algn="just">
              <a:buFontTx/>
              <a:buChar char="-"/>
            </a:pPr>
            <a:r>
              <a:rPr lang="en-US" sz="1100" dirty="0" smtClean="0">
                <a:solidFill>
                  <a:srgbClr val="002060"/>
                </a:solidFill>
              </a:rPr>
              <a:t>The background portrays the overall contents of my video searches!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1267</TotalTime>
  <Words>262</Words>
  <Application>Microsoft Macintosh PowerPoint</Application>
  <PresentationFormat>Widescreen</PresentationFormat>
  <Paragraphs>63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mohsen nabian</dc:creator>
  <cp:lastModifiedBy>mohsen nabian</cp:lastModifiedBy>
  <cp:revision>40</cp:revision>
  <dcterms:created xsi:type="dcterms:W3CDTF">2016-02-13T20:06:17Z</dcterms:created>
  <dcterms:modified xsi:type="dcterms:W3CDTF">2016-02-15T21:40:20Z</dcterms:modified>
</cp:coreProperties>
</file>