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1" r:id="rId2"/>
    <p:sldId id="370" r:id="rId3"/>
    <p:sldId id="388" r:id="rId4"/>
    <p:sldId id="389" r:id="rId5"/>
    <p:sldId id="390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92" r:id="rId16"/>
    <p:sldId id="394" r:id="rId17"/>
    <p:sldId id="3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BC9F49-16A7-47EE-A823-E182C58B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792EF-9814-4917-8011-3220BDB695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C1383-3188-4F09-B3F2-A8056C1E24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C1383-3188-4F09-B3F2-A8056C1E24A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C1383-3188-4F09-B3F2-A8056C1E24A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C1383-3188-4F09-B3F2-A8056C1E24A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792EF-9814-4917-8011-3220BDB695F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1FADE-C318-4A2F-8416-1EBC5755152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6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3AEC3-FEF8-426C-9FCE-45EBC03F582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A8DDB-586F-4346-B64A-B7594C987D0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A2E01-238F-42CF-A9CA-320AA852A12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97A50-C95F-4323-A74E-A411EAAB0C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07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97E98-4707-47F5-8F64-3322E2B822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17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847F8-B1D8-4663-84F4-1D6761F59DC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89FA-EDC0-43A5-B5EA-B9AD2858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89A2-FE91-4956-AB3D-AFED5AB06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34976-F8D1-4114-8AD1-EE1CCE41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C567-7829-4870-8F14-3B5545F44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31FA-5C72-4F67-9951-5B34DA896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5557D-61D6-4503-BB69-87DF887F2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4F32-95FE-42BE-AA8C-8CC06EA4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1F20A-8DCF-45DF-AED1-CFA360D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3823-39C8-4DC1-AEBA-8D26BF375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4A21-F3E8-43F9-84B9-382809F7A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6DF72-94C4-448D-A2E9-AEE14DBFA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C53-CE5A-4315-94FC-9B53F4A6B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418F-0DF5-483F-9EC4-5651DC2A8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9A25-B44D-4DDA-BB9B-45D33B166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4DA422D-8300-44E0-815F-A774E583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5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6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7.xls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10.xls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Excel_97-2003_Worksheet9.xls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8.xls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1.emf"/><Relationship Id="rId4" Type="http://schemas.openxmlformats.org/officeDocument/2006/relationships/oleObject" Target="../embeddings/Microsoft_Excel_97-2003_Worksheet1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3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4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Short Questions </a:t>
            </a:r>
            <a:r>
              <a:rPr lang="en-US" sz="3200" dirty="0">
                <a:latin typeface="Impact" pitchFamily="34" charset="0"/>
                <a:ea typeface="+mj-ea"/>
                <a:cs typeface="+mj-cs"/>
              </a:rPr>
              <a:t> </a:t>
            </a: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and Multiple Choices </a:t>
            </a:r>
            <a:endParaRPr lang="en-US" sz="3200" dirty="0"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latin typeface="Book Antiqua" pitchFamily="18" charset="0"/>
              </a:rPr>
              <a:t>1. </a:t>
            </a:r>
            <a:r>
              <a:rPr lang="en-US" sz="2400" dirty="0" smtClean="0">
                <a:latin typeface="Book Antiqua" pitchFamily="18" charset="0"/>
              </a:rPr>
              <a:t>Given an actual demand of 60 for a period when forecast of 70 was anticipated, and an alpha of 0.3, what would the forecast for the next period be using simple exponential smoothing? </a:t>
            </a:r>
          </a:p>
          <a:p>
            <a:pPr lvl="0"/>
            <a:endParaRPr lang="en-US" sz="2400" dirty="0" smtClean="0">
              <a:latin typeface="Book Antiqua" pitchFamily="18" charset="0"/>
            </a:endParaRPr>
          </a:p>
          <a:p>
            <a:pPr marL="914400" lvl="1" indent="-457200"/>
            <a:r>
              <a:rPr lang="en-US" sz="2400" dirty="0" smtClean="0">
                <a:latin typeface="Book Antiqua" pitchFamily="18" charset="0"/>
              </a:rPr>
              <a:t>F = (1-0.3)(70)+0.3(60)  = 67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3200400"/>
            <a:ext cx="9144000" cy="3539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 Antiqua" pitchFamily="18" charset="0"/>
              </a:rPr>
              <a:t>2</a:t>
            </a:r>
            <a:r>
              <a:rPr lang="en-US" sz="2400" b="1" dirty="0" smtClean="0">
                <a:latin typeface="Book Antiqua" pitchFamily="18" charset="0"/>
              </a:rPr>
              <a:t>. </a:t>
            </a:r>
            <a:r>
              <a:rPr lang="en-US" sz="2400" dirty="0" smtClean="0">
                <a:latin typeface="Book Antiqua" pitchFamily="18" charset="0"/>
              </a:rPr>
              <a:t>Suppose you have been asked to generate a demand forecast for a product for year 2012 using an exponential smoothing method. The forecast demand in 2011 was 910. The actual demand in 2011 was 850. Using this data and a smoothing constant of 0.3, which of the following is the demand forecast for year 2012?</a:t>
            </a:r>
          </a:p>
          <a:p>
            <a:pPr lvl="1"/>
            <a:r>
              <a:rPr lang="en-US" sz="2000" dirty="0" smtClean="0">
                <a:latin typeface="Book Antiqua" pitchFamily="18" charset="0"/>
              </a:rPr>
              <a:t>A) 850</a:t>
            </a:r>
          </a:p>
          <a:p>
            <a:pPr lvl="1"/>
            <a:r>
              <a:rPr lang="en-US" sz="2000" dirty="0" smtClean="0">
                <a:latin typeface="Book Antiqua" pitchFamily="18" charset="0"/>
              </a:rPr>
              <a:t>B) 885</a:t>
            </a:r>
          </a:p>
          <a:p>
            <a:pPr lvl="1"/>
            <a:r>
              <a:rPr lang="en-US" sz="2000" dirty="0" smtClean="0">
                <a:latin typeface="Book Antiqua" pitchFamily="18" charset="0"/>
              </a:rPr>
              <a:t>C) 892</a:t>
            </a:r>
          </a:p>
          <a:p>
            <a:pPr lvl="1"/>
            <a:r>
              <a:rPr lang="en-US" sz="2000" dirty="0" smtClean="0">
                <a:latin typeface="Book Antiqua" pitchFamily="18" charset="0"/>
              </a:rPr>
              <a:t>D) 925</a:t>
            </a:r>
          </a:p>
          <a:p>
            <a:pPr lvl="1"/>
            <a:r>
              <a:rPr lang="en-US" sz="2000" dirty="0" smtClean="0">
                <a:latin typeface="Book Antiqua" pitchFamily="18" charset="0"/>
              </a:rPr>
              <a:t>E) 930</a:t>
            </a:r>
            <a:r>
              <a:rPr lang="en-US" sz="2400" dirty="0" smtClean="0">
                <a:latin typeface="Book Antiqua" pitchFamily="18" charset="0"/>
              </a:rPr>
              <a:t> 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81400" y="5867400"/>
            <a:ext cx="50292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latin typeface="Book Antiqua" pitchFamily="18" charset="0"/>
              </a:rPr>
              <a:t>F = (1-0.3)(910)+0.3(850)  = 892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" y="74612"/>
            <a:ext cx="91440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400" dirty="0">
                <a:latin typeface="Impact" pitchFamily="34" charset="0"/>
              </a:rPr>
              <a:t> (c)Forecast for Sep Using Exponential Smoothing  </a:t>
            </a:r>
            <a:r>
              <a:rPr lang="el-GR" sz="2400" dirty="0">
                <a:latin typeface="Impact" pitchFamily="34" charset="0"/>
              </a:rPr>
              <a:t>α</a:t>
            </a:r>
            <a:r>
              <a:rPr lang="en-US" sz="2400" dirty="0">
                <a:latin typeface="Impact" pitchFamily="34" charset="0"/>
              </a:rPr>
              <a:t> =0.2 and F(Mar) = 19</a:t>
            </a:r>
          </a:p>
        </p:txBody>
      </p:sp>
      <p:graphicFrame>
        <p:nvGraphicFramePr>
          <p:cNvPr id="102404" name="Object 4"/>
          <p:cNvGraphicFramePr>
            <a:graphicFrameLocks noGrp="1" noChangeAspect="1"/>
          </p:cNvGraphicFramePr>
          <p:nvPr>
            <p:ph/>
          </p:nvPr>
        </p:nvGraphicFramePr>
        <p:xfrm>
          <a:off x="147638" y="833438"/>
          <a:ext cx="3019425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Worksheet" r:id="rId4" imgW="1228649" imgH="1304849" progId="Excel.Sheet.8">
                  <p:embed/>
                </p:oleObj>
              </mc:Choice>
              <mc:Fallback>
                <p:oleObj name="Worksheet" r:id="rId4" imgW="1228649" imgH="1304849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833438"/>
                        <a:ext cx="3019425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648200" y="9144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March is period 2 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0" y="4419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 (1-</a:t>
            </a:r>
            <a:r>
              <a:rPr lang="el-GR" sz="240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+ </a:t>
            </a:r>
            <a:r>
              <a:rPr lang="el-GR" sz="240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A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0" y="5257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 (0.8)19+ 0.2(18)  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 18.8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8" grpId="0"/>
      <p:bldP spid="102409" grpId="0"/>
      <p:bldP spid="1024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0"/>
            <a:ext cx="91440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(c) Forecast for Sep Using </a:t>
            </a:r>
            <a:r>
              <a:rPr lang="el-GR" sz="3200" dirty="0">
                <a:latin typeface="Impact" pitchFamily="34" charset="0"/>
              </a:rPr>
              <a:t>α</a:t>
            </a:r>
            <a:r>
              <a:rPr lang="en-US" sz="3200" dirty="0">
                <a:latin typeface="Impact" pitchFamily="34" charset="0"/>
              </a:rPr>
              <a:t> =.2 and F(Mar) = 19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0" y="838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Using the same formula, we compute 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, 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, 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, 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, and finally 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which is the demand for Sep.</a:t>
            </a:r>
          </a:p>
        </p:txBody>
      </p:sp>
      <p:graphicFrame>
        <p:nvGraphicFramePr>
          <p:cNvPr id="106506" name="Object 10"/>
          <p:cNvGraphicFramePr>
            <a:graphicFrameLocks noGrp="1" noChangeAspect="1"/>
          </p:cNvGraphicFramePr>
          <p:nvPr>
            <p:ph/>
          </p:nvPr>
        </p:nvGraphicFramePr>
        <p:xfrm>
          <a:off x="1366838" y="1905000"/>
          <a:ext cx="5364162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Worksheet" r:id="rId4" imgW="1838249" imgH="1467002" progId="Excel.Sheet.8">
                  <p:embed/>
                </p:oleObj>
              </mc:Choice>
              <mc:Fallback>
                <p:oleObj name="Worksheet" r:id="rId4" imgW="1838249" imgH="146700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905000"/>
                        <a:ext cx="5364162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" y="0"/>
            <a:ext cx="91440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(d) Forecast for Sep Using  Naïve Method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0" y="838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(t +1)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=A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743200" y="76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=A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181600" y="76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latin typeface="Book Antiqua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Book Antiqua" pitchFamily="18" charset="0"/>
                <a:cs typeface="Times New Roman" pitchFamily="18" charset="0"/>
              </a:rPr>
              <a:t> = 20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Book Antiqua" pitchFamily="18" charset="0"/>
                <a:cs typeface="Times New Roman" pitchFamily="18" charset="0"/>
              </a:rPr>
              <a:t>Forecast for all periods using Naïve Method </a:t>
            </a:r>
          </a:p>
        </p:txBody>
      </p:sp>
      <p:graphicFrame>
        <p:nvGraphicFramePr>
          <p:cNvPr id="108557" name="Object 13"/>
          <p:cNvGraphicFramePr>
            <a:graphicFrameLocks noGrp="1" noChangeAspect="1"/>
          </p:cNvGraphicFramePr>
          <p:nvPr>
            <p:ph/>
          </p:nvPr>
        </p:nvGraphicFramePr>
        <p:xfrm>
          <a:off x="909638" y="2209800"/>
          <a:ext cx="5364162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Worksheet" r:id="rId4" imgW="1838249" imgH="1467002" progId="Excel.Sheet.8">
                  <p:embed/>
                </p:oleObj>
              </mc:Choice>
              <mc:Fallback>
                <p:oleObj name="Worksheet" r:id="rId4" imgW="1838249" imgH="146700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209800"/>
                        <a:ext cx="5364162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50" grpId="0"/>
      <p:bldP spid="108551" grpId="0"/>
      <p:bldP spid="1085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" y="0"/>
            <a:ext cx="914400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(e) Which Technique ?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638800" y="2057400"/>
            <a:ext cx="35052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28600" y="685800"/>
            <a:ext cx="89154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When comparing several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methods,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we need to use  the same time horizon for all methods. We need to have actual as well as forecasts for all methods for all periods of MAD computations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Here we have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Actual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for periods 1 to 7;  that is 7 periods.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Regression can provide us with forecast for  periods 1 to ∞</a:t>
            </a: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Five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period moving average can only provide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forecast for  periods 6 and 7; that is 2 periods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Therefore, to compare all these methods, we can  compute MAD only over 2 periods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. But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two period is not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enough.</a:t>
            </a:r>
          </a:p>
          <a:p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Naïve Method or Exponential Smoothing ? </a:t>
            </a: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Naïve method  forecasts for periods   2 to 7; That is 6 periods</a:t>
            </a: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Exponential Smoothing for periods   2 to 7; That is 6 periods</a:t>
            </a: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We can compare NM and ES   over 6 periods.</a:t>
            </a:r>
          </a:p>
          <a:p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endParaRPr lang="en-US" sz="2400" dirty="0">
              <a:latin typeface="Book Antiqua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8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8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8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8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8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66675" y="0"/>
            <a:ext cx="90773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(e) Naïve Method or Exponential Smoothing ?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2435" y="914400"/>
          <a:ext cx="6669365" cy="25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Worksheet" r:id="rId4" imgW="4257853" imgH="1609589" progId="Excel.Sheet.8">
                  <p:embed/>
                </p:oleObj>
              </mc:Choice>
              <mc:Fallback>
                <p:oleObj name="Worksheet" r:id="rId4" imgW="4257853" imgH="1609589" progId="Excel.Shee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5" y="914400"/>
                        <a:ext cx="6669365" cy="252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34200" y="914400"/>
          <a:ext cx="2133600" cy="25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Worksheet" r:id="rId6" imgW="1362253" imgH="1609589" progId="Excel.Sheet.8">
                  <p:embed/>
                </p:oleObj>
              </mc:Choice>
              <mc:Fallback>
                <p:oleObj name="Worksheet" r:id="rId6" imgW="1362253" imgH="1609589" progId="Excel.Shee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914400"/>
                        <a:ext cx="2133600" cy="252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813884" y="3505200"/>
          <a:ext cx="2286000" cy="31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Worksheet" r:id="rId8" imgW="1704848" imgH="237989" progId="Excel.Sheet.8">
                  <p:embed/>
                </p:oleObj>
              </mc:Choice>
              <mc:Fallback>
                <p:oleObj name="Worksheet" r:id="rId8" imgW="1704848" imgH="237989" progId="Excel.Shee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884" y="3505200"/>
                        <a:ext cx="2286000" cy="31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77200" y="3810000"/>
            <a:ext cx="935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48768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However, we need to keep all methods, because we need more actual data. A  MAD computed  just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6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periods is not a reliable measure.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It is better to have all methods for say 10-20 more periods, and then identify the best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66675" y="0"/>
            <a:ext cx="90773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5737" y="39325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larger the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larger the number of periods in the moving average. True or false? Why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096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For what value of alpha the forecast for the next period is equal to 90% of the actual of this period.</a:t>
            </a:r>
          </a:p>
          <a:p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pPr marL="914400" lvl="1" indent="-45720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A) 0.9</a:t>
            </a:r>
          </a:p>
          <a:p>
            <a:pPr marL="914400" lvl="1" indent="-45720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B) 0.1</a:t>
            </a:r>
          </a:p>
          <a:p>
            <a:pPr marL="914400" lvl="1" indent="-45720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C) 0.5</a:t>
            </a:r>
          </a:p>
          <a:p>
            <a:pPr marL="914400" lvl="1" indent="-45720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D) all of the above</a:t>
            </a:r>
          </a:p>
          <a:p>
            <a:pPr marL="914400" lvl="1" indent="-45720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E) we do not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know</a:t>
            </a: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Short Questions </a:t>
            </a:r>
            <a:r>
              <a:rPr lang="en-US" sz="3200" dirty="0">
                <a:latin typeface="Impact" pitchFamily="34" charset="0"/>
                <a:ea typeface="+mj-ea"/>
                <a:cs typeface="+mj-cs"/>
              </a:rPr>
              <a:t> </a:t>
            </a: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and Multiple Choices </a:t>
            </a:r>
            <a:endParaRPr lang="en-US" sz="3200" dirty="0"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61" y="4870101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False</a:t>
            </a: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Age of data = 1/</a:t>
            </a:r>
            <a:r>
              <a:rPr lang="el-GR" sz="2400" dirty="0" smtClean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</a:p>
          <a:p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0.5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  <a:sym typeface="Wingdings" panose="05000000000000000000" pitchFamily="2" charset="2"/>
              </a:rPr>
              <a:t> age of data is 2 periods.</a:t>
            </a:r>
          </a:p>
          <a:p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0.2 </a:t>
            </a:r>
            <a:r>
              <a:rPr lang="en-US" sz="2400" dirty="0">
                <a:latin typeface="Book Antiqua" pitchFamily="18" charset="0"/>
                <a:cs typeface="Times New Roman" pitchFamily="18" charset="0"/>
                <a:sym typeface="Wingdings" panose="05000000000000000000" pitchFamily="2" charset="2"/>
              </a:rPr>
              <a:t> age of data is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  <a:sym typeface="Wingdings" panose="05000000000000000000" pitchFamily="2" charset="2"/>
              </a:rPr>
              <a:t>5 periods.</a:t>
            </a:r>
          </a:p>
          <a:p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0.1 </a:t>
            </a:r>
            <a:r>
              <a:rPr lang="en-US" sz="2400" dirty="0">
                <a:latin typeface="Book Antiqua" pitchFamily="18" charset="0"/>
                <a:cs typeface="Times New Roman" pitchFamily="18" charset="0"/>
                <a:sym typeface="Wingdings" panose="05000000000000000000" pitchFamily="2" charset="2"/>
              </a:rPr>
              <a:t> age of data is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  <a:sym typeface="Wingdings" panose="05000000000000000000" pitchFamily="2" charset="2"/>
              </a:rPr>
              <a:t>10 periods.</a:t>
            </a: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66675" y="0"/>
            <a:ext cx="90773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09601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itchFamily="18" charset="0"/>
              </a:rPr>
              <a:t>Given the following demand</a:t>
            </a:r>
          </a:p>
          <a:p>
            <a:r>
              <a:rPr lang="en-US" sz="2400" dirty="0" smtClean="0">
                <a:latin typeface="Book Antiqua" pitchFamily="18" charset="0"/>
              </a:rPr>
              <a:t>Suppose the forecast for period 2 is equal to the actual for period 1.  What is your forecast for period 4 using exponential smoothing and α=0.5?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A) </a:t>
            </a:r>
            <a:r>
              <a:rPr lang="en-US" sz="2000" dirty="0" smtClean="0">
                <a:latin typeface="Book Antiqua" pitchFamily="18" charset="0"/>
              </a:rPr>
              <a:t>300</a:t>
            </a:r>
          </a:p>
          <a:p>
            <a:pPr lvl="1"/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B) </a:t>
            </a:r>
            <a:r>
              <a:rPr lang="en-US" sz="2000" dirty="0" smtClean="0">
                <a:latin typeface="Book Antiqua" pitchFamily="18" charset="0"/>
              </a:rPr>
              <a:t>400</a:t>
            </a:r>
          </a:p>
          <a:p>
            <a:pPr lvl="1"/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C) </a:t>
            </a:r>
            <a:r>
              <a:rPr lang="en-US" sz="2000" dirty="0" smtClean="0">
                <a:latin typeface="Book Antiqua" pitchFamily="18" charset="0"/>
              </a:rPr>
              <a:t>500</a:t>
            </a:r>
          </a:p>
          <a:p>
            <a:pPr lvl="1"/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D) </a:t>
            </a:r>
            <a:r>
              <a:rPr lang="en-US" sz="2000" dirty="0" smtClean="0">
                <a:latin typeface="Book Antiqua" pitchFamily="18" charset="0"/>
              </a:rPr>
              <a:t>550</a:t>
            </a:r>
          </a:p>
          <a:p>
            <a:pPr lvl="1"/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E) </a:t>
            </a:r>
            <a:r>
              <a:rPr lang="en-US" sz="2000" dirty="0" smtClean="0">
                <a:latin typeface="Book Antiqua" pitchFamily="18" charset="0"/>
              </a:rPr>
              <a:t>none of the above</a:t>
            </a:r>
            <a:endParaRPr lang="en-US" sz="2000" dirty="0" smtClean="0">
              <a:latin typeface="Book Antiqua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467600" y="1828800"/>
          <a:ext cx="1374140" cy="963930"/>
        </p:xfrm>
        <a:graphic>
          <a:graphicData uri="http://schemas.openxmlformats.org/drawingml/2006/table">
            <a:tbl>
              <a:tblPr/>
              <a:tblGrid>
                <a:gridCol w="666750"/>
                <a:gridCol w="707390"/>
              </a:tblGrid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Period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Demand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199" y="3718144"/>
            <a:ext cx="8731045" cy="313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(1-0.5)F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+ 0.5(A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(1/2) 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(1/2) 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(</a:t>
            </a:r>
            <a:r>
              <a:rPr lang="en-US" sz="2400" dirty="0" err="1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err="1" smtClean="0">
                <a:latin typeface="Book Antiqua" pitchFamily="18" charset="0"/>
                <a:cs typeface="Times New Roman" pitchFamily="18" charset="0"/>
              </a:rPr>
              <a:t>+A</a:t>
            </a:r>
            <a:r>
              <a:rPr lang="en-US" sz="2400" baseline="-25000" dirty="0" err="1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)/2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(F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)/2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(300+500)/2= 400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= (F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)/2 = (400+600)/2 = 500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Short Questions </a:t>
            </a:r>
            <a:r>
              <a:rPr lang="en-US" sz="3200" dirty="0">
                <a:latin typeface="Impact" pitchFamily="34" charset="0"/>
                <a:ea typeface="+mj-ea"/>
                <a:cs typeface="+mj-cs"/>
              </a:rPr>
              <a:t> </a:t>
            </a: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and Multiple Choices </a:t>
            </a:r>
            <a:endParaRPr lang="en-US" sz="3200" dirty="0"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66675" y="0"/>
            <a:ext cx="90773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096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Given a forecast using a 6 period moving average. What is the average age of data? 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last piece (newest piece) of data is only 1 period old.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first piece (oldest piece)  of data in a 6 period moving average is 6 periods old.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average age of data is (1+6)/2 = 3.5 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0" y="30480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If the age of data in exponential smoothing is 1/ α, for what value of α, exponential smoothing performs close to a six period moving average?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age of data in a 6 period moving average is 3.5. 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The age of data in exponential smoothing is 1/ α.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1/ α = 3.5</a:t>
            </a:r>
          </a:p>
          <a:p>
            <a:pPr lvl="0"/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α = 1/3.5</a:t>
            </a:r>
          </a:p>
          <a:p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α = 0.29</a:t>
            </a:r>
          </a:p>
          <a:p>
            <a:pPr lvl="0"/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  <a:p>
            <a:endParaRPr lang="en-US" sz="2400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Short Questions </a:t>
            </a:r>
            <a:r>
              <a:rPr lang="en-US" sz="3200" dirty="0">
                <a:latin typeface="Impact" pitchFamily="34" charset="0"/>
                <a:ea typeface="+mj-ea"/>
                <a:cs typeface="+mj-cs"/>
              </a:rPr>
              <a:t> </a:t>
            </a:r>
            <a:r>
              <a:rPr lang="en-US" sz="3200" dirty="0" smtClean="0">
                <a:latin typeface="Impact" pitchFamily="34" charset="0"/>
                <a:ea typeface="+mj-ea"/>
                <a:cs typeface="+mj-cs"/>
              </a:rPr>
              <a:t>and Multiple Choices </a:t>
            </a:r>
            <a:endParaRPr lang="en-US" sz="3200" dirty="0"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6675" y="0"/>
            <a:ext cx="90773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Impact" pitchFamily="34" charset="0"/>
              </a:rPr>
              <a:t>Short Questions  and Multiple Choices 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0" y="685800"/>
            <a:ext cx="9144000" cy="208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3. </a:t>
            </a:r>
            <a:r>
              <a:rPr lang="en-US" sz="2400" kern="0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The president of State University wants to forecast student enrollments for this academic year based on the following historical data: 5 years ago ; 15,000, 4 years ago ; 16,000, 3 years ago; 18,000, 2 years ago; 20,000, Last year; 21,000. What is the forecast for this year using exponential smoothing with </a:t>
            </a:r>
            <a:r>
              <a:rPr lang="el-GR" sz="2400" b="1" kern="0" dirty="0" smtClean="0">
                <a:solidFill>
                  <a:srgbClr val="4EA68F"/>
                </a:solidFill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b="1" kern="0" dirty="0" smtClean="0">
                <a:solidFill>
                  <a:srgbClr val="4EA68F"/>
                </a:solidFill>
                <a:latin typeface="Book Antiqua" pitchFamily="18" charset="0"/>
                <a:cs typeface="Times New Roman" pitchFamily="18" charset="0"/>
              </a:rPr>
              <a:t> = 0.4</a:t>
            </a:r>
            <a:r>
              <a:rPr lang="en-US" sz="2400" kern="0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, if the forecast for two years ago was </a:t>
            </a:r>
            <a:r>
              <a:rPr lang="en-US" sz="2400" b="1" kern="0" dirty="0" smtClean="0">
                <a:solidFill>
                  <a:srgbClr val="4EA68F"/>
                </a:solidFill>
                <a:latin typeface="Book Antiqua" pitchFamily="18" charset="0"/>
                <a:cs typeface="Times New Roman" pitchFamily="18" charset="0"/>
              </a:rPr>
              <a:t>16,000</a:t>
            </a:r>
            <a:r>
              <a:rPr lang="en-US" sz="2400" kern="0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275040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t           1               2		       3                    4                   5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31242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  15000	  16000	  18000	  20000	  21000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358140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						 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16000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3581400"/>
            <a:ext cx="1371600" cy="449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17600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916" y="4038600"/>
            <a:ext cx="8534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b="1" dirty="0">
                <a:latin typeface="Book Antiqua" pitchFamily="18" charset="0"/>
                <a:cs typeface="Times New Roman" pitchFamily="18" charset="0"/>
              </a:rPr>
              <a:t>Forecast for last year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)F4+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(A4)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0.6(16000)+0.4(20000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)=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17600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916" y="5384856"/>
            <a:ext cx="8534400" cy="13969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b="1" dirty="0">
                <a:latin typeface="Book Antiqua" pitchFamily="18" charset="0"/>
                <a:cs typeface="Times New Roman" pitchFamily="18" charset="0"/>
              </a:rPr>
              <a:t>Forecast for this year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)F5+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(A5)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0.6(17600)+0.4(21000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)=18960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Impact" pitchFamily="34" charset="0"/>
              </a:rPr>
              <a:t>Short Questions  and Multiple Choices 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0" y="685801"/>
            <a:ext cx="9144000" cy="2739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itchFamily="18" charset="0"/>
              </a:rPr>
              <a:t>4. </a:t>
            </a:r>
            <a:r>
              <a:rPr lang="en-US" sz="2400" dirty="0" smtClean="0">
                <a:latin typeface="Book Antiqua" pitchFamily="18" charset="0"/>
              </a:rPr>
              <a:t>Use exponential smoothing to forecast </a:t>
            </a:r>
            <a:r>
              <a:rPr lang="en-US" sz="2400" dirty="0" smtClean="0">
                <a:latin typeface="Book Antiqua" pitchFamily="18" charset="0"/>
              </a:rPr>
              <a:t>this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period’s demand if </a:t>
            </a:r>
            <a:r>
              <a:rPr lang="en-US" sz="2400" dirty="0" smtClean="0">
                <a:latin typeface="Book Antiqua" pitchFamily="18" charset="0"/>
                <a:sym typeface="Symbol"/>
              </a:rPr>
              <a:t> = </a:t>
            </a:r>
            <a:r>
              <a:rPr lang="en-US" sz="2400" dirty="0" smtClean="0">
                <a:latin typeface="Book Antiqua" pitchFamily="18" charset="0"/>
              </a:rPr>
              <a:t>0.2, </a:t>
            </a:r>
            <a:r>
              <a:rPr lang="en-US" sz="2400" dirty="0" smtClean="0">
                <a:latin typeface="Book Antiqua" pitchFamily="18" charset="0"/>
              </a:rPr>
              <a:t>previous </a:t>
            </a:r>
            <a:r>
              <a:rPr lang="en-US" sz="2400" dirty="0" smtClean="0">
                <a:latin typeface="Book Antiqua" pitchFamily="18" charset="0"/>
              </a:rPr>
              <a:t>actual demand was 30, and previous forecast was 35. 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</a:rPr>
              <a:t>A) 29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</a:rPr>
              <a:t>B) 31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</a:rPr>
              <a:t>C) 34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</a:rPr>
              <a:t>D) 36</a:t>
            </a:r>
          </a:p>
          <a:p>
            <a:pPr marL="914400" lvl="1" indent="-457200"/>
            <a:r>
              <a:rPr lang="en-US" sz="2000" dirty="0" smtClean="0">
                <a:latin typeface="Book Antiqua" pitchFamily="18" charset="0"/>
              </a:rPr>
              <a:t>E) 37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4996338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>
                <a:latin typeface="Book Antiqua" pitchFamily="18" charset="0"/>
              </a:rPr>
              <a:t>F</a:t>
            </a:r>
            <a:r>
              <a:rPr lang="en-US" sz="2400" baseline="-25000">
                <a:latin typeface="Book Antiqua" pitchFamily="18" charset="0"/>
              </a:rPr>
              <a:t>(t+1)</a:t>
            </a:r>
            <a:r>
              <a:rPr lang="en-US" sz="2400">
                <a:latin typeface="Book Antiqua" pitchFamily="18" charset="0"/>
              </a:rPr>
              <a:t> = F</a:t>
            </a:r>
            <a:r>
              <a:rPr lang="en-US" sz="2400" baseline="-25000">
                <a:latin typeface="Book Antiqua" pitchFamily="18" charset="0"/>
              </a:rPr>
              <a:t>t</a:t>
            </a:r>
            <a:r>
              <a:rPr lang="en-US" sz="2400">
                <a:latin typeface="Book Antiqua" pitchFamily="18" charset="0"/>
              </a:rPr>
              <a:t> + </a:t>
            </a:r>
            <a:r>
              <a:rPr lang="en-US" sz="2400">
                <a:latin typeface="Book Antiqua" pitchFamily="18" charset="0"/>
                <a:sym typeface="Symbol" pitchFamily="18" charset="2"/>
              </a:rPr>
              <a:t> (A</a:t>
            </a:r>
            <a:r>
              <a:rPr lang="en-US" sz="2400" baseline="-2500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400">
                <a:latin typeface="Book Antiqua" pitchFamily="18" charset="0"/>
                <a:sym typeface="Symbol" pitchFamily="18" charset="2"/>
              </a:rPr>
              <a:t>-F</a:t>
            </a:r>
            <a:r>
              <a:rPr lang="en-US" sz="2400" baseline="-2500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400">
                <a:latin typeface="Book Antiqua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3624738"/>
            <a:ext cx="86106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 b="1" dirty="0" smtClean="0">
                <a:latin typeface="Book Antiqua" pitchFamily="18" charset="0"/>
              </a:rPr>
              <a:t>5. </a:t>
            </a:r>
            <a:r>
              <a:rPr lang="en-US" sz="2400" dirty="0" smtClean="0">
                <a:latin typeface="Book Antiqua" pitchFamily="18" charset="0"/>
              </a:rPr>
              <a:t>Exponential </a:t>
            </a:r>
            <a:r>
              <a:rPr lang="en-US" sz="2400" dirty="0">
                <a:latin typeface="Book Antiqua" pitchFamily="18" charset="0"/>
              </a:rPr>
              <a:t>smoothing is being used to forecast demand. The previous forecast of 66 turned out to be 5 units larger  than actual demand. The next forecast is 65. Compute  </a:t>
            </a:r>
            <a:r>
              <a:rPr lang="en-US" sz="2400" dirty="0">
                <a:latin typeface="Book Antiqua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 Antiqua" pitchFamily="18" charset="0"/>
              </a:rPr>
              <a:t>?</a:t>
            </a:r>
          </a:p>
          <a:p>
            <a:pPr marL="457200" indent="-457200" eaLnBrk="0" hangingPunct="0"/>
            <a:endParaRPr lang="en-US" sz="2400" dirty="0">
              <a:latin typeface="Book Antiqua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" y="6139338"/>
            <a:ext cx="33528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 dirty="0">
                <a:latin typeface="Book Antiqua" pitchFamily="18" charset="0"/>
                <a:sym typeface="Symbol" pitchFamily="18" charset="2"/>
              </a:rPr>
              <a:t>65 = 66 +   (-5</a:t>
            </a:r>
            <a:r>
              <a:rPr lang="en-US" sz="2400" dirty="0" smtClean="0">
                <a:latin typeface="Book Antiqua" pitchFamily="18" charset="0"/>
                <a:sym typeface="Symbol" pitchFamily="18" charset="2"/>
              </a:rPr>
              <a:t>)</a:t>
            </a:r>
            <a:endParaRPr lang="en-US" sz="2400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524000" y="4996338"/>
            <a:ext cx="381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24000" y="552973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66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362200" y="4996338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90800" y="5529738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+5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57200" y="5072538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5800" y="552973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65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98295" y="5535650"/>
            <a:ext cx="518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- </a:t>
            </a:r>
            <a:r>
              <a:rPr lang="en-US" sz="2400" dirty="0">
                <a:latin typeface="Book Antiqua" pitchFamily="18" charset="0"/>
              </a:rPr>
              <a:t>5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305300" y="6164711"/>
            <a:ext cx="1524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/>
            <a:r>
              <a:rPr lang="en-US" sz="2400" dirty="0" smtClean="0">
                <a:latin typeface="Book Antiqua" pitchFamily="18" charset="0"/>
                <a:sym typeface="Symbol" pitchFamily="18" charset="2"/>
              </a:rPr>
              <a:t>5 </a:t>
            </a:r>
            <a:r>
              <a:rPr lang="en-US" sz="2400" dirty="0">
                <a:latin typeface="Book Antiqua" pitchFamily="18" charset="0"/>
                <a:sym typeface="Symbol" pitchFamily="18" charset="2"/>
              </a:rPr>
              <a:t> = </a:t>
            </a:r>
            <a:r>
              <a:rPr lang="en-US" sz="2400" dirty="0" smtClean="0">
                <a:latin typeface="Book Antiqua" pitchFamily="18" charset="0"/>
                <a:sym typeface="Symbol" pitchFamily="18" charset="2"/>
              </a:rPr>
              <a:t>1</a:t>
            </a:r>
            <a:endParaRPr lang="en-US" sz="2400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086600" y="6167735"/>
            <a:ext cx="1295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/>
            <a:r>
              <a:rPr lang="en-US" sz="2400" dirty="0" smtClean="0">
                <a:latin typeface="Book Antiqua" pitchFamily="18" charset="0"/>
                <a:sym typeface="Symbol" pitchFamily="18" charset="2"/>
              </a:rPr>
              <a:t> </a:t>
            </a:r>
            <a:r>
              <a:rPr lang="en-US" sz="2400" dirty="0">
                <a:latin typeface="Book Antiqua" pitchFamily="18" charset="0"/>
                <a:sym typeface="Symbol" pitchFamily="18" charset="2"/>
              </a:rPr>
              <a:t>= 0.2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50292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latin typeface="Book Antiqua" pitchFamily="18" charset="0"/>
              </a:rPr>
              <a:t>F = (1-0.2)(35)+0.2(30)  </a:t>
            </a:r>
            <a:r>
              <a:rPr lang="en-US" sz="2400" smtClean="0">
                <a:latin typeface="Book Antiqua" pitchFamily="18" charset="0"/>
              </a:rPr>
              <a:t>= 34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Impact" pitchFamily="34" charset="0"/>
              </a:rPr>
              <a:t>Short Questions  and Multiple Choices 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60016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latin typeface="Book Antiqua" pitchFamily="18" charset="0"/>
              </a:rPr>
              <a:t>6. </a:t>
            </a:r>
            <a:r>
              <a:rPr lang="en-US" sz="2400" dirty="0" smtClean="0">
                <a:latin typeface="Book Antiqua" pitchFamily="18" charset="0"/>
              </a:rPr>
              <a:t>A forecast based on the previous forecast plus a percentage of the forecast error is: 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A) a naive forecast 	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B) a simple moving average forecast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C) a centered moving average forecast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D) an exponentially smoothed forecast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E) an associative forecast</a:t>
            </a:r>
          </a:p>
          <a:p>
            <a:r>
              <a:rPr lang="en-US" sz="2400" dirty="0" smtClean="0">
                <a:latin typeface="Book Antiqua" pitchFamily="18" charset="0"/>
              </a:rPr>
              <a:t> </a:t>
            </a:r>
          </a:p>
          <a:p>
            <a:pPr lvl="0"/>
            <a:r>
              <a:rPr lang="en-US" sz="2400" b="1" dirty="0" smtClean="0">
                <a:latin typeface="Book Antiqua" pitchFamily="18" charset="0"/>
              </a:rPr>
              <a:t>7. </a:t>
            </a:r>
            <a:r>
              <a:rPr lang="en-US" sz="2400" dirty="0" smtClean="0">
                <a:latin typeface="Book Antiqua" pitchFamily="18" charset="0"/>
              </a:rPr>
              <a:t>In exponential smoothing forecasting, using large values of the smoothing coefficient </a:t>
            </a:r>
            <a:r>
              <a:rPr lang="en-US" sz="2400" dirty="0" smtClean="0">
                <a:latin typeface="Book Antiqua" pitchFamily="18" charset="0"/>
                <a:sym typeface="Symbol"/>
              </a:rPr>
              <a:t></a:t>
            </a:r>
            <a:r>
              <a:rPr lang="en-US" sz="2400" dirty="0" smtClean="0">
                <a:latin typeface="Book Antiqua" pitchFamily="18" charset="0"/>
              </a:rPr>
              <a:t> generates forecasts that are more: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A) accurate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B) responsive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C) random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D) stable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E) level</a:t>
            </a:r>
          </a:p>
          <a:p>
            <a:endParaRPr lang="en-US" sz="2400" dirty="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3600" y="2514600"/>
            <a:ext cx="2743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-F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1200" y="51054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4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Impact" pitchFamily="34" charset="0"/>
              </a:rPr>
              <a:t>Short Questions  and Multiple Choices 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637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itchFamily="18" charset="0"/>
              </a:rPr>
              <a:t>8</a:t>
            </a:r>
            <a:r>
              <a:rPr lang="en-US" sz="2400" dirty="0" smtClean="0">
                <a:latin typeface="Book Antiqua" pitchFamily="18" charset="0"/>
              </a:rPr>
              <a:t>. For what value of α, exponential smoothing becomes </a:t>
            </a:r>
            <a:r>
              <a:rPr lang="en-US" sz="2400" dirty="0" err="1" smtClean="0">
                <a:latin typeface="Book Antiqua" pitchFamily="18" charset="0"/>
              </a:rPr>
              <a:t>naїve</a:t>
            </a:r>
            <a:r>
              <a:rPr lang="en-US" sz="2400" dirty="0" smtClean="0">
                <a:latin typeface="Book Antiqua" pitchFamily="18" charset="0"/>
              </a:rPr>
              <a:t> method? 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A) α =0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B) α =0.25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C) α =0.5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D) α =0.75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E) α =1</a:t>
            </a:r>
          </a:p>
          <a:p>
            <a:pPr lvl="0"/>
            <a:endParaRPr lang="en-US" sz="2400" dirty="0" smtClean="0">
              <a:latin typeface="Book Antiqua" pitchFamily="18" charset="0"/>
            </a:endParaRPr>
          </a:p>
          <a:p>
            <a:r>
              <a:rPr lang="en-US" sz="2400" b="1" dirty="0" smtClean="0">
                <a:latin typeface="Book Antiqua" pitchFamily="18" charset="0"/>
              </a:rPr>
              <a:t>9</a:t>
            </a:r>
            <a:r>
              <a:rPr lang="en-US" sz="2400" dirty="0" smtClean="0">
                <a:latin typeface="Book Antiqua" pitchFamily="18" charset="0"/>
              </a:rPr>
              <a:t>. For what value of α, exponential smoothing becomes a straight line? 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A) α =0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B) α =0.25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C) α =0.5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D) α =0.75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E) α =1</a:t>
            </a:r>
          </a:p>
          <a:p>
            <a:pPr lvl="0"/>
            <a:endParaRPr lang="en-US" sz="2400" dirty="0" smtClean="0">
              <a:latin typeface="Book Antiqua" pitchFamily="18" charset="0"/>
            </a:endParaRPr>
          </a:p>
          <a:p>
            <a:endParaRPr lang="en-US" sz="2400" dirty="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7800" y="12954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                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270230" y="13716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23622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(1-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42672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(1-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</a:t>
            </a:r>
            <a:r>
              <a:rPr lang="el-GR" sz="2400" dirty="0">
                <a:latin typeface="Book Antiqua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6400" y="48006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       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0800" y="43434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86400" y="5334000"/>
            <a:ext cx="2971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t+1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 (1-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)F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(A</a:t>
            </a:r>
            <a:r>
              <a:rPr lang="en-US" sz="2400" baseline="-25000" dirty="0" smtClean="0">
                <a:latin typeface="Book Antiqua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Book Antiqua" pitchFamily="18" charset="0"/>
                <a:cs typeface="Times New Roman" pitchFamily="18" charset="0"/>
              </a:rPr>
              <a:t>) </a:t>
            </a:r>
            <a:endParaRPr lang="en-US" sz="2400" dirty="0">
              <a:latin typeface="Book Antiqu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/>
      <p:bldP spid="8" grpId="0" build="p" autoUpdateAnimBg="0"/>
      <p:bldP spid="9" grpId="0" build="p" autoUpdateAnimBg="0"/>
      <p:bldP spid="10" grpId="0" build="p" autoUpdateAnimBg="0"/>
      <p:bldP spid="11" grpId="0" animBg="1"/>
      <p:bldP spid="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" y="0"/>
            <a:ext cx="91440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Problem </a:t>
            </a:r>
            <a:r>
              <a:rPr lang="en-US" sz="3200" dirty="0" smtClean="0">
                <a:latin typeface="Impact" pitchFamily="34" charset="0"/>
              </a:rPr>
              <a:t>1</a:t>
            </a:r>
            <a:r>
              <a:rPr lang="en-US" sz="3200" dirty="0" smtClean="0">
                <a:solidFill>
                  <a:schemeClr val="accent2"/>
                </a:solidFill>
                <a:latin typeface="Arial Narrow" pitchFamily="34" charset="0"/>
              </a:rPr>
              <a:t> </a:t>
            </a:r>
            <a:endParaRPr lang="en-US" sz="3200" dirty="0">
              <a:solidFill>
                <a:srgbClr val="0C8AD0"/>
              </a:solidFill>
              <a:latin typeface="Arial Narrow" pitchFamily="34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38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Given the following demand data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Month		Feb	Mar	Apr	May	Jun	Jul	Aug</a:t>
            </a:r>
          </a:p>
          <a:p>
            <a:r>
              <a:rPr lang="en-US" sz="2400" dirty="0">
                <a:latin typeface="Book Antiqua" pitchFamily="18" charset="0"/>
                <a:cs typeface="Times New Roman" pitchFamily="18" charset="0"/>
              </a:rPr>
              <a:t>Demand	19	18	15	20	18	22	20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2438400"/>
            <a:ext cx="9144000" cy="3416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Draw the data.</a:t>
            </a:r>
          </a:p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Forecast for September using Five period moving average.</a:t>
            </a:r>
          </a:p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Forecast for September using Exponential smoothing. Alpha is 0.2 and forecast for march was 19.</a:t>
            </a:r>
          </a:p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Forecast for September using Naïve method</a:t>
            </a:r>
          </a:p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Compute MAD for Naïve Method and Exponential Smoothing. Which one is preferred? Naïve Method and Exponential Smoothing?</a:t>
            </a:r>
          </a:p>
          <a:p>
            <a:pPr marL="457200" indent="-457200" eaLnBrk="0" hangingPunct="0">
              <a:buFont typeface="Arial" charset="0"/>
              <a:buAutoNum type="alphaLcParenR"/>
            </a:pPr>
            <a:r>
              <a:rPr lang="en-US" sz="2400" dirty="0">
                <a:latin typeface="Book Antiqua" pitchFamily="18" charset="0"/>
              </a:rPr>
              <a:t>Forecast for September using Linear Regression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1" y="0"/>
            <a:ext cx="914400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 (a) Plot the Data</a:t>
            </a:r>
            <a:r>
              <a:rPr lang="en-US" sz="32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endParaRPr lang="en-US" sz="3200" dirty="0">
              <a:solidFill>
                <a:srgbClr val="0C8AD0"/>
              </a:solidFill>
              <a:latin typeface="Arial Narrow" pitchFamily="34" charset="0"/>
            </a:endParaRP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828800"/>
          <a:ext cx="26670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Worksheet" r:id="rId4" imgW="1990649" imgH="1304849" progId="Excel.Sheet.8">
                  <p:embed/>
                </p:oleObj>
              </mc:Choice>
              <mc:Fallback>
                <p:oleObj name="Worksheet" r:id="rId4" imgW="1990649" imgH="1304849" progId="Excel.Sheet.8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66700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3505200"/>
          <a:ext cx="5562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Chart" r:id="rId6" imgW="4086149" imgH="2295449" progId="Excel.Sheet.8">
                  <p:embed/>
                </p:oleObj>
              </mc:Choice>
              <mc:Fallback>
                <p:oleObj name="Chart" r:id="rId6" imgW="4086149" imgH="2295449" progId="Excel.Sheet.8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5562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78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" y="0"/>
            <a:ext cx="91440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3200" dirty="0">
                <a:latin typeface="Impact" pitchFamily="34" charset="0"/>
              </a:rPr>
              <a:t>( b) Forecast for Sep Using</a:t>
            </a:r>
            <a:r>
              <a:rPr lang="en-US" sz="32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n-US" sz="3200" dirty="0">
                <a:latin typeface="Impact" pitchFamily="34" charset="0"/>
              </a:rPr>
              <a:t>5 Period Moving Average</a:t>
            </a:r>
          </a:p>
        </p:txBody>
      </p:sp>
      <p:graphicFrame>
        <p:nvGraphicFramePr>
          <p:cNvPr id="98311" name="Object 7"/>
          <p:cNvGraphicFramePr>
            <a:graphicFrameLocks noGrp="1" noChangeAspect="1"/>
          </p:cNvGraphicFramePr>
          <p:nvPr>
            <p:ph/>
          </p:nvPr>
        </p:nvGraphicFramePr>
        <p:xfrm>
          <a:off x="147638" y="833438"/>
          <a:ext cx="3868737" cy="406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Worksheet" r:id="rId4" imgW="1228649" imgH="1304849" progId="Excel.Sheet.8">
                  <p:embed/>
                </p:oleObj>
              </mc:Choice>
              <mc:Fallback>
                <p:oleObj name="Worksheet" r:id="rId4" imgW="1228649" imgH="1304849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833438"/>
                        <a:ext cx="3868737" cy="406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288925" y="5297488"/>
            <a:ext cx="7858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F</a:t>
            </a:r>
            <a:r>
              <a:rPr lang="en-US" sz="2400" baseline="-25000" dirty="0">
                <a:latin typeface="Book Antiqua" pitchFamily="18" charset="0"/>
              </a:rPr>
              <a:t>8</a:t>
            </a:r>
            <a:r>
              <a:rPr lang="en-US" sz="2400" dirty="0">
                <a:latin typeface="Book Antiqua" pitchFamily="18" charset="0"/>
              </a:rPr>
              <a:t> =MA</a:t>
            </a:r>
            <a:r>
              <a:rPr lang="en-US" sz="2400" baseline="-25000" dirty="0">
                <a:latin typeface="Book Antiqua" pitchFamily="18" charset="0"/>
              </a:rPr>
              <a:t>7</a:t>
            </a:r>
            <a:r>
              <a:rPr lang="en-US" sz="2400" dirty="0">
                <a:latin typeface="Book Antiqua" pitchFamily="18" charset="0"/>
              </a:rPr>
              <a:t>= (A</a:t>
            </a:r>
            <a:r>
              <a:rPr lang="en-US" sz="2400" baseline="-25000" dirty="0">
                <a:latin typeface="Book Antiqua" pitchFamily="18" charset="0"/>
              </a:rPr>
              <a:t>7</a:t>
            </a:r>
            <a:r>
              <a:rPr lang="en-US" sz="2400" dirty="0">
                <a:latin typeface="Book Antiqua" pitchFamily="18" charset="0"/>
              </a:rPr>
              <a:t>+A</a:t>
            </a:r>
            <a:r>
              <a:rPr lang="en-US" sz="2400" baseline="-25000" dirty="0">
                <a:latin typeface="Book Antiqua" pitchFamily="18" charset="0"/>
              </a:rPr>
              <a:t>6</a:t>
            </a:r>
            <a:r>
              <a:rPr lang="en-US" sz="2400" dirty="0">
                <a:latin typeface="Book Antiqua" pitchFamily="18" charset="0"/>
              </a:rPr>
              <a:t>+A</a:t>
            </a:r>
            <a:r>
              <a:rPr lang="en-US" sz="2400" baseline="-25000" dirty="0">
                <a:latin typeface="Book Antiqua" pitchFamily="18" charset="0"/>
              </a:rPr>
              <a:t>5</a:t>
            </a:r>
            <a:r>
              <a:rPr lang="en-US" sz="2400" dirty="0">
                <a:latin typeface="Book Antiqua" pitchFamily="18" charset="0"/>
              </a:rPr>
              <a:t>+A</a:t>
            </a:r>
            <a:r>
              <a:rPr lang="en-US" sz="2400" baseline="-25000" dirty="0">
                <a:latin typeface="Book Antiqua" pitchFamily="18" charset="0"/>
              </a:rPr>
              <a:t>4</a:t>
            </a:r>
            <a:r>
              <a:rPr lang="en-US" sz="2400" dirty="0">
                <a:latin typeface="Book Antiqua" pitchFamily="18" charset="0"/>
              </a:rPr>
              <a:t>+A</a:t>
            </a:r>
            <a:r>
              <a:rPr lang="en-US" sz="2400" baseline="-25000" dirty="0">
                <a:latin typeface="Book Antiqua" pitchFamily="18" charset="0"/>
              </a:rPr>
              <a:t>3</a:t>
            </a:r>
            <a:r>
              <a:rPr lang="en-US" sz="2400" dirty="0">
                <a:latin typeface="Book Antiqua" pitchFamily="18" charset="0"/>
              </a:rPr>
              <a:t>)/5 = (20+22+18+20+15)/5 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04800" y="6019800"/>
            <a:ext cx="200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F</a:t>
            </a:r>
            <a:r>
              <a:rPr lang="en-US" sz="2400" baseline="-25000">
                <a:latin typeface="Book Antiqua" pitchFamily="18" charset="0"/>
              </a:rPr>
              <a:t>8</a:t>
            </a:r>
            <a:r>
              <a:rPr lang="en-US" sz="2400">
                <a:latin typeface="Book Antiqua" pitchFamily="18" charset="0"/>
              </a:rPr>
              <a:t> =MA</a:t>
            </a:r>
            <a:r>
              <a:rPr lang="en-US" sz="2400" baseline="-25000">
                <a:latin typeface="Book Antiqua" pitchFamily="18" charset="0"/>
              </a:rPr>
              <a:t>7</a:t>
            </a:r>
            <a:r>
              <a:rPr lang="en-US" sz="2400">
                <a:latin typeface="Book Antiqua" pitchFamily="18" charset="0"/>
              </a:rPr>
              <a:t>= 19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983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" y="0"/>
            <a:ext cx="91440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800" dirty="0">
                <a:latin typeface="Impact" pitchFamily="34" charset="0"/>
              </a:rPr>
              <a:t> (b) Forecast  Using</a:t>
            </a:r>
            <a:r>
              <a:rPr lang="en-US" sz="28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n-US" sz="2800" dirty="0">
                <a:latin typeface="Impact" pitchFamily="34" charset="0"/>
              </a:rPr>
              <a:t>5 Period Moving Average for All Periods</a:t>
            </a:r>
          </a:p>
        </p:txBody>
      </p:sp>
      <p:graphicFrame>
        <p:nvGraphicFramePr>
          <p:cNvPr id="100360" name="Object 8"/>
          <p:cNvGraphicFramePr>
            <a:graphicFrameLocks noGrp="1" noChangeAspect="1"/>
          </p:cNvGraphicFramePr>
          <p:nvPr>
            <p:ph/>
          </p:nvPr>
        </p:nvGraphicFramePr>
        <p:xfrm>
          <a:off x="298450" y="838200"/>
          <a:ext cx="8769350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Worksheet" r:id="rId4" imgW="2447849" imgH="1628851" progId="Excel.Sheet.8">
                  <p:embed/>
                </p:oleObj>
              </mc:Choice>
              <mc:Fallback>
                <p:oleObj name="Worksheet" r:id="rId4" imgW="2447849" imgH="1628851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838200"/>
                        <a:ext cx="8769350" cy="583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1406</Words>
  <Application>Microsoft Office PowerPoint</Application>
  <PresentationFormat>On-screen Show (4:3)</PresentationFormat>
  <Paragraphs>193</Paragraphs>
  <Slides>17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Worksheet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CSU, Northridge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Asef-Vaziri</dc:creator>
  <cp:lastModifiedBy>Asef-Vaziri, Ardavan</cp:lastModifiedBy>
  <cp:revision>126</cp:revision>
  <dcterms:created xsi:type="dcterms:W3CDTF">2003-09-15T17:59:01Z</dcterms:created>
  <dcterms:modified xsi:type="dcterms:W3CDTF">2013-09-11T07:29:57Z</dcterms:modified>
</cp:coreProperties>
</file>