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1" r:id="rId5"/>
    <p:sldId id="260" r:id="rId6"/>
    <p:sldId id="263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A3DB4-1B07-4E76-AA02-3A556067B7FA}" v="4" dt="2019-11-11T04:41:49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quale Pellicano" userId="b85f17c9183dbeab" providerId="LiveId" clId="{20920123-FB63-4DF1-8F4B-42576475CA74}"/>
    <pc:docChg chg="custSel modSld">
      <pc:chgData name="Pasquale Pellicano" userId="b85f17c9183dbeab" providerId="LiveId" clId="{20920123-FB63-4DF1-8F4B-42576475CA74}" dt="2019-11-11T03:44:56.245" v="334" actId="20577"/>
      <pc:docMkLst>
        <pc:docMk/>
      </pc:docMkLst>
      <pc:sldChg chg="modSp">
        <pc:chgData name="Pasquale Pellicano" userId="b85f17c9183dbeab" providerId="LiveId" clId="{20920123-FB63-4DF1-8F4B-42576475CA74}" dt="2019-11-11T03:44:56.245" v="334" actId="20577"/>
        <pc:sldMkLst>
          <pc:docMk/>
          <pc:sldMk cId="2509450309" sldId="260"/>
        </pc:sldMkLst>
        <pc:spChg chg="mod">
          <ac:chgData name="Pasquale Pellicano" userId="b85f17c9183dbeab" providerId="LiveId" clId="{20920123-FB63-4DF1-8F4B-42576475CA74}" dt="2019-11-11T03:44:56.245" v="334" actId="20577"/>
          <ac:spMkLst>
            <pc:docMk/>
            <pc:sldMk cId="2509450309" sldId="260"/>
            <ac:spMk id="3" creationId="{362F1B65-6C58-450A-89CD-9F19F20CC173}"/>
          </ac:spMkLst>
        </pc:spChg>
      </pc:sldChg>
      <pc:sldChg chg="modSp">
        <pc:chgData name="Pasquale Pellicano" userId="b85f17c9183dbeab" providerId="LiveId" clId="{20920123-FB63-4DF1-8F4B-42576475CA74}" dt="2019-11-11T03:44:14.672" v="279" actId="20577"/>
        <pc:sldMkLst>
          <pc:docMk/>
          <pc:sldMk cId="3980060377" sldId="261"/>
        </pc:sldMkLst>
        <pc:spChg chg="mod">
          <ac:chgData name="Pasquale Pellicano" userId="b85f17c9183dbeab" providerId="LiveId" clId="{20920123-FB63-4DF1-8F4B-42576475CA74}" dt="2019-11-11T03:44:14.672" v="279" actId="20577"/>
          <ac:spMkLst>
            <pc:docMk/>
            <pc:sldMk cId="3980060377" sldId="261"/>
            <ac:spMk id="3" creationId="{309DE115-46BC-47F1-B8C3-B6075EE45642}"/>
          </ac:spMkLst>
        </pc:spChg>
      </pc:sldChg>
      <pc:sldChg chg="modSp">
        <pc:chgData name="Pasquale Pellicano" userId="b85f17c9183dbeab" providerId="LiveId" clId="{20920123-FB63-4DF1-8F4B-42576475CA74}" dt="2019-11-11T03:42:24.147" v="83" actId="27636"/>
        <pc:sldMkLst>
          <pc:docMk/>
          <pc:sldMk cId="510798005" sldId="262"/>
        </pc:sldMkLst>
        <pc:spChg chg="mod">
          <ac:chgData name="Pasquale Pellicano" userId="b85f17c9183dbeab" providerId="LiveId" clId="{20920123-FB63-4DF1-8F4B-42576475CA74}" dt="2019-11-11T03:42:24.147" v="83" actId="27636"/>
          <ac:spMkLst>
            <pc:docMk/>
            <pc:sldMk cId="510798005" sldId="262"/>
            <ac:spMk id="3" creationId="{6BE32797-189E-4CE4-9B54-8293A957B9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EE2A-9F71-4D08-B130-A4BEAE577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9B72E-348C-4768-B9FA-AC4B46EF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43B6-5E31-45D0-A281-6AFC905A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63F6-F48C-48F8-80A2-FFCECECCB350}" type="datetimeFigureOut">
              <a:rPr lang="en-CA" smtClean="0"/>
              <a:t>2019-11-09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39BD9-AADE-4D5B-A6B8-CF1EEDAE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9DF6-CE00-4818-8282-B59A09DB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6E96-6393-430E-910E-1CCFF111A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63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99AB-9051-4682-822C-B0265943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734C4-21BC-4050-8962-6CBBBC44B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B638-E039-4863-B64A-78970A04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63F6-F48C-48F8-80A2-FFCECECCB350}" type="datetimeFigureOut">
              <a:rPr lang="en-CA" smtClean="0"/>
              <a:t>2019-11-09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2EF2-2C6A-47F7-A085-108751E5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F183-FA76-425F-AF56-A0BD3B91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6E96-6393-430E-910E-1CCFF111A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75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BF7D5-BC66-48A9-95E7-D62D034F8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4987F-E17C-4FBC-BDEA-A861E003D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223A-2F93-42CB-B2E0-8EEBEA24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63F6-F48C-48F8-80A2-FFCECECCB350}" type="datetimeFigureOut">
              <a:rPr lang="en-CA" smtClean="0"/>
              <a:t>2019-11-09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6459-425A-4950-BC35-3851C9CE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92C34-4F8C-4544-AD4F-AAF931DA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6E96-6393-430E-910E-1CCFF111A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40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6039-6EC8-4643-8303-B40887B6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41FC-63B3-4D1B-8AF1-7DDDA74C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C5897-B90B-45B4-B72D-F9BED9B7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63F6-F48C-48F8-80A2-FFCECECCB350}" type="datetimeFigureOut">
              <a:rPr lang="en-CA" smtClean="0"/>
              <a:t>2019-11-09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9B6C0-5BFC-4805-8454-6057DCBD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E7F8B-283D-463E-92D1-72E34BF8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6E96-6393-430E-910E-1CCFF111A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774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E4D3-990E-4DE2-981C-D315B5B4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6326-7E9A-4BD9-A156-2FA9968A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52266-B8B0-4B5C-A2C0-DDF6972F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63F6-F48C-48F8-80A2-FFCECECCB350}" type="datetimeFigureOut">
              <a:rPr lang="en-CA" smtClean="0"/>
              <a:t>2019-11-09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9074-B0F3-4010-9E7A-8C6161D7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C5DE-3BAF-4041-A006-9E600896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6E96-6393-430E-910E-1CCFF111A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7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39F9-A43F-4C96-8812-3FF83A9C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FDD4-9F4E-422D-91BB-BA5610766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03B23-0EBC-48A5-A4B6-94939D2D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EE63A-3437-4F43-819A-6EFAE1C8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63F6-F48C-48F8-80A2-FFCECECCB350}" type="datetimeFigureOut">
              <a:rPr lang="en-CA" smtClean="0"/>
              <a:t>2019-11-09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8EB3F-21FB-4498-B3F3-0360C1E9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7E81B-7CAB-4534-9BFB-CF400369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6E96-6393-430E-910E-1CCFF111A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9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5417-8BAC-415E-B0BF-D01F2A2F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BF8E4-D01D-4689-AC22-CB8D1A2A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4DD93-372F-4A53-820F-416CB67F0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6D75A-5ED3-4B19-BDE1-A814A2DE6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43200-2D4A-4695-AEE4-2C679B7B9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8E01E-7EC0-44E5-AF81-152E1CD6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63F6-F48C-48F8-80A2-FFCECECCB350}" type="datetimeFigureOut">
              <a:rPr lang="en-CA" smtClean="0"/>
              <a:t>2019-11-09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0AF2A-62A3-429D-88D4-665CE1C7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035B3-DED0-4D86-94FC-99270D9F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6E96-6393-430E-910E-1CCFF111A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18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4EF-94E3-4FD2-A982-62B69CB2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9E170-19E4-42CB-AE91-3AA77D9D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63F6-F48C-48F8-80A2-FFCECECCB350}" type="datetimeFigureOut">
              <a:rPr lang="en-CA" smtClean="0"/>
              <a:t>2019-11-09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0E2FB-811B-42F6-8F95-4F334D60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89A47-D88A-4E49-A88F-33F8F540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6E96-6393-430E-910E-1CCFF111A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D9182-7421-49C8-8486-48E51225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63F6-F48C-48F8-80A2-FFCECECCB350}" type="datetimeFigureOut">
              <a:rPr lang="en-CA" smtClean="0"/>
              <a:t>2019-11-09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03A0A-A8E0-4739-A1A3-023F3BE5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DEA49-0935-4AD6-B600-1A45128A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6E96-6393-430E-910E-1CCFF111A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6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8895-CE38-4BEE-B2A3-CBA610CC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AD95-0184-4AE6-BB4C-81DEBA55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A334F-D7DE-4576-83F3-777CD94F4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FB89A-3754-4515-8A27-ACF052F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63F6-F48C-48F8-80A2-FFCECECCB350}" type="datetimeFigureOut">
              <a:rPr lang="en-CA" smtClean="0"/>
              <a:t>2019-11-09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AF8D7-DC58-4A31-9DCF-DBED2147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05919-A59E-4933-AB6C-B398B65C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6E96-6393-430E-910E-1CCFF111A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66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2D15-20D0-49B7-9C87-1A390875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B9DB2-1C24-4A6A-B8B1-51D8C369E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0D004-0D10-4EBA-AE50-406AF838A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42559-496A-4C75-B3D5-30E5F26F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63F6-F48C-48F8-80A2-FFCECECCB350}" type="datetimeFigureOut">
              <a:rPr lang="en-CA" smtClean="0"/>
              <a:t>2019-11-09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0D12C-8782-4DF1-9EE9-631DF00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982C5-D13C-4C50-AD66-53E81046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6E96-6393-430E-910E-1CCFF111A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30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0F0E3-0D2B-411D-A85D-EA3C9620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471E-6B9C-4609-8ADA-D909DA044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62664-FC40-49C2-916D-669535ABC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E63F6-F48C-48F8-80A2-FFCECECCB350}" type="datetimeFigureOut">
              <a:rPr lang="en-CA" smtClean="0"/>
              <a:t>2019-11-09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BC60-FFBC-45F1-84B3-DD2715C60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3241E-A2D8-465C-B92D-D74E7EAB3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46E96-6393-430E-910E-1CCFF111A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2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JQ3HriEK0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AF11-FC59-4D46-8BAE-FF5B16E7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Group Project  #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09DC-66CB-48E7-B51D-1783B010B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359"/>
            <a:ext cx="10515600" cy="3035742"/>
          </a:xfrm>
        </p:spPr>
        <p:txBody>
          <a:bodyPr>
            <a:normAutofit/>
          </a:bodyPr>
          <a:lstStyle/>
          <a:p>
            <a:r>
              <a:rPr lang="en-CA" sz="3600" b="1" dirty="0"/>
              <a:t>Contributors:</a:t>
            </a:r>
          </a:p>
          <a:p>
            <a:pPr lvl="1"/>
            <a:r>
              <a:rPr lang="en-CA" sz="3600" b="1" dirty="0"/>
              <a:t>Mona </a:t>
            </a:r>
            <a:r>
              <a:rPr lang="en-CA" sz="3600" b="1" dirty="0" err="1"/>
              <a:t>Buttu</a:t>
            </a:r>
            <a:endParaRPr lang="en-CA" sz="3600" b="1" dirty="0"/>
          </a:p>
          <a:p>
            <a:pPr lvl="1"/>
            <a:r>
              <a:rPr lang="en-CA" sz="3600" b="1" dirty="0"/>
              <a:t>Kimmy Zhang</a:t>
            </a:r>
          </a:p>
          <a:p>
            <a:pPr lvl="1"/>
            <a:r>
              <a:rPr lang="en-CA" sz="3600" b="1" dirty="0" err="1"/>
              <a:t>Sushaine</a:t>
            </a:r>
            <a:r>
              <a:rPr lang="en-CA" sz="3600" b="1" dirty="0"/>
              <a:t> Goyal </a:t>
            </a:r>
          </a:p>
          <a:p>
            <a:pPr lvl="1"/>
            <a:r>
              <a:rPr lang="en-CA" sz="3600" b="1" dirty="0"/>
              <a:t>Pasquale Pellicano</a:t>
            </a:r>
          </a:p>
        </p:txBody>
      </p:sp>
    </p:spTree>
    <p:extLst>
      <p:ext uri="{BB962C8B-B14F-4D97-AF65-F5344CB8AC3E}">
        <p14:creationId xmlns:p14="http://schemas.microsoft.com/office/powerpoint/2010/main" val="26925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D3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C2E83-77DF-4F49-9683-9B70541B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Scope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508A8-13DD-401C-9ACB-868F9261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Real Estate Market in the G.T.A.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house with trees in the background&#10;&#10;Description automatically generated">
            <a:extLst>
              <a:ext uri="{FF2B5EF4-FFF2-40B4-BE49-F238E27FC236}">
                <a16:creationId xmlns:a16="http://schemas.microsoft.com/office/drawing/2014/main" id="{E7D8F5FE-64CB-453A-9E35-4D6E0A006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32" y="327823"/>
            <a:ext cx="2585977" cy="1888371"/>
          </a:xfrm>
          <a:prstGeom prst="rect">
            <a:avLst/>
          </a:prstGeom>
        </p:spPr>
      </p:pic>
      <p:pic>
        <p:nvPicPr>
          <p:cNvPr id="7" name="Picture 6" descr="A large brick building with grass in front of a house&#10;&#10;Description automatically generated">
            <a:extLst>
              <a:ext uri="{FF2B5EF4-FFF2-40B4-BE49-F238E27FC236}">
                <a16:creationId xmlns:a16="http://schemas.microsoft.com/office/drawing/2014/main" id="{415F777F-E743-4836-81A6-C8062942F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847" y="390945"/>
            <a:ext cx="3143250" cy="1762125"/>
          </a:xfrm>
          <a:prstGeom prst="rect">
            <a:avLst/>
          </a:prstGeom>
        </p:spPr>
      </p:pic>
      <p:pic>
        <p:nvPicPr>
          <p:cNvPr id="9" name="Picture 8" descr="A castle on top of a building&#10;&#10;Description automatically generated">
            <a:extLst>
              <a:ext uri="{FF2B5EF4-FFF2-40B4-BE49-F238E27FC236}">
                <a16:creationId xmlns:a16="http://schemas.microsoft.com/office/drawing/2014/main" id="{BA33834B-CFBF-4F4D-9BAF-52289E89E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34" y="2552700"/>
            <a:ext cx="2695575" cy="1752600"/>
          </a:xfrm>
          <a:prstGeom prst="rect">
            <a:avLst/>
          </a:prstGeom>
        </p:spPr>
      </p:pic>
      <p:pic>
        <p:nvPicPr>
          <p:cNvPr id="13" name="Picture 12" descr="A house with trees in the background&#10;&#10;Description automatically generated">
            <a:extLst>
              <a:ext uri="{FF2B5EF4-FFF2-40B4-BE49-F238E27FC236}">
                <a16:creationId xmlns:a16="http://schemas.microsoft.com/office/drawing/2014/main" id="{A31C89D8-D4AE-4F27-A0B2-3BB5A26FD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847" y="2552700"/>
            <a:ext cx="3143250" cy="1752600"/>
          </a:xfrm>
          <a:prstGeom prst="rect">
            <a:avLst/>
          </a:prstGeom>
        </p:spPr>
      </p:pic>
      <p:pic>
        <p:nvPicPr>
          <p:cNvPr id="15" name="Picture 14" descr="A picture containing outdoor, house, building, grass&#10;&#10;Description automatically generated">
            <a:extLst>
              <a:ext uri="{FF2B5EF4-FFF2-40B4-BE49-F238E27FC236}">
                <a16:creationId xmlns:a16="http://schemas.microsoft.com/office/drawing/2014/main" id="{BDAC9D02-0B04-4B66-B2C6-2240D5C94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34" y="4641806"/>
            <a:ext cx="2695575" cy="1857375"/>
          </a:xfrm>
          <a:prstGeom prst="rect">
            <a:avLst/>
          </a:prstGeom>
        </p:spPr>
      </p:pic>
      <p:pic>
        <p:nvPicPr>
          <p:cNvPr id="17" name="Picture 16" descr="A picture containing grass, water, man, large&#10;&#10;Description automatically generated">
            <a:extLst>
              <a:ext uri="{FF2B5EF4-FFF2-40B4-BE49-F238E27FC236}">
                <a16:creationId xmlns:a16="http://schemas.microsoft.com/office/drawing/2014/main" id="{1F530332-2369-46E1-8518-2EF1C78A51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847" y="4575130"/>
            <a:ext cx="31432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1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794A-0C3D-4B42-81D2-DD5CD0A0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the core message or hypothesis for your project.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2797-189E-4CE4-9B54-8293A957B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How active is the Real Estate Market in Toronto and explain variances between the different areas of the city. </a:t>
            </a:r>
          </a:p>
          <a:p>
            <a:r>
              <a:rPr lang="en-CA" dirty="0"/>
              <a:t>From the West:</a:t>
            </a:r>
          </a:p>
          <a:p>
            <a:pPr lvl="1"/>
            <a:r>
              <a:rPr lang="en-CA" dirty="0"/>
              <a:t>Etobicoke</a:t>
            </a:r>
          </a:p>
          <a:p>
            <a:pPr lvl="1"/>
            <a:r>
              <a:rPr lang="en-CA" dirty="0"/>
              <a:t>West Toronto</a:t>
            </a:r>
          </a:p>
          <a:p>
            <a:pPr lvl="1"/>
            <a:r>
              <a:rPr lang="en-CA" dirty="0"/>
              <a:t>York</a:t>
            </a:r>
          </a:p>
          <a:p>
            <a:pPr lvl="1"/>
            <a:r>
              <a:rPr lang="en-CA" dirty="0"/>
              <a:t>North York</a:t>
            </a:r>
          </a:p>
          <a:p>
            <a:pPr lvl="1"/>
            <a:r>
              <a:rPr lang="en-CA" dirty="0"/>
              <a:t>Downtown Toronto</a:t>
            </a:r>
          </a:p>
          <a:p>
            <a:pPr lvl="1"/>
            <a:r>
              <a:rPr lang="en-CA" dirty="0"/>
              <a:t>Central Toronto</a:t>
            </a:r>
          </a:p>
          <a:p>
            <a:pPr lvl="1"/>
            <a:r>
              <a:rPr lang="en-CA" dirty="0"/>
              <a:t>East York</a:t>
            </a:r>
          </a:p>
          <a:p>
            <a:pPr lvl="1"/>
            <a:r>
              <a:rPr lang="en-CA" dirty="0"/>
              <a:t>Scarborough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079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A36F-76F6-4E12-9D85-0ECEA99A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3789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Describe the questions you and your group found interesting, and what motivated you to answer them</a:t>
            </a:r>
            <a:br>
              <a:rPr lang="en-US" dirty="0"/>
            </a:br>
            <a:r>
              <a:rPr lang="en-CA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E115-46BC-47F1-B8C3-B6075EE4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CA" dirty="0"/>
              <a:t>What are the drivers that differentiate the changes in price based on the area. </a:t>
            </a:r>
            <a:r>
              <a:rPr lang="en-CA" dirty="0">
                <a:solidFill>
                  <a:srgbClr val="FF0000"/>
                </a:solidFill>
              </a:rPr>
              <a:t>(this will be relevant if we have the data about amenities and other indicators)</a:t>
            </a:r>
          </a:p>
          <a:p>
            <a:r>
              <a:rPr lang="en-CA" dirty="0"/>
              <a:t>Volume of active listings by area</a:t>
            </a:r>
          </a:p>
          <a:p>
            <a:r>
              <a:rPr lang="en-CA" dirty="0"/>
              <a:t>Average price by area</a:t>
            </a:r>
          </a:p>
          <a:p>
            <a:r>
              <a:rPr lang="en-CA" dirty="0"/>
              <a:t>Criminality Rate as it is compares to the different areas of the city</a:t>
            </a:r>
            <a:r>
              <a:rPr lang="en-CA" dirty="0">
                <a:solidFill>
                  <a:srgbClr val="FF0000"/>
                </a:solidFill>
              </a:rPr>
              <a:t>(this will be relevant if we have the data about the crime rate)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006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0474-B60D-49BD-BDBD-D05526C7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where and how you found the data you used to answer these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1B65-6C58-450A-89CD-9F19F20C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API call to Realtor.ca for the listings</a:t>
            </a:r>
          </a:p>
          <a:p>
            <a:r>
              <a:rPr lang="en-CA" dirty="0"/>
              <a:t>API Call to the Police Database for the criminal activities</a:t>
            </a:r>
          </a:p>
          <a:p>
            <a:r>
              <a:rPr lang="en-CA" dirty="0"/>
              <a:t>FSA code from Canada Post downloaded in a csv file</a:t>
            </a:r>
          </a:p>
        </p:txBody>
      </p:sp>
    </p:spTree>
    <p:extLst>
      <p:ext uri="{BB962C8B-B14F-4D97-AF65-F5344CB8AC3E}">
        <p14:creationId xmlns:p14="http://schemas.microsoft.com/office/powerpoint/2010/main" val="250945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0FED-8790-4742-8582-437735C9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27161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  <a:br>
              <a:rPr lang="en-US" dirty="0"/>
            </a:br>
            <a:r>
              <a:rPr lang="en-US" dirty="0"/>
              <a:t>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5CEA-B1E7-4359-BAAD-96714F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387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C999-EEF0-4AC9-A50C-5C983BF7E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you!!!!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5CE3F-ACE9-4AFA-B422-6C66AF10C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Enjoy the video</a:t>
            </a:r>
          </a:p>
          <a:p>
            <a:r>
              <a:rPr lang="en-US" dirty="0">
                <a:hlinkClick r:id="rId2"/>
              </a:rPr>
              <a:t>Some thought on Data Analytics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390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246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Group Project  # 1</vt:lpstr>
      <vt:lpstr>Scope </vt:lpstr>
      <vt:lpstr>Describe the core message or hypothesis for your project. </vt:lpstr>
      <vt:lpstr>Describe the questions you and your group found interesting, and what motivated you to answer them   </vt:lpstr>
      <vt:lpstr>Summarize where and how you found the data you used to answer these questions</vt:lpstr>
      <vt:lpstr>Describe the data exploration and cleanup process (accompanied by your Jupyter Notebook) Describe the analysis process (accompanied by your Jupyter Notebook)  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1</dc:title>
  <dc:creator>Pasquale Pellicano</dc:creator>
  <cp:lastModifiedBy>Pasquale Pellicano</cp:lastModifiedBy>
  <cp:revision>2</cp:revision>
  <dcterms:created xsi:type="dcterms:W3CDTF">2019-11-09T02:23:28Z</dcterms:created>
  <dcterms:modified xsi:type="dcterms:W3CDTF">2019-11-11T04:41:58Z</dcterms:modified>
</cp:coreProperties>
</file>