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F355B5-C2E9-4D33-A38E-76E759B8F2F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C19C-1436-4F11-BEBF-890A546E6349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80A7-575A-48EF-9081-48EF8838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0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C19C-1436-4F11-BEBF-890A546E6349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80A7-575A-48EF-9081-48EF8838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99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C19C-1436-4F11-BEBF-890A546E6349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80A7-575A-48EF-9081-48EF8838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80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C19C-1436-4F11-BEBF-890A546E6349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80A7-575A-48EF-9081-48EF8838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6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C19C-1436-4F11-BEBF-890A546E6349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80A7-575A-48EF-9081-48EF8838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4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C19C-1436-4F11-BEBF-890A546E6349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80A7-575A-48EF-9081-48EF8838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6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C19C-1436-4F11-BEBF-890A546E6349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80A7-575A-48EF-9081-48EF8838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93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C19C-1436-4F11-BEBF-890A546E6349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80A7-575A-48EF-9081-48EF8838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03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C19C-1436-4F11-BEBF-890A546E6349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80A7-575A-48EF-9081-48EF8838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1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C19C-1436-4F11-BEBF-890A546E6349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80A7-575A-48EF-9081-48EF8838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5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C19C-1436-4F11-BEBF-890A546E6349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80A7-575A-48EF-9081-48EF8838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8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7C19C-1436-4F11-BEBF-890A546E6349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80A7-575A-48EF-9081-48EF8838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054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3961-D46D-4548-ACE7-8D9135975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Heap- 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3F106-40E2-4E5F-84EF-D95F9466B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38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CEA2F-CF0F-43AA-96D8-6D593E2816F0}"/>
              </a:ext>
            </a:extLst>
          </p:cNvPr>
          <p:cNvSpPr txBox="1"/>
          <p:nvPr/>
        </p:nvSpPr>
        <p:spPr>
          <a:xfrm>
            <a:off x="674703" y="719091"/>
            <a:ext cx="10866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Very easy to implement in python ! Module named </a:t>
            </a:r>
            <a:r>
              <a:rPr lang="en-IN" sz="2800" b="1" dirty="0" err="1"/>
              <a:t>heapq</a:t>
            </a:r>
            <a:r>
              <a:rPr lang="en-IN" sz="2800" b="1" dirty="0"/>
              <a:t> in python :D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C0202-D439-4F70-8DDD-5267991A016A}"/>
              </a:ext>
            </a:extLst>
          </p:cNvPr>
          <p:cNvSpPr txBox="1"/>
          <p:nvPr/>
        </p:nvSpPr>
        <p:spPr>
          <a:xfrm>
            <a:off x="825623" y="1855433"/>
            <a:ext cx="97299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nlargest</a:t>
            </a:r>
            <a:r>
              <a:rPr lang="en-US" sz="2400" b="1" dirty="0"/>
              <a:t>(k, </a:t>
            </a:r>
            <a:r>
              <a:rPr lang="en-US" sz="2400" b="1" dirty="0" err="1"/>
              <a:t>iterable</a:t>
            </a:r>
            <a:r>
              <a:rPr lang="en-US" sz="2400" b="1" dirty="0"/>
              <a:t>, key = fun) :- </a:t>
            </a:r>
            <a:r>
              <a:rPr lang="en-US" sz="2400" dirty="0"/>
              <a:t>This function is used to return the k largest elements from the </a:t>
            </a:r>
            <a:r>
              <a:rPr lang="en-US" sz="2400" dirty="0" err="1"/>
              <a:t>iterable</a:t>
            </a:r>
            <a:r>
              <a:rPr lang="en-US" sz="2400" dirty="0"/>
              <a:t> specified and satisfying the key if mentioned.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nsmallest</a:t>
            </a:r>
            <a:r>
              <a:rPr lang="en-US" sz="2400" b="1" dirty="0"/>
              <a:t>(k, </a:t>
            </a:r>
            <a:r>
              <a:rPr lang="en-US" sz="2400" b="1" dirty="0" err="1"/>
              <a:t>iterable</a:t>
            </a:r>
            <a:r>
              <a:rPr lang="en-US" sz="2400" b="1" dirty="0"/>
              <a:t>, key = fun) </a:t>
            </a:r>
            <a:r>
              <a:rPr lang="en-US" sz="2400" dirty="0"/>
              <a:t>:- This function is used to return the k smallest elements from the </a:t>
            </a:r>
            <a:r>
              <a:rPr lang="en-US" sz="2400" dirty="0" err="1"/>
              <a:t>iterable</a:t>
            </a:r>
            <a:r>
              <a:rPr lang="en-US" sz="2400" dirty="0"/>
              <a:t> specified and satisfying the key if mentioned.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3508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CEA2F-CF0F-43AA-96D8-6D593E2816F0}"/>
              </a:ext>
            </a:extLst>
          </p:cNvPr>
          <p:cNvSpPr txBox="1"/>
          <p:nvPr/>
        </p:nvSpPr>
        <p:spPr>
          <a:xfrm>
            <a:off x="674703" y="719091"/>
            <a:ext cx="10866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Implement max heap using </a:t>
            </a:r>
            <a:r>
              <a:rPr lang="en-IN" sz="2800" b="1" dirty="0" err="1"/>
              <a:t>heapq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4FC1D-D6E3-4778-856A-E49605174E92}"/>
              </a:ext>
            </a:extLst>
          </p:cNvPr>
          <p:cNvSpPr txBox="1"/>
          <p:nvPr/>
        </p:nvSpPr>
        <p:spPr>
          <a:xfrm>
            <a:off x="674702" y="1890944"/>
            <a:ext cx="9321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Since using </a:t>
            </a:r>
            <a:r>
              <a:rPr lang="en-IN" dirty="0" err="1"/>
              <a:t>heapq.heapify</a:t>
            </a:r>
            <a:r>
              <a:rPr lang="en-IN" dirty="0"/>
              <a:t>(</a:t>
            </a:r>
            <a:r>
              <a:rPr lang="en-IN" dirty="0" err="1"/>
              <a:t>iterable</a:t>
            </a:r>
            <a:r>
              <a:rPr lang="en-IN" dirty="0"/>
              <a:t>) returns min-heap by default, there has to be an alternative for implementing max-heap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answers I saw, simply multiplying the array by -1 will convert the maximum to minimum and vice versa, and making it a max-heap.. Just in negative.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Just before popping, pushing or returning a value, multiply the number again with -1 to get the original number</a:t>
            </a:r>
          </a:p>
        </p:txBody>
      </p:sp>
    </p:spTree>
    <p:extLst>
      <p:ext uri="{BB962C8B-B14F-4D97-AF65-F5344CB8AC3E}">
        <p14:creationId xmlns:p14="http://schemas.microsoft.com/office/powerpoint/2010/main" val="245110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CEA2F-CF0F-43AA-96D8-6D593E2816F0}"/>
              </a:ext>
            </a:extLst>
          </p:cNvPr>
          <p:cNvSpPr txBox="1"/>
          <p:nvPr/>
        </p:nvSpPr>
        <p:spPr>
          <a:xfrm>
            <a:off x="674703" y="719091"/>
            <a:ext cx="10866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Implement min heap and max heap using </a:t>
            </a:r>
            <a:r>
              <a:rPr lang="en-IN" sz="2800" b="1" dirty="0" err="1"/>
              <a:t>heapq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4FC1D-D6E3-4778-856A-E49605174E92}"/>
              </a:ext>
            </a:extLst>
          </p:cNvPr>
          <p:cNvSpPr txBox="1"/>
          <p:nvPr/>
        </p:nvSpPr>
        <p:spPr>
          <a:xfrm>
            <a:off x="612558" y="1713391"/>
            <a:ext cx="932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C3908-BE32-4EAE-81E4-002281D4D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7"/>
          <a:stretch/>
        </p:blipFill>
        <p:spPr>
          <a:xfrm>
            <a:off x="1225118" y="1713391"/>
            <a:ext cx="8511301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CEA2F-CF0F-43AA-96D8-6D593E2816F0}"/>
              </a:ext>
            </a:extLst>
          </p:cNvPr>
          <p:cNvSpPr txBox="1"/>
          <p:nvPr/>
        </p:nvSpPr>
        <p:spPr>
          <a:xfrm>
            <a:off x="662866" y="719091"/>
            <a:ext cx="10866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HEAP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4FC1D-D6E3-4778-856A-E49605174E92}"/>
              </a:ext>
            </a:extLst>
          </p:cNvPr>
          <p:cNvSpPr txBox="1"/>
          <p:nvPr/>
        </p:nvSpPr>
        <p:spPr>
          <a:xfrm>
            <a:off x="612558" y="1713391"/>
            <a:ext cx="93215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To get an array sorted in ascending order: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Since the tree satisfies Max-Heap property, then the largest item is stored at the root node.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euclid_circular_a"/>
              </a:rPr>
              <a:t>Swap:</a:t>
            </a:r>
            <a:r>
              <a:rPr lang="en-US" b="0" i="0" dirty="0">
                <a:effectLst/>
                <a:latin typeface="euclid_circular_a"/>
              </a:rPr>
              <a:t> Remove the root element and put at the end of the array (nth position) Put the last item of the tree (heap) at the vacant place.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euclid_circular_a"/>
              </a:rPr>
              <a:t>Remove:</a:t>
            </a:r>
            <a:r>
              <a:rPr lang="en-US" b="0" i="0" dirty="0">
                <a:effectLst/>
                <a:latin typeface="euclid_circular_a"/>
              </a:rPr>
              <a:t> Reduce the size of the heap by 1.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euclid_circular_a"/>
              </a:rPr>
              <a:t>Heapify</a:t>
            </a:r>
            <a:r>
              <a:rPr lang="en-US" b="1" i="0" dirty="0">
                <a:effectLst/>
                <a:latin typeface="euclid_circular_a"/>
              </a:rPr>
              <a:t>:</a:t>
            </a:r>
            <a:r>
              <a:rPr lang="en-US" b="0" i="0" dirty="0">
                <a:effectLst/>
                <a:latin typeface="euclid_circular_a"/>
              </a:rPr>
              <a:t> </a:t>
            </a:r>
            <a:r>
              <a:rPr lang="en-US" b="0" i="0" dirty="0" err="1">
                <a:effectLst/>
                <a:latin typeface="euclid_circular_a"/>
              </a:rPr>
              <a:t>Heapify</a:t>
            </a:r>
            <a:r>
              <a:rPr lang="en-US" b="0" i="0" dirty="0">
                <a:effectLst/>
                <a:latin typeface="euclid_circular_a"/>
              </a:rPr>
              <a:t> the root element again so that we have the highest element at root.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The process is repeated until all the items of the list are sorted.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69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CEA2F-CF0F-43AA-96D8-6D593E2816F0}"/>
              </a:ext>
            </a:extLst>
          </p:cNvPr>
          <p:cNvSpPr txBox="1"/>
          <p:nvPr/>
        </p:nvSpPr>
        <p:spPr>
          <a:xfrm>
            <a:off x="662866" y="719091"/>
            <a:ext cx="10866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Where is heap data structure used?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D1439-CA53-4C3B-A934-82B2F7FD044C}"/>
              </a:ext>
            </a:extLst>
          </p:cNvPr>
          <p:cNvSpPr txBox="1"/>
          <p:nvPr/>
        </p:nvSpPr>
        <p:spPr>
          <a:xfrm>
            <a:off x="662865" y="1944210"/>
            <a:ext cx="10274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Heaps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are </a:t>
            </a:r>
            <a:r>
              <a:rPr lang="en-US" b="1" i="0" dirty="0">
                <a:effectLst/>
                <a:latin typeface="arial" panose="020B0604020202020204" pitchFamily="34" charset="0"/>
              </a:rPr>
              <a:t>used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in many famous algorithms such as Dijkstra's algorithm for finding the shortest path, the </a:t>
            </a:r>
            <a:r>
              <a:rPr lang="en-US" b="1" i="0" dirty="0">
                <a:effectLst/>
                <a:latin typeface="arial" panose="020B0604020202020204" pitchFamily="34" charset="0"/>
              </a:rPr>
              <a:t>heap</a:t>
            </a:r>
            <a:r>
              <a:rPr lang="en-US" b="0" i="0" dirty="0">
                <a:effectLst/>
                <a:latin typeface="arial" panose="020B0604020202020204" pitchFamily="34" charset="0"/>
              </a:rPr>
              <a:t> sort sorting algorithm, implementing priority queues, and more. Essentially, </a:t>
            </a:r>
            <a:r>
              <a:rPr lang="en-US" b="1" i="0" dirty="0">
                <a:effectLst/>
                <a:latin typeface="arial" panose="020B0604020202020204" pitchFamily="34" charset="0"/>
              </a:rPr>
              <a:t>heaps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are the </a:t>
            </a:r>
            <a:r>
              <a:rPr lang="en-US" b="1" i="0" dirty="0">
                <a:effectLst/>
                <a:latin typeface="arial" panose="020B0604020202020204" pitchFamily="34" charset="0"/>
              </a:rPr>
              <a:t>data structure</a:t>
            </a:r>
            <a:r>
              <a:rPr lang="en-US" b="0" i="0" dirty="0">
                <a:effectLst/>
                <a:latin typeface="arial" panose="020B0604020202020204" pitchFamily="34" charset="0"/>
              </a:rPr>
              <a:t> you want to </a:t>
            </a:r>
            <a:r>
              <a:rPr lang="en-US" b="1" i="0" dirty="0">
                <a:effectLst/>
                <a:latin typeface="arial" panose="020B0604020202020204" pitchFamily="34" charset="0"/>
              </a:rPr>
              <a:t>use</a:t>
            </a:r>
            <a:r>
              <a:rPr lang="en-US" b="0" i="0" dirty="0">
                <a:effectLst/>
                <a:latin typeface="arial" panose="020B0604020202020204" pitchFamily="34" charset="0"/>
              </a:rPr>
              <a:t> when you want to be able to access the maximum or minimum element very quickly.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25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26B1-C1F7-4B3A-8A97-602948FC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49F0-6C16-49A3-84BE-16E66598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Heap is a special Tree-based data structure in which the tree is a complete binary tree.</a:t>
            </a:r>
          </a:p>
          <a:p>
            <a:r>
              <a:rPr lang="en-US" dirty="0"/>
              <a:t>Heaps are of two types-min heap and max heap</a:t>
            </a:r>
          </a:p>
          <a:p>
            <a:pPr marL="0" indent="0">
              <a:buNone/>
            </a:pPr>
            <a:r>
              <a:rPr lang="en-US" sz="3200" dirty="0"/>
              <a:t>What is a </a:t>
            </a:r>
            <a:r>
              <a:rPr lang="en-US" sz="3200" b="1" dirty="0"/>
              <a:t>complete binary tree?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A complete binary tree is a special binary tree in which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every level, except possibly the last, is filled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all the nodes are as far left as possible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873F1-4588-4755-B617-F00674E7B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59" y="3702170"/>
            <a:ext cx="3675595" cy="290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3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EEB2-3792-45A9-BDBC-DDAD85BE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2E8F-434E-4B57-93B8-F3A062D1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(for min heap) value of each node is always smaller than the child node/s and the value of the root node is the smallest among all other nodes.</a:t>
            </a:r>
          </a:p>
          <a:p>
            <a:pPr marL="0" indent="0">
              <a:buNone/>
            </a:pPr>
            <a:br>
              <a:rPr lang="en-US" b="0" i="0" dirty="0">
                <a:effectLst/>
                <a:latin typeface="euclid_circular_a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59CA5-B78F-4329-BFED-89D0DFAC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736" y="2747639"/>
            <a:ext cx="4420527" cy="36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1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F450-7461-4C85-A46D-DF24428E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A9D5-1CF2-45DD-9150-A6EC0D84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euclid_circular_a"/>
              </a:rPr>
              <a:t>(for max heap) value of each node is always greater than its child node/s and the key of the root node is the largest among all other nodes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B52B6-006B-4413-99A2-860B1DADC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280" y="2823359"/>
            <a:ext cx="4541515" cy="37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2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ADB5-072C-4BE2-A55A-35EA73D8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Heapify</a:t>
            </a:r>
            <a:r>
              <a:rPr lang="en-IN" dirty="0"/>
              <a:t>- Converting a given array into heap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EAE13F-A4E6-4CAD-A1ED-303AD6481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355" y="1690688"/>
            <a:ext cx="5819475" cy="12746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99011-D9E9-4857-BBA0-44E5EDF5E835}"/>
              </a:ext>
            </a:extLst>
          </p:cNvPr>
          <p:cNvSpPr txBox="1"/>
          <p:nvPr/>
        </p:nvSpPr>
        <p:spPr>
          <a:xfrm>
            <a:off x="2689934" y="3034514"/>
            <a:ext cx="617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Insert array from left to right in a tree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2AF113-C413-45FE-BEF2-96905E8E9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179" y="3496179"/>
            <a:ext cx="3540570" cy="312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4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2EDB2A-F8A2-49D7-AE9A-DEBCC0268A9D}"/>
              </a:ext>
            </a:extLst>
          </p:cNvPr>
          <p:cNvSpPr txBox="1"/>
          <p:nvPr/>
        </p:nvSpPr>
        <p:spPr>
          <a:xfrm>
            <a:off x="958789" y="1003177"/>
            <a:ext cx="5137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Then we start from the index n/2-1, which always points to last node of second last level of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49F1A-39E6-4169-8DEF-799446D19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39" y="2579897"/>
            <a:ext cx="3733892" cy="3189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C2BB2B-A614-418A-9B5A-5B4339C7EAD9}"/>
              </a:ext>
            </a:extLst>
          </p:cNvPr>
          <p:cNvSpPr txBox="1"/>
          <p:nvPr/>
        </p:nvSpPr>
        <p:spPr>
          <a:xfrm>
            <a:off x="6267635" y="1003177"/>
            <a:ext cx="592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For max heap, syntax 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6D5F3-EAFA-4AFA-A9CE-85E0C9FFF93B}"/>
              </a:ext>
            </a:extLst>
          </p:cNvPr>
          <p:cNvSpPr txBox="1"/>
          <p:nvPr/>
        </p:nvSpPr>
        <p:spPr>
          <a:xfrm>
            <a:off x="6418555" y="2032986"/>
            <a:ext cx="48146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set the current element at index </a:t>
            </a:r>
            <a:r>
              <a:rPr lang="en-IN" dirty="0" err="1"/>
              <a:t>i</a:t>
            </a:r>
            <a:r>
              <a:rPr lang="en-IN" dirty="0"/>
              <a:t> as largest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index of left child and right child will be 2i+1 and 2i+2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</a:t>
            </a:r>
            <a:r>
              <a:rPr lang="en-IN" dirty="0" err="1"/>
              <a:t>leftchild</a:t>
            </a:r>
            <a:r>
              <a:rPr lang="en-IN" dirty="0"/>
              <a:t>&gt;current element, set left child as largest. If </a:t>
            </a:r>
            <a:r>
              <a:rPr lang="en-IN" dirty="0" err="1"/>
              <a:t>rightchild</a:t>
            </a:r>
            <a:r>
              <a:rPr lang="en-IN" dirty="0"/>
              <a:t>&gt;current element, set right child as largest.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Swap largest with current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i</a:t>
            </a:r>
            <a:r>
              <a:rPr lang="en-IN" dirty="0"/>
              <a:t>=i-1 and repeat till we reach root node</a:t>
            </a:r>
          </a:p>
          <a:p>
            <a:endParaRPr lang="en-IN" dirty="0"/>
          </a:p>
          <a:p>
            <a:r>
              <a:rPr lang="en-IN" sz="2400" dirty="0"/>
              <a:t>For min heap we compare the smallest number </a:t>
            </a:r>
          </a:p>
        </p:txBody>
      </p:sp>
    </p:spTree>
    <p:extLst>
      <p:ext uri="{BB962C8B-B14F-4D97-AF65-F5344CB8AC3E}">
        <p14:creationId xmlns:p14="http://schemas.microsoft.com/office/powerpoint/2010/main" val="102842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89FD-18EF-4E22-AC47-A80BA062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element in heap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E14C0-D5A8-4480-89FD-D59FE53494EF}"/>
              </a:ext>
            </a:extLst>
          </p:cNvPr>
          <p:cNvSpPr txBox="1"/>
          <p:nvPr/>
        </p:nvSpPr>
        <p:spPr>
          <a:xfrm>
            <a:off x="838200" y="1860884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 Insert element at the end of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91893-F8A9-4218-9460-E1B99822C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8060"/>
            <a:ext cx="4391526" cy="3260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DA780-C0BA-471A-B723-A9D8895359F7}"/>
              </a:ext>
            </a:extLst>
          </p:cNvPr>
          <p:cNvSpPr txBox="1"/>
          <p:nvPr/>
        </p:nvSpPr>
        <p:spPr>
          <a:xfrm>
            <a:off x="6882063" y="1860884"/>
            <a:ext cx="4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2. </a:t>
            </a:r>
            <a:r>
              <a:rPr lang="en-IN" sz="2400" dirty="0" err="1"/>
              <a:t>Heapify</a:t>
            </a:r>
            <a:r>
              <a:rPr lang="en-IN" sz="2400" dirty="0"/>
              <a:t> the tree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6F2F10-1DA3-4EFB-A050-9C89B9B96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569" y="2568720"/>
            <a:ext cx="4391526" cy="34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9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4986-D2A4-4AB6-AE1E-5698C6B9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Deletion in heap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DFC211-D345-40BC-B373-4113689A2943}"/>
              </a:ext>
            </a:extLst>
          </p:cNvPr>
          <p:cNvSpPr txBox="1"/>
          <p:nvPr/>
        </p:nvSpPr>
        <p:spPr>
          <a:xfrm>
            <a:off x="838200" y="1422503"/>
            <a:ext cx="391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Select the element to be deleted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35C8F-58DA-4990-B7B9-D3258A828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61" y="1861003"/>
            <a:ext cx="2722740" cy="2107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0ED06-B5B4-4C7F-A75A-8D5DE29DF874}"/>
              </a:ext>
            </a:extLst>
          </p:cNvPr>
          <p:cNvSpPr txBox="1"/>
          <p:nvPr/>
        </p:nvSpPr>
        <p:spPr>
          <a:xfrm>
            <a:off x="6413376" y="771765"/>
            <a:ext cx="391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Swap with the last element and remove the last element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6AF796-6BDD-4BCF-9F63-99D9BAE16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505" y="1607169"/>
            <a:ext cx="2741906" cy="2107784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0FF1746-908C-449B-896E-F7DB3D2B000E}"/>
              </a:ext>
            </a:extLst>
          </p:cNvPr>
          <p:cNvSpPr/>
          <p:nvPr/>
        </p:nvSpPr>
        <p:spPr>
          <a:xfrm>
            <a:off x="8637973" y="3031372"/>
            <a:ext cx="541538" cy="648070"/>
          </a:xfrm>
          <a:custGeom>
            <a:avLst/>
            <a:gdLst>
              <a:gd name="connsiteX0" fmla="*/ 541538 w 541538"/>
              <a:gd name="connsiteY0" fmla="*/ 71022 h 648070"/>
              <a:gd name="connsiteX1" fmla="*/ 497149 w 541538"/>
              <a:gd name="connsiteY1" fmla="*/ 44389 h 648070"/>
              <a:gd name="connsiteX2" fmla="*/ 381740 w 541538"/>
              <a:gd name="connsiteY2" fmla="*/ 0 h 648070"/>
              <a:gd name="connsiteX3" fmla="*/ 221942 w 541538"/>
              <a:gd name="connsiteY3" fmla="*/ 26633 h 648070"/>
              <a:gd name="connsiteX4" fmla="*/ 150920 w 541538"/>
              <a:gd name="connsiteY4" fmla="*/ 79900 h 648070"/>
              <a:gd name="connsiteX5" fmla="*/ 115409 w 541538"/>
              <a:gd name="connsiteY5" fmla="*/ 97655 h 648070"/>
              <a:gd name="connsiteX6" fmla="*/ 97654 w 541538"/>
              <a:gd name="connsiteY6" fmla="*/ 133166 h 648070"/>
              <a:gd name="connsiteX7" fmla="*/ 71021 w 541538"/>
              <a:gd name="connsiteY7" fmla="*/ 177554 h 648070"/>
              <a:gd name="connsiteX8" fmla="*/ 44388 w 541538"/>
              <a:gd name="connsiteY8" fmla="*/ 239698 h 648070"/>
              <a:gd name="connsiteX9" fmla="*/ 26633 w 541538"/>
              <a:gd name="connsiteY9" fmla="*/ 328474 h 648070"/>
              <a:gd name="connsiteX10" fmla="*/ 0 w 541538"/>
              <a:gd name="connsiteY10" fmla="*/ 479395 h 648070"/>
              <a:gd name="connsiteX11" fmla="*/ 35510 w 541538"/>
              <a:gd name="connsiteY11" fmla="*/ 630315 h 648070"/>
              <a:gd name="connsiteX12" fmla="*/ 71021 w 541538"/>
              <a:gd name="connsiteY12" fmla="*/ 639193 h 648070"/>
              <a:gd name="connsiteX13" fmla="*/ 88776 w 541538"/>
              <a:gd name="connsiteY13" fmla="*/ 648070 h 64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1538" h="648070">
                <a:moveTo>
                  <a:pt x="541538" y="71022"/>
                </a:moveTo>
                <a:cubicBezTo>
                  <a:pt x="526742" y="62144"/>
                  <a:pt x="512917" y="51397"/>
                  <a:pt x="497149" y="44389"/>
                </a:cubicBezTo>
                <a:cubicBezTo>
                  <a:pt x="459484" y="27649"/>
                  <a:pt x="381740" y="0"/>
                  <a:pt x="381740" y="0"/>
                </a:cubicBezTo>
                <a:cubicBezTo>
                  <a:pt x="328474" y="8878"/>
                  <a:pt x="272972" y="8969"/>
                  <a:pt x="221942" y="26633"/>
                </a:cubicBezTo>
                <a:cubicBezTo>
                  <a:pt x="193977" y="36313"/>
                  <a:pt x="177389" y="66666"/>
                  <a:pt x="150920" y="79900"/>
                </a:cubicBezTo>
                <a:lnTo>
                  <a:pt x="115409" y="97655"/>
                </a:lnTo>
                <a:cubicBezTo>
                  <a:pt x="109491" y="109492"/>
                  <a:pt x="104081" y="121597"/>
                  <a:pt x="97654" y="133166"/>
                </a:cubicBezTo>
                <a:cubicBezTo>
                  <a:pt x="89274" y="148250"/>
                  <a:pt x="78738" y="162121"/>
                  <a:pt x="71021" y="177554"/>
                </a:cubicBezTo>
                <a:cubicBezTo>
                  <a:pt x="60942" y="197712"/>
                  <a:pt x="53266" y="218983"/>
                  <a:pt x="44388" y="239698"/>
                </a:cubicBezTo>
                <a:cubicBezTo>
                  <a:pt x="38470" y="269290"/>
                  <a:pt x="32031" y="298783"/>
                  <a:pt x="26633" y="328474"/>
                </a:cubicBezTo>
                <a:cubicBezTo>
                  <a:pt x="-13855" y="551157"/>
                  <a:pt x="24425" y="357259"/>
                  <a:pt x="0" y="479395"/>
                </a:cubicBezTo>
                <a:cubicBezTo>
                  <a:pt x="3471" y="524522"/>
                  <a:pt x="-11765" y="596547"/>
                  <a:pt x="35510" y="630315"/>
                </a:cubicBezTo>
                <a:cubicBezTo>
                  <a:pt x="45439" y="637407"/>
                  <a:pt x="59446" y="635335"/>
                  <a:pt x="71021" y="639193"/>
                </a:cubicBezTo>
                <a:cubicBezTo>
                  <a:pt x="77298" y="641285"/>
                  <a:pt x="82858" y="645111"/>
                  <a:pt x="88776" y="6480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C45BB-EF28-468B-A056-D4E10D1438A4}"/>
              </a:ext>
            </a:extLst>
          </p:cNvPr>
          <p:cNvSpPr txBox="1"/>
          <p:nvPr/>
        </p:nvSpPr>
        <p:spPr>
          <a:xfrm>
            <a:off x="6413375" y="3904026"/>
            <a:ext cx="391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</a:t>
            </a:r>
            <a:r>
              <a:rPr lang="en-IN" dirty="0" err="1"/>
              <a:t>Heapify</a:t>
            </a:r>
            <a:r>
              <a:rPr lang="en-IN" dirty="0"/>
              <a:t> the tree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52D856-1FC6-43D5-AB3E-015F0C8B7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518" y="4273358"/>
            <a:ext cx="2775880" cy="24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4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CEA2F-CF0F-43AA-96D8-6D593E2816F0}"/>
              </a:ext>
            </a:extLst>
          </p:cNvPr>
          <p:cNvSpPr txBox="1"/>
          <p:nvPr/>
        </p:nvSpPr>
        <p:spPr>
          <a:xfrm>
            <a:off x="674703" y="719091"/>
            <a:ext cx="10866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Very easy to implement in python ! Module named </a:t>
            </a:r>
            <a:r>
              <a:rPr lang="en-IN" sz="2800" b="1" dirty="0" err="1"/>
              <a:t>heapq</a:t>
            </a:r>
            <a:r>
              <a:rPr lang="en-IN" sz="2800" b="1" dirty="0"/>
              <a:t> in python :D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C0202-D439-4F70-8DDD-5267991A016A}"/>
              </a:ext>
            </a:extLst>
          </p:cNvPr>
          <p:cNvSpPr txBox="1"/>
          <p:nvPr/>
        </p:nvSpPr>
        <p:spPr>
          <a:xfrm>
            <a:off x="825623" y="1855433"/>
            <a:ext cx="97299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heapq.heapify</a:t>
            </a:r>
            <a:r>
              <a:rPr lang="en-IN" b="1" dirty="0"/>
              <a:t>(</a:t>
            </a:r>
            <a:r>
              <a:rPr lang="en-IN" b="1" dirty="0" err="1"/>
              <a:t>iterable</a:t>
            </a:r>
            <a:r>
              <a:rPr lang="en-IN" b="1" dirty="0"/>
              <a:t>): </a:t>
            </a:r>
            <a:r>
              <a:rPr lang="en-IN" dirty="0"/>
              <a:t>turns an array into a heap. By default it will be min heap.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heapq.heappush</a:t>
            </a:r>
            <a:r>
              <a:rPr lang="en-IN" b="1" dirty="0"/>
              <a:t>(heap, </a:t>
            </a:r>
            <a:r>
              <a:rPr lang="en-IN" b="1" dirty="0" err="1"/>
              <a:t>ele</a:t>
            </a:r>
            <a:r>
              <a:rPr lang="en-IN" b="1" dirty="0"/>
              <a:t>): </a:t>
            </a:r>
            <a:r>
              <a:rPr lang="en-IN" dirty="0"/>
              <a:t>inserts the element in heap and performs </a:t>
            </a:r>
            <a:r>
              <a:rPr lang="en-IN" dirty="0" err="1"/>
              <a:t>heapify</a:t>
            </a:r>
            <a:r>
              <a:rPr lang="en-IN" dirty="0"/>
              <a:t> automatically to maintain heap structure.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heapq.heappop</a:t>
            </a:r>
            <a:r>
              <a:rPr lang="en-IN" b="1" dirty="0"/>
              <a:t>(heap): </a:t>
            </a:r>
            <a:r>
              <a:rPr lang="en-IN" dirty="0"/>
              <a:t>will remove the smallest integer from heap and performs </a:t>
            </a:r>
            <a:r>
              <a:rPr lang="en-IN" dirty="0" err="1"/>
              <a:t>heapify</a:t>
            </a:r>
            <a:r>
              <a:rPr lang="en-IN" dirty="0"/>
              <a:t> automatically to maintain heap structure.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heapq.heappushpop</a:t>
            </a:r>
            <a:r>
              <a:rPr lang="en-US" b="1" dirty="0"/>
              <a:t>(heap, </a:t>
            </a:r>
            <a:r>
              <a:rPr lang="en-US" b="1" dirty="0" err="1"/>
              <a:t>ele</a:t>
            </a:r>
            <a:r>
              <a:rPr lang="en-US" b="1" dirty="0"/>
              <a:t>) </a:t>
            </a:r>
            <a:r>
              <a:rPr lang="en-US" dirty="0"/>
              <a:t>:- This function combines the functioning of both push and pop operations in one statement, increasing efficiency. Heap order is maintained after this operation.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heapq.heapreplace</a:t>
            </a:r>
            <a:r>
              <a:rPr lang="en-US" b="1" dirty="0"/>
              <a:t>(heap, </a:t>
            </a:r>
            <a:r>
              <a:rPr lang="en-US" b="1" dirty="0" err="1"/>
              <a:t>ele</a:t>
            </a:r>
            <a:r>
              <a:rPr lang="en-US" b="1" dirty="0"/>
              <a:t>) </a:t>
            </a:r>
            <a:r>
              <a:rPr lang="en-US" dirty="0"/>
              <a:t>:- This function also inserts and pops element in one statement, but it is different from above function. In this, element is first popped, then the element is pushed .</a:t>
            </a:r>
            <a:r>
              <a:rPr lang="en-US" dirty="0" err="1"/>
              <a:t>i.e</a:t>
            </a:r>
            <a:r>
              <a:rPr lang="en-US" dirty="0"/>
              <a:t>, the value larger than the pushed value can be returned. </a:t>
            </a:r>
            <a:r>
              <a:rPr lang="en-US" dirty="0" err="1"/>
              <a:t>heapreplace</a:t>
            </a:r>
            <a:r>
              <a:rPr lang="en-US" dirty="0"/>
              <a:t>() returns the smallest value originally in the heap, where </a:t>
            </a:r>
            <a:r>
              <a:rPr lang="en-US" dirty="0" err="1"/>
              <a:t>heappushpop</a:t>
            </a:r>
            <a:r>
              <a:rPr lang="en-US" dirty="0"/>
              <a:t>() will first push the element and then pop the smallest element.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94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1140</TotalTime>
  <Words>837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euclid_circular_a</vt:lpstr>
      <vt:lpstr>Office Theme</vt:lpstr>
      <vt:lpstr>Heap- Data Structure</vt:lpstr>
      <vt:lpstr>Heap</vt:lpstr>
      <vt:lpstr>Min heap</vt:lpstr>
      <vt:lpstr>Max heap</vt:lpstr>
      <vt:lpstr>Heapify- Converting a given array into heap</vt:lpstr>
      <vt:lpstr>PowerPoint Presentation</vt:lpstr>
      <vt:lpstr>Insert element in heap</vt:lpstr>
      <vt:lpstr>Deletion in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HEAP- Data Structure</dc:title>
  <dc:creator>Anish Rohekar</dc:creator>
  <cp:lastModifiedBy>Anish Rohekar</cp:lastModifiedBy>
  <cp:revision>18</cp:revision>
  <dcterms:created xsi:type="dcterms:W3CDTF">2021-06-02T04:18:30Z</dcterms:created>
  <dcterms:modified xsi:type="dcterms:W3CDTF">2021-06-03T10:32:09Z</dcterms:modified>
</cp:coreProperties>
</file>