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1" r:id="rId2"/>
    <p:sldId id="290" r:id="rId3"/>
    <p:sldId id="288" r:id="rId4"/>
    <p:sldId id="287" r:id="rId5"/>
  </p:sldIdLst>
  <p:sldSz cx="18288000" cy="10285413"/>
  <p:notesSz cx="6858000" cy="9144000"/>
  <p:defaultTextStyle>
    <a:defPPr>
      <a:defRPr lang="ja-JP"/>
    </a:defPPr>
    <a:lvl1pPr marL="0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5" userDrawn="1">
          <p15:clr>
            <a:srgbClr val="A4A3A4"/>
          </p15:clr>
        </p15:guide>
        <p15:guide id="2" pos="521" userDrawn="1">
          <p15:clr>
            <a:srgbClr val="A4A3A4"/>
          </p15:clr>
        </p15:guide>
        <p15:guide id="4" pos="10999" userDrawn="1">
          <p15:clr>
            <a:srgbClr val="A4A3A4"/>
          </p15:clr>
        </p15:guide>
        <p15:guide id="5" orient="horz" pos="5848" userDrawn="1">
          <p15:clr>
            <a:srgbClr val="A4A3A4"/>
          </p15:clr>
        </p15:guide>
        <p15:guide id="6" orient="horz" pos="2037" userDrawn="1">
          <p15:clr>
            <a:srgbClr val="A4A3A4"/>
          </p15:clr>
        </p15:guide>
        <p15:guide id="7" pos="5760" userDrawn="1">
          <p15:clr>
            <a:srgbClr val="A4A3A4"/>
          </p15:clr>
        </p15:guide>
        <p15:guide id="8" pos="7506" userDrawn="1">
          <p15:clr>
            <a:srgbClr val="A4A3A4"/>
          </p15:clr>
        </p15:guide>
        <p15:guide id="9" pos="39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6C6"/>
    <a:srgbClr val="3296C7"/>
    <a:srgbClr val="0595C9"/>
    <a:srgbClr val="7030A1"/>
    <a:srgbClr val="FFA53C"/>
    <a:srgbClr val="3272C4"/>
    <a:srgbClr val="FA2400"/>
    <a:srgbClr val="48484A"/>
    <a:srgbClr val="647580"/>
    <a:srgbClr val="FF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80"/>
  </p:normalViewPr>
  <p:slideViewPr>
    <p:cSldViewPr snapToGrid="0" snapToObjects="1">
      <p:cViewPr varScale="1">
        <p:scale>
          <a:sx n="37" d="100"/>
          <a:sy n="37" d="100"/>
        </p:scale>
        <p:origin x="248" y="888"/>
      </p:cViewPr>
      <p:guideLst>
        <p:guide orient="horz" pos="3875"/>
        <p:guide pos="521"/>
        <p:guide pos="10999"/>
        <p:guide orient="horz" pos="5848"/>
        <p:guide orient="horz" pos="2037"/>
        <p:guide pos="5760"/>
        <p:guide pos="7506"/>
        <p:guide pos="39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4BCDB-6936-2247-9658-96AC73C5EF31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3A6DC-B32C-9445-9933-FEA51605EC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739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926EC-F62E-6C42-BE63-0D12F9F38863}" type="datetimeFigureOut">
              <a:t>2018/2/27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7CA3-0544-8240-8244-617F301BA88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7CA3-0544-8240-8244-617F301BA88D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7CA3-0544-8240-8244-617F301BA88D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5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7CA3-0544-8240-8244-617F301BA88D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7CA3-0544-8240-8244-617F301BA88D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8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346A-E7CA-B34F-B1F5-4B9046A2D421}" type="datetime1">
              <a:t>2018/2/27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563C-88D1-6F47-B7A5-E0C98BF367F8}" type="datetime1">
              <a:t>2018/2/27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5DA1-F8F0-8845-ABF1-38C4F16B6823}" type="datetime1">
              <a:t>2018/2/27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DAE3-FA86-3F44-8B7E-F261E092A0E7}" type="datetime1">
              <a:t>2018/2/27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E3BA-6EE1-0C43-8371-3932A849D7C5}" type="datetime1">
              <a:t>2018/2/27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8AE8-CAF7-3347-BF8C-32ACA7B24213}" type="datetime1">
              <a:t>2018/2/27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C40C-389B-FF41-9299-89B9D9C931E8}" type="datetime1">
              <a:t>2018/2/27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B352-3FC8-9342-8457-2A4A871E35F3}" type="datetime1">
              <a:t>2018/2/27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2851-CF79-C347-AE1C-A689D276A40A}" type="datetime1">
              <a:t>2018/2/27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0E02-AA3A-1E46-BA6D-4A4D20816EA3}" type="datetime1">
              <a:t>2018/2/27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</p:spPr>
        <p:txBody>
          <a:bodyPr anchor="b"/>
          <a:lstStyle>
            <a:lvl1pPr>
              <a:defRPr sz="47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2DEC-98F5-5044-809E-F2F68BB720CC}" type="datetime1">
              <a:t>2018/2/27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altLang="ja-JP">
                <a:latin typeface="Meiryo レギュラー" charset="-128"/>
              </a:rPr>
              <a:t>Copyright © 2017 </a:t>
            </a:r>
            <a:r>
              <a:rPr lang="ja-JP" altLang="sk-SK">
                <a:latin typeface="Meiryo レギュラー" charset="-128"/>
              </a:rPr>
              <a:t>株式会社</a:t>
            </a:r>
            <a:r>
              <a:rPr lang="sk-SK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1F087-233A-D94A-99B5-1B4AA72CAA72}" type="slidenum"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98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Meiryo レギュラー" charset="-128"/>
              </a:defRPr>
            </a:lvl1pPr>
          </a:lstStyle>
          <a:p>
            <a:fld id="{C91A39C6-5EFD-3947-8B53-2E3C9B3E0A3E}" type="datetime1">
              <a:rPr lang="mr-IN"/>
              <a:pPr/>
              <a:t>27/2/18</a:t>
            </a:fld>
            <a:endParaRPr lang="mr-IN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latin typeface="Meiryo レギュラー" charset="-128"/>
              </a:rPr>
              <a:t>Copyright ©</a:t>
            </a:r>
            <a:r>
              <a:rPr lang="ja-JP" altLang="en-US">
                <a:latin typeface="Meiryo レギュラー" charset="-128"/>
              </a:rPr>
              <a:t> </a:t>
            </a:r>
            <a:r>
              <a:rPr lang="en-US" altLang="ja-JP">
                <a:latin typeface="Meiryo レギュラー" charset="-128"/>
              </a:rPr>
              <a:t>2017</a:t>
            </a:r>
            <a:r>
              <a:rPr lang="ja-JP" altLang="en-US">
                <a:latin typeface="Meiryo レギュラー" charset="-128"/>
              </a:rPr>
              <a:t> 株式会社</a:t>
            </a:r>
            <a:r>
              <a:rPr lang="en-US" altLang="ja-JP">
                <a:latin typeface="Meiryo レギュラー" charset="-128"/>
              </a:rPr>
              <a:t>STANDARD</a:t>
            </a:r>
            <a:endParaRPr lang="ja-JP" altLang="en-US">
              <a:latin typeface="Meiryo レギュラー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97834" y="9663953"/>
            <a:ext cx="1093695" cy="416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 i="0">
                <a:solidFill>
                  <a:schemeClr val="tx1">
                    <a:tint val="75000"/>
                  </a:schemeClr>
                </a:solidFill>
                <a:latin typeface="Meiryo レギュラー" charset="-128"/>
              </a:defRPr>
            </a:lvl1pPr>
          </a:lstStyle>
          <a:p>
            <a:fld id="{CC71F087-233A-D94A-99B5-1B4AA72CAA72}" type="slidenum">
              <a:rPr lang="uk-UA" smtClean="0"/>
              <a:pPr/>
              <a:t>‹#›</a:t>
            </a:fld>
            <a:endParaRPr lang="uk-UA" altLang="ja-JP" dirty="0"/>
          </a:p>
        </p:txBody>
      </p:sp>
    </p:spTree>
    <p:extLst>
      <p:ext uri="{BB962C8B-B14F-4D97-AF65-F5344CB8AC3E}">
        <p14:creationId xmlns:p14="http://schemas.microsoft.com/office/powerpoint/2010/main" val="19986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599" b="0" i="0" kern="1200">
          <a:solidFill>
            <a:schemeClr val="tx1"/>
          </a:solidFill>
          <a:latin typeface="Meiryo レギュラー" charset="-128"/>
          <a:ea typeface="+mj-ea"/>
          <a:cs typeface="+mj-cs"/>
        </a:defRPr>
      </a:lvl1pPr>
    </p:titleStyle>
    <p:bodyStyle>
      <a:lvl1pPr marL="342854" indent="-342854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kumimoji="1" sz="4199" b="0" i="0" kern="1200">
          <a:solidFill>
            <a:schemeClr val="tx1"/>
          </a:solidFill>
          <a:latin typeface="Meiryo レギュラー" charset="-128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b="0" i="0" kern="1200">
          <a:solidFill>
            <a:schemeClr val="tx1"/>
          </a:solidFill>
          <a:latin typeface="Meiryo レギュラー" charset="-128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b="0" i="0" kern="1200">
          <a:solidFill>
            <a:schemeClr val="tx1"/>
          </a:solidFill>
          <a:latin typeface="Meiryo レギュラー" charset="-128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b="0" i="0" kern="1200">
          <a:solidFill>
            <a:schemeClr val="tx1"/>
          </a:solidFill>
          <a:latin typeface="Meiryo レギュラー" charset="-128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b="0" i="0" kern="1200">
          <a:solidFill>
            <a:schemeClr val="tx1"/>
          </a:solidFill>
          <a:latin typeface="Meiryo レギュラー" charset="-128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onfengine.com/functional-conf-2015/proposal/1211/practical-machine-learning-in-f" TargetMode="External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archive.ics.uci.edu/ml/datasets/wholesale+customers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vis-www.cs.umass.edu/lfw/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72734" y="620537"/>
            <a:ext cx="119057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dirty="0" smtClean="0">
                <a:solidFill>
                  <a:srgbClr val="3296C6"/>
                </a:solidFill>
                <a:latin typeface="+mj-ea"/>
              </a:rPr>
              <a:t>J League Visitors Regression</a:t>
            </a:r>
            <a:endParaRPr lang="ja-JP" altLang="en-US" sz="6600" dirty="0">
              <a:solidFill>
                <a:srgbClr val="3296C6"/>
              </a:solid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734" y="2157970"/>
            <a:ext cx="1638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solidFill>
                  <a:schemeClr val="bg1"/>
                </a:solidFill>
              </a:rPr>
              <a:t>J</a:t>
            </a:r>
            <a:r>
              <a:rPr lang="ja-JP" altLang="en-US" sz="4000" dirty="0" smtClean="0">
                <a:solidFill>
                  <a:schemeClr val="bg1"/>
                </a:solidFill>
              </a:rPr>
              <a:t>リーグの観客を予想する回帰モデルを作成する。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27088" y="3233738"/>
            <a:ext cx="9144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データの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概要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 smtClean="0"/>
          </a:p>
          <a:p>
            <a:r>
              <a:rPr lang="en-US" altLang="ja-JP" dirty="0" smtClean="0"/>
              <a:t>2012</a:t>
            </a:r>
            <a:r>
              <a:rPr lang="ja-JP" altLang="en-US" dirty="0"/>
              <a:t>年～</a:t>
            </a:r>
            <a:r>
              <a:rPr lang="en-US" altLang="ja-JP" dirty="0"/>
              <a:t>2014</a:t>
            </a:r>
            <a:r>
              <a:rPr lang="ja-JP" altLang="en-US" dirty="0"/>
              <a:t>年シーズン前半戦（～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31</a:t>
            </a:r>
            <a:r>
              <a:rPr lang="ja-JP" altLang="en-US" dirty="0"/>
              <a:t>日）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en-US" altLang="ja-JP" dirty="0" smtClean="0"/>
              <a:t>J1</a:t>
            </a:r>
            <a:r>
              <a:rPr lang="ja-JP" altLang="en-US" dirty="0"/>
              <a:t>と</a:t>
            </a:r>
            <a:r>
              <a:rPr lang="en-US" altLang="ja-JP" dirty="0"/>
              <a:t>J2</a:t>
            </a:r>
            <a:r>
              <a:rPr lang="ja-JP" altLang="en-US" dirty="0"/>
              <a:t>リーグの各試合の観客動員数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r>
              <a:rPr lang="ja-JP" altLang="en-US" dirty="0" smtClean="0"/>
              <a:t>各試合</a:t>
            </a:r>
            <a:r>
              <a:rPr lang="ja-JP" altLang="en-US" dirty="0"/>
              <a:t>のデータには、ホームチーム名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アウェイチーム名</a:t>
            </a:r>
            <a:r>
              <a:rPr lang="ja-JP" altLang="en-US" dirty="0"/>
              <a:t>、開催スタジアム等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基本的</a:t>
            </a:r>
            <a:r>
              <a:rPr lang="ja-JP" altLang="en-US" dirty="0"/>
              <a:t>な情報のほか</a:t>
            </a:r>
            <a:r>
              <a:rPr lang="ja-JP" altLang="en-US" dirty="0" smtClean="0"/>
              <a:t>、試合</a:t>
            </a:r>
            <a:r>
              <a:rPr lang="ja-JP" altLang="en-US" dirty="0"/>
              <a:t>開催時の天候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各チーム</a:t>
            </a:r>
            <a:r>
              <a:rPr lang="ja-JP" altLang="en-US" dirty="0"/>
              <a:t>の出場メンバー</a:t>
            </a:r>
            <a:r>
              <a:rPr lang="ja-JP" altLang="en-US" dirty="0" smtClean="0"/>
              <a:t>、試合</a:t>
            </a:r>
            <a:r>
              <a:rPr lang="ja-JP" altLang="en-US" dirty="0"/>
              <a:t>結果等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付加</a:t>
            </a:r>
            <a:r>
              <a:rPr lang="ja-JP" altLang="en-US" dirty="0"/>
              <a:t>情報も含まれます。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分析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の種類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(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回帰 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or 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分類など</a:t>
            </a:r>
            <a:r>
              <a:rPr lang="en-US" altLang="ja-JP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回帰モデルを使って予想する。</a:t>
            </a:r>
            <a:endParaRPr lang="en-US" altLang="ja-JP" dirty="0" smtClean="0"/>
          </a:p>
          <a:p>
            <a:r>
              <a:rPr lang="ja-JP" altLang="en-US" dirty="0"/>
              <a:t>評価は </a:t>
            </a:r>
            <a:r>
              <a:rPr lang="en-US" altLang="ja-JP" dirty="0" smtClean="0"/>
              <a:t>RMSE</a:t>
            </a:r>
            <a:r>
              <a:rPr lang="ja-JP" altLang="en-US" dirty="0" smtClean="0"/>
              <a:t>（平均</a:t>
            </a:r>
            <a:r>
              <a:rPr lang="ja-JP" altLang="en-US" dirty="0"/>
              <a:t>二乗誤差）を使って行います。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https://</a:t>
            </a:r>
            <a:r>
              <a:rPr lang="en-US" altLang="ja-JP" u="sng" dirty="0" err="1">
                <a:solidFill>
                  <a:srgbClr val="3296C6"/>
                </a:solidFill>
                <a:latin typeface="+mn-ea"/>
                <a:cs typeface="Hiragino Maru Gothic ProN W4" charset="-128"/>
              </a:rPr>
              <a:t>deepanalytics.jp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/</a:t>
            </a:r>
            <a:r>
              <a:rPr lang="en-US" altLang="ja-JP" u="sng" dirty="0" err="1">
                <a:solidFill>
                  <a:srgbClr val="3296C6"/>
                </a:solidFill>
                <a:latin typeface="+mn-ea"/>
                <a:cs typeface="Hiragino Maru Gothic ProN W4" charset="-128"/>
              </a:rPr>
              <a:t>compe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/27?tab=</a:t>
            </a:r>
            <a:r>
              <a:rPr lang="en-US" altLang="ja-JP" u="sng" dirty="0" err="1">
                <a:solidFill>
                  <a:srgbClr val="3296C6"/>
                </a:solidFill>
                <a:latin typeface="+mn-ea"/>
                <a:cs typeface="Hiragino Maru Gothic ProN W4" charset="-128"/>
              </a:rPr>
              <a:t>compedetail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44000" y="3233738"/>
            <a:ext cx="9144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工夫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すべき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点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 smtClean="0"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・特徴量の選定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(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膨大な特徴量をどう削減していくか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・手法の選択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(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重回帰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~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ニューラルネットワークまで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54" y="5715112"/>
            <a:ext cx="4539762" cy="33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72734" y="620537"/>
            <a:ext cx="75303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dirty="0">
                <a:solidFill>
                  <a:srgbClr val="3296C6"/>
                </a:solidFill>
                <a:latin typeface="+mj-ea"/>
              </a:rPr>
              <a:t>Leaf Classification</a:t>
            </a:r>
            <a:endParaRPr lang="ja-JP" altLang="en-US" sz="6600" dirty="0">
              <a:solidFill>
                <a:srgbClr val="3296C6"/>
              </a:solid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733" y="1995927"/>
            <a:ext cx="1638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葉っぱ</a:t>
            </a:r>
            <a:r>
              <a:rPr lang="ja-JP" altLang="en-US" sz="5400" dirty="0">
                <a:solidFill>
                  <a:schemeClr val="bg1"/>
                </a:solidFill>
                <a:latin typeface="+mj-ea"/>
                <a:ea typeface="+mj-ea"/>
              </a:rPr>
              <a:t>の種類を分類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804458" y="3064470"/>
            <a:ext cx="765645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工夫すべき点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・画像の様々な</a:t>
            </a:r>
            <a:r>
              <a:rPr lang="ja-JP" altLang="en-US" b="1" dirty="0">
                <a:latin typeface="+mn-ea"/>
              </a:rPr>
              <a:t>前処理</a:t>
            </a:r>
            <a:r>
              <a:rPr lang="ja-JP" altLang="en-US" dirty="0">
                <a:latin typeface="+mn-ea"/>
              </a:rPr>
              <a:t>が必要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（リサイズ、グレースケール、平滑化など）</a:t>
            </a:r>
            <a:endParaRPr lang="en-US" altLang="ja-JP" dirty="0">
              <a:latin typeface="+mn-ea"/>
            </a:endParaRPr>
          </a:p>
          <a:p>
            <a:endParaRPr lang="en-US" altLang="ja-JP" sz="1800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・</a:t>
            </a:r>
            <a:r>
              <a:rPr lang="en-US" altLang="ja-JP" b="1" dirty="0" err="1">
                <a:latin typeface="+mn-ea"/>
              </a:rPr>
              <a:t>Augumentation</a:t>
            </a:r>
            <a:r>
              <a:rPr lang="ja-JP" altLang="en-US" dirty="0">
                <a:latin typeface="+mn-ea"/>
              </a:rPr>
              <a:t>の必要性</a:t>
            </a:r>
            <a:endParaRPr lang="ja-JP" altLang="en-US" dirty="0"/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28" y="6048813"/>
            <a:ext cx="8509774" cy="4109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01716BA-507E-4A60-BD91-9FD0377F3B7F}"/>
              </a:ext>
            </a:extLst>
          </p:cNvPr>
          <p:cNvSpPr/>
          <p:nvPr/>
        </p:nvSpPr>
        <p:spPr>
          <a:xfrm>
            <a:off x="14046200" y="0"/>
            <a:ext cx="3975100" cy="168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F3092061-275F-4EE9-8146-0052DD37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4884400" y="325249"/>
            <a:ext cx="3136900" cy="112405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BB711C2A-7D98-497B-96B7-FA0D0A514C39}"/>
              </a:ext>
            </a:extLst>
          </p:cNvPr>
          <p:cNvSpPr/>
          <p:nvPr/>
        </p:nvSpPr>
        <p:spPr>
          <a:xfrm>
            <a:off x="8871588" y="6570164"/>
            <a:ext cx="2578100" cy="3626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F9E49BD4-8827-463A-A417-5682770C2BC0}"/>
              </a:ext>
            </a:extLst>
          </p:cNvPr>
          <p:cNvSpPr/>
          <p:nvPr/>
        </p:nvSpPr>
        <p:spPr>
          <a:xfrm>
            <a:off x="14884400" y="6608712"/>
            <a:ext cx="2386826" cy="3626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39CE8A4-E15C-49D7-826A-10B348F5A371}"/>
              </a:ext>
            </a:extLst>
          </p:cNvPr>
          <p:cNvSpPr/>
          <p:nvPr/>
        </p:nvSpPr>
        <p:spPr>
          <a:xfrm>
            <a:off x="14509730" y="9604090"/>
            <a:ext cx="3364726" cy="631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0B142CBC-EFC7-49E8-BE1A-B44C3D952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0358" y="6873846"/>
            <a:ext cx="1589717" cy="141140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38B389E9-E13E-4317-BBFA-EA9686F96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6102" y="8610053"/>
            <a:ext cx="1589717" cy="1466947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10394C74-16AB-40F3-90C9-7182A572F3DA}"/>
              </a:ext>
            </a:extLst>
          </p:cNvPr>
          <p:cNvSpPr/>
          <p:nvPr/>
        </p:nvSpPr>
        <p:spPr>
          <a:xfrm>
            <a:off x="14923274" y="9014595"/>
            <a:ext cx="33647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Tilia_Tomentosa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(5)</a:t>
            </a:r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D069E414-3D67-4417-8A44-AB992877EA49}"/>
              </a:ext>
            </a:extLst>
          </p:cNvPr>
          <p:cNvSpPr/>
          <p:nvPr/>
        </p:nvSpPr>
        <p:spPr>
          <a:xfrm>
            <a:off x="14949187" y="7279020"/>
            <a:ext cx="2704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Helvetica Neue"/>
              </a:rPr>
              <a:t>Acer_Opalus</a:t>
            </a:r>
            <a:r>
              <a:rPr lang="en-US" altLang="ja-JP" dirty="0">
                <a:solidFill>
                  <a:srgbClr val="000000"/>
                </a:solidFill>
                <a:latin typeface="Helvetica Neue"/>
              </a:rPr>
              <a:t> (1)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957064" y="3394132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データの概要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>
                <a:latin typeface="+mn-ea"/>
                <a:cs typeface="Hiragino Maru Gothic ProN W4" charset="-128"/>
              </a:rPr>
              <a:t>・</a:t>
            </a:r>
            <a:r>
              <a:rPr lang="en-US" altLang="ja-JP" dirty="0">
                <a:latin typeface="+mn-ea"/>
                <a:cs typeface="Hiragino Maru Gothic ProN W4" charset="-128"/>
              </a:rPr>
              <a:t>1584</a:t>
            </a:r>
            <a:r>
              <a:rPr lang="ja-JP" altLang="en-US" dirty="0">
                <a:latin typeface="+mn-ea"/>
                <a:cs typeface="Hiragino Maru Gothic ProN W4" charset="-128"/>
              </a:rPr>
              <a:t>個の</a:t>
            </a:r>
            <a:r>
              <a:rPr lang="ja-JP" altLang="en-US" b="1" dirty="0">
                <a:latin typeface="+mn-ea"/>
                <a:cs typeface="Hiragino Maru Gothic ProN W4" charset="-128"/>
              </a:rPr>
              <a:t>画像</a:t>
            </a:r>
            <a:r>
              <a:rPr lang="ja-JP" altLang="en-US" dirty="0">
                <a:latin typeface="+mn-ea"/>
                <a:cs typeface="Hiragino Maru Gothic ProN W4" charset="-128"/>
              </a:rPr>
              <a:t>＋</a:t>
            </a:r>
            <a:r>
              <a:rPr lang="ja-JP" altLang="en-US" b="1" dirty="0">
                <a:latin typeface="+mn-ea"/>
                <a:cs typeface="Hiragino Maru Gothic ProN W4" charset="-128"/>
              </a:rPr>
              <a:t>特徴量</a:t>
            </a: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</a:t>
            </a:r>
            <a:r>
              <a:rPr lang="ja-JP" altLang="en-US" dirty="0">
                <a:latin typeface="+mn-ea"/>
                <a:cs typeface="Hiragino Maru Gothic ProN W4" charset="-128"/>
              </a:rPr>
              <a:t>正解ラベルは</a:t>
            </a:r>
            <a:r>
              <a:rPr lang="en-US" altLang="ja-JP" dirty="0">
                <a:latin typeface="+mn-ea"/>
                <a:cs typeface="Hiragino Maru Gothic ProN W4" charset="-128"/>
              </a:rPr>
              <a:t>99</a:t>
            </a:r>
            <a:r>
              <a:rPr lang="ja-JP" altLang="en-US" dirty="0">
                <a:latin typeface="+mn-ea"/>
                <a:cs typeface="Hiragino Maru Gothic ProN W4" charset="-128"/>
              </a:rPr>
              <a:t>個</a:t>
            </a: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</a:t>
            </a:r>
            <a:r>
              <a:rPr lang="ja-JP" altLang="en-US" dirty="0">
                <a:latin typeface="+mn-ea"/>
                <a:cs typeface="Hiragino Maru Gothic ProN W4" charset="-128"/>
              </a:rPr>
              <a:t>訓練データは</a:t>
            </a:r>
            <a:r>
              <a:rPr lang="en-US" altLang="ja-JP" dirty="0">
                <a:latin typeface="+mn-ea"/>
                <a:cs typeface="Hiragino Maru Gothic ProN W4" charset="-128"/>
              </a:rPr>
              <a:t>990</a:t>
            </a:r>
            <a:r>
              <a:rPr lang="ja-JP" altLang="en-US" dirty="0">
                <a:latin typeface="+mn-ea"/>
                <a:cs typeface="Hiragino Maru Gothic ProN W4" charset="-128"/>
              </a:rPr>
              <a:t>個　</a:t>
            </a:r>
            <a:r>
              <a:rPr lang="ja-JP" altLang="en-US" sz="2000" dirty="0">
                <a:latin typeface="+mn-ea"/>
                <a:cs typeface="Hiragino Maru Gothic ProN W4" charset="-128"/>
              </a:rPr>
              <a:t>（１クラスにつき１０個の訓練データ）</a:t>
            </a: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</a:t>
            </a:r>
            <a:r>
              <a:rPr lang="ja-JP" altLang="en-US" dirty="0">
                <a:latin typeface="+mn-ea"/>
                <a:cs typeface="Hiragino Maru Gothic ProN W4" charset="-128"/>
              </a:rPr>
              <a:t>テストデータは</a:t>
            </a:r>
            <a:r>
              <a:rPr lang="en-US" altLang="ja-JP" dirty="0">
                <a:latin typeface="+mn-ea"/>
                <a:cs typeface="Hiragino Maru Gothic ProN W4" charset="-128"/>
              </a:rPr>
              <a:t>594</a:t>
            </a:r>
            <a:r>
              <a:rPr lang="ja-JP" altLang="en-US" dirty="0">
                <a:latin typeface="+mn-ea"/>
                <a:cs typeface="Hiragino Maru Gothic ProN W4" charset="-128"/>
              </a:rPr>
              <a:t>個</a:t>
            </a:r>
            <a:r>
              <a:rPr lang="ja-JP" altLang="en-US" sz="2000" dirty="0">
                <a:latin typeface="+mn-ea"/>
                <a:cs typeface="Hiragino Maru Gothic ProN W4" charset="-128"/>
              </a:rPr>
              <a:t>（ １クラスにつき６個の訓練データ）</a:t>
            </a:r>
            <a:endParaRPr lang="en-US" altLang="ja-JP" sz="2000" dirty="0"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分析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の種類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(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回帰 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or 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分類など</a:t>
            </a:r>
            <a:r>
              <a:rPr lang="en-US" altLang="ja-JP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>
                <a:latin typeface="+mn-ea"/>
                <a:cs typeface="Hiragino Maru Gothic ProN W4" charset="-128"/>
              </a:rPr>
              <a:t>・葉っぱの特徴量を用いた</a:t>
            </a:r>
            <a:r>
              <a:rPr lang="ja-JP" altLang="en-US" b="1" dirty="0">
                <a:latin typeface="+mn-ea"/>
                <a:cs typeface="Hiragino Maru Gothic ProN W4" charset="-128"/>
              </a:rPr>
              <a:t>分類</a:t>
            </a:r>
            <a:r>
              <a:rPr lang="ja-JP" altLang="en-US" b="1" dirty="0" smtClean="0">
                <a:latin typeface="+mn-ea"/>
                <a:cs typeface="Hiragino Maru Gothic ProN W4" charset="-128"/>
              </a:rPr>
              <a:t>問題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>
                <a:latin typeface="+mn-ea"/>
                <a:cs typeface="Hiragino Maru Gothic ProN W4" charset="-128"/>
              </a:rPr>
              <a:t>・</a:t>
            </a:r>
            <a:r>
              <a:rPr lang="en-US" altLang="ja-JP" dirty="0">
                <a:latin typeface="+mn-ea"/>
                <a:cs typeface="Hiragino Maru Gothic ProN W4" charset="-128"/>
              </a:rPr>
              <a:t>CNN</a:t>
            </a:r>
            <a:r>
              <a:rPr lang="ja-JP" altLang="en-US" dirty="0">
                <a:latin typeface="+mn-ea"/>
                <a:cs typeface="Hiragino Maru Gothic ProN W4" charset="-128"/>
              </a:rPr>
              <a:t>などの</a:t>
            </a:r>
            <a:r>
              <a:rPr lang="en-US" altLang="ja-JP" dirty="0">
                <a:latin typeface="+mn-ea"/>
                <a:cs typeface="Hiragino Maru Gothic ProN W4" charset="-128"/>
              </a:rPr>
              <a:t>DL</a:t>
            </a:r>
            <a:r>
              <a:rPr lang="ja-JP" altLang="en-US" dirty="0">
                <a:latin typeface="+mn-ea"/>
                <a:cs typeface="Hiragino Maru Gothic ProN W4" charset="-128"/>
              </a:rPr>
              <a:t>を用いた</a:t>
            </a:r>
            <a:r>
              <a:rPr lang="ja-JP" altLang="en-US" b="1" dirty="0">
                <a:latin typeface="+mn-ea"/>
                <a:cs typeface="Hiragino Maru Gothic ProN W4" charset="-128"/>
              </a:rPr>
              <a:t>画像認識</a:t>
            </a:r>
            <a:endParaRPr lang="en-US" altLang="ja-JP" b="1" dirty="0"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https://</a:t>
            </a:r>
            <a:r>
              <a:rPr lang="en-US" altLang="ja-JP" u="sng" dirty="0" err="1">
                <a:solidFill>
                  <a:srgbClr val="3296C6"/>
                </a:solidFill>
                <a:latin typeface="+mn-ea"/>
                <a:cs typeface="Hiragino Maru Gothic ProN W4" charset="-128"/>
              </a:rPr>
              <a:t>www.kaggle.com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/c/leaf-classification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4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72734" y="620537"/>
            <a:ext cx="90749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dirty="0" smtClean="0">
                <a:solidFill>
                  <a:srgbClr val="3296C6"/>
                </a:solidFill>
                <a:latin typeface="+mj-ea"/>
              </a:rPr>
              <a:t>Wholesale Customers</a:t>
            </a:r>
            <a:endParaRPr lang="ja-JP" altLang="en-US" sz="6600" dirty="0">
              <a:solidFill>
                <a:srgbClr val="3296C6"/>
              </a:solid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734" y="2157970"/>
            <a:ext cx="1638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</a:rPr>
              <a:t>食品小売店舗の出店</a:t>
            </a:r>
            <a:r>
              <a:rPr lang="ja-JP" altLang="en-US" sz="3600" dirty="0" smtClean="0">
                <a:solidFill>
                  <a:schemeClr val="bg1"/>
                </a:solidFill>
              </a:rPr>
              <a:t>戦略</a:t>
            </a:r>
            <a:r>
              <a:rPr lang="ja-JP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を考えるためのデータ構造を浮かび上がらせる。</a:t>
            </a:r>
            <a:endParaRPr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27088" y="3233738"/>
            <a:ext cx="9144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データの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概要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 smtClean="0"/>
          </a:p>
          <a:p>
            <a:r>
              <a:rPr lang="ja-JP" altLang="en-US" dirty="0"/>
              <a:t>小売店舗ごと</a:t>
            </a:r>
            <a:r>
              <a:rPr lang="ja-JP" altLang="en-US" dirty="0" smtClean="0"/>
              <a:t>の食品</a:t>
            </a:r>
            <a:r>
              <a:rPr lang="ja-JP" altLang="en-US" dirty="0"/>
              <a:t>の売上データが</a:t>
            </a:r>
            <a:r>
              <a:rPr lang="en-US" altLang="ja-JP" dirty="0" smtClean="0"/>
              <a:t>､</a:t>
            </a:r>
          </a:p>
          <a:p>
            <a:r>
              <a:rPr lang="ja-JP" altLang="en-US" dirty="0" smtClean="0"/>
              <a:t>カテゴリ</a:t>
            </a:r>
            <a:r>
              <a:rPr lang="ja-JP" altLang="en-US" dirty="0"/>
              <a:t>別に記載された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店舗の地域や販売チャネルなどの情報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dirty="0" smtClean="0">
              <a:latin typeface="+mn-ea"/>
              <a:cs typeface="Hiragino Maru Gothic ProN W4" charset="-128"/>
            </a:endParaRPr>
          </a:p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分析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の種類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(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回帰 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or 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分類など</a:t>
            </a:r>
            <a:r>
              <a:rPr lang="en-US" altLang="ja-JP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dirty="0" smtClean="0"/>
          </a:p>
          <a:p>
            <a:r>
              <a:rPr lang="ja-JP" altLang="en-US" dirty="0"/>
              <a:t>既存の店舗をよく説明する軸を抽出し（</a:t>
            </a:r>
            <a:r>
              <a:rPr lang="ja-JP" altLang="en-US" b="1" dirty="0"/>
              <a:t>主成分分析</a:t>
            </a:r>
            <a:r>
              <a:rPr lang="ja-JP" altLang="en-US" dirty="0"/>
              <a:t>）</a:t>
            </a:r>
            <a:r>
              <a:rPr lang="en-US" altLang="ja-JP" dirty="0"/>
              <a:t>､</a:t>
            </a:r>
            <a:r>
              <a:rPr lang="ja-JP" altLang="en-US" dirty="0"/>
              <a:t>同質の店舗をグループにまとめる（</a:t>
            </a:r>
            <a:r>
              <a:rPr lang="ja-JP" altLang="en-US" b="1" dirty="0"/>
              <a:t>クラスタリング</a:t>
            </a:r>
            <a:r>
              <a:rPr lang="ja-JP" altLang="en-US" dirty="0"/>
              <a:t>）</a:t>
            </a:r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en-US" altLang="ja-JP" dirty="0" smtClean="0">
                <a:latin typeface="+mn-ea"/>
                <a:cs typeface="Hiragino Maru Gothic ProN W4" charset="-128"/>
              </a:rPr>
              <a:t>-&gt;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教師なし学習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r>
              <a:rPr lang="en-US" altLang="ja-JP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UCI, "Wholesale customers Data Set"</a:t>
            </a:r>
            <a:endParaRPr lang="en-US" altLang="ja-JP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Hiragino Maru Gothic ProN W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44000" y="3233738"/>
            <a:ext cx="9144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工夫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すべき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点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 smtClean="0"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・データの選別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(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外れ値を持つレコードの削除など</a:t>
            </a:r>
            <a:r>
              <a:rPr lang="en-US" altLang="ja-JP" dirty="0" smtClean="0"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・分析しやすい形に</a:t>
            </a:r>
            <a:r>
              <a:rPr lang="ja-JP" altLang="en-US" b="1" dirty="0" smtClean="0">
                <a:latin typeface="+mn-ea"/>
                <a:cs typeface="Hiragino Maru Gothic ProN W4" charset="-128"/>
              </a:rPr>
              <a:t>データを可視化</a:t>
            </a:r>
            <a:r>
              <a:rPr lang="ja-JP" altLang="en-US" dirty="0" smtClean="0">
                <a:latin typeface="+mn-ea"/>
                <a:cs typeface="Hiragino Maru Gothic ProN W4" charset="-128"/>
              </a:rPr>
              <a:t>する。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6151562"/>
            <a:ext cx="6729307" cy="31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72734" y="620537"/>
            <a:ext cx="5315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600" dirty="0" smtClean="0">
                <a:solidFill>
                  <a:srgbClr val="3296C6"/>
                </a:solidFill>
                <a:latin typeface="+mj-ea"/>
              </a:rPr>
              <a:t>Face Gender</a:t>
            </a:r>
            <a:endParaRPr lang="ja-JP" altLang="en-US" sz="6600" dirty="0">
              <a:solidFill>
                <a:srgbClr val="3296C6"/>
              </a:solidFill>
              <a:latin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733" y="1995927"/>
            <a:ext cx="1638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>
                <a:solidFill>
                  <a:schemeClr val="bg1"/>
                </a:solidFill>
                <a:latin typeface="+mj-ea"/>
                <a:ea typeface="+mj-ea"/>
              </a:rPr>
              <a:t>DL</a:t>
            </a:r>
            <a:r>
              <a:rPr lang="ja-JP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を用いて</a:t>
            </a:r>
            <a:r>
              <a:rPr lang="ja-JP" altLang="en-US" sz="5400" dirty="0">
                <a:solidFill>
                  <a:schemeClr val="bg1"/>
                </a:solidFill>
              </a:rPr>
              <a:t>顔写真からの性別判定</a:t>
            </a:r>
            <a:r>
              <a:rPr lang="ja-JP" altLang="en-US" sz="5400" dirty="0" smtClean="0">
                <a:solidFill>
                  <a:schemeClr val="bg1"/>
                </a:solidFill>
                <a:latin typeface="+mj-ea"/>
                <a:ea typeface="+mj-ea"/>
              </a:rPr>
              <a:t>を行う。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27088" y="3233738"/>
            <a:ext cx="9144000" cy="92332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データの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概要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b="1" dirty="0" smtClean="0"/>
          </a:p>
          <a:p>
            <a:r>
              <a:rPr lang="ja-JP" altLang="en-US" b="1" dirty="0" smtClean="0"/>
              <a:t>マサチューセッツ</a:t>
            </a:r>
            <a:r>
              <a:rPr lang="ja-JP" altLang="en-US" b="1" dirty="0"/>
              <a:t>大学アマースト校</a:t>
            </a:r>
            <a:r>
              <a:rPr lang="ja-JP" altLang="en-US" dirty="0"/>
              <a:t>が配布している</a:t>
            </a:r>
            <a:r>
              <a:rPr lang="en-US" altLang="ja-JP" b="1" dirty="0"/>
              <a:t>Labeled Faces in the Wild</a:t>
            </a:r>
            <a:r>
              <a:rPr lang="ja-JP" altLang="en-US" dirty="0"/>
              <a:t>という</a:t>
            </a:r>
            <a:r>
              <a:rPr lang="ja-JP" altLang="en-US" dirty="0" smtClean="0"/>
              <a:t>データセット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/>
              <a:t>から集められた</a:t>
            </a:r>
            <a:r>
              <a:rPr lang="en-US" altLang="ja-JP" b="1" dirty="0"/>
              <a:t>13000</a:t>
            </a:r>
            <a:r>
              <a:rPr lang="ja-JP" altLang="en-US" b="1" dirty="0"/>
              <a:t>枚</a:t>
            </a:r>
            <a:r>
              <a:rPr lang="ja-JP" altLang="en-US" dirty="0"/>
              <a:t>もの画像を集めており、</a:t>
            </a:r>
            <a:r>
              <a:rPr lang="en-US" altLang="ja-JP" b="1" dirty="0"/>
              <a:t>1680</a:t>
            </a:r>
            <a:r>
              <a:rPr lang="ja-JP" altLang="en-US" b="1" dirty="0"/>
              <a:t>人</a:t>
            </a:r>
            <a:r>
              <a:rPr lang="ja-JP" altLang="en-US" dirty="0"/>
              <a:t>の人の顔によって構成されています。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分析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の種類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(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回帰 </a:t>
            </a:r>
            <a:r>
              <a:rPr lang="en-US" altLang="ja-JP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or 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分類など</a:t>
            </a:r>
            <a:r>
              <a:rPr lang="en-US" altLang="ja-JP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Deep </a:t>
            </a:r>
            <a:r>
              <a:rPr lang="en-US" altLang="ja-JP" dirty="0"/>
              <a:t>Learning</a:t>
            </a:r>
            <a:r>
              <a:rPr lang="ja-JP" altLang="en-US" dirty="0"/>
              <a:t>の講座の</a:t>
            </a:r>
            <a:r>
              <a:rPr lang="en-US" altLang="ja-JP" dirty="0"/>
              <a:t>5</a:t>
            </a:r>
            <a:r>
              <a:rPr lang="ja-JP" altLang="en-US" dirty="0"/>
              <a:t>章までの知識を総動員して</a:t>
            </a:r>
            <a:r>
              <a:rPr lang="en-US" altLang="ja-JP" dirty="0"/>
              <a:t>､</a:t>
            </a:r>
            <a:r>
              <a:rPr lang="ja-JP" altLang="en-US" dirty="0"/>
              <a:t>画像認識の中でも特に広く実装されている</a:t>
            </a:r>
            <a:r>
              <a:rPr lang="ja-JP" altLang="en-US" b="1" dirty="0"/>
              <a:t>顔認識</a:t>
            </a:r>
            <a:r>
              <a:rPr lang="ja-JP" altLang="en-US" dirty="0"/>
              <a:t>の</a:t>
            </a:r>
            <a:r>
              <a:rPr lang="ja-JP" altLang="en-US" dirty="0" smtClean="0"/>
              <a:t>課題</a:t>
            </a:r>
            <a:endParaRPr lang="en-US" altLang="ja-JP" dirty="0"/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画像データを学習させ、性別を分類する。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r>
              <a:rPr lang="en-US" altLang="ja-JP" u="sng" dirty="0" smtClean="0">
                <a:hlinkClick r:id="rId4"/>
              </a:rPr>
              <a:t>University </a:t>
            </a:r>
            <a:r>
              <a:rPr lang="en-US" altLang="ja-JP" u="sng" dirty="0">
                <a:hlinkClick r:id="rId4"/>
              </a:rPr>
              <a:t>of Massachusetts Amherst, "Labeled Faces in the Wild </a:t>
            </a:r>
            <a:r>
              <a:rPr lang="en-US" altLang="ja-JP" u="sng" dirty="0" smtClean="0">
                <a:hlinkClick r:id="rId4"/>
              </a:rPr>
              <a:t>"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144000" y="3233738"/>
            <a:ext cx="9144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工夫</a:t>
            </a:r>
            <a:r>
              <a:rPr lang="ja-JP" altLang="en-US" u="sng" dirty="0">
                <a:solidFill>
                  <a:srgbClr val="3296C6"/>
                </a:solidFill>
                <a:latin typeface="+mn-ea"/>
                <a:cs typeface="Hiragino Maru Gothic ProN W4" charset="-128"/>
              </a:rPr>
              <a:t>すべき</a:t>
            </a:r>
            <a:r>
              <a:rPr lang="ja-JP" altLang="en-US" u="sng" dirty="0" smtClean="0">
                <a:solidFill>
                  <a:srgbClr val="3296C6"/>
                </a:solidFill>
                <a:latin typeface="+mn-ea"/>
                <a:cs typeface="Hiragino Maru Gothic ProN W4" charset="-128"/>
              </a:rPr>
              <a:t>点</a:t>
            </a:r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dirty="0" smtClean="0"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・画像データの前処理</a:t>
            </a:r>
            <a:endParaRPr lang="ja-JP" altLang="en-US" dirty="0"/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・ネットワークの定義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dirty="0">
              <a:latin typeface="+mn-ea"/>
              <a:cs typeface="Hiragino Maru Gothic ProN W4" charset="-128"/>
            </a:endParaRPr>
          </a:p>
          <a:p>
            <a:r>
              <a:rPr lang="ja-JP" altLang="en-US" dirty="0" smtClean="0">
                <a:latin typeface="+mn-ea"/>
                <a:cs typeface="Hiragino Maru Gothic ProN W4" charset="-128"/>
              </a:rPr>
              <a:t>・最適化アルゴリズムの選択</a:t>
            </a:r>
            <a:endParaRPr lang="en-US" altLang="ja-JP" dirty="0" smtClean="0"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>
              <a:solidFill>
                <a:srgbClr val="3296C6"/>
              </a:solidFill>
              <a:latin typeface="+mn-ea"/>
              <a:cs typeface="Hiragino Maru Gothic ProN W4" charset="-128"/>
            </a:endParaRPr>
          </a:p>
          <a:p>
            <a:endParaRPr lang="en-US" altLang="ja-JP" u="sng" dirty="0" smtClean="0">
              <a:solidFill>
                <a:srgbClr val="3296C6"/>
              </a:solidFill>
              <a:latin typeface="+mn-ea"/>
              <a:cs typeface="Hiragino Maru Gothic ProN W4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151563"/>
            <a:ext cx="6416559" cy="30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59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1">
      <a:dk1>
        <a:srgbClr val="59595B"/>
      </a:dk1>
      <a:lt1>
        <a:srgbClr val="FFFFFF"/>
      </a:lt1>
      <a:dk2>
        <a:srgbClr val="3796C6"/>
      </a:dk2>
      <a:lt2>
        <a:srgbClr val="FFA53C"/>
      </a:lt2>
      <a:accent1>
        <a:srgbClr val="59595B"/>
      </a:accent1>
      <a:accent2>
        <a:srgbClr val="3796C6"/>
      </a:accent2>
      <a:accent3>
        <a:srgbClr val="A5A5A5"/>
      </a:accent3>
      <a:accent4>
        <a:srgbClr val="FFA53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営業資料テンプレ.potx" id="{08B68FB5-BC7B-A54B-8310-F530C68594BF}" vid="{7B400C00-C58A-204A-B5CF-F0B017BDA11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営業資料テンプレ</Template>
  <TotalTime>27794</TotalTime>
  <Words>464</Words>
  <Application>Microsoft Macintosh PowerPoint</Application>
  <PresentationFormat>ユーザー設定</PresentationFormat>
  <Paragraphs>109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Century Gothic</vt:lpstr>
      <vt:lpstr>Helvetica Neue</vt:lpstr>
      <vt:lpstr>Hiragino Maru Gothic ProN W4</vt:lpstr>
      <vt:lpstr>Mangal</vt:lpstr>
      <vt:lpstr>Meiryo レギュラー</vt:lpstr>
      <vt:lpstr>Yu Gothic</vt:lpstr>
      <vt:lpstr>メイリオ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S152714676</dc:creator>
  <cp:lastModifiedBy>S152714676</cp:lastModifiedBy>
  <cp:revision>275</cp:revision>
  <cp:lastPrinted>2018-02-23T05:20:28Z</cp:lastPrinted>
  <dcterms:created xsi:type="dcterms:W3CDTF">2017-12-09T08:14:05Z</dcterms:created>
  <dcterms:modified xsi:type="dcterms:W3CDTF">2018-02-28T06:22:42Z</dcterms:modified>
</cp:coreProperties>
</file>