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3" r:id="rId1"/>
  </p:sldMasterIdLst>
  <p:notesMasterIdLst>
    <p:notesMasterId r:id="rId52"/>
  </p:notesMasterIdLst>
  <p:sldIdLst>
    <p:sldId id="402" r:id="rId2"/>
    <p:sldId id="451" r:id="rId3"/>
    <p:sldId id="444" r:id="rId4"/>
    <p:sldId id="442" r:id="rId5"/>
    <p:sldId id="443" r:id="rId6"/>
    <p:sldId id="445" r:id="rId7"/>
    <p:sldId id="447" r:id="rId8"/>
    <p:sldId id="461" r:id="rId9"/>
    <p:sldId id="463" r:id="rId10"/>
    <p:sldId id="462" r:id="rId11"/>
    <p:sldId id="460" r:id="rId12"/>
    <p:sldId id="446" r:id="rId13"/>
    <p:sldId id="449" r:id="rId14"/>
    <p:sldId id="453" r:id="rId15"/>
    <p:sldId id="458" r:id="rId16"/>
    <p:sldId id="450" r:id="rId17"/>
    <p:sldId id="452" r:id="rId18"/>
    <p:sldId id="434" r:id="rId19"/>
    <p:sldId id="435" r:id="rId20"/>
    <p:sldId id="454" r:id="rId21"/>
    <p:sldId id="436" r:id="rId22"/>
    <p:sldId id="438" r:id="rId23"/>
    <p:sldId id="455" r:id="rId24"/>
    <p:sldId id="456" r:id="rId25"/>
    <p:sldId id="459" r:id="rId26"/>
    <p:sldId id="437" r:id="rId27"/>
    <p:sldId id="466" r:id="rId28"/>
    <p:sldId id="387" r:id="rId29"/>
    <p:sldId id="388" r:id="rId30"/>
    <p:sldId id="389" r:id="rId31"/>
    <p:sldId id="390" r:id="rId32"/>
    <p:sldId id="391" r:id="rId33"/>
    <p:sldId id="464" r:id="rId34"/>
    <p:sldId id="392" r:id="rId35"/>
    <p:sldId id="409" r:id="rId36"/>
    <p:sldId id="406" r:id="rId37"/>
    <p:sldId id="407" r:id="rId38"/>
    <p:sldId id="421" r:id="rId39"/>
    <p:sldId id="467" r:id="rId40"/>
    <p:sldId id="408" r:id="rId41"/>
    <p:sldId id="405" r:id="rId42"/>
    <p:sldId id="396" r:id="rId43"/>
    <p:sldId id="397" r:id="rId44"/>
    <p:sldId id="398" r:id="rId45"/>
    <p:sldId id="465" r:id="rId46"/>
    <p:sldId id="399" r:id="rId47"/>
    <p:sldId id="469" r:id="rId48"/>
    <p:sldId id="400" r:id="rId49"/>
    <p:sldId id="401" r:id="rId50"/>
    <p:sldId id="440" r:id="rId5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ambria Math" panose="02040503050406030204" pitchFamily="18" charset="0"/>
      <p:regular r:id="rId57"/>
    </p:embeddedFont>
    <p:embeddedFont>
      <p:font typeface="Tw Cen MT" panose="020B0602020104020603" pitchFamily="34" charset="0"/>
      <p:regular r:id="rId58"/>
      <p:bold r:id="rId59"/>
      <p:italic r:id="rId60"/>
      <p:boldItalic r:id="rId61"/>
    </p:embeddedFont>
    <p:embeddedFont>
      <p:font typeface="Wingdings 2" panose="05020102010507070707" pitchFamily="18" charset="2"/>
      <p:regular r:id="rId6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B201A5-EF0E-4DEB-8B12-E2983EAD3AFD}">
          <p14:sldIdLst>
            <p14:sldId id="402"/>
          </p14:sldIdLst>
        </p14:section>
        <p14:section name="Inference" id="{398D12C7-207F-4685-9DF6-01D3E1158DE7}">
          <p14:sldIdLst>
            <p14:sldId id="451"/>
            <p14:sldId id="444"/>
            <p14:sldId id="442"/>
            <p14:sldId id="443"/>
          </p14:sldIdLst>
        </p14:section>
        <p14:section name="Confidence Intervals" id="{E5C627C5-B234-44AD-B3B9-4C0FCE4DD40A}">
          <p14:sldIdLst>
            <p14:sldId id="445"/>
            <p14:sldId id="447"/>
            <p14:sldId id="461"/>
            <p14:sldId id="463"/>
            <p14:sldId id="462"/>
            <p14:sldId id="460"/>
          </p14:sldIdLst>
        </p14:section>
        <p14:section name="Hypotheiss Testing" id="{BEB23823-9315-4D65-A353-524C4BD178F3}">
          <p14:sldIdLst>
            <p14:sldId id="446"/>
            <p14:sldId id="449"/>
            <p14:sldId id="453"/>
            <p14:sldId id="458"/>
            <p14:sldId id="450"/>
            <p14:sldId id="452"/>
            <p14:sldId id="434"/>
            <p14:sldId id="435"/>
            <p14:sldId id="454"/>
            <p14:sldId id="436"/>
            <p14:sldId id="438"/>
            <p14:sldId id="455"/>
            <p14:sldId id="456"/>
            <p14:sldId id="459"/>
            <p14:sldId id="437"/>
          </p14:sldIdLst>
        </p14:section>
        <p14:section name="Comparison of Two Distributions" id="{CC2984E0-3EE7-45DE-8740-E766A9264096}">
          <p14:sldIdLst>
            <p14:sldId id="466"/>
            <p14:sldId id="387"/>
            <p14:sldId id="388"/>
            <p14:sldId id="389"/>
            <p14:sldId id="390"/>
            <p14:sldId id="391"/>
            <p14:sldId id="464"/>
            <p14:sldId id="392"/>
            <p14:sldId id="409"/>
            <p14:sldId id="406"/>
            <p14:sldId id="407"/>
            <p14:sldId id="421"/>
            <p14:sldId id="467"/>
            <p14:sldId id="408"/>
            <p14:sldId id="405"/>
            <p14:sldId id="396"/>
            <p14:sldId id="397"/>
            <p14:sldId id="398"/>
            <p14:sldId id="465"/>
          </p14:sldIdLst>
        </p14:section>
        <p14:section name="Equal Variance Test" id="{5180B362-DAEC-4BAE-AB05-E5DF724CDADA}">
          <p14:sldIdLst>
            <p14:sldId id="399"/>
            <p14:sldId id="469"/>
            <p14:sldId id="400"/>
            <p14:sldId id="401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n Acar" initials="NA" lastIdx="1" clrIdx="0">
    <p:extLst>
      <p:ext uri="{19B8F6BF-5375-455C-9EA6-DF929625EA0E}">
        <p15:presenceInfo xmlns:p15="http://schemas.microsoft.com/office/powerpoint/2012/main" userId="ee55cb8ca39091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 amb tema 1 - èmfasi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0" autoAdjust="0"/>
  </p:normalViewPr>
  <p:slideViewPr>
    <p:cSldViewPr>
      <p:cViewPr varScale="1">
        <p:scale>
          <a:sx n="99" d="100"/>
          <a:sy n="99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2DE04-9F7D-4947-BE9A-4CFE08EF73C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76DEBB5-9451-4D6E-BD21-21B49C73F0FA}">
      <dgm:prSet phldrT="[Texto]"/>
      <dgm:spPr/>
      <dgm:t>
        <a:bodyPr/>
        <a:lstStyle/>
        <a:p>
          <a:r>
            <a:rPr lang="tr-TR" dirty="0"/>
            <a:t>Statistical Inference </a:t>
          </a:r>
        </a:p>
      </dgm:t>
    </dgm:pt>
    <dgm:pt modelId="{57E9C127-C93B-4A32-99F4-62F8F58F8C38}" type="parTrans" cxnId="{B1746209-0388-41D6-BD99-A050E270BD40}">
      <dgm:prSet/>
      <dgm:spPr/>
      <dgm:t>
        <a:bodyPr/>
        <a:lstStyle/>
        <a:p>
          <a:endParaRPr lang="tr-TR"/>
        </a:p>
      </dgm:t>
    </dgm:pt>
    <dgm:pt modelId="{798BD2CC-9096-4383-BEBC-6A9BE5D4987D}" type="sibTrans" cxnId="{B1746209-0388-41D6-BD99-A050E270BD40}">
      <dgm:prSet/>
      <dgm:spPr/>
      <dgm:t>
        <a:bodyPr/>
        <a:lstStyle/>
        <a:p>
          <a:endParaRPr lang="tr-TR"/>
        </a:p>
      </dgm:t>
    </dgm:pt>
    <dgm:pt modelId="{98A09FF9-AC77-486A-A321-0DEB60295990}">
      <dgm:prSet phldrT="[Texto]"/>
      <dgm:spPr/>
      <dgm:t>
        <a:bodyPr/>
        <a:lstStyle/>
        <a:p>
          <a:r>
            <a:rPr lang="tr-TR" dirty="0"/>
            <a:t>Estimation</a:t>
          </a:r>
        </a:p>
      </dgm:t>
    </dgm:pt>
    <dgm:pt modelId="{514A06FD-CC7B-47E9-83AB-5009CE1A90D5}" type="parTrans" cxnId="{9463137C-088B-45BD-871F-EEA02FAA1DBD}">
      <dgm:prSet/>
      <dgm:spPr/>
      <dgm:t>
        <a:bodyPr/>
        <a:lstStyle/>
        <a:p>
          <a:endParaRPr lang="tr-TR"/>
        </a:p>
      </dgm:t>
    </dgm:pt>
    <dgm:pt modelId="{4555101E-7175-4CF4-BD70-E3BCDDDC0D3F}" type="sibTrans" cxnId="{9463137C-088B-45BD-871F-EEA02FAA1DBD}">
      <dgm:prSet/>
      <dgm:spPr/>
      <dgm:t>
        <a:bodyPr/>
        <a:lstStyle/>
        <a:p>
          <a:endParaRPr lang="tr-TR"/>
        </a:p>
      </dgm:t>
    </dgm:pt>
    <dgm:pt modelId="{28B85436-E8B5-4D1F-AF31-6726B881EC32}">
      <dgm:prSet phldrT="[Texto]"/>
      <dgm:spPr/>
      <dgm:t>
        <a:bodyPr/>
        <a:lstStyle/>
        <a:p>
          <a:r>
            <a:rPr lang="tr-TR" dirty="0"/>
            <a:t>Point Estimation</a:t>
          </a:r>
        </a:p>
      </dgm:t>
    </dgm:pt>
    <dgm:pt modelId="{164EF6CE-FE37-44AD-A40E-6DB4DC17E21C}" type="parTrans" cxnId="{A14AF2A7-4E5C-47AE-BB3E-74C2EFA7D0AA}">
      <dgm:prSet/>
      <dgm:spPr/>
      <dgm:t>
        <a:bodyPr/>
        <a:lstStyle/>
        <a:p>
          <a:endParaRPr lang="tr-TR"/>
        </a:p>
      </dgm:t>
    </dgm:pt>
    <dgm:pt modelId="{0452735F-96FC-4CF5-B459-097910209B3A}" type="sibTrans" cxnId="{A14AF2A7-4E5C-47AE-BB3E-74C2EFA7D0AA}">
      <dgm:prSet/>
      <dgm:spPr/>
      <dgm:t>
        <a:bodyPr/>
        <a:lstStyle/>
        <a:p>
          <a:endParaRPr lang="tr-TR"/>
        </a:p>
      </dgm:t>
    </dgm:pt>
    <dgm:pt modelId="{B5D1F8E1-E379-4E0A-842B-5E1575B2BC4C}">
      <dgm:prSet phldrT="[Texto]"/>
      <dgm:spPr/>
      <dgm:t>
        <a:bodyPr/>
        <a:lstStyle/>
        <a:p>
          <a:r>
            <a:rPr lang="tr-TR" dirty="0"/>
            <a:t>Interval estimation (Confidence Intervals)</a:t>
          </a:r>
        </a:p>
      </dgm:t>
    </dgm:pt>
    <dgm:pt modelId="{C3B280AD-4B40-45DB-9633-9594DD7DC651}" type="parTrans" cxnId="{29D6FDC1-D99F-4AAA-B283-633B31789975}">
      <dgm:prSet/>
      <dgm:spPr/>
      <dgm:t>
        <a:bodyPr/>
        <a:lstStyle/>
        <a:p>
          <a:endParaRPr lang="tr-TR"/>
        </a:p>
      </dgm:t>
    </dgm:pt>
    <dgm:pt modelId="{E99F6F9E-AFFF-4B0F-8084-5B6ACA133018}" type="sibTrans" cxnId="{29D6FDC1-D99F-4AAA-B283-633B31789975}">
      <dgm:prSet/>
      <dgm:spPr/>
      <dgm:t>
        <a:bodyPr/>
        <a:lstStyle/>
        <a:p>
          <a:endParaRPr lang="tr-TR"/>
        </a:p>
      </dgm:t>
    </dgm:pt>
    <dgm:pt modelId="{45430B27-9404-409D-B6DA-2221984564E8}">
      <dgm:prSet phldrT="[Texto]"/>
      <dgm:spPr/>
      <dgm:t>
        <a:bodyPr/>
        <a:lstStyle/>
        <a:p>
          <a:r>
            <a:rPr lang="tr-TR" dirty="0"/>
            <a:t>Hypothesis Testing</a:t>
          </a:r>
        </a:p>
      </dgm:t>
    </dgm:pt>
    <dgm:pt modelId="{63A648DE-C4FE-4146-94C5-D7F616CE640B}" type="parTrans" cxnId="{95A6DE3F-DEDF-4DA0-A316-646F643BDD14}">
      <dgm:prSet/>
      <dgm:spPr/>
      <dgm:t>
        <a:bodyPr/>
        <a:lstStyle/>
        <a:p>
          <a:endParaRPr lang="tr-TR"/>
        </a:p>
      </dgm:t>
    </dgm:pt>
    <dgm:pt modelId="{3318BB66-DB96-4663-94B9-BC7C5F441854}" type="sibTrans" cxnId="{95A6DE3F-DEDF-4DA0-A316-646F643BDD14}">
      <dgm:prSet/>
      <dgm:spPr/>
      <dgm:t>
        <a:bodyPr/>
        <a:lstStyle/>
        <a:p>
          <a:endParaRPr lang="tr-TR"/>
        </a:p>
      </dgm:t>
    </dgm:pt>
    <dgm:pt modelId="{98E3D2D1-FC80-4F0C-A3E6-8E994B6E0649}" type="pres">
      <dgm:prSet presAssocID="{9A82DE04-9F7D-4947-BE9A-4CFE08EF73C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A05CF1-21A4-48E8-988A-9A07F547076B}" type="pres">
      <dgm:prSet presAssocID="{D76DEBB5-9451-4D6E-BD21-21B49C73F0FA}" presName="root1" presStyleCnt="0"/>
      <dgm:spPr/>
    </dgm:pt>
    <dgm:pt modelId="{0FF6AB81-E035-42A4-B5A2-D3A5A057E4AA}" type="pres">
      <dgm:prSet presAssocID="{D76DEBB5-9451-4D6E-BD21-21B49C73F0FA}" presName="LevelOneTextNode" presStyleLbl="node0" presStyleIdx="0" presStyleCnt="1">
        <dgm:presLayoutVars>
          <dgm:chPref val="3"/>
        </dgm:presLayoutVars>
      </dgm:prSet>
      <dgm:spPr/>
    </dgm:pt>
    <dgm:pt modelId="{23423B02-2F5D-4C46-8C9A-E6F8F7331ACF}" type="pres">
      <dgm:prSet presAssocID="{D76DEBB5-9451-4D6E-BD21-21B49C73F0FA}" presName="level2hierChild" presStyleCnt="0"/>
      <dgm:spPr/>
    </dgm:pt>
    <dgm:pt modelId="{7662F339-5AC9-4B4A-B74C-637D6DA227E5}" type="pres">
      <dgm:prSet presAssocID="{514A06FD-CC7B-47E9-83AB-5009CE1A90D5}" presName="conn2-1" presStyleLbl="parChTrans1D2" presStyleIdx="0" presStyleCnt="2"/>
      <dgm:spPr/>
    </dgm:pt>
    <dgm:pt modelId="{78B218AF-C2DD-4C3A-8DE4-EDE2A017A781}" type="pres">
      <dgm:prSet presAssocID="{514A06FD-CC7B-47E9-83AB-5009CE1A90D5}" presName="connTx" presStyleLbl="parChTrans1D2" presStyleIdx="0" presStyleCnt="2"/>
      <dgm:spPr/>
    </dgm:pt>
    <dgm:pt modelId="{1D1BFA15-3C8B-47C3-BA9A-605F56A489B6}" type="pres">
      <dgm:prSet presAssocID="{98A09FF9-AC77-486A-A321-0DEB60295990}" presName="root2" presStyleCnt="0"/>
      <dgm:spPr/>
    </dgm:pt>
    <dgm:pt modelId="{C9368422-ED2D-45EB-8B18-5E67AAA4E506}" type="pres">
      <dgm:prSet presAssocID="{98A09FF9-AC77-486A-A321-0DEB60295990}" presName="LevelTwoTextNode" presStyleLbl="node2" presStyleIdx="0" presStyleCnt="2">
        <dgm:presLayoutVars>
          <dgm:chPref val="3"/>
        </dgm:presLayoutVars>
      </dgm:prSet>
      <dgm:spPr/>
    </dgm:pt>
    <dgm:pt modelId="{C8EFFA38-F4C5-4C56-BD0C-27EF39E26EFF}" type="pres">
      <dgm:prSet presAssocID="{98A09FF9-AC77-486A-A321-0DEB60295990}" presName="level3hierChild" presStyleCnt="0"/>
      <dgm:spPr/>
    </dgm:pt>
    <dgm:pt modelId="{B9186898-6D78-48E1-ADE7-00823834802F}" type="pres">
      <dgm:prSet presAssocID="{164EF6CE-FE37-44AD-A40E-6DB4DC17E21C}" presName="conn2-1" presStyleLbl="parChTrans1D3" presStyleIdx="0" presStyleCnt="2"/>
      <dgm:spPr/>
    </dgm:pt>
    <dgm:pt modelId="{D6BCCE93-1DB7-4FD6-A29A-02CF0E0D1652}" type="pres">
      <dgm:prSet presAssocID="{164EF6CE-FE37-44AD-A40E-6DB4DC17E21C}" presName="connTx" presStyleLbl="parChTrans1D3" presStyleIdx="0" presStyleCnt="2"/>
      <dgm:spPr/>
    </dgm:pt>
    <dgm:pt modelId="{C796D2DC-ECCE-48B5-B772-3C968BCAA3D8}" type="pres">
      <dgm:prSet presAssocID="{28B85436-E8B5-4D1F-AF31-6726B881EC32}" presName="root2" presStyleCnt="0"/>
      <dgm:spPr/>
    </dgm:pt>
    <dgm:pt modelId="{5C88562A-162B-414E-B4D2-915D589E9CFF}" type="pres">
      <dgm:prSet presAssocID="{28B85436-E8B5-4D1F-AF31-6726B881EC32}" presName="LevelTwoTextNode" presStyleLbl="node3" presStyleIdx="0" presStyleCnt="2">
        <dgm:presLayoutVars>
          <dgm:chPref val="3"/>
        </dgm:presLayoutVars>
      </dgm:prSet>
      <dgm:spPr/>
    </dgm:pt>
    <dgm:pt modelId="{AF02CE88-94AE-485A-901E-9DF7B30A9C70}" type="pres">
      <dgm:prSet presAssocID="{28B85436-E8B5-4D1F-AF31-6726B881EC32}" presName="level3hierChild" presStyleCnt="0"/>
      <dgm:spPr/>
    </dgm:pt>
    <dgm:pt modelId="{37D5DD9C-2157-45EC-A511-5084E61C12FB}" type="pres">
      <dgm:prSet presAssocID="{C3B280AD-4B40-45DB-9633-9594DD7DC651}" presName="conn2-1" presStyleLbl="parChTrans1D3" presStyleIdx="1" presStyleCnt="2"/>
      <dgm:spPr/>
    </dgm:pt>
    <dgm:pt modelId="{982587C2-FE86-4963-B10F-3D349DF87112}" type="pres">
      <dgm:prSet presAssocID="{C3B280AD-4B40-45DB-9633-9594DD7DC651}" presName="connTx" presStyleLbl="parChTrans1D3" presStyleIdx="1" presStyleCnt="2"/>
      <dgm:spPr/>
    </dgm:pt>
    <dgm:pt modelId="{65EBF04B-8595-467B-8ECF-0EC7929E47A0}" type="pres">
      <dgm:prSet presAssocID="{B5D1F8E1-E379-4E0A-842B-5E1575B2BC4C}" presName="root2" presStyleCnt="0"/>
      <dgm:spPr/>
    </dgm:pt>
    <dgm:pt modelId="{60CDD632-E8E9-4D08-BA92-475DE3E2745B}" type="pres">
      <dgm:prSet presAssocID="{B5D1F8E1-E379-4E0A-842B-5E1575B2BC4C}" presName="LevelTwoTextNode" presStyleLbl="node3" presStyleIdx="1" presStyleCnt="2">
        <dgm:presLayoutVars>
          <dgm:chPref val="3"/>
        </dgm:presLayoutVars>
      </dgm:prSet>
      <dgm:spPr/>
    </dgm:pt>
    <dgm:pt modelId="{7FF20340-5FE0-4BBC-84E8-D7CECBC54855}" type="pres">
      <dgm:prSet presAssocID="{B5D1F8E1-E379-4E0A-842B-5E1575B2BC4C}" presName="level3hierChild" presStyleCnt="0"/>
      <dgm:spPr/>
    </dgm:pt>
    <dgm:pt modelId="{894F127E-01AB-4454-9688-9025692C476C}" type="pres">
      <dgm:prSet presAssocID="{63A648DE-C4FE-4146-94C5-D7F616CE640B}" presName="conn2-1" presStyleLbl="parChTrans1D2" presStyleIdx="1" presStyleCnt="2"/>
      <dgm:spPr/>
    </dgm:pt>
    <dgm:pt modelId="{69BA526A-DAB7-4E68-8CE3-A81E28943ADB}" type="pres">
      <dgm:prSet presAssocID="{63A648DE-C4FE-4146-94C5-D7F616CE640B}" presName="connTx" presStyleLbl="parChTrans1D2" presStyleIdx="1" presStyleCnt="2"/>
      <dgm:spPr/>
    </dgm:pt>
    <dgm:pt modelId="{38D8CB21-D8CA-4424-B7A9-458CC3F63556}" type="pres">
      <dgm:prSet presAssocID="{45430B27-9404-409D-B6DA-2221984564E8}" presName="root2" presStyleCnt="0"/>
      <dgm:spPr/>
    </dgm:pt>
    <dgm:pt modelId="{DE280A35-E61F-4A46-AD49-3D9C8BD8EA07}" type="pres">
      <dgm:prSet presAssocID="{45430B27-9404-409D-B6DA-2221984564E8}" presName="LevelTwoTextNode" presStyleLbl="node2" presStyleIdx="1" presStyleCnt="2">
        <dgm:presLayoutVars>
          <dgm:chPref val="3"/>
        </dgm:presLayoutVars>
      </dgm:prSet>
      <dgm:spPr/>
    </dgm:pt>
    <dgm:pt modelId="{EE1926EE-EC95-45AB-B5D0-92A8E37BC013}" type="pres">
      <dgm:prSet presAssocID="{45430B27-9404-409D-B6DA-2221984564E8}" presName="level3hierChild" presStyleCnt="0"/>
      <dgm:spPr/>
    </dgm:pt>
  </dgm:ptLst>
  <dgm:cxnLst>
    <dgm:cxn modelId="{B1746209-0388-41D6-BD99-A050E270BD40}" srcId="{9A82DE04-9F7D-4947-BE9A-4CFE08EF73C8}" destId="{D76DEBB5-9451-4D6E-BD21-21B49C73F0FA}" srcOrd="0" destOrd="0" parTransId="{57E9C127-C93B-4A32-99F4-62F8F58F8C38}" sibTransId="{798BD2CC-9096-4383-BEBC-6A9BE5D4987D}"/>
    <dgm:cxn modelId="{2E019F0B-1A6F-471C-A9F8-9DBBD449D11D}" type="presOf" srcId="{9A82DE04-9F7D-4947-BE9A-4CFE08EF73C8}" destId="{98E3D2D1-FC80-4F0C-A3E6-8E994B6E0649}" srcOrd="0" destOrd="0" presId="urn:microsoft.com/office/officeart/2005/8/layout/hierarchy2"/>
    <dgm:cxn modelId="{95A6DE3F-DEDF-4DA0-A316-646F643BDD14}" srcId="{D76DEBB5-9451-4D6E-BD21-21B49C73F0FA}" destId="{45430B27-9404-409D-B6DA-2221984564E8}" srcOrd="1" destOrd="0" parTransId="{63A648DE-C4FE-4146-94C5-D7F616CE640B}" sibTransId="{3318BB66-DB96-4663-94B9-BC7C5F441854}"/>
    <dgm:cxn modelId="{50017044-4606-41BD-B3BC-A74C2D524B1F}" type="presOf" srcId="{63A648DE-C4FE-4146-94C5-D7F616CE640B}" destId="{894F127E-01AB-4454-9688-9025692C476C}" srcOrd="0" destOrd="0" presId="urn:microsoft.com/office/officeart/2005/8/layout/hierarchy2"/>
    <dgm:cxn modelId="{54532B4E-74C9-4422-A380-D4862689E36B}" type="presOf" srcId="{514A06FD-CC7B-47E9-83AB-5009CE1A90D5}" destId="{7662F339-5AC9-4B4A-B74C-637D6DA227E5}" srcOrd="0" destOrd="0" presId="urn:microsoft.com/office/officeart/2005/8/layout/hierarchy2"/>
    <dgm:cxn modelId="{67CB8272-EAE4-49E6-B4A5-BD0A107AE00C}" type="presOf" srcId="{45430B27-9404-409D-B6DA-2221984564E8}" destId="{DE280A35-E61F-4A46-AD49-3D9C8BD8EA07}" srcOrd="0" destOrd="0" presId="urn:microsoft.com/office/officeart/2005/8/layout/hierarchy2"/>
    <dgm:cxn modelId="{9463137C-088B-45BD-871F-EEA02FAA1DBD}" srcId="{D76DEBB5-9451-4D6E-BD21-21B49C73F0FA}" destId="{98A09FF9-AC77-486A-A321-0DEB60295990}" srcOrd="0" destOrd="0" parTransId="{514A06FD-CC7B-47E9-83AB-5009CE1A90D5}" sibTransId="{4555101E-7175-4CF4-BD70-E3BCDDDC0D3F}"/>
    <dgm:cxn modelId="{444FAE80-EC69-441D-9DC2-8742854B4176}" type="presOf" srcId="{164EF6CE-FE37-44AD-A40E-6DB4DC17E21C}" destId="{B9186898-6D78-48E1-ADE7-00823834802F}" srcOrd="0" destOrd="0" presId="urn:microsoft.com/office/officeart/2005/8/layout/hierarchy2"/>
    <dgm:cxn modelId="{73BD2A87-EFEE-4293-9EDE-D742A355FEF7}" type="presOf" srcId="{B5D1F8E1-E379-4E0A-842B-5E1575B2BC4C}" destId="{60CDD632-E8E9-4D08-BA92-475DE3E2745B}" srcOrd="0" destOrd="0" presId="urn:microsoft.com/office/officeart/2005/8/layout/hierarchy2"/>
    <dgm:cxn modelId="{5DAD0E88-FBD6-4FC8-92F1-1D5B3B8A61F8}" type="presOf" srcId="{514A06FD-CC7B-47E9-83AB-5009CE1A90D5}" destId="{78B218AF-C2DD-4C3A-8DE4-EDE2A017A781}" srcOrd="1" destOrd="0" presId="urn:microsoft.com/office/officeart/2005/8/layout/hierarchy2"/>
    <dgm:cxn modelId="{0C67588C-E2F0-4E6D-B6FB-082027F1B4A6}" type="presOf" srcId="{C3B280AD-4B40-45DB-9633-9594DD7DC651}" destId="{982587C2-FE86-4963-B10F-3D349DF87112}" srcOrd="1" destOrd="0" presId="urn:microsoft.com/office/officeart/2005/8/layout/hierarchy2"/>
    <dgm:cxn modelId="{CCC1988D-5A2F-436A-AF78-A39DAC7BF7E6}" type="presOf" srcId="{D76DEBB5-9451-4D6E-BD21-21B49C73F0FA}" destId="{0FF6AB81-E035-42A4-B5A2-D3A5A057E4AA}" srcOrd="0" destOrd="0" presId="urn:microsoft.com/office/officeart/2005/8/layout/hierarchy2"/>
    <dgm:cxn modelId="{A14AF2A7-4E5C-47AE-BB3E-74C2EFA7D0AA}" srcId="{98A09FF9-AC77-486A-A321-0DEB60295990}" destId="{28B85436-E8B5-4D1F-AF31-6726B881EC32}" srcOrd="0" destOrd="0" parTransId="{164EF6CE-FE37-44AD-A40E-6DB4DC17E21C}" sibTransId="{0452735F-96FC-4CF5-B459-097910209B3A}"/>
    <dgm:cxn modelId="{00B47AAB-8933-454A-B816-D7124231A45E}" type="presOf" srcId="{164EF6CE-FE37-44AD-A40E-6DB4DC17E21C}" destId="{D6BCCE93-1DB7-4FD6-A29A-02CF0E0D1652}" srcOrd="1" destOrd="0" presId="urn:microsoft.com/office/officeart/2005/8/layout/hierarchy2"/>
    <dgm:cxn modelId="{8802EEB0-4EF7-4072-80A4-67A5E4764628}" type="presOf" srcId="{63A648DE-C4FE-4146-94C5-D7F616CE640B}" destId="{69BA526A-DAB7-4E68-8CE3-A81E28943ADB}" srcOrd="1" destOrd="0" presId="urn:microsoft.com/office/officeart/2005/8/layout/hierarchy2"/>
    <dgm:cxn modelId="{737562C0-EC70-4ACF-9E73-FC1362353998}" type="presOf" srcId="{C3B280AD-4B40-45DB-9633-9594DD7DC651}" destId="{37D5DD9C-2157-45EC-A511-5084E61C12FB}" srcOrd="0" destOrd="0" presId="urn:microsoft.com/office/officeart/2005/8/layout/hierarchy2"/>
    <dgm:cxn modelId="{29D6FDC1-D99F-4AAA-B283-633B31789975}" srcId="{98A09FF9-AC77-486A-A321-0DEB60295990}" destId="{B5D1F8E1-E379-4E0A-842B-5E1575B2BC4C}" srcOrd="1" destOrd="0" parTransId="{C3B280AD-4B40-45DB-9633-9594DD7DC651}" sibTransId="{E99F6F9E-AFFF-4B0F-8084-5B6ACA133018}"/>
    <dgm:cxn modelId="{C46B8CF5-FD53-4884-A44F-26073F6F9ADA}" type="presOf" srcId="{98A09FF9-AC77-486A-A321-0DEB60295990}" destId="{C9368422-ED2D-45EB-8B18-5E67AAA4E506}" srcOrd="0" destOrd="0" presId="urn:microsoft.com/office/officeart/2005/8/layout/hierarchy2"/>
    <dgm:cxn modelId="{E8C6CDFF-C8D3-4526-A16B-4143BBB6B8E2}" type="presOf" srcId="{28B85436-E8B5-4D1F-AF31-6726B881EC32}" destId="{5C88562A-162B-414E-B4D2-915D589E9CFF}" srcOrd="0" destOrd="0" presId="urn:microsoft.com/office/officeart/2005/8/layout/hierarchy2"/>
    <dgm:cxn modelId="{18AE2C93-F7C6-40E8-9AB7-4015C4DCC6AE}" type="presParOf" srcId="{98E3D2D1-FC80-4F0C-A3E6-8E994B6E0649}" destId="{90A05CF1-21A4-48E8-988A-9A07F547076B}" srcOrd="0" destOrd="0" presId="urn:microsoft.com/office/officeart/2005/8/layout/hierarchy2"/>
    <dgm:cxn modelId="{7FDF5C50-51D0-4985-A3FB-1D0B6D708EB9}" type="presParOf" srcId="{90A05CF1-21A4-48E8-988A-9A07F547076B}" destId="{0FF6AB81-E035-42A4-B5A2-D3A5A057E4AA}" srcOrd="0" destOrd="0" presId="urn:microsoft.com/office/officeart/2005/8/layout/hierarchy2"/>
    <dgm:cxn modelId="{610B4846-E3DA-47DB-987B-03CC181A0D32}" type="presParOf" srcId="{90A05CF1-21A4-48E8-988A-9A07F547076B}" destId="{23423B02-2F5D-4C46-8C9A-E6F8F7331ACF}" srcOrd="1" destOrd="0" presId="urn:microsoft.com/office/officeart/2005/8/layout/hierarchy2"/>
    <dgm:cxn modelId="{FB776C2D-23A6-4760-BE7E-B7EE2D02F725}" type="presParOf" srcId="{23423B02-2F5D-4C46-8C9A-E6F8F7331ACF}" destId="{7662F339-5AC9-4B4A-B74C-637D6DA227E5}" srcOrd="0" destOrd="0" presId="urn:microsoft.com/office/officeart/2005/8/layout/hierarchy2"/>
    <dgm:cxn modelId="{3E21DAE6-02E2-46B0-87D8-01B25F039A09}" type="presParOf" srcId="{7662F339-5AC9-4B4A-B74C-637D6DA227E5}" destId="{78B218AF-C2DD-4C3A-8DE4-EDE2A017A781}" srcOrd="0" destOrd="0" presId="urn:microsoft.com/office/officeart/2005/8/layout/hierarchy2"/>
    <dgm:cxn modelId="{2F4BEB39-A77E-4580-BF7C-A3BBAC2834B8}" type="presParOf" srcId="{23423B02-2F5D-4C46-8C9A-E6F8F7331ACF}" destId="{1D1BFA15-3C8B-47C3-BA9A-605F56A489B6}" srcOrd="1" destOrd="0" presId="urn:microsoft.com/office/officeart/2005/8/layout/hierarchy2"/>
    <dgm:cxn modelId="{375BEACC-BDDD-461E-A8F5-80FB290944A3}" type="presParOf" srcId="{1D1BFA15-3C8B-47C3-BA9A-605F56A489B6}" destId="{C9368422-ED2D-45EB-8B18-5E67AAA4E506}" srcOrd="0" destOrd="0" presId="urn:microsoft.com/office/officeart/2005/8/layout/hierarchy2"/>
    <dgm:cxn modelId="{84DAD881-205F-4ACE-A990-D2944536A2B0}" type="presParOf" srcId="{1D1BFA15-3C8B-47C3-BA9A-605F56A489B6}" destId="{C8EFFA38-F4C5-4C56-BD0C-27EF39E26EFF}" srcOrd="1" destOrd="0" presId="urn:microsoft.com/office/officeart/2005/8/layout/hierarchy2"/>
    <dgm:cxn modelId="{17400070-41CA-475E-8D6E-39927E43C856}" type="presParOf" srcId="{C8EFFA38-F4C5-4C56-BD0C-27EF39E26EFF}" destId="{B9186898-6D78-48E1-ADE7-00823834802F}" srcOrd="0" destOrd="0" presId="urn:microsoft.com/office/officeart/2005/8/layout/hierarchy2"/>
    <dgm:cxn modelId="{38F460D4-C568-4B55-823E-18F140D83D2A}" type="presParOf" srcId="{B9186898-6D78-48E1-ADE7-00823834802F}" destId="{D6BCCE93-1DB7-4FD6-A29A-02CF0E0D1652}" srcOrd="0" destOrd="0" presId="urn:microsoft.com/office/officeart/2005/8/layout/hierarchy2"/>
    <dgm:cxn modelId="{40B8782B-BA3F-4221-A175-6A5FD910AA2B}" type="presParOf" srcId="{C8EFFA38-F4C5-4C56-BD0C-27EF39E26EFF}" destId="{C796D2DC-ECCE-48B5-B772-3C968BCAA3D8}" srcOrd="1" destOrd="0" presId="urn:microsoft.com/office/officeart/2005/8/layout/hierarchy2"/>
    <dgm:cxn modelId="{9E642091-0C79-4766-B37D-8373C547F585}" type="presParOf" srcId="{C796D2DC-ECCE-48B5-B772-3C968BCAA3D8}" destId="{5C88562A-162B-414E-B4D2-915D589E9CFF}" srcOrd="0" destOrd="0" presId="urn:microsoft.com/office/officeart/2005/8/layout/hierarchy2"/>
    <dgm:cxn modelId="{D3B55D98-E72E-495E-B32F-CF7742060EF8}" type="presParOf" srcId="{C796D2DC-ECCE-48B5-B772-3C968BCAA3D8}" destId="{AF02CE88-94AE-485A-901E-9DF7B30A9C70}" srcOrd="1" destOrd="0" presId="urn:microsoft.com/office/officeart/2005/8/layout/hierarchy2"/>
    <dgm:cxn modelId="{00F592C6-7D44-4B80-A3AE-32B1C0EE1642}" type="presParOf" srcId="{C8EFFA38-F4C5-4C56-BD0C-27EF39E26EFF}" destId="{37D5DD9C-2157-45EC-A511-5084E61C12FB}" srcOrd="2" destOrd="0" presId="urn:microsoft.com/office/officeart/2005/8/layout/hierarchy2"/>
    <dgm:cxn modelId="{777A7D97-AEF9-4418-A3E7-183B9FA61415}" type="presParOf" srcId="{37D5DD9C-2157-45EC-A511-5084E61C12FB}" destId="{982587C2-FE86-4963-B10F-3D349DF87112}" srcOrd="0" destOrd="0" presId="urn:microsoft.com/office/officeart/2005/8/layout/hierarchy2"/>
    <dgm:cxn modelId="{526111B3-38CB-4226-BB64-2B46B0E49BE4}" type="presParOf" srcId="{C8EFFA38-F4C5-4C56-BD0C-27EF39E26EFF}" destId="{65EBF04B-8595-467B-8ECF-0EC7929E47A0}" srcOrd="3" destOrd="0" presId="urn:microsoft.com/office/officeart/2005/8/layout/hierarchy2"/>
    <dgm:cxn modelId="{5B73E0D4-2305-4FB8-A645-EE2D953C5526}" type="presParOf" srcId="{65EBF04B-8595-467B-8ECF-0EC7929E47A0}" destId="{60CDD632-E8E9-4D08-BA92-475DE3E2745B}" srcOrd="0" destOrd="0" presId="urn:microsoft.com/office/officeart/2005/8/layout/hierarchy2"/>
    <dgm:cxn modelId="{00BFE7D0-1D28-4795-BE7B-B16967409F47}" type="presParOf" srcId="{65EBF04B-8595-467B-8ECF-0EC7929E47A0}" destId="{7FF20340-5FE0-4BBC-84E8-D7CECBC54855}" srcOrd="1" destOrd="0" presId="urn:microsoft.com/office/officeart/2005/8/layout/hierarchy2"/>
    <dgm:cxn modelId="{65BE7C42-A9D2-4F8D-AD17-7F486CD80936}" type="presParOf" srcId="{23423B02-2F5D-4C46-8C9A-E6F8F7331ACF}" destId="{894F127E-01AB-4454-9688-9025692C476C}" srcOrd="2" destOrd="0" presId="urn:microsoft.com/office/officeart/2005/8/layout/hierarchy2"/>
    <dgm:cxn modelId="{52C13FE5-2C48-438A-A116-39CF46C10BF6}" type="presParOf" srcId="{894F127E-01AB-4454-9688-9025692C476C}" destId="{69BA526A-DAB7-4E68-8CE3-A81E28943ADB}" srcOrd="0" destOrd="0" presId="urn:microsoft.com/office/officeart/2005/8/layout/hierarchy2"/>
    <dgm:cxn modelId="{EA1DE72C-1FF5-490C-A508-7DF9DFF97EC5}" type="presParOf" srcId="{23423B02-2F5D-4C46-8C9A-E6F8F7331ACF}" destId="{38D8CB21-D8CA-4424-B7A9-458CC3F63556}" srcOrd="3" destOrd="0" presId="urn:microsoft.com/office/officeart/2005/8/layout/hierarchy2"/>
    <dgm:cxn modelId="{CB585B78-4781-4050-AA3A-2250B8E480F0}" type="presParOf" srcId="{38D8CB21-D8CA-4424-B7A9-458CC3F63556}" destId="{DE280A35-E61F-4A46-AD49-3D9C8BD8EA07}" srcOrd="0" destOrd="0" presId="urn:microsoft.com/office/officeart/2005/8/layout/hierarchy2"/>
    <dgm:cxn modelId="{67DD294B-0D6F-4783-8D73-959132D31DD0}" type="presParOf" srcId="{38D8CB21-D8CA-4424-B7A9-458CC3F63556}" destId="{EE1926EE-EC95-45AB-B5D0-92A8E37BC01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6AB81-E035-42A4-B5A2-D3A5A057E4AA}">
      <dsp:nvSpPr>
        <dsp:cNvPr id="0" name=""/>
        <dsp:cNvSpPr/>
      </dsp:nvSpPr>
      <dsp:spPr>
        <a:xfrm>
          <a:off x="1722" y="2020022"/>
          <a:ext cx="2144724" cy="1072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Statistical Inference </a:t>
          </a:r>
        </a:p>
      </dsp:txBody>
      <dsp:txXfrm>
        <a:off x="33130" y="2051430"/>
        <a:ext cx="2081908" cy="1009546"/>
      </dsp:txXfrm>
    </dsp:sp>
    <dsp:sp modelId="{7662F339-5AC9-4B4A-B74C-637D6DA227E5}">
      <dsp:nvSpPr>
        <dsp:cNvPr id="0" name=""/>
        <dsp:cNvSpPr/>
      </dsp:nvSpPr>
      <dsp:spPr>
        <a:xfrm rot="19457599">
          <a:off x="2047145" y="2226432"/>
          <a:ext cx="105649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56494" y="21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548980" y="2221487"/>
        <a:ext cx="52824" cy="52824"/>
      </dsp:txXfrm>
    </dsp:sp>
    <dsp:sp modelId="{C9368422-ED2D-45EB-8B18-5E67AAA4E506}">
      <dsp:nvSpPr>
        <dsp:cNvPr id="0" name=""/>
        <dsp:cNvSpPr/>
      </dsp:nvSpPr>
      <dsp:spPr>
        <a:xfrm>
          <a:off x="3004337" y="1403414"/>
          <a:ext cx="2144724" cy="1072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Estimation</a:t>
          </a:r>
        </a:p>
      </dsp:txBody>
      <dsp:txXfrm>
        <a:off x="3035745" y="1434822"/>
        <a:ext cx="2081908" cy="1009546"/>
      </dsp:txXfrm>
    </dsp:sp>
    <dsp:sp modelId="{B9186898-6D78-48E1-ADE7-00823834802F}">
      <dsp:nvSpPr>
        <dsp:cNvPr id="0" name=""/>
        <dsp:cNvSpPr/>
      </dsp:nvSpPr>
      <dsp:spPr>
        <a:xfrm rot="19457599">
          <a:off x="5049760" y="1609824"/>
          <a:ext cx="105649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56494" y="214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551595" y="1604879"/>
        <a:ext cx="52824" cy="52824"/>
      </dsp:txXfrm>
    </dsp:sp>
    <dsp:sp modelId="{5C88562A-162B-414E-B4D2-915D589E9CFF}">
      <dsp:nvSpPr>
        <dsp:cNvPr id="0" name=""/>
        <dsp:cNvSpPr/>
      </dsp:nvSpPr>
      <dsp:spPr>
        <a:xfrm>
          <a:off x="6006952" y="786806"/>
          <a:ext cx="2144724" cy="1072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Point Estimation</a:t>
          </a:r>
        </a:p>
      </dsp:txBody>
      <dsp:txXfrm>
        <a:off x="6038360" y="818214"/>
        <a:ext cx="2081908" cy="1009546"/>
      </dsp:txXfrm>
    </dsp:sp>
    <dsp:sp modelId="{37D5DD9C-2157-45EC-A511-5084E61C12FB}">
      <dsp:nvSpPr>
        <dsp:cNvPr id="0" name=""/>
        <dsp:cNvSpPr/>
      </dsp:nvSpPr>
      <dsp:spPr>
        <a:xfrm rot="2142401">
          <a:off x="5049760" y="2226432"/>
          <a:ext cx="105649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56494" y="214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551595" y="2221487"/>
        <a:ext cx="52824" cy="52824"/>
      </dsp:txXfrm>
    </dsp:sp>
    <dsp:sp modelId="{60CDD632-E8E9-4D08-BA92-475DE3E2745B}">
      <dsp:nvSpPr>
        <dsp:cNvPr id="0" name=""/>
        <dsp:cNvSpPr/>
      </dsp:nvSpPr>
      <dsp:spPr>
        <a:xfrm>
          <a:off x="6006952" y="2020022"/>
          <a:ext cx="2144724" cy="1072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Interval estimation (Confidence Intervals)</a:t>
          </a:r>
        </a:p>
      </dsp:txBody>
      <dsp:txXfrm>
        <a:off x="6038360" y="2051430"/>
        <a:ext cx="2081908" cy="1009546"/>
      </dsp:txXfrm>
    </dsp:sp>
    <dsp:sp modelId="{894F127E-01AB-4454-9688-9025692C476C}">
      <dsp:nvSpPr>
        <dsp:cNvPr id="0" name=""/>
        <dsp:cNvSpPr/>
      </dsp:nvSpPr>
      <dsp:spPr>
        <a:xfrm rot="2142401">
          <a:off x="2047145" y="2843041"/>
          <a:ext cx="1056494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56494" y="214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548980" y="2838096"/>
        <a:ext cx="52824" cy="52824"/>
      </dsp:txXfrm>
    </dsp:sp>
    <dsp:sp modelId="{DE280A35-E61F-4A46-AD49-3D9C8BD8EA07}">
      <dsp:nvSpPr>
        <dsp:cNvPr id="0" name=""/>
        <dsp:cNvSpPr/>
      </dsp:nvSpPr>
      <dsp:spPr>
        <a:xfrm>
          <a:off x="3004337" y="2636631"/>
          <a:ext cx="2144724" cy="1072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Hypothesis Testing</a:t>
          </a:r>
        </a:p>
      </dsp:txBody>
      <dsp:txXfrm>
        <a:off x="3035745" y="2668039"/>
        <a:ext cx="2081908" cy="100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372EE-1D48-4122-9242-71F5E84ECD8B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C913-65D0-4CE2-BFBC-9F59FB6A50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calculate the s², we must first calculate the mean of that sample and then compute the sum of the several squared deviations from that mean.</a:t>
            </a:r>
          </a:p>
          <a:p>
            <a:r>
              <a:rPr lang="en-US" dirty="0"/>
              <a:t>While there will be n such squared deviations only (n - 1) of them are, in fact, free to assume any value whatsoever. </a:t>
            </a:r>
          </a:p>
          <a:p>
            <a:r>
              <a:rPr lang="en-US" dirty="0"/>
              <a:t>This is because the final squared deviation from the mean must include the one value of X such that the sum of all the </a:t>
            </a:r>
            <a:r>
              <a:rPr lang="en-US" dirty="0" err="1"/>
              <a:t>Xs</a:t>
            </a:r>
            <a:r>
              <a:rPr lang="en-US" dirty="0"/>
              <a:t> divided by n will equal the obtained mean of the sample. All of the other (n - 1) squared deviations from the mean can, theoretically, have any values whatsoever. For these reasons, the statistic s² is said to have only (n - 1) degrees of freedom.</a:t>
            </a:r>
          </a:p>
          <a:p>
            <a:endParaRPr lang="en-U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3C913-65D0-4CE2-BFBC-9F59FB6A50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3C913-65D0-4CE2-BFBC-9F59FB6A50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the T-Distribution vs. the Normal Distribution for Confidence Interval and Hypothesis Testing Problems for Means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Point to Remember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use the t-distribution table when working problems when the population standard deviation (σ) is not known and the sample size is small (n&lt;30).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Correct Rule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σ is not known, then using t-distribution is correct. If σ is known, then using the normal distribution is correct.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Most Common Practice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people often prefer to use the normal, and since the t-distribution becomes equivalent to the normal when the number of cases becomes large, common practice often is: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σ known, then use normal.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σ not known: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 is large, then use normal.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 is small, then use t-distribution.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Another Common Way Textbooks Teach This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Textbooks often simplify this to “large-sample” vs. “small-sample” methods; use normal distribution with large samples and t-distribution with small samples. This is right almost all the time, because in real sampling problems we seldom have a basis for knowing σ. However, there can be some situations when we do have a basis for assuming a value for σ, such as using a σ based on past data, and in those situations even if sample size is small the correct procedure would be to use the normal distribution, so the simplified “large-sample” vs. “small sample” approach would lead to an error.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3C913-65D0-4CE2-BFBC-9F59FB6A50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02445-70F2-4F39-800E-C44EEF634881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19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236332-DC6E-407A-86CA-E06E23498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D09-C66B-47E9-8C61-94DAAF1302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6680A-576C-47E0-8C05-C44AEF2DB1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FDC89-5B49-4CEF-9D96-ECC7AB6757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B4534B-9D7A-43D9-991D-47529E2319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5DB72C1-FF65-4505-B86E-15A7DCDD60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F9C2AF-B8B4-4EA7-89EE-3C0E0226B7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CF74C-EAF8-47F1-ADD8-7C6FE3A4C6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C5F5889-2310-40E3-93F0-BB41D84B77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0C6F-6F80-44FC-AF05-6D21A7A4E3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0436C08C-3CE7-46FF-AF47-FF5207B50B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9D7B78-48E2-44CE-B583-06A564D58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3" r:id="rId6"/>
    <p:sldLayoutId id="2147483690" r:id="rId7"/>
    <p:sldLayoutId id="2147483684" r:id="rId8"/>
    <p:sldLayoutId id="2147483691" r:id="rId9"/>
    <p:sldLayoutId id="2147483685" r:id="rId10"/>
    <p:sldLayoutId id="21474836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0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3.png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png"/><Relationship Id="rId4" Type="http://schemas.openxmlformats.org/officeDocument/2006/relationships/image" Target="../media/image3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0.png"/><Relationship Id="rId4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hyperlink" Target="http://www.z-table.com/f-distribution-tabl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br>
              <a:rPr lang="tr-TR" dirty="0"/>
            </a:br>
            <a:r>
              <a:rPr lang="tr-TR" sz="3000" dirty="0">
                <a:solidFill>
                  <a:schemeClr val="tx1"/>
                </a:solidFill>
              </a:rPr>
              <a:t>Statıstıcal ınference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Pau Fonseca, Phd</a:t>
            </a:r>
          </a:p>
          <a:p>
            <a:r>
              <a:rPr lang="tr-TR" dirty="0"/>
              <a:t>Nihan Acar-Denizli,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0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E34B9-F4D4-4F95-8061-0D55C454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Standard Nomal (z) and t distributions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491CC8D-BC16-471E-B62D-0CEB346028E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129139" cy="2552700"/>
          </a:xfrm>
        </p:spPr>
      </p:pic>
    </p:spTree>
    <p:extLst>
      <p:ext uri="{BB962C8B-B14F-4D97-AF65-F5344CB8AC3E}">
        <p14:creationId xmlns:p14="http://schemas.microsoft.com/office/powerpoint/2010/main" val="52473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46F5D-BA3C-463D-9928-5EC53286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Degrees of Freedom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48D36-F9EE-4A61-8B6D-B11FA08C62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Degrees of freedom indicates the number of sample values that are free to vary.</a:t>
            </a:r>
          </a:p>
          <a:p>
            <a:r>
              <a:rPr lang="en-US" dirty="0"/>
              <a:t>If a sample contains n number of observations, then the degrees of freedom is,</a:t>
            </a:r>
            <a:r>
              <a:rPr lang="tr-TR" dirty="0"/>
              <a:t> df = n-1.</a:t>
            </a:r>
          </a:p>
          <a:p>
            <a:endParaRPr lang="tr-TR" dirty="0"/>
          </a:p>
        </p:txBody>
      </p:sp>
      <p:pic>
        <p:nvPicPr>
          <p:cNvPr id="6" name="Imagen 5" descr="Imagen que contiene tocado, ropa, sombrero&#10;&#10;Descripción generada automáticamente">
            <a:extLst>
              <a:ext uri="{FF2B5EF4-FFF2-40B4-BE49-F238E27FC236}">
                <a16:creationId xmlns:a16="http://schemas.microsoft.com/office/drawing/2014/main" id="{3F12BC72-64BE-4BDC-865C-D6D9608D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4" y="4191000"/>
            <a:ext cx="5980952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405D-2BAA-4FD1-B3BD-B0DECE2E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B774599-9BF8-44D3-BB17-08D95EDD9C2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>
                    <a:solidFill>
                      <a:srgbClr val="0070C0"/>
                    </a:solidFill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>
                    <a:solidFill>
                      <a:srgbClr val="0070C0"/>
                    </a:solidFill>
                  </a:rPr>
                  <a:t>):</a:t>
                </a:r>
                <a:r>
                  <a:rPr lang="tr-TR" dirty="0"/>
                  <a:t> </a:t>
                </a:r>
                <a:r>
                  <a:rPr lang="en-US" dirty="0"/>
                  <a:t>The statements based on similarity or equality.</a:t>
                </a:r>
                <a:endParaRPr lang="tr-T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represents a research claim that is liked to be proved.</a:t>
                </a:r>
                <a:endParaRPr lang="tr-T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always contains an equal sign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=,≤,≥</m:t>
                    </m:r>
                  </m:oMath>
                </a14:m>
                <a:r>
                  <a:rPr lang="tr-TR" dirty="0"/>
                  <a:t>)</a:t>
                </a:r>
                <a:r>
                  <a:rPr lang="en-US" dirty="0"/>
                  <a:t>.</a:t>
                </a:r>
                <a:endParaRPr lang="tr-T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expresses the belief or assumption about the value of the population parameter.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B774599-9BF8-44D3-BB17-08D95EDD9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42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FBC8-905C-4E56-A314-1D49AD25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AFA87A1-61A1-4A64-99D1-F397B5DF03B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>
                    <a:solidFill>
                      <a:srgbClr val="0070C0"/>
                    </a:solidFill>
                  </a:rPr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tr-TR" dirty="0">
                    <a:solidFill>
                      <a:srgbClr val="0070C0"/>
                    </a:solidFill>
                  </a:rPr>
                  <a:t>): </a:t>
                </a:r>
                <a:r>
                  <a:rPr lang="en-US" dirty="0"/>
                  <a:t>The statements based on differences.</a:t>
                </a:r>
                <a:endParaRPr lang="tr-T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represents the assumption that the test is attempting to </a:t>
                </a:r>
                <a:r>
                  <a:rPr lang="en-US" dirty="0" err="1"/>
                  <a:t>demostrate</a:t>
                </a:r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never contains an equal sign regarding the specified value of the population parameter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tr-TR" dirty="0"/>
                  <a:t>&gt;)</a:t>
                </a:r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expresses the opposite of the belief or assumption in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AFA87A1-61A1-4A64-99D1-F397B5DF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1645" b="-4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20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6C068-C723-45B5-BD89-CDD0111F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7F2F2-4B2C-4C86-9081-A0E44FC304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T</a:t>
            </a:r>
            <a:r>
              <a:rPr lang="en-US" dirty="0"/>
              <a:t>he average connection speed is 54 Mbps, as claimed by the internet service provider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sz="2700" b="0" dirty="0"/>
          </a:p>
          <a:p>
            <a:r>
              <a:rPr lang="tr-TR" dirty="0"/>
              <a:t>T</a:t>
            </a:r>
            <a:r>
              <a:rPr lang="en-US" dirty="0"/>
              <a:t>he average number of users increased by 2000 this year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sz="2700" dirty="0"/>
          </a:p>
          <a:p>
            <a:r>
              <a:rPr lang="tr-TR" dirty="0"/>
              <a:t>The </a:t>
            </a:r>
            <a:r>
              <a:rPr lang="en-US" dirty="0"/>
              <a:t>service times have </a:t>
            </a:r>
            <a:r>
              <a:rPr lang="tr-TR" dirty="0"/>
              <a:t>Normal</a:t>
            </a:r>
            <a:r>
              <a:rPr lang="en-US" dirty="0"/>
              <a:t> distribution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5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6C068-C723-45B5-BD89-CDD0111F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E47F2F2-4B2C-4C86-9081-A0E44FC3042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/>
                  <a:t>T</a:t>
                </a:r>
                <a:r>
                  <a:rPr lang="en-US" dirty="0"/>
                  <a:t>he average connection speed is 54 Mbps, as claimed by the internet service provider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tr-TR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=54             </m:t>
                      </m:r>
                      <m:sSub>
                        <m:sSubPr>
                          <m:ctrlPr>
                            <a:rPr lang="tr-TR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tr-TR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≠54</m:t>
                      </m:r>
                    </m:oMath>
                  </m:oMathPara>
                </a14:m>
                <a:endParaRPr lang="tr-TR" sz="2700" b="0" dirty="0"/>
              </a:p>
              <a:p>
                <a:r>
                  <a:rPr lang="tr-TR" dirty="0"/>
                  <a:t>T</a:t>
                </a:r>
                <a:r>
                  <a:rPr lang="en-US" dirty="0"/>
                  <a:t>he average number of users increased by 2000 this year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tr-TR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≤2000</m:t>
                      </m:r>
                      <m:r>
                        <a:rPr lang="tr-TR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tr-TR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tr-TR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tr-TR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r-TR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2000</m:t>
                      </m:r>
                    </m:oMath>
                  </m:oMathPara>
                </a14:m>
                <a:endParaRPr lang="tr-TR" sz="2700" dirty="0"/>
              </a:p>
              <a:p>
                <a:r>
                  <a:rPr lang="tr-TR" dirty="0"/>
                  <a:t>The </a:t>
                </a:r>
                <a:r>
                  <a:rPr lang="en-US" dirty="0"/>
                  <a:t>service times have </a:t>
                </a:r>
                <a:r>
                  <a:rPr lang="tr-TR" dirty="0"/>
                  <a:t>Normal</a:t>
                </a:r>
                <a:r>
                  <a:rPr lang="en-US" dirty="0"/>
                  <a:t> distribution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:r>
                  <a:rPr lang="tr-TR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2700" dirty="0">
                    <a:solidFill>
                      <a:srgbClr val="FF0000"/>
                    </a:solidFill>
                  </a:rPr>
                  <a:t> The service times follow a Normal distribution.</a:t>
                </a:r>
              </a:p>
              <a:p>
                <a:pPr marL="0" indent="0">
                  <a:buNone/>
                </a:pPr>
                <a:r>
                  <a:rPr lang="tr-TR" sz="27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tr-TR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2700" dirty="0">
                    <a:solidFill>
                      <a:srgbClr val="FF0000"/>
                    </a:solidFill>
                  </a:rPr>
                  <a:t> The service times </a:t>
                </a:r>
                <a:r>
                  <a:rPr lang="tr-TR" sz="2700" u="sng" dirty="0">
                    <a:solidFill>
                      <a:srgbClr val="FF0000"/>
                    </a:solidFill>
                  </a:rPr>
                  <a:t>does not </a:t>
                </a:r>
                <a:r>
                  <a:rPr lang="tr-TR" sz="2700" dirty="0">
                    <a:solidFill>
                      <a:srgbClr val="FF0000"/>
                    </a:solidFill>
                  </a:rPr>
                  <a:t>follow a Normal distribution.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E47F2F2-4B2C-4C86-9081-A0E44FC3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21" t="-1357" b="-90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9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5076-B89E-441A-8610-9CFA003A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Some Important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3D1A12-D8FB-4943-8498-5EE72EDB59E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600200"/>
                <a:ext cx="8232648" cy="47244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Level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Signi</a:t>
                </a:r>
                <a:r>
                  <a:rPr lang="tr-TR" dirty="0">
                    <a:solidFill>
                      <a:srgbClr val="0070C0"/>
                    </a:solidFill>
                  </a:rPr>
                  <a:t>fic</a:t>
                </a:r>
                <a:r>
                  <a:rPr lang="en-US" dirty="0" err="1">
                    <a:solidFill>
                      <a:srgbClr val="0070C0"/>
                    </a:solidFill>
                  </a:rPr>
                  <a:t>ance</a:t>
                </a:r>
                <a:r>
                  <a:rPr lang="en-US" dirty="0">
                    <a:solidFill>
                      <a:srgbClr val="0070C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tr-T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 : </a:t>
                </a:r>
                <a:r>
                  <a:rPr lang="en-US" dirty="0"/>
                  <a:t>The probability of rejecting the null hypothesis</a:t>
                </a:r>
                <a:r>
                  <a:rPr lang="tr-TR" dirty="0"/>
                  <a:t> </a:t>
                </a:r>
                <a:r>
                  <a:rPr lang="en-US" dirty="0"/>
                  <a:t>when it is true. It is also known as Type I error.</a:t>
                </a:r>
              </a:p>
              <a:p>
                <a:pPr marL="0" indent="0">
                  <a:buNone/>
                </a:pPr>
                <a:r>
                  <a:rPr lang="tr-TR" dirty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P(reject H0</a:t>
                </a:r>
                <a:r>
                  <a:rPr lang="tr-TR" dirty="0"/>
                  <a:t>|</a:t>
                </a:r>
                <a:r>
                  <a:rPr lang="en-US" dirty="0"/>
                  <a:t>H0 is true)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Test statistic :</a:t>
                </a:r>
                <a:r>
                  <a:rPr lang="en-US" dirty="0"/>
                  <a:t> A statistic</a:t>
                </a:r>
                <a:r>
                  <a:rPr lang="tr-TR" dirty="0"/>
                  <a:t> value which </a:t>
                </a:r>
                <a:r>
                  <a:rPr lang="en-US" dirty="0"/>
                  <a:t>helps </a:t>
                </a:r>
                <a:r>
                  <a:rPr lang="tr-TR" dirty="0"/>
                  <a:t>to </a:t>
                </a:r>
                <a:r>
                  <a:rPr lang="en-US" dirty="0"/>
                  <a:t>determine whether a null</a:t>
                </a:r>
                <a:r>
                  <a:rPr lang="tr-TR" dirty="0"/>
                  <a:t> hypothesis should be rejected.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Critical value : </a:t>
                </a:r>
                <a:r>
                  <a:rPr lang="en-US" dirty="0"/>
                  <a:t>The critical value is the largest value of the test statistic that</a:t>
                </a:r>
                <a:r>
                  <a:rPr lang="tr-TR" dirty="0"/>
                  <a:t> </a:t>
                </a:r>
                <a:r>
                  <a:rPr lang="en-US" dirty="0"/>
                  <a:t>result in the rejection of the null hypothesis.</a:t>
                </a:r>
                <a:endParaRPr lang="tr-TR" u="sng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F3D1A12-D8FB-4943-8498-5EE72EDB5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600200"/>
                <a:ext cx="8232648" cy="4724400"/>
              </a:xfrm>
              <a:blipFill>
                <a:blip r:embed="rId2"/>
                <a:stretch>
                  <a:fillRect l="-444" t="-1290" b="-47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5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5C970-F108-4E4F-AFE9-B8460577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Some Important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56D9AF-FEEA-46D0-8DDC-0B6FD02DABD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 value (p) : </a:t>
                </a:r>
                <a:r>
                  <a:rPr lang="en-US" dirty="0"/>
                  <a:t>It is a probability that provides a measure of evidence against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tr-TR" dirty="0"/>
              </a:p>
              <a:p>
                <a:r>
                  <a:rPr lang="en-US" dirty="0"/>
                  <a:t>It answers the question : "If the null hypothesis were true,</a:t>
                </a:r>
                <a:r>
                  <a:rPr lang="tr-TR" dirty="0"/>
                  <a:t> </a:t>
                </a:r>
                <a:r>
                  <a:rPr lang="en-US" dirty="0"/>
                  <a:t>then what is the probability of observing a test statistic at least</a:t>
                </a:r>
                <a:r>
                  <a:rPr lang="tr-TR" dirty="0"/>
                  <a:t> </a:t>
                </a:r>
                <a:r>
                  <a:rPr lang="en-US" dirty="0"/>
                  <a:t>as extreme as the one we</a:t>
                </a:r>
                <a:r>
                  <a:rPr lang="tr-TR" dirty="0"/>
                  <a:t> </a:t>
                </a:r>
                <a:r>
                  <a:rPr lang="en-US" dirty="0"/>
                  <a:t>observed?" </a:t>
                </a:r>
                <a:endParaRPr lang="tr-TR" dirty="0"/>
              </a:p>
              <a:p>
                <a:r>
                  <a:rPr lang="en-US" dirty="0"/>
                  <a:t>The smaller p-values</a:t>
                </a:r>
                <a:r>
                  <a:rPr lang="tr-TR" dirty="0"/>
                  <a:t> </a:t>
                </a:r>
                <a:r>
                  <a:rPr lang="en-US" dirty="0"/>
                  <a:t>indicate more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tr-TR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E56D9AF-FEEA-46D0-8DDC-0B6FD02DA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25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098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errors</a:t>
            </a:r>
          </a:p>
        </p:txBody>
      </p:sp>
      <p:graphicFrame>
        <p:nvGraphicFramePr>
          <p:cNvPr id="4" name="Contenidor de contingut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37768212"/>
              </p:ext>
            </p:extLst>
          </p:nvPr>
        </p:nvGraphicFramePr>
        <p:xfrm>
          <a:off x="1295400" y="2618949"/>
          <a:ext cx="611505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12784675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443369995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434123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is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038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Reject H</a:t>
                      </a:r>
                      <a:r>
                        <a:rPr lang="en-US" baseline="-25000" dirty="0"/>
                        <a:t>0</a:t>
                      </a:r>
                      <a:r>
                        <a:rPr lang="tr-TR" baseline="-25000" dirty="0"/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Type I error (</a:t>
                      </a:r>
                      <a:r>
                        <a:rPr lang="el-GR" dirty="0">
                          <a:effectLst/>
                        </a:rPr>
                        <a:t>α</a:t>
                      </a:r>
                      <a:r>
                        <a:rPr lang="ca-ES" dirty="0">
                          <a:effectLst/>
                        </a:rPr>
                        <a:t>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(False Positive)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Correct inference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(True Positive)</a:t>
                      </a:r>
                      <a:endParaRPr lang="tr-TR" dirty="0">
                        <a:effectLst/>
                      </a:endParaRPr>
                    </a:p>
                    <a:p>
                      <a:pPr algn="ctr"/>
                      <a:r>
                        <a:rPr lang="tr-TR" dirty="0">
                          <a:effectLst/>
                        </a:rPr>
                        <a:t>(1-</a:t>
                      </a:r>
                      <a:r>
                        <a:rPr lang="el-GR" dirty="0">
                          <a:effectLst/>
                        </a:rPr>
                        <a:t>β</a:t>
                      </a:r>
                      <a:r>
                        <a:rPr lang="tr-TR" dirty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58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Fail to reject 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Correct inference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(True Negative)</a:t>
                      </a:r>
                      <a:r>
                        <a:rPr lang="tr-TR" dirty="0"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tr-TR" dirty="0">
                          <a:effectLst/>
                        </a:rPr>
                        <a:t>(1-</a:t>
                      </a:r>
                      <a:r>
                        <a:rPr lang="el-GR" dirty="0">
                          <a:effectLst/>
                        </a:rPr>
                        <a:t>α</a:t>
                      </a:r>
                      <a:r>
                        <a:rPr lang="tr-TR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Type II error (</a:t>
                      </a:r>
                      <a:r>
                        <a:rPr lang="el-GR" dirty="0">
                          <a:effectLst/>
                        </a:rPr>
                        <a:t>β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(False Negative)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249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QuadreDeText 5"/>
              <p:cNvSpPr txBox="1"/>
              <p:nvPr/>
            </p:nvSpPr>
            <p:spPr>
              <a:xfrm>
                <a:off x="762000" y="5257800"/>
                <a:ext cx="1930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a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b="0" dirty="0">
                    <a:ea typeface="Cambria Math" panose="02040503050406030204" pitchFamily="18" charset="0"/>
                  </a:rPr>
                  <a:t>α</a:t>
                </a:r>
                <a:r>
                  <a:rPr lang="tr-TR" b="0" dirty="0">
                    <a:ea typeface="Cambria Math" panose="02040503050406030204" pitchFamily="18" charset="0"/>
                  </a:rPr>
                  <a:t> </a:t>
                </a:r>
                <a:endParaRPr lang="ca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QuadreDeTex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930208" cy="369332"/>
              </a:xfrm>
              <a:prstGeom prst="rect">
                <a:avLst/>
              </a:prstGeom>
              <a:blipFill>
                <a:blip r:embed="rId2"/>
                <a:stretch>
                  <a:fillRect l="-315" t="-26667" r="-4416" b="-5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uadreDeText 6"/>
              <p:cNvSpPr txBox="1"/>
              <p:nvPr/>
            </p:nvSpPr>
            <p:spPr>
              <a:xfrm>
                <a:off x="762000" y="5664618"/>
                <a:ext cx="19225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ca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QuadreDeTex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664618"/>
                <a:ext cx="1922514" cy="369332"/>
              </a:xfrm>
              <a:prstGeom prst="rect">
                <a:avLst/>
              </a:prstGeom>
              <a:blipFill>
                <a:blip r:embed="rId3"/>
                <a:stretch>
                  <a:fillRect l="-2857" r="-4444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uadreDeText 7"/>
              <p:cNvSpPr txBox="1"/>
              <p:nvPr/>
            </p:nvSpPr>
            <p:spPr>
              <a:xfrm>
                <a:off x="3505200" y="5292438"/>
                <a:ext cx="2443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ca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QuadreDeTex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92438"/>
                <a:ext cx="2443233" cy="369332"/>
              </a:xfrm>
              <a:prstGeom prst="rect">
                <a:avLst/>
              </a:prstGeom>
              <a:blipFill>
                <a:blip r:embed="rId4"/>
                <a:stretch>
                  <a:fillRect l="-2244" r="-3242" b="-360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lobus: rectangular 8"/>
          <p:cNvSpPr/>
          <p:nvPr/>
        </p:nvSpPr>
        <p:spPr>
          <a:xfrm>
            <a:off x="2745616" y="1591380"/>
            <a:ext cx="1981200" cy="762000"/>
          </a:xfrm>
          <a:prstGeom prst="wedgeRectCallout">
            <a:avLst>
              <a:gd name="adj1" fmla="val 53723"/>
              <a:gd name="adj2" fmla="val 15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error in the analysis!</a:t>
            </a:r>
          </a:p>
        </p:txBody>
      </p:sp>
      <p:sp>
        <p:nvSpPr>
          <p:cNvPr id="10" name="Globus: rectangular 9"/>
          <p:cNvSpPr/>
          <p:nvPr/>
        </p:nvSpPr>
        <p:spPr>
          <a:xfrm>
            <a:off x="7010400" y="1547143"/>
            <a:ext cx="1981200" cy="762000"/>
          </a:xfrm>
          <a:prstGeom prst="wedgeRectCallout">
            <a:avLst>
              <a:gd name="adj1" fmla="val -62253"/>
              <a:gd name="adj2" fmla="val 227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work is needed.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E2412891-3E07-4AFD-A0CC-08583068A6E8}"/>
                  </a:ext>
                </a:extLst>
              </p:cNvPr>
              <p:cNvSpPr/>
              <p:nvPr/>
            </p:nvSpPr>
            <p:spPr>
              <a:xfrm>
                <a:off x="3503054" y="5751593"/>
                <a:ext cx="2694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a-ES" i="1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α</a:t>
                </a:r>
                <a:r>
                  <a:rPr lang="tr-TR" dirty="0">
                    <a:ea typeface="Cambria Math" panose="02040503050406030204" pitchFamily="18" charset="0"/>
                  </a:rPr>
                  <a:t>  </a:t>
                </a:r>
                <a:endParaRPr lang="ca-E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E2412891-3E07-4AFD-A0CC-08583068A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54" y="5751593"/>
                <a:ext cx="2694264" cy="461665"/>
              </a:xfrm>
              <a:prstGeom prst="rect">
                <a:avLst/>
              </a:prstGeom>
              <a:blipFill>
                <a:blip r:embed="rId5"/>
                <a:stretch>
                  <a:fillRect l="-679" t="-10667" b="-30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05245F72-ED0D-4702-B175-B83B232D5B39}"/>
              </a:ext>
            </a:extLst>
          </p:cNvPr>
          <p:cNvSpPr/>
          <p:nvPr/>
        </p:nvSpPr>
        <p:spPr>
          <a:xfrm>
            <a:off x="5942856" y="5262024"/>
            <a:ext cx="224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  (Power of Test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12E003-880E-43CE-B92A-BB2B50112728}"/>
              </a:ext>
            </a:extLst>
          </p:cNvPr>
          <p:cNvSpPr/>
          <p:nvPr/>
        </p:nvSpPr>
        <p:spPr>
          <a:xfrm>
            <a:off x="6096000" y="5723689"/>
            <a:ext cx="2480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(Confidence level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504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o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errors</a:t>
            </a:r>
          </a:p>
        </p:txBody>
      </p:sp>
      <p:pic>
        <p:nvPicPr>
          <p:cNvPr id="4" name="Contenidor de contingut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0840"/>
            <a:ext cx="3886200" cy="4088495"/>
          </a:xfrm>
        </p:spPr>
      </p:pic>
      <p:sp>
        <p:nvSpPr>
          <p:cNvPr id="6" name="Contenidor de contingut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600" dirty="0">
                <a:latin typeface="+mj-lt"/>
                <a:cs typeface="Times New Roman" panose="02020603050405020304" pitchFamily="18" charset="0"/>
              </a:rPr>
              <a:t>α: Significance level.</a:t>
            </a:r>
          </a:p>
          <a:p>
            <a:pPr lvl="1"/>
            <a:r>
              <a:rPr lang="en-US" dirty="0">
                <a:latin typeface="+mj-lt"/>
                <a:cs typeface="Times New Roman" panose="02020603050405020304" pitchFamily="18" charset="0"/>
              </a:rPr>
              <a:t>Usually at 0.05 (5%), implying that it is acceptable to have a 5% probability of incorrectly rejecting the null hypothesis </a:t>
            </a:r>
          </a:p>
          <a:p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 </a:t>
            </a:r>
            <a:r>
              <a:rPr lang="tr-TR" sz="2600" dirty="0"/>
              <a:t>The </a:t>
            </a:r>
            <a:r>
              <a:rPr lang="tr-TR" sz="2600" dirty="0">
                <a:solidFill>
                  <a:srgbClr val="0070C0"/>
                </a:solidFill>
              </a:rPr>
              <a:t>power of test </a:t>
            </a:r>
            <a:r>
              <a:rPr lang="tr-TR" sz="2600" dirty="0"/>
              <a:t>is equal to the probability of rejecting a false hypothesis.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1E13F-FE15-4344-BBA8-CAF23EB8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Statistical Inference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BAD4773-D72A-4D9C-AD44-23A36663D0B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9074897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1110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35B8E-0CF7-478D-AFFD-83D6AB43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Type I vs. Type II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CA9C91-0638-4730-803F-268F33A4AC6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following hypothesis of a person's judgement:</a:t>
                </a:r>
              </a:p>
              <a:p>
                <a:pPr marL="0" indent="0">
                  <a:buNone/>
                </a:pPr>
                <a:r>
                  <a:rPr lang="tr-T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The defendant is innocent.</a:t>
                </a:r>
              </a:p>
              <a:p>
                <a:pPr marL="0" indent="0">
                  <a:buNone/>
                </a:pPr>
                <a:r>
                  <a:rPr lang="tr-T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The defendant is guilty.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r>
                  <a:rPr lang="en-US" dirty="0"/>
                  <a:t>In a legal system it is assumed that a defendant is innocent unless the evidence</a:t>
                </a:r>
                <a:r>
                  <a:rPr lang="tr-TR" dirty="0"/>
                  <a:t> </a:t>
                </a:r>
                <a:r>
                  <a:rPr lang="en-US" dirty="0"/>
                  <a:t>gathered by the prosecutor is </a:t>
                </a:r>
                <a:r>
                  <a:rPr lang="en-US" dirty="0" err="1"/>
                  <a:t>su</a:t>
                </a:r>
                <a:r>
                  <a:rPr lang="tr-TR" dirty="0"/>
                  <a:t>fi</a:t>
                </a:r>
                <a:r>
                  <a:rPr lang="en-US" dirty="0" err="1"/>
                  <a:t>cient</a:t>
                </a:r>
                <a:r>
                  <a:rPr lang="en-US" dirty="0"/>
                  <a:t> to reject this assumption.</a:t>
                </a:r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CA9C91-0638-4730-803F-268F33A4A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b="-161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8B20F52-7747-4481-AD81-73EBBD97F4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307752"/>
                  </p:ext>
                </p:extLst>
              </p:nvPr>
            </p:nvGraphicFramePr>
            <p:xfrm>
              <a:off x="1524000" y="3835221"/>
              <a:ext cx="60960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366047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423930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21512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Reality/Decision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tr-TR" dirty="0"/>
                            <a:t>rejected </a:t>
                          </a:r>
                        </a:p>
                        <a:p>
                          <a:r>
                            <a:rPr lang="tr-TR" dirty="0"/>
                            <a:t>(Guilty)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accepted (Innocent)</a:t>
                          </a:r>
                          <a:r>
                            <a:rPr lang="en-US" dirty="0"/>
                            <a:t> 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80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tr-TR" dirty="0"/>
                            <a:t>True (Innocent)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Type I Error </a:t>
                          </a:r>
                          <a:r>
                            <a:rPr lang="tr-TR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tr-TR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Right Decision </a:t>
                          </a:r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(1-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)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9960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tr-TR" dirty="0"/>
                            <a:t>False (Guilty)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Right Decision (1-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Type II Error </a:t>
                          </a:r>
                          <a:r>
                            <a:rPr lang="tr-TR" dirty="0">
                              <a:solidFill>
                                <a:srgbClr val="FF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tr-TR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6957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A8B20F52-7747-4481-AD81-73EBBD97F4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307752"/>
                  </p:ext>
                </p:extLst>
              </p:nvPr>
            </p:nvGraphicFramePr>
            <p:xfrm>
              <a:off x="1524000" y="3835221"/>
              <a:ext cx="60960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03660476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423930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215121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Reality/Decision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4762" r="-101198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4762" r="-1502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1580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601" t="-180328" r="-2018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180328" r="-1011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80328" r="-150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60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601" t="-280328" r="-2018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280328" r="-1011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280328" r="-150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69573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7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o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876800"/>
            <a:ext cx="8001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n-US" dirty="0"/>
              <a:t>Joking?</a:t>
            </a:r>
          </a:p>
          <a:p>
            <a:pPr algn="just"/>
            <a:endParaRPr lang="en-US" dirty="0"/>
          </a:p>
          <a:p>
            <a:pPr algn="just"/>
            <a:r>
              <a:rPr lang="en-US" sz="1800" dirty="0"/>
              <a:t>Dirty Rotten Strategies: How We Trick Ourselves and Others into Solving the Wrong Problems Precisely (High Reliability and Crisis Management), Ian I. </a:t>
            </a:r>
            <a:r>
              <a:rPr lang="en-US" sz="1800" dirty="0" err="1"/>
              <a:t>Mitroff</a:t>
            </a:r>
            <a:r>
              <a:rPr lang="en-US" sz="1800" dirty="0"/>
              <a:t>, Abraham Silvers. ISBN-13: 978-0804759960  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8153400" cy="4495800"/>
          </a:xfrm>
        </p:spPr>
        <p:txBody>
          <a:bodyPr/>
          <a:lstStyle/>
          <a:p>
            <a:endParaRPr lang="tr-TR" sz="2400" dirty="0"/>
          </a:p>
          <a:p>
            <a:r>
              <a:rPr lang="en-US" sz="2400" dirty="0"/>
              <a:t>Type I error</a:t>
            </a:r>
            <a:r>
              <a:rPr lang="tr-TR" sz="2400" dirty="0"/>
              <a:t> (False Positive)</a:t>
            </a:r>
            <a:r>
              <a:rPr lang="en-US" sz="2400" dirty="0"/>
              <a:t>: "rejecting the null hypothesis when it is true".</a:t>
            </a:r>
          </a:p>
          <a:p>
            <a:r>
              <a:rPr lang="en-US" sz="2400" dirty="0"/>
              <a:t>Type II error</a:t>
            </a:r>
            <a:r>
              <a:rPr lang="tr-TR" sz="2400" dirty="0"/>
              <a:t> (False negative)</a:t>
            </a:r>
            <a:r>
              <a:rPr lang="en-US" sz="2400" dirty="0"/>
              <a:t>: "accepting the null hypothesis when it is false".</a:t>
            </a:r>
          </a:p>
          <a:p>
            <a:r>
              <a:rPr lang="en-US" sz="2400" dirty="0"/>
              <a:t>Type III error: “solving the wrong problem [representation]“.</a:t>
            </a:r>
          </a:p>
          <a:p>
            <a:r>
              <a:rPr lang="en-US" sz="2400" dirty="0"/>
              <a:t>Type IV error: "the incorrect interpretation of a correctly rejected hypothesis</a:t>
            </a:r>
            <a:r>
              <a:rPr lang="tr-TR" sz="2400" dirty="0"/>
              <a:t>"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612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3E36-44B2-48B6-88A9-DB5E0CAC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0D72-1C11-4F61-9992-075E4AFE53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 1 errors are more important than Type 2 errors </a:t>
            </a:r>
            <a:r>
              <a:rPr lang="en-US" dirty="0">
                <a:sym typeface="Wingdings" panose="05000000000000000000" pitchFamily="2" charset="2"/>
              </a:rPr>
              <a:t> evidence.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-values are only correlated with evidence. </a:t>
            </a:r>
          </a:p>
          <a:p>
            <a:pPr lvl="1"/>
            <a:r>
              <a:rPr lang="en-US" dirty="0"/>
              <a:t>Evidence in science is necessarily </a:t>
            </a:r>
            <a:r>
              <a:rPr lang="en-US" i="1" dirty="0"/>
              <a:t>relative</a:t>
            </a:r>
            <a:r>
              <a:rPr lang="en-US" dirty="0"/>
              <a:t>. When data is more likely assuming one model is true (e.g., a null model) compared to another model (e.g., the alternative model), we can say the model provides </a:t>
            </a:r>
            <a:r>
              <a:rPr lang="en-US" b="1" dirty="0"/>
              <a:t>evidence </a:t>
            </a:r>
            <a:r>
              <a:rPr lang="en-US" dirty="0"/>
              <a:t>for the null compared to the alternative hypothesis. </a:t>
            </a:r>
            <a:r>
              <a:rPr lang="tr-TR" i="1" dirty="0"/>
              <a:t>p</a:t>
            </a:r>
            <a:r>
              <a:rPr lang="en-US" dirty="0"/>
              <a:t>-values only give you the probability of the data under one model – what you need for evidence is the relative likelihood of two models.</a:t>
            </a:r>
          </a:p>
        </p:txBody>
      </p:sp>
    </p:spTree>
    <p:extLst>
      <p:ext uri="{BB962C8B-B14F-4D97-AF65-F5344CB8AC3E}">
        <p14:creationId xmlns:p14="http://schemas.microsoft.com/office/powerpoint/2010/main" val="333406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24EB-EB17-422A-9169-CF7EB4FF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Steps of Hypothesis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02EBC-3649-4E2B-B410-77097E75EB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Determine the null and alternative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Specify the level of significance and the decision rules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Calculate the related test statistic to test the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Make a decision (by using p value or critical value approach)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3944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BA84-33EE-4805-B3F8-A9588C51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43621F-59D1-4FF3-B3EA-34C13AC65AC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tr-TR" dirty="0">
                    <a:solidFill>
                      <a:srgbClr val="0070C0"/>
                    </a:solidFill>
                  </a:rPr>
                  <a:t>p-value approach: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Use the test statistic to compute the p value.</a:t>
                </a:r>
                <a:r>
                  <a:rPr lang="tr-TR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the p-value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643621F-59D1-4FF3-B3EA-34C13AC65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Imagen que contiene lámpara&#10;&#10;Descripción generada automáticamente">
            <a:extLst>
              <a:ext uri="{FF2B5EF4-FFF2-40B4-BE49-F238E27FC236}">
                <a16:creationId xmlns:a16="http://schemas.microsoft.com/office/drawing/2014/main" id="{5EE2BBF6-8508-4330-8ED4-3682733D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85" y="4001169"/>
            <a:ext cx="3209925" cy="20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6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2A4A1-CBE6-4F4E-A8BB-9EDC8EB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BD48D0E-9373-4A74-895E-E2D120C97A2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>
                    <a:solidFill>
                      <a:srgbClr val="0070C0"/>
                    </a:solidFill>
                  </a:rPr>
                  <a:t>Critical value approach: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Use the level of </a:t>
                </a:r>
                <a:r>
                  <a:rPr lang="en-US" dirty="0" err="1"/>
                  <a:t>signi</a:t>
                </a:r>
                <a:r>
                  <a:rPr lang="tr-TR" dirty="0"/>
                  <a:t>fi</a:t>
                </a:r>
                <a:r>
                  <a:rPr lang="en-US" dirty="0" err="1"/>
                  <a:t>cance</a:t>
                </a:r>
                <a:r>
                  <a:rPr lang="en-US" dirty="0"/>
                  <a:t> to</a:t>
                </a:r>
                <a:r>
                  <a:rPr lang="tr-TR" dirty="0"/>
                  <a:t> </a:t>
                </a:r>
                <a:r>
                  <a:rPr lang="en-US" dirty="0"/>
                  <a:t>determine the critical value and the</a:t>
                </a:r>
                <a:r>
                  <a:rPr lang="tr-TR" dirty="0"/>
                  <a:t> rejection rule.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Use the value of the test statistic and the rejection rule to determine</a:t>
                </a:r>
                <a:r>
                  <a:rPr lang="tr-TR" dirty="0"/>
                  <a:t>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.</a:t>
                </a:r>
              </a:p>
              <a:p>
                <a:endParaRPr lang="tr-TR" dirty="0">
                  <a:solidFill>
                    <a:srgbClr val="0070C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BD48D0E-9373-4A74-895E-E2D120C97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25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0C98626-D0B2-4D69-98C1-2E811A86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0550" y="4038599"/>
            <a:ext cx="5358899" cy="282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number of values in the final calculation of a statistic that are free to vary.</a:t>
            </a:r>
          </a:p>
          <a:p>
            <a:endParaRPr lang="ca-E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44175"/>
              </p:ext>
            </p:extLst>
          </p:nvPr>
        </p:nvGraphicFramePr>
        <p:xfrm>
          <a:off x="3429000" y="2743200"/>
          <a:ext cx="22685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cuación" r:id="rId4" imgW="1079280" imgH="609480" progId="Equation.3">
                  <p:embed/>
                </p:oleObj>
              </mc:Choice>
              <mc:Fallback>
                <p:oleObj name="Ecuación" r:id="rId4" imgW="1079280" imgH="60948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3200"/>
                        <a:ext cx="22685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QuadreDeText 4"/>
              <p:cNvSpPr txBox="1"/>
              <p:nvPr/>
            </p:nvSpPr>
            <p:spPr>
              <a:xfrm>
                <a:off x="1219200" y="4690030"/>
                <a:ext cx="7336945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a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𝑒𝑐𝑜𝑚𝑝𝑜𝑠𝑖𝑛𝑔</m:t>
                              </m:r>
                            </m:e>
                          </m:groupChr>
                          <m:d>
                            <m:d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ca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ca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ca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ca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ca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e>
                                      <m:e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ca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ca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ca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ca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ca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ca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e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ca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ca-E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QuadreDeTex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690030"/>
                <a:ext cx="7336945" cy="13796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5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6608D-C93D-41A4-968A-0A46BDED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 of Means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42003-9FE5-42AC-A172-F6BE578B43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96" y="2368213"/>
            <a:ext cx="5081158" cy="2959774"/>
          </a:xfrm>
        </p:spPr>
      </p:pic>
    </p:spTree>
    <p:extLst>
      <p:ext uri="{BB962C8B-B14F-4D97-AF65-F5344CB8AC3E}">
        <p14:creationId xmlns:p14="http://schemas.microsoft.com/office/powerpoint/2010/main" val="2782933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800" dirty="0"/>
              <a:t>Comparison of Two Distributions</a:t>
            </a:r>
            <a:br>
              <a:rPr lang="tr-TR" sz="3800" dirty="0"/>
            </a:br>
            <a:r>
              <a:rPr lang="tr-TR" sz="3800" dirty="0"/>
              <a:t>with E</a:t>
            </a:r>
            <a:r>
              <a:rPr lang="en-US" sz="3800" dirty="0"/>
              <a:t>qual </a:t>
            </a:r>
            <a:r>
              <a:rPr lang="tr-TR" sz="3800" dirty="0"/>
              <a:t>V</a:t>
            </a:r>
            <a:r>
              <a:rPr lang="en-US" sz="3800" dirty="0" err="1"/>
              <a:t>ariances</a:t>
            </a:r>
            <a:endParaRPr lang="en-US" sz="3800" noProof="0" dirty="0"/>
          </a:p>
        </p:txBody>
      </p:sp>
    </p:spTree>
    <p:extLst>
      <p:ext uri="{BB962C8B-B14F-4D97-AF65-F5344CB8AC3E}">
        <p14:creationId xmlns:p14="http://schemas.microsoft.com/office/powerpoint/2010/main" val="246984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noProof="0" dirty="0"/>
              <a:t>Comparison of two configurations with equal variances.</a:t>
            </a:r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480" y="2214554"/>
            <a:ext cx="4965922" cy="3431911"/>
          </a:xfrm>
        </p:spPr>
      </p:pic>
    </p:spTree>
    <p:extLst>
      <p:ext uri="{BB962C8B-B14F-4D97-AF65-F5344CB8AC3E}">
        <p14:creationId xmlns:p14="http://schemas.microsoft.com/office/powerpoint/2010/main" val="16196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F63B-7A6B-4DF9-B4DA-2D58580B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Statistical Inference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68D7E-397B-4F02-B7DF-FD7C0C1FF0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An estimator is statistic derived from a sample to infer the  value of a population parameter.</a:t>
            </a:r>
          </a:p>
          <a:p>
            <a:r>
              <a:rPr lang="tr-TR" dirty="0"/>
              <a:t>An estimate is the value of the estimatr in a particular sample.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B6FDD400-60BF-40A7-A480-28A0D6AE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199" y="4143803"/>
            <a:ext cx="5105401" cy="230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690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Comparison of two configurations with equal variances.</a:t>
            </a:r>
            <a:endParaRPr lang="en-US" sz="38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We define the hypothesis test: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noProof="0" dirty="0"/>
                  <a:t>Thanks the central limit theorem we obtain that: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555875" y="3644900"/>
          <a:ext cx="33845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cuación" r:id="rId4" imgW="1168400" imgH="457200" progId="Equation.3">
                  <p:embed/>
                </p:oleObj>
              </mc:Choice>
              <mc:Fallback>
                <p:oleObj name="Ecuación" r:id="rId4" imgW="1168400" imgH="457200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44900"/>
                        <a:ext cx="338455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627313" y="5013325"/>
          <a:ext cx="3384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cuación" r:id="rId6" imgW="1129810" imgH="444307" progId="Equation.3">
                  <p:embed/>
                </p:oleObj>
              </mc:Choice>
              <mc:Fallback>
                <p:oleObj name="Ecuación" r:id="rId6" imgW="1129810" imgH="444307" progId="Equation.3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13325"/>
                        <a:ext cx="3384550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31800" y="67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Comparison of two configurations with equal variances.</a:t>
            </a:r>
            <a:endParaRPr lang="en-US" sz="3800" noProof="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We can deduce that: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692275" y="2492375"/>
          <a:ext cx="52562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cuación" r:id="rId4" imgW="2120900" imgH="495300" progId="Equation.3">
                  <p:embed/>
                </p:oleObj>
              </mc:Choice>
              <mc:Fallback>
                <p:oleObj name="Ecuación" r:id="rId4" imgW="2120900" imgH="495300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92375"/>
                        <a:ext cx="5256213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692275" y="4005263"/>
          <a:ext cx="554513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cuación" r:id="rId6" imgW="1968500" imgH="723900" progId="Equation.3">
                  <p:embed/>
                </p:oleObj>
              </mc:Choice>
              <mc:Fallback>
                <p:oleObj name="Ecuación" r:id="rId6" imgW="1968500" imgH="723900" progId="Equation.3">
                  <p:embed/>
                  <p:pic>
                    <p:nvPicPr>
                      <p:cNvPr id="68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554513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548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Comparison of two configurations with equal variances.</a:t>
            </a:r>
            <a:endParaRPr lang="en-US" sz="3800" noProof="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define the test</a:t>
            </a:r>
            <a:r>
              <a:rPr lang="en-US" noProof="0" dirty="0"/>
              <a:t>, </a:t>
            </a:r>
            <a:r>
              <a:rPr lang="en-US" dirty="0"/>
              <a:t>and calculate s</a:t>
            </a:r>
            <a:r>
              <a:rPr lang="en-US" noProof="0" dirty="0"/>
              <a:t>, the common sample variance:</a:t>
            </a:r>
          </a:p>
          <a:p>
            <a:pPr>
              <a:lnSpc>
                <a:spcPct val="90000"/>
              </a:lnSpc>
            </a:pPr>
            <a:endParaRPr lang="en-US" noProof="0" dirty="0"/>
          </a:p>
          <a:p>
            <a:pPr>
              <a:lnSpc>
                <a:spcPct val="90000"/>
              </a:lnSpc>
            </a:pPr>
            <a:endParaRPr lang="en-US" noProof="0" dirty="0"/>
          </a:p>
          <a:p>
            <a:pPr>
              <a:lnSpc>
                <a:spcPct val="90000"/>
              </a:lnSpc>
            </a:pPr>
            <a:endParaRPr lang="en-US" noProof="0" dirty="0"/>
          </a:p>
          <a:p>
            <a:pPr>
              <a:lnSpc>
                <a:spcPct val="90000"/>
              </a:lnSpc>
            </a:pPr>
            <a:endParaRPr lang="en-US" u="sng" noProof="0" dirty="0"/>
          </a:p>
          <a:p>
            <a:pPr>
              <a:lnSpc>
                <a:spcPct val="90000"/>
              </a:lnSpc>
            </a:pPr>
            <a:endParaRPr lang="en-US" noProof="0" dirty="0"/>
          </a:p>
          <a:p>
            <a:pPr>
              <a:lnSpc>
                <a:spcPct val="90000"/>
              </a:lnSpc>
            </a:pPr>
            <a:endParaRPr lang="en-US" noProof="0" dirty="0"/>
          </a:p>
          <a:p>
            <a:pPr>
              <a:lnSpc>
                <a:spcPct val="90000"/>
              </a:lnSpc>
            </a:pPr>
            <a:r>
              <a:rPr lang="en-US" noProof="0" dirty="0"/>
              <a:t>Where n=n</a:t>
            </a:r>
            <a:r>
              <a:rPr lang="en-US" baseline="-25000" noProof="0" dirty="0"/>
              <a:t>A</a:t>
            </a:r>
            <a:r>
              <a:rPr lang="en-US" noProof="0" dirty="0"/>
              <a:t>+n</a:t>
            </a:r>
            <a:r>
              <a:rPr lang="en-US" baseline="-25000" noProof="0" dirty="0"/>
              <a:t>B</a:t>
            </a:r>
            <a:r>
              <a:rPr lang="en-US" noProof="0" dirty="0"/>
              <a:t>-2</a:t>
            </a:r>
            <a:endParaRPr lang="en-US" baseline="-25000" noProof="0" dirty="0"/>
          </a:p>
          <a:p>
            <a:pPr>
              <a:lnSpc>
                <a:spcPct val="90000"/>
              </a:lnSpc>
            </a:pPr>
            <a:endParaRPr lang="en-US" noProof="0" dirty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493256"/>
              </p:ext>
            </p:extLst>
          </p:nvPr>
        </p:nvGraphicFramePr>
        <p:xfrm>
          <a:off x="2401888" y="2797175"/>
          <a:ext cx="39782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1612800" imgH="698400" progId="Equation.3">
                  <p:embed/>
                </p:oleObj>
              </mc:Choice>
              <mc:Fallback>
                <p:oleObj name="Equation" r:id="rId4" imgW="1612800" imgH="698400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797175"/>
                        <a:ext cx="3978275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75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BE7C-E07C-4978-8C15-8A62878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Confidence Interval for the Difference of Means (Equal Variances)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200AD1F-08E6-489A-A48B-480A97C5A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33558"/>
              </p:ext>
            </p:extLst>
          </p:nvPr>
        </p:nvGraphicFramePr>
        <p:xfrm>
          <a:off x="1570149" y="2218756"/>
          <a:ext cx="49625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612800" imgH="482400" progId="Equation.3">
                  <p:embed/>
                </p:oleObj>
              </mc:Choice>
              <mc:Fallback>
                <p:oleObj name="Equation" r:id="rId3" imgW="1612800" imgH="482400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149" y="2218756"/>
                        <a:ext cx="4962525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861D4AC-5B88-44D0-8BAD-0CAB9AA16B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6629400" cy="659606"/>
          </a:xfrm>
        </p:spPr>
        <p:txBody>
          <a:bodyPr/>
          <a:lstStyle/>
          <a:p>
            <a:r>
              <a:rPr lang="tr-TR" dirty="0"/>
              <a:t>For the case of </a:t>
            </a:r>
            <a:r>
              <a:rPr lang="tr-TR" u="sng" dirty="0"/>
              <a:t>equal variances</a:t>
            </a:r>
            <a:r>
              <a:rPr lang="tr-T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6">
                <a:extLst>
                  <a:ext uri="{FF2B5EF4-FFF2-40B4-BE49-F238E27FC236}">
                    <a16:creationId xmlns:a16="http://schemas.microsoft.com/office/drawing/2014/main" id="{F231B6AB-9E5F-4BC5-BCAC-2E555734C8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13327" y="3949321"/>
                <a:ext cx="6629400" cy="659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l" rtl="0" fontAlgn="base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273050" algn="l" rtl="0" fontAlgn="base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itchFamily="18" charset="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fontAlgn="base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fontAlgn="base">
                  <a:spcBef>
                    <a:spcPts val="400"/>
                  </a:spcBef>
                  <a:spcAft>
                    <a:spcPct val="0"/>
                  </a:spcAft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fontAlgn="base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tr-T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 is a pooled variance,</a:t>
                </a:r>
              </a:p>
              <a:p>
                <a:endParaRPr lang="tr-TR" dirty="0"/>
              </a:p>
              <a:p>
                <a:pPr marL="0" indent="0">
                  <a:buFont typeface="Wingdings" pitchFamily="2" charset="2"/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10" name="Marcador de contenido 6">
                <a:extLst>
                  <a:ext uri="{FF2B5EF4-FFF2-40B4-BE49-F238E27FC236}">
                    <a16:creationId xmlns:a16="http://schemas.microsoft.com/office/drawing/2014/main" id="{F231B6AB-9E5F-4BC5-BCAC-2E555734C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327" y="3949321"/>
                <a:ext cx="6629400" cy="659606"/>
              </a:xfrm>
              <a:prstGeom prst="rect">
                <a:avLst/>
              </a:prstGeom>
              <a:blipFill>
                <a:blip r:embed="rId5"/>
                <a:stretch>
                  <a:fillRect l="-2024" t="-9259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964C453-05E1-4609-AC5D-1A672BC4C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36250"/>
              </p:ext>
            </p:extLst>
          </p:nvPr>
        </p:nvGraphicFramePr>
        <p:xfrm>
          <a:off x="1600200" y="4419600"/>
          <a:ext cx="511968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6" imgW="1663560" imgH="457200" progId="Equation.3">
                  <p:embed/>
                </p:oleObj>
              </mc:Choice>
              <mc:Fallback>
                <p:oleObj name="Equation" r:id="rId6" imgW="1663560" imgH="4572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9200AD1F-08E6-489A-A48B-480A97C5A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5119687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846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Comparison of two configurations with equal variances.</a:t>
            </a:r>
            <a:endParaRPr lang="en-US" sz="3800" noProof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The test is defined </a:t>
            </a:r>
            <a:r>
              <a:rPr lang="en-US" dirty="0"/>
              <a:t>as is shown: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tr-TR" noProof="0" dirty="0"/>
          </a:p>
          <a:p>
            <a:r>
              <a:rPr lang="en-US" noProof="0" dirty="0"/>
              <a:t>We reject H</a:t>
            </a:r>
            <a:r>
              <a:rPr lang="en-US" baseline="-25000" noProof="0" dirty="0"/>
              <a:t>0</a:t>
            </a:r>
            <a:r>
              <a:rPr lang="en-US" noProof="0" dirty="0"/>
              <a:t> if this is true.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98624"/>
              </p:ext>
            </p:extLst>
          </p:nvPr>
        </p:nvGraphicFramePr>
        <p:xfrm>
          <a:off x="3451225" y="2511425"/>
          <a:ext cx="332105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079280" imgH="698400" progId="Equation.3">
                  <p:embed/>
                </p:oleObj>
              </mc:Choice>
              <mc:Fallback>
                <p:oleObj name="Equation" r:id="rId3" imgW="1079280" imgH="698400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511425"/>
                        <a:ext cx="3321050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270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variances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13700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graphicFrame>
        <p:nvGraphicFramePr>
          <p:cNvPr id="71683" name="Group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1656895"/>
              </p:ext>
            </p:extLst>
          </p:nvPr>
        </p:nvGraphicFramePr>
        <p:xfrm>
          <a:off x="612775" y="1600200"/>
          <a:ext cx="8153400" cy="4600575"/>
        </p:xfrm>
        <a:graphic>
          <a:graphicData uri="http://schemas.openxmlformats.org/drawingml/2006/table">
            <a:tbl>
              <a:tblPr/>
              <a:tblGrid>
                <a:gridCol w="211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6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Observation</a:t>
                      </a:r>
                      <a:endParaRPr kumimoji="0" 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r>
                        <a:rPr kumimoji="0" 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pop A</a:t>
                      </a:r>
                      <a:endParaRPr kumimoji="0" 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r>
                        <a:rPr kumimoji="0" lang="ca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for pop B</a:t>
                      </a:r>
                      <a:endParaRPr kumimoji="0" 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24.3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24.4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25.6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21.5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26.7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25.1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22.7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22.8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24.8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25.2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23.8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23.5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25.9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22.2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26.4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23.5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25.8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23.3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25.4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a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24.7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922" marR="959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Mean of the sample.</a:t>
                </a:r>
              </a:p>
              <a:p>
                <a:pPr lvl="1"/>
                <a:r>
                  <a:rPr lang="en-US" noProof="0" dirty="0"/>
                  <a:t>A=25.14; B=23.62</a:t>
                </a:r>
              </a:p>
              <a:p>
                <a:pPr lvl="1"/>
                <a:endParaRPr lang="en-US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tr-T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b="0" i="1" noProof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tr-T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366713" lvl="1" indent="0">
                  <a:buNone/>
                </a:pPr>
                <a:endParaRPr lang="en-US" noProof="0" dirty="0"/>
              </a:p>
              <a:p>
                <a:pPr lvl="1"/>
                <a:endParaRPr lang="en-US" noProof="0" dirty="0"/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03631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Equal variances: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2070"/>
              </p:ext>
            </p:extLst>
          </p:nvPr>
        </p:nvGraphicFramePr>
        <p:xfrm>
          <a:off x="1624013" y="2457450"/>
          <a:ext cx="3319462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1079280" imgH="698400" progId="Equation.3">
                  <p:embed/>
                </p:oleObj>
              </mc:Choice>
              <mc:Fallback>
                <p:oleObj name="Equation" r:id="rId3" imgW="1079280" imgH="6984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457450"/>
                        <a:ext cx="3319462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60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7203B-7B59-407F-A8D4-E1A0D8F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t-table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EC683AF4-1E0E-4834-94C5-8816CDCD4F3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6" y="1676400"/>
            <a:ext cx="4343843" cy="4495800"/>
          </a:xfrm>
        </p:spPr>
      </p:pic>
    </p:spTree>
    <p:extLst>
      <p:ext uri="{BB962C8B-B14F-4D97-AF65-F5344CB8AC3E}">
        <p14:creationId xmlns:p14="http://schemas.microsoft.com/office/powerpoint/2010/main" val="27300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05C59-41AC-4EEB-9C0A-833F53C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Sampling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97C8052-25F7-44D3-BEC9-5906B1D22A8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sampling error </a:t>
                </a:r>
                <a:r>
                  <a:rPr lang="en-US" dirty="0"/>
                  <a:t>is the difference between an estimate and the corresponding population parameter and it is defined by</a:t>
                </a:r>
                <a:r>
                  <a:rPr lang="tr-TR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tr-TR" dirty="0"/>
                  <a:t>   </a:t>
                </a:r>
              </a:p>
              <a:p>
                <a:pPr marL="0" indent="0">
                  <a:buNone/>
                </a:pPr>
                <a:r>
                  <a:rPr lang="tr-TR" dirty="0"/>
                  <a:t>		Sampling Error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tr-TR" dirty="0"/>
                  <a:t>Usually the parameter is unknown so the sampling error can not be computed.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97C8052-25F7-44D3-BEC9-5906B1D22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66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graphicFrame>
        <p:nvGraphicFramePr>
          <p:cNvPr id="7373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71670" y="2928934"/>
          <a:ext cx="4545714" cy="125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cuación" r:id="rId3" imgW="2298700" imgH="635000" progId="Equation.3">
                  <p:embed/>
                </p:oleObj>
              </mc:Choice>
              <mc:Fallback>
                <p:oleObj name="Ecuación" r:id="rId3" imgW="2298700" imgH="635000" progId="Equation.3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928934"/>
                        <a:ext cx="4545714" cy="1255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71472" y="1643050"/>
                <a:ext cx="7858180" cy="4643470"/>
              </a:xfrm>
            </p:spPr>
            <p:txBody>
              <a:bodyPr>
                <a:normAutofit/>
              </a:bodyPr>
              <a:lstStyle/>
              <a:p>
                <a:r>
                  <a:rPr lang="en-US" sz="2400" noProof="0" dirty="0"/>
                  <a:t>The standard deviation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200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noProof="0" dirty="0"/>
                  <a:t>=1.242;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noProof="0" dirty="0"/>
                  <a:t>1.237</a:t>
                </a:r>
              </a:p>
              <a:p>
                <a:pPr lvl="1"/>
                <a:endParaRPr lang="en-US" sz="2200" noProof="0" dirty="0"/>
              </a:p>
              <a:p>
                <a:pPr lvl="1"/>
                <a:endParaRPr lang="en-US" sz="2200" noProof="0" dirty="0"/>
              </a:p>
              <a:p>
                <a:pPr lvl="1"/>
                <a:endParaRPr lang="en-US" sz="2200" noProof="0" dirty="0"/>
              </a:p>
              <a:p>
                <a:pPr lvl="1"/>
                <a:endParaRPr lang="en-US" sz="2200" noProof="0" dirty="0"/>
              </a:p>
              <a:p>
                <a:pPr lvl="1"/>
                <a:endParaRPr lang="en-US" sz="2200" noProof="0" dirty="0"/>
              </a:p>
              <a:p>
                <a:pPr lvl="1"/>
                <a:r>
                  <a:rPr lang="en-US" sz="2200" noProof="0" dirty="0"/>
                  <a:t>Reject H</a:t>
                </a:r>
                <a:r>
                  <a:rPr lang="en-US" sz="2200" baseline="-25000" noProof="0" dirty="0"/>
                  <a:t>0</a:t>
                </a:r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71472" y="1643050"/>
                <a:ext cx="7858180" cy="4643470"/>
              </a:xfrm>
              <a:blipFill>
                <a:blip r:embed="rId5"/>
                <a:stretch>
                  <a:fillRect l="-155" t="-10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4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dirty="0"/>
              <a:t>Comparison of Two Distributions with Un</a:t>
            </a:r>
            <a:r>
              <a:rPr lang="en-US" sz="3800" dirty="0"/>
              <a:t>equal </a:t>
            </a:r>
            <a:r>
              <a:rPr lang="tr-TR" sz="3800" dirty="0"/>
              <a:t>V</a:t>
            </a:r>
            <a:r>
              <a:rPr lang="en-US" sz="3800" dirty="0" err="1"/>
              <a:t>ariances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350517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dirty="0"/>
              <a:t>Comparison of t</a:t>
            </a:r>
            <a:r>
              <a:rPr lang="en-US" sz="3800" noProof="0" dirty="0"/>
              <a:t>wo configurations </a:t>
            </a:r>
            <a:r>
              <a:rPr lang="tr-TR" sz="3800" dirty="0"/>
              <a:t>with unequal variances</a:t>
            </a:r>
            <a:endParaRPr lang="en-US" sz="3800" noProof="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If we cannot assume equal variances.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63586"/>
              </p:ext>
            </p:extLst>
          </p:nvPr>
        </p:nvGraphicFramePr>
        <p:xfrm>
          <a:off x="2133600" y="2860675"/>
          <a:ext cx="428625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574640" imgH="723600" progId="Equation.3">
                  <p:embed/>
                </p:oleObj>
              </mc:Choice>
              <mc:Fallback>
                <p:oleObj name="Equation" r:id="rId3" imgW="1574640" imgH="723600" progId="Equation.3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60675"/>
                        <a:ext cx="4286250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562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0" dirty="0"/>
              <a:t>Two configurations comparison.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noProof="0" dirty="0"/>
                  <a:t>, the signification level is determined using as </a:t>
                </a:r>
                <a:r>
                  <a:rPr lang="en-US" dirty="0"/>
                  <a:t>a reference distribution a </a:t>
                </a:r>
                <a:r>
                  <a:rPr lang="en-US" b="1" dirty="0"/>
                  <a:t>t of Student </a:t>
                </a:r>
                <a:r>
                  <a:rPr lang="en-US" dirty="0"/>
                  <a:t>with n-1 degrees of freedom.</a:t>
                </a:r>
                <a:endParaRPr lang="en-US" noProof="0" dirty="0"/>
              </a:p>
              <a:p>
                <a:r>
                  <a:rPr lang="en-US" noProof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noProof="0" dirty="0"/>
                  <a:t>, </a:t>
                </a:r>
                <a:r>
                  <a:rPr lang="en-US" dirty="0"/>
                  <a:t>with the value calculated of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tr-TR" dirty="0"/>
                  <a:t> </a:t>
                </a:r>
                <a:r>
                  <a:rPr lang="en-US" dirty="0"/>
                  <a:t>we can find different signification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noProof="0" dirty="0"/>
                  <a:t> in the student distributions,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-1 </a:t>
                </a:r>
                <a:r>
                  <a:rPr lang="en-US" dirty="0"/>
                  <a:t>and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-1 degrees of freedom respectively.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24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2433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0" dirty="0"/>
              <a:t>Two configurations comparison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The signification level of the test: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with: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420384"/>
              </p:ext>
            </p:extLst>
          </p:nvPr>
        </p:nvGraphicFramePr>
        <p:xfrm>
          <a:off x="3130550" y="2708275"/>
          <a:ext cx="32400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cuación" r:id="rId3" imgW="1143000" imgH="431640" progId="Equation.3">
                  <p:embed/>
                </p:oleObj>
              </mc:Choice>
              <mc:Fallback>
                <p:oleObj name="Ecuación" r:id="rId3" imgW="1143000" imgH="431640" progId="Equation.3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708275"/>
                        <a:ext cx="324008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059113" y="4652963"/>
          <a:ext cx="14414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cuación" r:id="rId5" imgW="596900" imgH="457200" progId="Equation.3">
                  <p:embed/>
                </p:oleObj>
              </mc:Choice>
              <mc:Fallback>
                <p:oleObj name="Ecuación" r:id="rId5" imgW="596900" imgH="457200" progId="Equation.3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2963"/>
                        <a:ext cx="1441450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5435600" y="4652963"/>
          <a:ext cx="15113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cuación" r:id="rId7" imgW="596900" imgH="457200" progId="Equation.3">
                  <p:embed/>
                </p:oleObj>
              </mc:Choice>
              <mc:Fallback>
                <p:oleObj name="Ecuación" r:id="rId7" imgW="596900" imgH="457200" progId="Equation.3">
                  <p:embed/>
                  <p:pic>
                    <p:nvPicPr>
                      <p:cNvPr id="76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652963"/>
                        <a:ext cx="15113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6425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BE7C-E07C-4978-8C15-8A628782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Confidence Interval for the Difference of Means (Unequal Variances)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25BF70C-9E36-4E9A-BD78-701237E8B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11241"/>
              </p:ext>
            </p:extLst>
          </p:nvPr>
        </p:nvGraphicFramePr>
        <p:xfrm>
          <a:off x="1295400" y="3124200"/>
          <a:ext cx="4806950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562040" imgH="507960" progId="Equation.3">
                  <p:embed/>
                </p:oleObj>
              </mc:Choice>
              <mc:Fallback>
                <p:oleObj name="Equation" r:id="rId3" imgW="1562040" imgH="50796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025BF70C-9E36-4E9A-BD78-701237E8B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4806950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arcador de contenido 6">
            <a:extLst>
              <a:ext uri="{FF2B5EF4-FFF2-40B4-BE49-F238E27FC236}">
                <a16:creationId xmlns:a16="http://schemas.microsoft.com/office/drawing/2014/main" id="{DADE3CD0-044D-4763-B309-872ED46770B2}"/>
              </a:ext>
            </a:extLst>
          </p:cNvPr>
          <p:cNvSpPr txBox="1">
            <a:spLocks/>
          </p:cNvSpPr>
          <p:nvPr/>
        </p:nvSpPr>
        <p:spPr bwMode="auto">
          <a:xfrm>
            <a:off x="990600" y="1572361"/>
            <a:ext cx="5753100" cy="77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For the case of </a:t>
            </a:r>
            <a:r>
              <a:rPr lang="tr-TR" u="sng" dirty="0"/>
              <a:t>unequal variances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Font typeface="Wingdings" pitchFamily="2" charset="2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415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Equal variance test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noProof="0" dirty="0"/>
              <a:t>Hypothesis test: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H0: </a:t>
            </a:r>
            <a:r>
              <a:rPr lang="en-US" noProof="0" dirty="0">
                <a:sym typeface="Symbol" pitchFamily="18" charset="2"/>
              </a:rPr>
              <a:t></a:t>
            </a:r>
            <a:r>
              <a:rPr lang="en-US" baseline="-25000" noProof="0" dirty="0"/>
              <a:t>A</a:t>
            </a:r>
            <a:r>
              <a:rPr lang="en-US" baseline="30000" noProof="0" dirty="0"/>
              <a:t>2</a:t>
            </a:r>
            <a:r>
              <a:rPr lang="en-US" noProof="0" dirty="0"/>
              <a:t> = </a:t>
            </a:r>
            <a:r>
              <a:rPr lang="en-US" noProof="0" dirty="0">
                <a:sym typeface="Symbol" pitchFamily="18" charset="2"/>
              </a:rPr>
              <a:t></a:t>
            </a:r>
            <a:r>
              <a:rPr lang="en-US" baseline="-25000" noProof="0" dirty="0"/>
              <a:t>B</a:t>
            </a:r>
            <a:r>
              <a:rPr lang="en-US" baseline="30000" noProof="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H1: </a:t>
            </a:r>
            <a:r>
              <a:rPr lang="en-US" noProof="0" dirty="0">
                <a:sym typeface="Symbol" pitchFamily="18" charset="2"/>
              </a:rPr>
              <a:t></a:t>
            </a:r>
            <a:r>
              <a:rPr lang="en-US" baseline="-25000" noProof="0" dirty="0"/>
              <a:t>A</a:t>
            </a:r>
            <a:r>
              <a:rPr lang="en-US" baseline="30000" noProof="0" dirty="0"/>
              <a:t>2</a:t>
            </a:r>
            <a:r>
              <a:rPr lang="en-US" noProof="0" dirty="0"/>
              <a:t> </a:t>
            </a:r>
            <a:r>
              <a:rPr lang="en-US" noProof="0" dirty="0">
                <a:sym typeface="Symbol" pitchFamily="18" charset="2"/>
              </a:rPr>
              <a:t></a:t>
            </a:r>
            <a:r>
              <a:rPr lang="en-US" noProof="0" dirty="0"/>
              <a:t> </a:t>
            </a:r>
            <a:r>
              <a:rPr lang="en-US" noProof="0" dirty="0">
                <a:sym typeface="Symbol" pitchFamily="18" charset="2"/>
              </a:rPr>
              <a:t></a:t>
            </a:r>
            <a:r>
              <a:rPr lang="en-US" baseline="-25000" noProof="0" dirty="0"/>
              <a:t>B</a:t>
            </a:r>
            <a:r>
              <a:rPr lang="en-US" baseline="30000" noProof="0" dirty="0"/>
              <a:t>2</a:t>
            </a:r>
          </a:p>
          <a:p>
            <a:pPr lvl="1">
              <a:lnSpc>
                <a:spcPct val="90000"/>
              </a:lnSpc>
            </a:pPr>
            <a:endParaRPr lang="en-US" noProof="0" dirty="0"/>
          </a:p>
          <a:p>
            <a:pPr lvl="1">
              <a:lnSpc>
                <a:spcPct val="90000"/>
              </a:lnSpc>
            </a:pPr>
            <a:endParaRPr lang="en-US" noProof="0" dirty="0"/>
          </a:p>
          <a:p>
            <a:pPr marL="366713" lvl="1" indent="0">
              <a:lnSpc>
                <a:spcPct val="90000"/>
              </a:lnSpc>
              <a:buNone/>
            </a:pPr>
            <a:endParaRPr lang="en-US" noProof="0" dirty="0"/>
          </a:p>
          <a:p>
            <a:pPr lvl="1">
              <a:lnSpc>
                <a:spcPct val="90000"/>
              </a:lnSpc>
            </a:pPr>
            <a:endParaRPr lang="en-US" noProof="0" dirty="0"/>
          </a:p>
          <a:p>
            <a:pPr>
              <a:lnSpc>
                <a:spcPct val="90000"/>
              </a:lnSpc>
            </a:pPr>
            <a:r>
              <a:rPr lang="en-US" noProof="0" dirty="0"/>
              <a:t>F of </a:t>
            </a:r>
            <a:r>
              <a:rPr lang="en-US" noProof="0" dirty="0" err="1"/>
              <a:t>Snedecor</a:t>
            </a:r>
            <a:r>
              <a:rPr lang="en-US" noProof="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n = </a:t>
            </a:r>
            <a:r>
              <a:rPr lang="en-US" noProof="0" dirty="0" err="1"/>
              <a:t>n</a:t>
            </a:r>
            <a:r>
              <a:rPr lang="en-US" baseline="-25000" noProof="0" dirty="0" err="1"/>
              <a:t>A</a:t>
            </a:r>
            <a:r>
              <a:rPr lang="en-US" noProof="0" dirty="0"/>
              <a:t> - 1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m = n</a:t>
            </a:r>
            <a:r>
              <a:rPr lang="en-US" baseline="-25000" noProof="0" dirty="0"/>
              <a:t>B</a:t>
            </a:r>
            <a:r>
              <a:rPr lang="en-US" noProof="0" dirty="0"/>
              <a:t>-1.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2849"/>
              </p:ext>
            </p:extLst>
          </p:nvPr>
        </p:nvGraphicFramePr>
        <p:xfrm>
          <a:off x="4230688" y="3068638"/>
          <a:ext cx="1905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622080" imgH="457200" progId="Equation.3">
                  <p:embed/>
                </p:oleObj>
              </mc:Choice>
              <mc:Fallback>
                <p:oleObj name="Equation" r:id="rId3" imgW="622080" imgH="457200" progId="Equation.3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068638"/>
                        <a:ext cx="190500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Globus: rectangular 1"/>
              <p:cNvSpPr/>
              <p:nvPr/>
            </p:nvSpPr>
            <p:spPr>
              <a:xfrm>
                <a:off x="4002024" y="1790700"/>
                <a:ext cx="4953000" cy="1219200"/>
              </a:xfrm>
              <a:prstGeom prst="wedgeRectCallout">
                <a:avLst>
                  <a:gd name="adj1" fmla="val -19861"/>
                  <a:gd name="adj2" fmla="val 743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𝑡𝑟𝑒𝑎𝑡𝑚𝑒𝑛𝑡𝑠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𝑡𝑟𝑒𝑎𝑡𝑚𝑒𝑛𝑡𝑠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Globus: rectangular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24" y="1790700"/>
                <a:ext cx="4953000" cy="1219200"/>
              </a:xfrm>
              <a:prstGeom prst="wedgeRectCallout">
                <a:avLst>
                  <a:gd name="adj1" fmla="val -19861"/>
                  <a:gd name="adj2" fmla="val 7434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807DC-4315-4F0D-8373-4B9A3DBE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 distribution and F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E1DC-1626-4BA9-BF1E-5485C0EDBA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F table: </a:t>
            </a:r>
            <a:r>
              <a:rPr lang="tr-TR" dirty="0">
                <a:hlinkClick r:id="rId2"/>
              </a:rPr>
              <a:t>http://www.z-table.com/f-distribution-table.html</a:t>
            </a:r>
            <a:endParaRPr lang="tr-TR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2E10B28-8B43-48AA-9889-489CFB485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3048000"/>
            <a:ext cx="4581716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307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S</a:t>
            </a:r>
            <a:r>
              <a:rPr lang="en-US" baseline="-25000" noProof="0" dirty="0"/>
              <a:t>A</a:t>
            </a:r>
            <a:r>
              <a:rPr lang="en-US" baseline="30000" noProof="0" dirty="0"/>
              <a:t>2</a:t>
            </a:r>
            <a:r>
              <a:rPr lang="en-US" noProof="0" dirty="0"/>
              <a:t> =1.54</a:t>
            </a:r>
          </a:p>
          <a:p>
            <a:r>
              <a:rPr lang="en-US" noProof="0" dirty="0"/>
              <a:t>S</a:t>
            </a:r>
            <a:r>
              <a:rPr lang="en-US" baseline="-25000" noProof="0" dirty="0"/>
              <a:t>B</a:t>
            </a:r>
            <a:r>
              <a:rPr lang="en-US" baseline="30000" noProof="0" dirty="0"/>
              <a:t>2</a:t>
            </a:r>
            <a:r>
              <a:rPr lang="en-US" noProof="0" dirty="0"/>
              <a:t> = 2.18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Accept H</a:t>
            </a:r>
            <a:r>
              <a:rPr lang="en-US" baseline="-25000" noProof="0" dirty="0"/>
              <a:t>0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476375" y="3068638"/>
          <a:ext cx="590391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cuación" r:id="rId3" imgW="2057400" imgH="457200" progId="Equation.3">
                  <p:embed/>
                </p:oleObj>
              </mc:Choice>
              <mc:Fallback>
                <p:oleObj name="Ecuación" r:id="rId3" imgW="2057400" imgH="457200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590391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772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S</a:t>
            </a:r>
            <a:r>
              <a:rPr lang="en-US" baseline="-25000" noProof="0" dirty="0"/>
              <a:t>A</a:t>
            </a:r>
            <a:r>
              <a:rPr lang="en-US" baseline="30000" noProof="0" dirty="0"/>
              <a:t>2</a:t>
            </a:r>
            <a:r>
              <a:rPr lang="en-US" noProof="0" dirty="0"/>
              <a:t> =1.54</a:t>
            </a:r>
          </a:p>
          <a:p>
            <a:r>
              <a:rPr lang="en-US" noProof="0" dirty="0"/>
              <a:t>S</a:t>
            </a:r>
            <a:r>
              <a:rPr lang="en-US" baseline="-25000" noProof="0" dirty="0"/>
              <a:t>B</a:t>
            </a:r>
            <a:r>
              <a:rPr lang="en-US" baseline="30000" noProof="0" dirty="0"/>
              <a:t>2</a:t>
            </a:r>
            <a:r>
              <a:rPr lang="en-US" noProof="0" dirty="0"/>
              <a:t> = 16.3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tr-TR" dirty="0"/>
              <a:t>Reject</a:t>
            </a:r>
            <a:r>
              <a:rPr lang="en-US" noProof="0" dirty="0"/>
              <a:t> H</a:t>
            </a:r>
            <a:r>
              <a:rPr lang="en-US" baseline="-25000" noProof="0" dirty="0"/>
              <a:t>0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a-ES"/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835150" y="2924175"/>
          <a:ext cx="61928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cuación" r:id="rId4" imgW="2120900" imgH="457200" progId="Equation.3">
                  <p:embed/>
                </p:oleObj>
              </mc:Choice>
              <mc:Fallback>
                <p:oleObj name="Ecuación" r:id="rId4" imgW="2120900" imgH="457200" progId="Equation.3">
                  <p:embed/>
                  <p:pic>
                    <p:nvPicPr>
                      <p:cNvPr id="79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24175"/>
                        <a:ext cx="6192838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0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47E66-5140-4E0A-AE11-997ED459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A7283B-6DA6-432E-8600-546C14D7BBD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If the population is exactly normal, the sample mean has exactly a normal distribution centered at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with the standard deviation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tr-TR" b="0" dirty="0"/>
              </a:p>
              <a:p>
                <a:pPr marL="0" indent="0">
                  <a:buNone/>
                </a:pPr>
                <a:endParaRPr lang="tr-TR" b="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A7283B-6DA6-432E-8600-546C14D7B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4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E2E5602B-882F-4331-9847-F2F1AA33F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63" y="4259960"/>
            <a:ext cx="5407169" cy="18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4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1E66-3B37-4177-B621-E92F1738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know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9FAA-3B6D-4710-A9EF-C5A9754727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 III: Statistics and Chapter 9.4: Statistical Inference I of </a:t>
            </a:r>
            <a:r>
              <a:rPr lang="en-US" b="1" dirty="0"/>
              <a:t>Probability and Statistics for Computer Scientists </a:t>
            </a:r>
            <a:r>
              <a:rPr lang="en-US" dirty="0"/>
              <a:t>(2014 Ed.)</a:t>
            </a:r>
          </a:p>
        </p:txBody>
      </p:sp>
    </p:spTree>
    <p:extLst>
      <p:ext uri="{BB962C8B-B14F-4D97-AF65-F5344CB8AC3E}">
        <p14:creationId xmlns:p14="http://schemas.microsoft.com/office/powerpoint/2010/main" val="579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5696F-010B-4A02-9909-BC464BB2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564E54-BAFC-4B3E-BC6F-DF86DF15BA0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226552" cy="50292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Confidence interval</a:t>
                </a:r>
                <a:r>
                  <a:rPr lang="tr-TR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an interval estimate by specifying the probability that a given interval will contain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dirty="0"/>
              </a:p>
              <a:p>
                <a:endParaRPr lang="en-US" u="sng" dirty="0"/>
              </a:p>
              <a:p>
                <a:r>
                  <a:rPr lang="en-US" dirty="0"/>
                  <a:t>If the sample is large enough that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dirty="0"/>
                  <a:t> </a:t>
                </a:r>
                <a:r>
                  <a:rPr lang="en-US" dirty="0"/>
                  <a:t>approximately is normal by the Central Limit Theorem then the probability that the interval</a:t>
                </a:r>
                <a:r>
                  <a:rPr lang="tr-TR" dirty="0"/>
                  <a:t> </a:t>
                </a:r>
                <a:r>
                  <a:rPr lang="en-US" dirty="0"/>
                  <a:t>contains the true mean is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B564E54-BAFC-4B3E-BC6F-DF86DF15B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226552" cy="5029200"/>
              </a:xfrm>
              <a:blipFill>
                <a:blip r:embed="rId2"/>
                <a:stretch>
                  <a:fillRect l="-445" t="-1212" r="-5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6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D68F1-004C-43E0-A581-816214D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Confidence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35F298E-1539-4BAD-8825-7376AA4CF8F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usually expressed as a percentage called </a:t>
                </a:r>
                <a:r>
                  <a:rPr lang="en-US" dirty="0">
                    <a:solidFill>
                      <a:srgbClr val="0070C0"/>
                    </a:solidFill>
                  </a:rPr>
                  <a:t>the confidence level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r>
                  <a:rPr lang="en-US" dirty="0"/>
                  <a:t>The confidence level gives the probability that an interval constructed in this manner will contain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tr-TR" dirty="0"/>
                  <a:t>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35F298E-1539-4BAD-8825-7376AA4CF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5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4D29-114E-41BF-BD64-4EFD6366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Confidence Intervals for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12300C-83B5-44D0-810D-FD26189C10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</p:spPr>
            <p:txBody>
              <a:bodyPr/>
              <a:lstStyle/>
              <a:p>
                <a:r>
                  <a:rPr lang="tr-TR" dirty="0">
                    <a:solidFill>
                      <a:srgbClr val="0070C0"/>
                    </a:solidFill>
                  </a:rPr>
                  <a:t>Confidence Interval of a Mean when the </a:t>
                </a:r>
                <a:r>
                  <a:rPr lang="tr-TR" u="sng" dirty="0">
                    <a:solidFill>
                      <a:srgbClr val="0070C0"/>
                    </a:solidFill>
                  </a:rPr>
                  <a:t>Variance is Known: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dirty="0"/>
              </a:p>
              <a:p>
                <a:endParaRPr lang="tr-TR" u="sng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12300C-83B5-44D0-810D-FD26189C1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  <a:blipFill>
                <a:blip r:embed="rId2"/>
                <a:stretch>
                  <a:fillRect l="-449" t="-1290" r="-23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2088DB-7DAF-48A9-9F56-25FC2D8D9802}"/>
                  </a:ext>
                </a:extLst>
              </p:cNvPr>
              <p:cNvSpPr txBox="1"/>
              <p:nvPr/>
            </p:nvSpPr>
            <p:spPr>
              <a:xfrm>
                <a:off x="3657600" y="4758561"/>
                <a:ext cx="1598130" cy="499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 </m:t>
                        </m:r>
                      </m:sub>
                    </m:sSub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2088DB-7DAF-48A9-9F56-25FC2D8D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758561"/>
                <a:ext cx="1598130" cy="499239"/>
              </a:xfrm>
              <a:prstGeom prst="rect">
                <a:avLst/>
              </a:prstGeom>
              <a:blipFill>
                <a:blip r:embed="rId3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27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4D29-114E-41BF-BD64-4EFD6366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Confidence Intervals for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12300C-83B5-44D0-810D-FD26189C10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</p:spPr>
            <p:txBody>
              <a:bodyPr/>
              <a:lstStyle/>
              <a:p>
                <a:r>
                  <a:rPr lang="tr-TR" dirty="0">
                    <a:solidFill>
                      <a:srgbClr val="0070C0"/>
                    </a:solidFill>
                  </a:rPr>
                  <a:t>Confidence Interval of a Mean when </a:t>
                </a:r>
                <a:r>
                  <a:rPr lang="tr-TR" u="sng" dirty="0">
                    <a:solidFill>
                      <a:srgbClr val="0070C0"/>
                    </a:solidFill>
                  </a:rPr>
                  <a:t>the Variance is Unknown: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	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tr-TR" i="1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712300C-83B5-44D0-810D-FD26189C1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  <a:blipFill>
                <a:blip r:embed="rId2"/>
                <a:stretch>
                  <a:fillRect l="-449" t="-1290" r="-23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44F88F-0A4E-4924-92B8-FDEE47F2A500}"/>
                  </a:ext>
                </a:extLst>
              </p:cNvPr>
              <p:cNvSpPr txBox="1"/>
              <p:nvPr/>
            </p:nvSpPr>
            <p:spPr>
              <a:xfrm>
                <a:off x="3581400" y="4572000"/>
                <a:ext cx="1573892" cy="501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 </m:t>
                        </m:r>
                      </m:sub>
                    </m:sSub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tr-TR" dirty="0"/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44F88F-0A4E-4924-92B8-FDEE47F2A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72000"/>
                <a:ext cx="1573892" cy="501548"/>
              </a:xfrm>
              <a:prstGeom prst="rect">
                <a:avLst/>
              </a:prstGeo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545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4925</TotalTime>
  <Words>2185</Words>
  <Application>Microsoft Office PowerPoint</Application>
  <PresentationFormat>Presentación en pantalla (4:3)</PresentationFormat>
  <Paragraphs>305</Paragraphs>
  <Slides>50</Slides>
  <Notes>4</Notes>
  <HiddenSlides>2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50</vt:i4>
      </vt:variant>
    </vt:vector>
  </HeadingPairs>
  <TitlesOfParts>
    <vt:vector size="60" baseType="lpstr">
      <vt:lpstr>Wingdings</vt:lpstr>
      <vt:lpstr>Wingdings 2</vt:lpstr>
      <vt:lpstr>Cambria Math</vt:lpstr>
      <vt:lpstr>Calibri</vt:lpstr>
      <vt:lpstr>Tw Cen MT</vt:lpstr>
      <vt:lpstr>Arial</vt:lpstr>
      <vt:lpstr>Times New Roman</vt:lpstr>
      <vt:lpstr>Median</vt:lpstr>
      <vt:lpstr>Ecuación</vt:lpstr>
      <vt:lpstr>Equation</vt:lpstr>
      <vt:lpstr>Hypothesis testing Statıstıcal ınference</vt:lpstr>
      <vt:lpstr>Statistical Inference</vt:lpstr>
      <vt:lpstr>Statistical Inference</vt:lpstr>
      <vt:lpstr>Sampling Error</vt:lpstr>
      <vt:lpstr>Central Limit Theorem</vt:lpstr>
      <vt:lpstr>Confidence Intervals</vt:lpstr>
      <vt:lpstr>Confidence Level</vt:lpstr>
      <vt:lpstr>Confidence Intervals for the Mean</vt:lpstr>
      <vt:lpstr>Confidence Intervals for the Mean</vt:lpstr>
      <vt:lpstr>The Standard Nomal (z) and t distributions</vt:lpstr>
      <vt:lpstr>Degrees of Freedom</vt:lpstr>
      <vt:lpstr>Hypotheses </vt:lpstr>
      <vt:lpstr>Hypotheses</vt:lpstr>
      <vt:lpstr>Hypotheses</vt:lpstr>
      <vt:lpstr>Hypotheses</vt:lpstr>
      <vt:lpstr>Some Important Definitions</vt:lpstr>
      <vt:lpstr>Some Important Definitions</vt:lpstr>
      <vt:lpstr>Type of errors</vt:lpstr>
      <vt:lpstr>Type of errors</vt:lpstr>
      <vt:lpstr>Example: Type I vs. Type II Error</vt:lpstr>
      <vt:lpstr>Type of errors</vt:lpstr>
      <vt:lpstr>Type of errors</vt:lpstr>
      <vt:lpstr>Steps of Hypothesis Testing</vt:lpstr>
      <vt:lpstr>Hypothesis Testing</vt:lpstr>
      <vt:lpstr>Hypothesis Testing</vt:lpstr>
      <vt:lpstr>Degrees of freedom</vt:lpstr>
      <vt:lpstr>Comparison of Means</vt:lpstr>
      <vt:lpstr>Comparison of Two Distributions with Equal Variances</vt:lpstr>
      <vt:lpstr>Comparison of two configurations with equal variances.</vt:lpstr>
      <vt:lpstr>Comparison of two configurations with equal variances.</vt:lpstr>
      <vt:lpstr>Comparison of two configurations with equal variances.</vt:lpstr>
      <vt:lpstr>Comparison of two configurations with equal variances.</vt:lpstr>
      <vt:lpstr>Confidence Interval for the Difference of Means (Equal Variances)</vt:lpstr>
      <vt:lpstr>Comparison of two configurations with equal variances.</vt:lpstr>
      <vt:lpstr>Example</vt:lpstr>
      <vt:lpstr>Example</vt:lpstr>
      <vt:lpstr>Example</vt:lpstr>
      <vt:lpstr>Example</vt:lpstr>
      <vt:lpstr>t-table</vt:lpstr>
      <vt:lpstr>Example</vt:lpstr>
      <vt:lpstr>Comparison of Two Distributions with Unequal Variances</vt:lpstr>
      <vt:lpstr>Comparison of two configurations with unequal variances</vt:lpstr>
      <vt:lpstr>Two configurations comparison.</vt:lpstr>
      <vt:lpstr>Two configurations comparison</vt:lpstr>
      <vt:lpstr>Confidence Interval for the Difference of Means (Unequal Variances)</vt:lpstr>
      <vt:lpstr>Equal variance test</vt:lpstr>
      <vt:lpstr>F distribution and F table</vt:lpstr>
      <vt:lpstr>Example</vt:lpstr>
      <vt:lpstr>Example</vt:lpstr>
      <vt:lpstr>To know more</vt:lpstr>
    </vt:vector>
  </TitlesOfParts>
  <Company>U of AZ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Visual Perception Lab</dc:creator>
  <cp:lastModifiedBy>Nihan Acar</cp:lastModifiedBy>
  <cp:revision>149</cp:revision>
  <dcterms:created xsi:type="dcterms:W3CDTF">2003-06-02T17:57:37Z</dcterms:created>
  <dcterms:modified xsi:type="dcterms:W3CDTF">2020-02-27T15:45:00Z</dcterms:modified>
</cp:coreProperties>
</file>