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1"/>
  </p:notesMasterIdLst>
  <p:sldIdLst>
    <p:sldId id="256" r:id="rId2"/>
    <p:sldId id="392" r:id="rId3"/>
    <p:sldId id="257" r:id="rId4"/>
    <p:sldId id="331" r:id="rId5"/>
    <p:sldId id="448" r:id="rId6"/>
    <p:sldId id="332" r:id="rId7"/>
    <p:sldId id="449" r:id="rId8"/>
    <p:sldId id="375" r:id="rId9"/>
    <p:sldId id="452" r:id="rId10"/>
    <p:sldId id="433" r:id="rId11"/>
    <p:sldId id="453" r:id="rId12"/>
    <p:sldId id="333" r:id="rId13"/>
    <p:sldId id="334" r:id="rId14"/>
    <p:sldId id="335" r:id="rId15"/>
    <p:sldId id="336" r:id="rId16"/>
    <p:sldId id="337" r:id="rId17"/>
    <p:sldId id="442" r:id="rId18"/>
    <p:sldId id="342" r:id="rId19"/>
    <p:sldId id="343" r:id="rId20"/>
    <p:sldId id="443" r:id="rId21"/>
    <p:sldId id="338" r:id="rId22"/>
    <p:sldId id="339" r:id="rId23"/>
    <p:sldId id="340" r:id="rId24"/>
    <p:sldId id="341" r:id="rId25"/>
    <p:sldId id="344" r:id="rId26"/>
    <p:sldId id="454" r:id="rId27"/>
    <p:sldId id="455" r:id="rId28"/>
    <p:sldId id="456" r:id="rId29"/>
    <p:sldId id="457" r:id="rId30"/>
    <p:sldId id="437" r:id="rId31"/>
    <p:sldId id="439" r:id="rId32"/>
    <p:sldId id="458" r:id="rId33"/>
    <p:sldId id="440" r:id="rId34"/>
    <p:sldId id="436" r:id="rId35"/>
    <p:sldId id="345" r:id="rId36"/>
    <p:sldId id="346" r:id="rId37"/>
    <p:sldId id="347" r:id="rId38"/>
    <p:sldId id="348" r:id="rId39"/>
    <p:sldId id="349" r:id="rId40"/>
    <p:sldId id="350" r:id="rId41"/>
    <p:sldId id="445" r:id="rId42"/>
    <p:sldId id="351" r:id="rId43"/>
    <p:sldId id="416" r:id="rId44"/>
    <p:sldId id="352" r:id="rId45"/>
    <p:sldId id="434" r:id="rId46"/>
    <p:sldId id="376" r:id="rId47"/>
    <p:sldId id="356" r:id="rId48"/>
    <p:sldId id="357" r:id="rId49"/>
    <p:sldId id="358" r:id="rId50"/>
    <p:sldId id="360" r:id="rId51"/>
    <p:sldId id="361" r:id="rId52"/>
    <p:sldId id="377" r:id="rId53"/>
    <p:sldId id="362" r:id="rId54"/>
    <p:sldId id="363" r:id="rId55"/>
    <p:sldId id="450" r:id="rId56"/>
    <p:sldId id="369" r:id="rId57"/>
    <p:sldId id="444" r:id="rId58"/>
    <p:sldId id="365" r:id="rId59"/>
    <p:sldId id="366" r:id="rId60"/>
    <p:sldId id="367" r:id="rId61"/>
    <p:sldId id="368" r:id="rId62"/>
    <p:sldId id="370" r:id="rId63"/>
    <p:sldId id="372" r:id="rId64"/>
    <p:sldId id="373" r:id="rId65"/>
    <p:sldId id="374" r:id="rId66"/>
    <p:sldId id="417" r:id="rId67"/>
    <p:sldId id="418" r:id="rId68"/>
    <p:sldId id="419" r:id="rId69"/>
    <p:sldId id="422" r:id="rId70"/>
    <p:sldId id="423" r:id="rId71"/>
    <p:sldId id="424" r:id="rId72"/>
    <p:sldId id="425" r:id="rId73"/>
    <p:sldId id="451" r:id="rId74"/>
    <p:sldId id="426" r:id="rId75"/>
    <p:sldId id="427" r:id="rId76"/>
    <p:sldId id="430" r:id="rId77"/>
    <p:sldId id="431" r:id="rId78"/>
    <p:sldId id="432" r:id="rId79"/>
    <p:sldId id="39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ndom variables" id="{B0D6F9CB-A667-4AC6-BEB2-FDC1821A0BA3}">
          <p14:sldIdLst>
            <p14:sldId id="256"/>
            <p14:sldId id="392"/>
            <p14:sldId id="257"/>
            <p14:sldId id="331"/>
            <p14:sldId id="448"/>
            <p14:sldId id="332"/>
            <p14:sldId id="449"/>
            <p14:sldId id="375"/>
            <p14:sldId id="452"/>
          </p14:sldIdLst>
        </p14:section>
        <p14:section name="Discrete" id="{CFCE6437-E96B-4C9B-9923-A8CE54B8A7FC}">
          <p14:sldIdLst>
            <p14:sldId id="433"/>
            <p14:sldId id="453"/>
            <p14:sldId id="333"/>
            <p14:sldId id="334"/>
            <p14:sldId id="335"/>
            <p14:sldId id="336"/>
            <p14:sldId id="337"/>
            <p14:sldId id="442"/>
            <p14:sldId id="342"/>
            <p14:sldId id="343"/>
            <p14:sldId id="443"/>
            <p14:sldId id="338"/>
            <p14:sldId id="339"/>
            <p14:sldId id="340"/>
            <p14:sldId id="341"/>
            <p14:sldId id="344"/>
            <p14:sldId id="454"/>
            <p14:sldId id="455"/>
            <p14:sldId id="456"/>
            <p14:sldId id="457"/>
            <p14:sldId id="437"/>
            <p14:sldId id="439"/>
            <p14:sldId id="458"/>
            <p14:sldId id="440"/>
          </p14:sldIdLst>
        </p14:section>
        <p14:section name="Continuous" id="{4705943C-2FFF-4AD8-B440-2602B58DDACD}">
          <p14:sldIdLst>
            <p14:sldId id="436"/>
            <p14:sldId id="345"/>
            <p14:sldId id="346"/>
            <p14:sldId id="347"/>
            <p14:sldId id="348"/>
            <p14:sldId id="349"/>
            <p14:sldId id="350"/>
            <p14:sldId id="445"/>
            <p14:sldId id="351"/>
            <p14:sldId id="416"/>
            <p14:sldId id="352"/>
          </p14:sldIdLst>
        </p14:section>
        <p14:section name="Expected value and variance" id="{C31B1F0F-6518-43EC-99F6-CDBC3FF89CC6}">
          <p14:sldIdLst>
            <p14:sldId id="434"/>
            <p14:sldId id="376"/>
            <p14:sldId id="356"/>
            <p14:sldId id="357"/>
            <p14:sldId id="358"/>
            <p14:sldId id="360"/>
            <p14:sldId id="361"/>
            <p14:sldId id="377"/>
            <p14:sldId id="362"/>
            <p14:sldId id="363"/>
            <p14:sldId id="450"/>
            <p14:sldId id="369"/>
            <p14:sldId id="444"/>
            <p14:sldId id="365"/>
            <p14:sldId id="366"/>
            <p14:sldId id="367"/>
            <p14:sldId id="368"/>
            <p14:sldId id="370"/>
            <p14:sldId id="372"/>
            <p14:sldId id="373"/>
            <p14:sldId id="374"/>
            <p14:sldId id="417"/>
            <p14:sldId id="418"/>
            <p14:sldId id="419"/>
            <p14:sldId id="422"/>
            <p14:sldId id="423"/>
            <p14:sldId id="424"/>
            <p14:sldId id="425"/>
            <p14:sldId id="451"/>
            <p14:sldId id="426"/>
            <p14:sldId id="427"/>
            <p14:sldId id="430"/>
            <p14:sldId id="431"/>
            <p14:sldId id="432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2825F-DF11-413C-8FF2-7A87D3183F08}" v="6" dt="2019-02-18T18:40:03.2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6323" autoAdjust="0"/>
  </p:normalViewPr>
  <p:slideViewPr>
    <p:cSldViewPr>
      <p:cViewPr varScale="1">
        <p:scale>
          <a:sx n="86" d="100"/>
          <a:sy n="86" d="100"/>
        </p:scale>
        <p:origin x="8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 Fonseca i Casas" userId="b06cb2e2-9098-4f4d-9da9-ecfaf06d584d" providerId="ADAL" clId="{7A0A1B81-D842-49E5-81B3-EF81D1461420}"/>
  </pc:docChgLst>
  <pc:docChgLst>
    <pc:chgData name="Pau Fonseca i Casas" userId="b06cb2e2-9098-4f4d-9da9-ecfaf06d584d" providerId="ADAL" clId="{9849E36B-FC21-45DB-AD63-B49A6286D0A9}"/>
    <pc:docChg chg="addSld modSld">
      <pc:chgData name="Pau Fonseca i Casas" userId="b06cb2e2-9098-4f4d-9da9-ecfaf06d584d" providerId="ADAL" clId="{9849E36B-FC21-45DB-AD63-B49A6286D0A9}" dt="2019-02-03T22:28:06.261" v="56" actId="20577"/>
      <pc:docMkLst>
        <pc:docMk/>
      </pc:docMkLst>
      <pc:sldChg chg="addSp delSp modSp add">
        <pc:chgData name="Pau Fonseca i Casas" userId="b06cb2e2-9098-4f4d-9da9-ecfaf06d584d" providerId="ADAL" clId="{9849E36B-FC21-45DB-AD63-B49A6286D0A9}" dt="2019-02-03T22:28:06.261" v="56" actId="20577"/>
        <pc:sldMkLst>
          <pc:docMk/>
          <pc:sldMk cId="3433423465" sldId="446"/>
        </pc:sldMkLst>
        <pc:spChg chg="del">
          <ac:chgData name="Pau Fonseca i Casas" userId="b06cb2e2-9098-4f4d-9da9-ecfaf06d584d" providerId="ADAL" clId="{9849E36B-FC21-45DB-AD63-B49A6286D0A9}" dt="2019-02-03T21:53:55.763" v="1"/>
          <ac:spMkLst>
            <pc:docMk/>
            <pc:sldMk cId="3433423465" sldId="446"/>
            <ac:spMk id="2" creationId="{7E7CD102-9EB1-4644-BE43-001F593F8FF0}"/>
          </ac:spMkLst>
        </pc:spChg>
        <pc:spChg chg="del">
          <ac:chgData name="Pau Fonseca i Casas" userId="b06cb2e2-9098-4f4d-9da9-ecfaf06d584d" providerId="ADAL" clId="{9849E36B-FC21-45DB-AD63-B49A6286D0A9}" dt="2019-02-03T21:53:55.763" v="1"/>
          <ac:spMkLst>
            <pc:docMk/>
            <pc:sldMk cId="3433423465" sldId="446"/>
            <ac:spMk id="3" creationId="{3435F6B8-D684-4194-B96D-D1AF87799BCE}"/>
          </ac:spMkLst>
        </pc:spChg>
        <pc:spChg chg="add mod">
          <ac:chgData name="Pau Fonseca i Casas" userId="b06cb2e2-9098-4f4d-9da9-ecfaf06d584d" providerId="ADAL" clId="{9849E36B-FC21-45DB-AD63-B49A6286D0A9}" dt="2019-02-03T22:28:06.261" v="56" actId="20577"/>
          <ac:spMkLst>
            <pc:docMk/>
            <pc:sldMk cId="3433423465" sldId="446"/>
            <ac:spMk id="4" creationId="{3A71B02E-390E-4205-8A6A-BA748DF1AE2F}"/>
          </ac:spMkLst>
        </pc:spChg>
        <pc:spChg chg="add del mod">
          <ac:chgData name="Pau Fonseca i Casas" userId="b06cb2e2-9098-4f4d-9da9-ecfaf06d584d" providerId="ADAL" clId="{9849E36B-FC21-45DB-AD63-B49A6286D0A9}" dt="2019-02-03T21:54:18.612" v="2"/>
          <ac:spMkLst>
            <pc:docMk/>
            <pc:sldMk cId="3433423465" sldId="446"/>
            <ac:spMk id="5" creationId="{9C6A61D3-1786-420B-8585-79AA13D78E29}"/>
          </ac:spMkLst>
        </pc:spChg>
        <pc:picChg chg="add mod">
          <ac:chgData name="Pau Fonseca i Casas" userId="b06cb2e2-9098-4f4d-9da9-ecfaf06d584d" providerId="ADAL" clId="{9849E36B-FC21-45DB-AD63-B49A6286D0A9}" dt="2019-02-03T21:55:08.242" v="10" actId="1076"/>
          <ac:picMkLst>
            <pc:docMk/>
            <pc:sldMk cId="3433423465" sldId="446"/>
            <ac:picMk id="6" creationId="{53247D20-F412-4B21-A5C6-F6310040E97D}"/>
          </ac:picMkLst>
        </pc:picChg>
        <pc:picChg chg="add mod">
          <ac:chgData name="Pau Fonseca i Casas" userId="b06cb2e2-9098-4f4d-9da9-ecfaf06d584d" providerId="ADAL" clId="{9849E36B-FC21-45DB-AD63-B49A6286D0A9}" dt="2019-02-03T21:55:41.668" v="18" actId="1076"/>
          <ac:picMkLst>
            <pc:docMk/>
            <pc:sldMk cId="3433423465" sldId="446"/>
            <ac:picMk id="7" creationId="{38FAD7E8-091A-4D02-BB4B-937C2573EA95}"/>
          </ac:picMkLst>
        </pc:picChg>
        <pc:picChg chg="add mod">
          <ac:chgData name="Pau Fonseca i Casas" userId="b06cb2e2-9098-4f4d-9da9-ecfaf06d584d" providerId="ADAL" clId="{9849E36B-FC21-45DB-AD63-B49A6286D0A9}" dt="2019-02-03T21:55:38.528" v="17" actId="1076"/>
          <ac:picMkLst>
            <pc:docMk/>
            <pc:sldMk cId="3433423465" sldId="446"/>
            <ac:picMk id="8" creationId="{5474C297-F81D-4289-BD4B-EC37677D35ED}"/>
          </ac:picMkLst>
        </pc:picChg>
        <pc:picChg chg="add mod">
          <ac:chgData name="Pau Fonseca i Casas" userId="b06cb2e2-9098-4f4d-9da9-ecfaf06d584d" providerId="ADAL" clId="{9849E36B-FC21-45DB-AD63-B49A6286D0A9}" dt="2019-02-03T21:56:33.601" v="24" actId="1076"/>
          <ac:picMkLst>
            <pc:docMk/>
            <pc:sldMk cId="3433423465" sldId="446"/>
            <ac:picMk id="9" creationId="{494F6266-4FE5-4F4B-8D03-C2D30894ADFB}"/>
          </ac:picMkLst>
        </pc:picChg>
      </pc:sldChg>
      <pc:sldChg chg="addSp delSp modSp add">
        <pc:chgData name="Pau Fonseca i Casas" userId="b06cb2e2-9098-4f4d-9da9-ecfaf06d584d" providerId="ADAL" clId="{9849E36B-FC21-45DB-AD63-B49A6286D0A9}" dt="2019-02-03T22:27:43.637" v="38" actId="732"/>
        <pc:sldMkLst>
          <pc:docMk/>
          <pc:sldMk cId="3223326154" sldId="447"/>
        </pc:sldMkLst>
        <pc:spChg chg="del">
          <ac:chgData name="Pau Fonseca i Casas" userId="b06cb2e2-9098-4f4d-9da9-ecfaf06d584d" providerId="ADAL" clId="{9849E36B-FC21-45DB-AD63-B49A6286D0A9}" dt="2019-02-03T22:24:09.668" v="26"/>
          <ac:spMkLst>
            <pc:docMk/>
            <pc:sldMk cId="3223326154" sldId="447"/>
            <ac:spMk id="2" creationId="{562EA4EA-A53E-4420-9EDA-EBFE0AE370C3}"/>
          </ac:spMkLst>
        </pc:spChg>
        <pc:spChg chg="del">
          <ac:chgData name="Pau Fonseca i Casas" userId="b06cb2e2-9098-4f4d-9da9-ecfaf06d584d" providerId="ADAL" clId="{9849E36B-FC21-45DB-AD63-B49A6286D0A9}" dt="2019-02-03T22:24:09.668" v="26"/>
          <ac:spMkLst>
            <pc:docMk/>
            <pc:sldMk cId="3223326154" sldId="447"/>
            <ac:spMk id="3" creationId="{F460DA53-2786-49A8-969C-56966EC3DBDE}"/>
          </ac:spMkLst>
        </pc:spChg>
        <pc:spChg chg="add mod">
          <ac:chgData name="Pau Fonseca i Casas" userId="b06cb2e2-9098-4f4d-9da9-ecfaf06d584d" providerId="ADAL" clId="{9849E36B-FC21-45DB-AD63-B49A6286D0A9}" dt="2019-02-03T22:24:13.515" v="33" actId="20577"/>
          <ac:spMkLst>
            <pc:docMk/>
            <pc:sldMk cId="3223326154" sldId="447"/>
            <ac:spMk id="4" creationId="{0966EBEC-95D5-429E-AFF6-05F2CCB129C5}"/>
          </ac:spMkLst>
        </pc:spChg>
        <pc:picChg chg="add mod modCrop">
          <ac:chgData name="Pau Fonseca i Casas" userId="b06cb2e2-9098-4f4d-9da9-ecfaf06d584d" providerId="ADAL" clId="{9849E36B-FC21-45DB-AD63-B49A6286D0A9}" dt="2019-02-03T22:27:43.637" v="38" actId="732"/>
          <ac:picMkLst>
            <pc:docMk/>
            <pc:sldMk cId="3223326154" sldId="447"/>
            <ac:picMk id="5" creationId="{7A43D4D5-6F90-45C9-BEC8-1AEC9121E9A7}"/>
          </ac:picMkLst>
        </pc:picChg>
      </pc:sldChg>
    </pc:docChg>
  </pc:docChgLst>
  <pc:docChgLst>
    <pc:chgData name="Pau Fonseca i Casas" userId="b06cb2e2-9098-4f4d-9da9-ecfaf06d584d" providerId="ADAL" clId="{A052825F-DF11-413C-8FF2-7A87D3183F08}"/>
    <pc:docChg chg="modSld">
      <pc:chgData name="Pau Fonseca i Casas" userId="b06cb2e2-9098-4f4d-9da9-ecfaf06d584d" providerId="ADAL" clId="{A052825F-DF11-413C-8FF2-7A87D3183F08}" dt="2019-02-18T18:40:25.127" v="14" actId="14100"/>
      <pc:docMkLst>
        <pc:docMk/>
      </pc:docMkLst>
      <pc:sldChg chg="addSp delSp modSp">
        <pc:chgData name="Pau Fonseca i Casas" userId="b06cb2e2-9098-4f4d-9da9-ecfaf06d584d" providerId="ADAL" clId="{A052825F-DF11-413C-8FF2-7A87D3183F08}" dt="2019-02-18T18:14:45.794" v="1"/>
        <pc:sldMkLst>
          <pc:docMk/>
          <pc:sldMk cId="2893533306" sldId="337"/>
        </pc:sldMkLst>
        <pc:spChg chg="add del mod">
          <ac:chgData name="Pau Fonseca i Casas" userId="b06cb2e2-9098-4f4d-9da9-ecfaf06d584d" providerId="ADAL" clId="{A052825F-DF11-413C-8FF2-7A87D3183F08}" dt="2019-02-18T18:14:45.794" v="1"/>
          <ac:spMkLst>
            <pc:docMk/>
            <pc:sldMk cId="2893533306" sldId="337"/>
            <ac:spMk id="2" creationId="{6DEEFC62-56EA-4966-9019-59B887350508}"/>
          </ac:spMkLst>
        </pc:spChg>
        <pc:spChg chg="add del mod">
          <ac:chgData name="Pau Fonseca i Casas" userId="b06cb2e2-9098-4f4d-9da9-ecfaf06d584d" providerId="ADAL" clId="{A052825F-DF11-413C-8FF2-7A87D3183F08}" dt="2019-02-18T18:14:45.794" v="1"/>
          <ac:spMkLst>
            <pc:docMk/>
            <pc:sldMk cId="2893533306" sldId="337"/>
            <ac:spMk id="4" creationId="{0FBD90BC-0082-469E-947D-EECDB4BC2094}"/>
          </ac:spMkLst>
        </pc:spChg>
      </pc:sldChg>
      <pc:sldChg chg="addSp delSp modSp">
        <pc:chgData name="Pau Fonseca i Casas" userId="b06cb2e2-9098-4f4d-9da9-ecfaf06d584d" providerId="ADAL" clId="{A052825F-DF11-413C-8FF2-7A87D3183F08}" dt="2019-02-18T18:15:26.791" v="2"/>
        <pc:sldMkLst>
          <pc:docMk/>
          <pc:sldMk cId="1684779398" sldId="341"/>
        </pc:sldMkLst>
        <pc:spChg chg="add del mod">
          <ac:chgData name="Pau Fonseca i Casas" userId="b06cb2e2-9098-4f4d-9da9-ecfaf06d584d" providerId="ADAL" clId="{A052825F-DF11-413C-8FF2-7A87D3183F08}" dt="2019-02-18T18:15:26.791" v="2"/>
          <ac:spMkLst>
            <pc:docMk/>
            <pc:sldMk cId="1684779398" sldId="341"/>
            <ac:spMk id="2" creationId="{C6BF46E2-3A04-4A26-80D9-BFD3E03C343B}"/>
          </ac:spMkLst>
        </pc:spChg>
        <pc:spChg chg="add del mod">
          <ac:chgData name="Pau Fonseca i Casas" userId="b06cb2e2-9098-4f4d-9da9-ecfaf06d584d" providerId="ADAL" clId="{A052825F-DF11-413C-8FF2-7A87D3183F08}" dt="2019-02-18T18:15:26.791" v="2"/>
          <ac:spMkLst>
            <pc:docMk/>
            <pc:sldMk cId="1684779398" sldId="341"/>
            <ac:spMk id="3" creationId="{1DEC2A58-C97F-4834-8307-A7D58601CAEC}"/>
          </ac:spMkLst>
        </pc:spChg>
      </pc:sldChg>
      <pc:sldChg chg="addSp modSp modNotesTx">
        <pc:chgData name="Pau Fonseca i Casas" userId="b06cb2e2-9098-4f4d-9da9-ecfaf06d584d" providerId="ADAL" clId="{A052825F-DF11-413C-8FF2-7A87D3183F08}" dt="2019-02-18T18:40:25.127" v="14" actId="14100"/>
        <pc:sldMkLst>
          <pc:docMk/>
          <pc:sldMk cId="421522024" sldId="344"/>
        </pc:sldMkLst>
        <pc:spChg chg="add mod">
          <ac:chgData name="Pau Fonseca i Casas" userId="b06cb2e2-9098-4f4d-9da9-ecfaf06d584d" providerId="ADAL" clId="{A052825F-DF11-413C-8FF2-7A87D3183F08}" dt="2019-02-18T18:40:25.127" v="14" actId="14100"/>
          <ac:spMkLst>
            <pc:docMk/>
            <pc:sldMk cId="421522024" sldId="344"/>
            <ac:spMk id="2" creationId="{907068FF-0E3B-46BF-840F-BBC4E9492EA4}"/>
          </ac:spMkLst>
        </pc:spChg>
      </pc:sldChg>
      <pc:sldChg chg="modTransition">
        <pc:chgData name="Pau Fonseca i Casas" userId="b06cb2e2-9098-4f4d-9da9-ecfaf06d584d" providerId="ADAL" clId="{A052825F-DF11-413C-8FF2-7A87D3183F08}" dt="2019-02-18T08:52:43.455" v="0"/>
        <pc:sldMkLst>
          <pc:docMk/>
          <pc:sldMk cId="1604275792" sldId="355"/>
        </pc:sldMkLst>
      </pc:sldChg>
      <pc:sldChg chg="modTransition">
        <pc:chgData name="Pau Fonseca i Casas" userId="b06cb2e2-9098-4f4d-9da9-ecfaf06d584d" providerId="ADAL" clId="{A052825F-DF11-413C-8FF2-7A87D3183F08}" dt="2019-02-18T08:52:43.455" v="0"/>
        <pc:sldMkLst>
          <pc:docMk/>
          <pc:sldMk cId="3433423465" sldId="446"/>
        </pc:sldMkLst>
      </pc:sldChg>
      <pc:sldChg chg="modTransition">
        <pc:chgData name="Pau Fonseca i Casas" userId="b06cb2e2-9098-4f4d-9da9-ecfaf06d584d" providerId="ADAL" clId="{A052825F-DF11-413C-8FF2-7A87D3183F08}" dt="2019-02-18T08:52:43.455" v="0"/>
        <pc:sldMkLst>
          <pc:docMk/>
          <pc:sldMk cId="3223326154" sldId="44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E00E-E141-4734-8389-944AA19B346D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F295-C461-4979-AF18-1A3743B56D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7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distributi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Kristin L. Sainani, PhD (née Cobb)</a:t>
            </a:r>
          </a:p>
          <a:p>
            <a:r>
              <a:rPr lang="en-US" dirty="0"/>
              <a:t>http://www.stanford.edu/~kcobb/index.html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F295-C461-4979-AF18-1A3743B56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F295-C461-4979-AF18-1A3743B56D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91E9D-8C8E-4366-B7EE-C20C7FF6B114}" type="slidenum">
              <a:rPr lang="en-US"/>
              <a:pPr/>
              <a:t>46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higher moments are also useful:  skewness  &lt;(x -&lt;x&gt;)</a:t>
            </a:r>
            <a:r>
              <a:rPr lang="en-US" baseline="30000" dirty="0"/>
              <a:t>3</a:t>
            </a:r>
            <a:r>
              <a:rPr lang="en-US" dirty="0"/>
              <a:t>&gt;/</a:t>
            </a:r>
            <a:r>
              <a:rPr lang="el-GR" dirty="0">
                <a:cs typeface="Arial" charset="0"/>
              </a:rPr>
              <a:t>σ</a:t>
            </a:r>
            <a:r>
              <a:rPr lang="en-US" baseline="30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,  kurtosis </a:t>
            </a:r>
            <a:r>
              <a:rPr lang="en-US" dirty="0"/>
              <a:t>&lt;(x -&lt;x&gt;)</a:t>
            </a:r>
            <a:r>
              <a:rPr lang="en-US" baseline="30000" dirty="0"/>
              <a:t>4</a:t>
            </a:r>
            <a:r>
              <a:rPr lang="en-US" dirty="0"/>
              <a:t>&gt;/</a:t>
            </a:r>
            <a:r>
              <a:rPr lang="el-GR" dirty="0">
                <a:cs typeface="Arial" charset="0"/>
              </a:rPr>
              <a:t>σ</a:t>
            </a:r>
            <a:r>
              <a:rPr lang="en-US" baseline="30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 – 3.  What is skewness and kurtosis for a Gaussian distribution?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skewness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a measure of the </a:t>
            </a:r>
            <a:r>
              <a:rPr lang="en-US" dirty="0"/>
              <a:t>asymmetry of the </a:t>
            </a:r>
            <a:r>
              <a:rPr lang="en-US" dirty="0">
                <a:hlinkClick r:id="rId3" tooltip="Probability distribution"/>
              </a:rPr>
              <a:t>probability distribution</a:t>
            </a:r>
            <a:r>
              <a:rPr lang="en-US" dirty="0"/>
              <a:t> 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kurtosis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a measure of the "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tailedness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 of the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Probability distribution"/>
              </a:rPr>
              <a:t>probability distribution</a:t>
            </a:r>
            <a:endParaRPr lang="el-G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1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ea typeface="Arial Unicode MS" pitchFamily="34" charset="-128"/>
                <a:cs typeface="Arial Unicode MS" pitchFamily="34" charset="-128"/>
              </a:rPr>
              <a:t>**We square because squaring has better properties than absolute value.  Take square root to get back linear average distance from the mean (=</a:t>
            </a:r>
            <a:r>
              <a:rPr lang="en-US" sz="1200" i="1" dirty="0">
                <a:latin typeface="Times New Roman"/>
                <a:ea typeface="Arial Unicode MS" pitchFamily="34" charset="-128"/>
                <a:cs typeface="Arial Unicode MS" pitchFamily="34" charset="-128"/>
              </a:rPr>
              <a:t>”</a:t>
            </a:r>
            <a:r>
              <a:rPr lang="en-US" sz="1200" i="1" dirty="0">
                <a:ea typeface="Arial Unicode MS" pitchFamily="34" charset="-128"/>
                <a:cs typeface="Arial Unicode MS" pitchFamily="34" charset="-128"/>
              </a:rPr>
              <a:t>standard deviation</a:t>
            </a:r>
            <a:r>
              <a:rPr lang="en-US" sz="1200" i="1" dirty="0">
                <a:latin typeface="Times New Roman"/>
                <a:ea typeface="Arial Unicode MS" pitchFamily="34" charset="-128"/>
                <a:cs typeface="Arial Unicode MS" pitchFamily="34" charset="-128"/>
              </a:rPr>
              <a:t>”</a:t>
            </a:r>
            <a:r>
              <a:rPr lang="en-US" sz="1200" i="1" dirty="0">
                <a:ea typeface="Arial Unicode MS" pitchFamily="34" charset="-128"/>
                <a:cs typeface="Arial Unicode MS" pitchFamily="34" charset="-128"/>
              </a:rPr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F295-C461-4979-AF18-1A3743B56D5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2FC24-A7BA-4997-83FF-429B333589D4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statistics, we distinguish a random variable X, and its particular concrete value x.  X can take many different possible values, but x is just a given number.  There are many good books on statistics, e.g., G. Casella and R. L. Berger,  “Statistical Inference”, 2</a:t>
            </a:r>
            <a:r>
              <a:rPr lang="en-US" baseline="30000"/>
              <a:t>nd</a:t>
            </a:r>
            <a:r>
              <a:rPr lang="en-US"/>
              <a:t> ed, Duxbury (2002).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53E9E-26D8-4228-8699-6AE96058184E}" type="slidenum">
              <a:rPr lang="en-US"/>
              <a:pPr/>
              <a:t>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11688" cy="3459162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072" y="4359349"/>
            <a:ext cx="5011615" cy="4134189"/>
          </a:xfrm>
          <a:noFill/>
          <a:ln/>
        </p:spPr>
        <p:txBody>
          <a:bodyPr/>
          <a:lstStyle/>
          <a:p>
            <a:r>
              <a:rPr lang="en-US" dirty="0"/>
              <a:t>It turns out that if you were to go out and sample many, many times, most sample statistics that you could calculate would follow a normal distribution.  </a:t>
            </a:r>
          </a:p>
          <a:p>
            <a:endParaRPr lang="en-US" dirty="0"/>
          </a:p>
          <a:p>
            <a:r>
              <a:rPr lang="en-US" dirty="0"/>
              <a:t>What are the 2 parameters (from last time) that define any normal distribution?</a:t>
            </a:r>
          </a:p>
          <a:p>
            <a:r>
              <a:rPr lang="en-US" dirty="0"/>
              <a:t>Remember that a normal curve is characterized by two parameters, a mean and a variability (SD)</a:t>
            </a:r>
          </a:p>
          <a:p>
            <a:r>
              <a:rPr lang="en-US" dirty="0"/>
              <a:t>What do you think the mean value of a sample statistic would be?  The standard deviation?</a:t>
            </a:r>
          </a:p>
          <a:p>
            <a:r>
              <a:rPr lang="en-US" dirty="0"/>
              <a:t>Remember standard deviation is natural variability of the population</a:t>
            </a:r>
          </a:p>
          <a:p>
            <a:r>
              <a:rPr lang="en-US" dirty="0"/>
              <a:t>Standard error can be standard error of the mean or standard error of the odds ratio or standard error of the difference of 2 means, etc.  The standard error of any sample statistic.</a:t>
            </a:r>
          </a:p>
        </p:txBody>
      </p:sp>
    </p:spTree>
    <p:extLst>
      <p:ext uri="{BB962C8B-B14F-4D97-AF65-F5344CB8AC3E}">
        <p14:creationId xmlns:p14="http://schemas.microsoft.com/office/powerpoint/2010/main" val="242348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4ED0D-33B6-4688-937F-DCE2C1BB3149}" type="slidenum">
              <a:rPr lang="en-US"/>
              <a:pPr/>
              <a:t>7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Problem: compute &lt;x</a:t>
            </a:r>
            <a:r>
              <a:rPr lang="en-US" i="1" baseline="30000"/>
              <a:t>n</a:t>
            </a:r>
            <a:r>
              <a:rPr lang="en-US"/>
              <a:t>&gt; in the Gasussian distribution for any integer </a:t>
            </a:r>
            <a:r>
              <a:rPr lang="en-US" i="1"/>
              <a:t>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3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042BE-95AC-4FC7-88CC-FB1759270AC1}" type="slidenum">
              <a:rPr lang="en-US"/>
              <a:pPr/>
              <a:t>8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distribution function F(x) look like for a discrete distribution?</a:t>
            </a:r>
          </a:p>
          <a:p>
            <a:endParaRPr lang="en-US" dirty="0"/>
          </a:p>
          <a:p>
            <a:r>
              <a:rPr lang="en-US" dirty="0"/>
              <a:t>F(x) is monotone increase from 0 to 1 with x and continuous from the right.</a:t>
            </a:r>
          </a:p>
        </p:txBody>
      </p:sp>
    </p:spTree>
    <p:extLst>
      <p:ext uri="{BB962C8B-B14F-4D97-AF65-F5344CB8AC3E}">
        <p14:creationId xmlns:p14="http://schemas.microsoft.com/office/powerpoint/2010/main" val="336164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sz="2800" dirty="0"/>
              <a:t>la distribución de probabilidad (si es </a:t>
            </a:r>
            <a:r>
              <a:rPr lang="es-ES" sz="2800" dirty="0" err="1"/>
              <a:t>v.a.</a:t>
            </a:r>
            <a:r>
              <a:rPr lang="es-ES" sz="2800" dirty="0"/>
              <a:t> discreta)</a:t>
            </a:r>
            <a:endParaRPr lang="ca-ES" sz="3200" dirty="0"/>
          </a:p>
          <a:p>
            <a:pPr lvl="1"/>
            <a:r>
              <a:rPr lang="es-ES" sz="2800" dirty="0"/>
              <a:t>la función de densidad (si es </a:t>
            </a:r>
            <a:r>
              <a:rPr lang="es-ES" sz="2800" dirty="0" err="1"/>
              <a:t>v.a.</a:t>
            </a:r>
            <a:r>
              <a:rPr lang="es-ES" sz="2800" dirty="0"/>
              <a:t> continua)</a:t>
            </a:r>
            <a:endParaRPr lang="ca-ES" sz="3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F295-C461-4979-AF18-1A3743B56D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F295-C461-4979-AF18-1A3743B56D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F295-C461-4979-AF18-1A3743B56D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0F295-C461-4979-AF18-1A3743B56D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0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3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Random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a-ES" dirty="0"/>
              <a:t>Pau Fonseca, </a:t>
            </a:r>
            <a:r>
              <a:rPr lang="ca-ES" dirty="0" err="1"/>
              <a:t>Ph</a:t>
            </a:r>
            <a:r>
              <a:rPr lang="ca-ES" dirty="0"/>
              <a:t>. D. </a:t>
            </a:r>
            <a:r>
              <a:rPr lang="tr-TR" dirty="0"/>
              <a:t>, Nihan Acar-Denizli, Ph.D.</a:t>
            </a:r>
          </a:p>
          <a:p>
            <a:r>
              <a:rPr lang="fi-FI" dirty="0"/>
              <a:t>Kristin L. Sainani, PhD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1304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9042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A8C4-D376-43C0-8313-9CE6C44E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Discrete Probability Function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6841E59-6B52-4CA0-B5D4-8DDA1619B2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2" y="2209800"/>
            <a:ext cx="7033775" cy="3715650"/>
          </a:xfrm>
        </p:spPr>
      </p:pic>
    </p:spTree>
    <p:extLst>
      <p:ext uri="{BB962C8B-B14F-4D97-AF65-F5344CB8AC3E}">
        <p14:creationId xmlns:p14="http://schemas.microsoft.com/office/powerpoint/2010/main" val="270411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3175" y="651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57725" name="Rectangle 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Discrete example: roll of a die</a:t>
            </a:r>
          </a:p>
        </p:txBody>
      </p:sp>
      <p:grpSp>
        <p:nvGrpSpPr>
          <p:cNvPr id="157731" name="Group 35"/>
          <p:cNvGrpSpPr>
            <a:grpSpLocks/>
          </p:cNvGrpSpPr>
          <p:nvPr/>
        </p:nvGrpSpPr>
        <p:grpSpPr bwMode="auto">
          <a:xfrm>
            <a:off x="914400" y="2362200"/>
            <a:ext cx="7315200" cy="4191000"/>
            <a:chOff x="576" y="1488"/>
            <a:chExt cx="4608" cy="2640"/>
          </a:xfrm>
        </p:grpSpPr>
        <p:grpSp>
          <p:nvGrpSpPr>
            <p:cNvPr id="157730" name="Group 34"/>
            <p:cNvGrpSpPr>
              <a:grpSpLocks/>
            </p:cNvGrpSpPr>
            <p:nvPr/>
          </p:nvGrpSpPr>
          <p:grpSpPr bwMode="auto">
            <a:xfrm>
              <a:off x="576" y="1488"/>
              <a:ext cx="4608" cy="1968"/>
              <a:chOff x="576" y="1488"/>
              <a:chExt cx="4608" cy="1968"/>
            </a:xfrm>
          </p:grpSpPr>
          <p:sp>
            <p:nvSpPr>
              <p:cNvPr id="157699" name="Line 3"/>
              <p:cNvSpPr>
                <a:spLocks noChangeShapeType="1"/>
              </p:cNvSpPr>
              <p:nvPr/>
            </p:nvSpPr>
            <p:spPr bwMode="auto">
              <a:xfrm>
                <a:off x="289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0" name="Line 4"/>
              <p:cNvSpPr>
                <a:spLocks noChangeShapeType="1"/>
              </p:cNvSpPr>
              <p:nvPr/>
            </p:nvSpPr>
            <p:spPr bwMode="auto">
              <a:xfrm>
                <a:off x="318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1" name="Line 5"/>
              <p:cNvSpPr>
                <a:spLocks noChangeShapeType="1"/>
              </p:cNvSpPr>
              <p:nvPr/>
            </p:nvSpPr>
            <p:spPr bwMode="auto">
              <a:xfrm>
                <a:off x="347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2" name="Line 6"/>
              <p:cNvSpPr>
                <a:spLocks noChangeShapeType="1"/>
              </p:cNvSpPr>
              <p:nvPr/>
            </p:nvSpPr>
            <p:spPr bwMode="auto">
              <a:xfrm>
                <a:off x="376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3" name="Line 7"/>
              <p:cNvSpPr>
                <a:spLocks noChangeShapeType="1"/>
              </p:cNvSpPr>
              <p:nvPr/>
            </p:nvSpPr>
            <p:spPr bwMode="auto">
              <a:xfrm>
                <a:off x="405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4" name="Line 8"/>
              <p:cNvSpPr>
                <a:spLocks noChangeShapeType="1"/>
              </p:cNvSpPr>
              <p:nvPr/>
            </p:nvSpPr>
            <p:spPr bwMode="auto">
              <a:xfrm>
                <a:off x="434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7729" name="Group 33"/>
              <p:cNvGrpSpPr>
                <a:grpSpLocks/>
              </p:cNvGrpSpPr>
              <p:nvPr/>
            </p:nvGrpSpPr>
            <p:grpSpPr bwMode="auto">
              <a:xfrm>
                <a:off x="576" y="1488"/>
                <a:ext cx="4608" cy="1968"/>
                <a:chOff x="576" y="1488"/>
                <a:chExt cx="4608" cy="1968"/>
              </a:xfrm>
            </p:grpSpPr>
            <p:sp>
              <p:nvSpPr>
                <p:cNvPr id="157706" name="Line 10"/>
                <p:cNvSpPr>
                  <a:spLocks noChangeShapeType="1"/>
                </p:cNvSpPr>
                <p:nvPr/>
              </p:nvSpPr>
              <p:spPr bwMode="auto">
                <a:xfrm>
                  <a:off x="2604" y="1488"/>
                  <a:ext cx="0" cy="1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707" name="Line 11"/>
                <p:cNvSpPr>
                  <a:spLocks noChangeShapeType="1"/>
                </p:cNvSpPr>
                <p:nvPr/>
              </p:nvSpPr>
              <p:spPr bwMode="auto">
                <a:xfrm>
                  <a:off x="576" y="2909"/>
                  <a:ext cx="41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70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777" y="2909"/>
                  <a:ext cx="407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sz="2000" b="1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</a:p>
                <a:p>
                  <a:endParaRPr lang="en-US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5770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49" y="1488"/>
                  <a:ext cx="686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sz="2000" b="1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20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57710" name="Line 14"/>
                <p:cNvSpPr>
                  <a:spLocks noChangeShapeType="1"/>
                </p:cNvSpPr>
                <p:nvPr/>
              </p:nvSpPr>
              <p:spPr bwMode="auto">
                <a:xfrm>
                  <a:off x="2459" y="2610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7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170" y="2461"/>
                  <a:ext cx="302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sz="20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endParaRPr lang="en-US" sz="2000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7712" name="Text Box 16"/>
              <p:cNvSpPr txBox="1">
                <a:spLocks noChangeArrowheads="1"/>
              </p:cNvSpPr>
              <p:nvPr/>
            </p:nvSpPr>
            <p:spPr bwMode="auto">
              <a:xfrm>
                <a:off x="2894" y="3058"/>
                <a:ext cx="1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  <a:p>
                <a:endParaRPr lang="en-US" sz="2000" b="1">
                  <a:latin typeface="Times New Roman" pitchFamily="18" charset="0"/>
                </a:endParaRPr>
              </a:p>
            </p:txBody>
          </p:sp>
          <p:sp>
            <p:nvSpPr>
              <p:cNvPr id="157713" name="Text Box 17"/>
              <p:cNvSpPr txBox="1">
                <a:spLocks noChangeArrowheads="1"/>
              </p:cNvSpPr>
              <p:nvPr/>
            </p:nvSpPr>
            <p:spPr bwMode="auto">
              <a:xfrm>
                <a:off x="3763" y="3058"/>
                <a:ext cx="105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  <a:p>
                <a:endParaRPr lang="en-US" sz="2000" b="1">
                  <a:latin typeface="Times New Roman" pitchFamily="18" charset="0"/>
                </a:endParaRPr>
              </a:p>
            </p:txBody>
          </p:sp>
          <p:sp>
            <p:nvSpPr>
              <p:cNvPr id="157714" name="Text Box 18"/>
              <p:cNvSpPr txBox="1">
                <a:spLocks noChangeArrowheads="1"/>
              </p:cNvSpPr>
              <p:nvPr/>
            </p:nvSpPr>
            <p:spPr bwMode="auto">
              <a:xfrm>
                <a:off x="4053" y="3058"/>
                <a:ext cx="11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5</a:t>
                </a:r>
              </a:p>
              <a:p>
                <a:endParaRPr lang="en-US" sz="2000" b="1">
                  <a:latin typeface="Times New Roman" pitchFamily="18" charset="0"/>
                </a:endParaRPr>
              </a:p>
            </p:txBody>
          </p:sp>
          <p:sp>
            <p:nvSpPr>
              <p:cNvPr id="157715" name="Text Box 19"/>
              <p:cNvSpPr txBox="1">
                <a:spLocks noChangeArrowheads="1"/>
              </p:cNvSpPr>
              <p:nvPr/>
            </p:nvSpPr>
            <p:spPr bwMode="auto">
              <a:xfrm>
                <a:off x="4343" y="3058"/>
                <a:ext cx="15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6</a:t>
                </a:r>
              </a:p>
              <a:p>
                <a:endParaRPr lang="en-US" sz="2000" b="1">
                  <a:latin typeface="Times New Roman" pitchFamily="18" charset="0"/>
                </a:endParaRPr>
              </a:p>
            </p:txBody>
          </p:sp>
          <p:sp>
            <p:nvSpPr>
              <p:cNvPr id="157716" name="Text Box 20"/>
              <p:cNvSpPr txBox="1">
                <a:spLocks noChangeArrowheads="1"/>
              </p:cNvSpPr>
              <p:nvPr/>
            </p:nvSpPr>
            <p:spPr bwMode="auto">
              <a:xfrm>
                <a:off x="3184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2</a:t>
                </a:r>
              </a:p>
              <a:p>
                <a:endParaRPr lang="en-US" sz="2000" b="1">
                  <a:latin typeface="Times New Roman" pitchFamily="18" charset="0"/>
                </a:endParaRPr>
              </a:p>
            </p:txBody>
          </p:sp>
          <p:sp>
            <p:nvSpPr>
              <p:cNvPr id="157717" name="Text Box 21"/>
              <p:cNvSpPr txBox="1">
                <a:spLocks noChangeArrowheads="1"/>
              </p:cNvSpPr>
              <p:nvPr/>
            </p:nvSpPr>
            <p:spPr bwMode="auto">
              <a:xfrm>
                <a:off x="3473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20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  <a:p>
                <a:endParaRPr lang="en-US" sz="2000" b="1">
                  <a:latin typeface="Times New Roman" pitchFamily="18" charset="0"/>
                </a:endParaRPr>
              </a:p>
            </p:txBody>
          </p:sp>
          <p:sp>
            <p:nvSpPr>
              <p:cNvPr id="157718" name="Rectangle 22"/>
              <p:cNvSpPr>
                <a:spLocks noChangeArrowheads="1"/>
              </p:cNvSpPr>
              <p:nvPr/>
            </p:nvSpPr>
            <p:spPr bwMode="auto">
              <a:xfrm>
                <a:off x="2871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9" name="Rectangle 23"/>
              <p:cNvSpPr>
                <a:spLocks noChangeArrowheads="1"/>
              </p:cNvSpPr>
              <p:nvPr/>
            </p:nvSpPr>
            <p:spPr bwMode="auto">
              <a:xfrm>
                <a:off x="3160" y="2544"/>
                <a:ext cx="104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0" name="Rectangle 24"/>
              <p:cNvSpPr>
                <a:spLocks noChangeArrowheads="1"/>
              </p:cNvSpPr>
              <p:nvPr/>
            </p:nvSpPr>
            <p:spPr bwMode="auto">
              <a:xfrm>
                <a:off x="3450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1" name="Rectangle 25"/>
              <p:cNvSpPr>
                <a:spLocks noChangeArrowheads="1"/>
              </p:cNvSpPr>
              <p:nvPr/>
            </p:nvSpPr>
            <p:spPr bwMode="auto">
              <a:xfrm>
                <a:off x="3728" y="2544"/>
                <a:ext cx="93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2" name="Rectangle 26"/>
              <p:cNvSpPr>
                <a:spLocks noChangeArrowheads="1"/>
              </p:cNvSpPr>
              <p:nvPr/>
            </p:nvSpPr>
            <p:spPr bwMode="auto">
              <a:xfrm>
                <a:off x="401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3" name="Rectangle 27"/>
              <p:cNvSpPr>
                <a:spLocks noChangeArrowheads="1"/>
              </p:cNvSpPr>
              <p:nvPr/>
            </p:nvSpPr>
            <p:spPr bwMode="auto">
              <a:xfrm>
                <a:off x="430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7726" name="Group 30"/>
            <p:cNvGrpSpPr>
              <a:grpSpLocks/>
            </p:cNvGrpSpPr>
            <p:nvPr/>
          </p:nvGrpSpPr>
          <p:grpSpPr bwMode="auto">
            <a:xfrm>
              <a:off x="3408" y="3456"/>
              <a:ext cx="1584" cy="672"/>
              <a:chOff x="2112" y="2688"/>
              <a:chExt cx="1584" cy="672"/>
            </a:xfrm>
          </p:grpSpPr>
          <p:sp>
            <p:nvSpPr>
              <p:cNvPr id="157727" name="Rectangle 31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584" cy="6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 anchor="ctr"/>
              <a:lstStyle/>
              <a:p>
                <a:endParaRPr lang="en-US"/>
              </a:p>
            </p:txBody>
          </p:sp>
          <p:graphicFrame>
            <p:nvGraphicFramePr>
              <p:cNvPr id="157728" name="Object 32"/>
              <p:cNvGraphicFramePr>
                <a:graphicFrameLocks noChangeAspect="1"/>
              </p:cNvGraphicFramePr>
              <p:nvPr/>
            </p:nvGraphicFramePr>
            <p:xfrm>
              <a:off x="2256" y="2784"/>
              <a:ext cx="1100" cy="5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Equation" r:id="rId3" imgW="660240" imgH="342720" progId="Equation.3">
                      <p:embed/>
                    </p:oleObj>
                  </mc:Choice>
                  <mc:Fallback>
                    <p:oleObj name="Equation" r:id="rId3" imgW="660240" imgH="342720" progId="Equation.3">
                      <p:embed/>
                      <p:pic>
                        <p:nvPicPr>
                          <p:cNvPr id="157728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784"/>
                            <a:ext cx="1100" cy="5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31259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175" y="651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mass function (pmf)</a:t>
            </a: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354191" y="1701636"/>
            <a:ext cx="4656209" cy="4611688"/>
            <a:chOff x="-3" y="-3"/>
            <a:chExt cx="941" cy="3314"/>
          </a:xfrm>
        </p:grpSpPr>
        <p:grpSp>
          <p:nvGrpSpPr>
            <p:cNvPr id="158725" name="Group 5"/>
            <p:cNvGrpSpPr>
              <a:grpSpLocks/>
            </p:cNvGrpSpPr>
            <p:nvPr/>
          </p:nvGrpSpPr>
          <p:grpSpPr bwMode="auto">
            <a:xfrm>
              <a:off x="0" y="0"/>
              <a:ext cx="935" cy="3308"/>
              <a:chOff x="0" y="0"/>
              <a:chExt cx="935" cy="3308"/>
            </a:xfrm>
          </p:grpSpPr>
          <p:grpSp>
            <p:nvGrpSpPr>
              <p:cNvPr id="15872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53" cy="374"/>
                <a:chOff x="0" y="0"/>
                <a:chExt cx="453" cy="374"/>
              </a:xfrm>
            </p:grpSpPr>
            <p:sp>
              <p:nvSpPr>
                <p:cNvPr id="15872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2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29" name="Group 9"/>
              <p:cNvGrpSpPr>
                <a:grpSpLocks/>
              </p:cNvGrpSpPr>
              <p:nvPr/>
            </p:nvGrpSpPr>
            <p:grpSpPr bwMode="auto">
              <a:xfrm>
                <a:off x="453" y="0"/>
                <a:ext cx="482" cy="374"/>
                <a:chOff x="453" y="0"/>
                <a:chExt cx="482" cy="374"/>
              </a:xfrm>
            </p:grpSpPr>
            <p:sp>
              <p:nvSpPr>
                <p:cNvPr id="158730" name="Rectangle 10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3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31" name="Rectangle 11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4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32" name="Group 12"/>
              <p:cNvGrpSpPr>
                <a:grpSpLocks/>
              </p:cNvGrpSpPr>
              <p:nvPr/>
            </p:nvGrpSpPr>
            <p:grpSpPr bwMode="auto">
              <a:xfrm>
                <a:off x="0" y="374"/>
                <a:ext cx="453" cy="489"/>
                <a:chOff x="0" y="374"/>
                <a:chExt cx="453" cy="489"/>
              </a:xfrm>
            </p:grpSpPr>
            <p:sp>
              <p:nvSpPr>
                <p:cNvPr id="15873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34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35" name="Group 15"/>
              <p:cNvGrpSpPr>
                <a:grpSpLocks/>
              </p:cNvGrpSpPr>
              <p:nvPr/>
            </p:nvGrpSpPr>
            <p:grpSpPr bwMode="auto">
              <a:xfrm>
                <a:off x="453" y="374"/>
                <a:ext cx="482" cy="489"/>
                <a:chOff x="453" y="374"/>
                <a:chExt cx="482" cy="489"/>
              </a:xfrm>
            </p:grpSpPr>
            <p:sp>
              <p:nvSpPr>
                <p:cNvPr id="15873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6" y="374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p(x=1)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8737" name="Rectangle 17"/>
                <p:cNvSpPr>
                  <a:spLocks noChangeArrowheads="1"/>
                </p:cNvSpPr>
                <p:nvPr/>
              </p:nvSpPr>
              <p:spPr bwMode="auto">
                <a:xfrm>
                  <a:off x="453" y="374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38" name="Group 18"/>
              <p:cNvGrpSpPr>
                <a:grpSpLocks/>
              </p:cNvGrpSpPr>
              <p:nvPr/>
            </p:nvGrpSpPr>
            <p:grpSpPr bwMode="auto">
              <a:xfrm>
                <a:off x="0" y="863"/>
                <a:ext cx="453" cy="489"/>
                <a:chOff x="0" y="863"/>
                <a:chExt cx="453" cy="489"/>
              </a:xfrm>
            </p:grpSpPr>
            <p:sp>
              <p:nvSpPr>
                <p:cNvPr id="158739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863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4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41" name="Group 21"/>
              <p:cNvGrpSpPr>
                <a:grpSpLocks/>
              </p:cNvGrpSpPr>
              <p:nvPr/>
            </p:nvGrpSpPr>
            <p:grpSpPr bwMode="auto">
              <a:xfrm>
                <a:off x="453" y="863"/>
                <a:ext cx="482" cy="489"/>
                <a:chOff x="453" y="863"/>
                <a:chExt cx="482" cy="489"/>
              </a:xfrm>
            </p:grpSpPr>
            <p:sp>
              <p:nvSpPr>
                <p:cNvPr id="158742" name="Rectangle 22"/>
                <p:cNvSpPr>
                  <a:spLocks noChangeArrowheads="1"/>
                </p:cNvSpPr>
                <p:nvPr/>
              </p:nvSpPr>
              <p:spPr bwMode="auto">
                <a:xfrm>
                  <a:off x="496" y="863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p(x=2)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8743" name="Rectangle 23"/>
                <p:cNvSpPr>
                  <a:spLocks noChangeArrowheads="1"/>
                </p:cNvSpPr>
                <p:nvPr/>
              </p:nvSpPr>
              <p:spPr bwMode="auto">
                <a:xfrm>
                  <a:off x="453" y="863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44" name="Group 24"/>
              <p:cNvGrpSpPr>
                <a:grpSpLocks/>
              </p:cNvGrpSpPr>
              <p:nvPr/>
            </p:nvGrpSpPr>
            <p:grpSpPr bwMode="auto">
              <a:xfrm>
                <a:off x="0" y="1352"/>
                <a:ext cx="453" cy="489"/>
                <a:chOff x="0" y="1352"/>
                <a:chExt cx="453" cy="489"/>
              </a:xfrm>
            </p:grpSpPr>
            <p:sp>
              <p:nvSpPr>
                <p:cNvPr id="15874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352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3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46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352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47" name="Group 27"/>
              <p:cNvGrpSpPr>
                <a:grpSpLocks/>
              </p:cNvGrpSpPr>
              <p:nvPr/>
            </p:nvGrpSpPr>
            <p:grpSpPr bwMode="auto">
              <a:xfrm>
                <a:off x="453" y="1352"/>
                <a:ext cx="482" cy="489"/>
                <a:chOff x="453" y="1352"/>
                <a:chExt cx="482" cy="489"/>
              </a:xfrm>
            </p:grpSpPr>
            <p:sp>
              <p:nvSpPr>
                <p:cNvPr id="158748" name="Rectangle 28"/>
                <p:cNvSpPr>
                  <a:spLocks noChangeArrowheads="1"/>
                </p:cNvSpPr>
                <p:nvPr/>
              </p:nvSpPr>
              <p:spPr bwMode="auto">
                <a:xfrm>
                  <a:off x="496" y="1352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p(x=3)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8749" name="Rectangle 29"/>
                <p:cNvSpPr>
                  <a:spLocks noChangeArrowheads="1"/>
                </p:cNvSpPr>
                <p:nvPr/>
              </p:nvSpPr>
              <p:spPr bwMode="auto">
                <a:xfrm>
                  <a:off x="453" y="1352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50" name="Group 30"/>
              <p:cNvGrpSpPr>
                <a:grpSpLocks/>
              </p:cNvGrpSpPr>
              <p:nvPr/>
            </p:nvGrpSpPr>
            <p:grpSpPr bwMode="auto">
              <a:xfrm>
                <a:off x="0" y="1841"/>
                <a:ext cx="453" cy="489"/>
                <a:chOff x="0" y="1841"/>
                <a:chExt cx="453" cy="489"/>
              </a:xfrm>
            </p:grpSpPr>
            <p:sp>
              <p:nvSpPr>
                <p:cNvPr id="158751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1841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4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52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841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53" name="Group 33"/>
              <p:cNvGrpSpPr>
                <a:grpSpLocks/>
              </p:cNvGrpSpPr>
              <p:nvPr/>
            </p:nvGrpSpPr>
            <p:grpSpPr bwMode="auto">
              <a:xfrm>
                <a:off x="453" y="1841"/>
                <a:ext cx="482" cy="489"/>
                <a:chOff x="453" y="1841"/>
                <a:chExt cx="482" cy="489"/>
              </a:xfrm>
            </p:grpSpPr>
            <p:sp>
              <p:nvSpPr>
                <p:cNvPr id="1587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96" y="1841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p(x=4)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8755" name="Rectangle 35"/>
                <p:cNvSpPr>
                  <a:spLocks noChangeArrowheads="1"/>
                </p:cNvSpPr>
                <p:nvPr/>
              </p:nvSpPr>
              <p:spPr bwMode="auto">
                <a:xfrm>
                  <a:off x="453" y="1841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56" name="Group 36"/>
              <p:cNvGrpSpPr>
                <a:grpSpLocks/>
              </p:cNvGrpSpPr>
              <p:nvPr/>
            </p:nvGrpSpPr>
            <p:grpSpPr bwMode="auto">
              <a:xfrm>
                <a:off x="0" y="2330"/>
                <a:ext cx="453" cy="489"/>
                <a:chOff x="0" y="2330"/>
                <a:chExt cx="453" cy="489"/>
              </a:xfrm>
            </p:grpSpPr>
            <p:sp>
              <p:nvSpPr>
                <p:cNvPr id="158757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330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58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2330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59" name="Group 39"/>
              <p:cNvGrpSpPr>
                <a:grpSpLocks/>
              </p:cNvGrpSpPr>
              <p:nvPr/>
            </p:nvGrpSpPr>
            <p:grpSpPr bwMode="auto">
              <a:xfrm>
                <a:off x="453" y="2330"/>
                <a:ext cx="482" cy="489"/>
                <a:chOff x="453" y="2330"/>
                <a:chExt cx="482" cy="489"/>
              </a:xfrm>
            </p:grpSpPr>
            <p:sp>
              <p:nvSpPr>
                <p:cNvPr id="158760" name="Rectangle 40"/>
                <p:cNvSpPr>
                  <a:spLocks noChangeArrowheads="1"/>
                </p:cNvSpPr>
                <p:nvPr/>
              </p:nvSpPr>
              <p:spPr bwMode="auto">
                <a:xfrm>
                  <a:off x="496" y="2330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p(x=5)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8761" name="Rectangle 41"/>
                <p:cNvSpPr>
                  <a:spLocks noChangeArrowheads="1"/>
                </p:cNvSpPr>
                <p:nvPr/>
              </p:nvSpPr>
              <p:spPr bwMode="auto">
                <a:xfrm>
                  <a:off x="453" y="2330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62" name="Group 42"/>
              <p:cNvGrpSpPr>
                <a:grpSpLocks/>
              </p:cNvGrpSpPr>
              <p:nvPr/>
            </p:nvGrpSpPr>
            <p:grpSpPr bwMode="auto">
              <a:xfrm>
                <a:off x="0" y="2819"/>
                <a:ext cx="453" cy="489"/>
                <a:chOff x="0" y="2819"/>
                <a:chExt cx="453" cy="489"/>
              </a:xfrm>
            </p:grpSpPr>
            <p:sp>
              <p:nvSpPr>
                <p:cNvPr id="158763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819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6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58764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2819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8765" name="Group 45"/>
              <p:cNvGrpSpPr>
                <a:grpSpLocks/>
              </p:cNvGrpSpPr>
              <p:nvPr/>
            </p:nvGrpSpPr>
            <p:grpSpPr bwMode="auto">
              <a:xfrm>
                <a:off x="453" y="2819"/>
                <a:ext cx="482" cy="489"/>
                <a:chOff x="453" y="2819"/>
                <a:chExt cx="482" cy="489"/>
              </a:xfrm>
            </p:grpSpPr>
            <p:sp>
              <p:nvSpPr>
                <p:cNvPr id="158766" name="Rectangle 46"/>
                <p:cNvSpPr>
                  <a:spLocks noChangeArrowheads="1"/>
                </p:cNvSpPr>
                <p:nvPr/>
              </p:nvSpPr>
              <p:spPr bwMode="auto">
                <a:xfrm>
                  <a:off x="496" y="2819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u="sng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p(x=6)</a:t>
                  </a:r>
                  <a:r>
                    <a:rPr lang="tr-TR" sz="2400" i="1" u="sng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u="sng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u="sng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u="sng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  <a:endParaRPr lang="en-US" sz="24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8767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" y="2819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58768" name="Rectangle 48"/>
            <p:cNvSpPr>
              <a:spLocks noChangeArrowheads="1"/>
            </p:cNvSpPr>
            <p:nvPr/>
          </p:nvSpPr>
          <p:spPr bwMode="auto">
            <a:xfrm>
              <a:off x="-3" y="-3"/>
              <a:ext cx="941" cy="3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20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Cumulative distribution function (CDF)</a:t>
            </a:r>
          </a:p>
        </p:txBody>
      </p:sp>
      <p:grpSp>
        <p:nvGrpSpPr>
          <p:cNvPr id="159783" name="Group 39"/>
          <p:cNvGrpSpPr>
            <a:grpSpLocks/>
          </p:cNvGrpSpPr>
          <p:nvPr/>
        </p:nvGrpSpPr>
        <p:grpSpPr bwMode="auto">
          <a:xfrm>
            <a:off x="1600200" y="2701925"/>
            <a:ext cx="6096000" cy="2840038"/>
            <a:chOff x="1008" y="1702"/>
            <a:chExt cx="3840" cy="1789"/>
          </a:xfrm>
        </p:grpSpPr>
        <p:grpSp>
          <p:nvGrpSpPr>
            <p:cNvPr id="159748" name="Group 4"/>
            <p:cNvGrpSpPr>
              <a:grpSpLocks/>
            </p:cNvGrpSpPr>
            <p:nvPr/>
          </p:nvGrpSpPr>
          <p:grpSpPr bwMode="auto">
            <a:xfrm>
              <a:off x="2738" y="1885"/>
              <a:ext cx="1448" cy="1171"/>
              <a:chOff x="2450" y="1933"/>
              <a:chExt cx="1448" cy="1171"/>
            </a:xfrm>
          </p:grpSpPr>
          <p:sp>
            <p:nvSpPr>
              <p:cNvPr id="159749" name="Rectangle 5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41" cy="14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0" name="Rectangle 6"/>
              <p:cNvSpPr>
                <a:spLocks noChangeArrowheads="1"/>
              </p:cNvSpPr>
              <p:nvPr/>
            </p:nvSpPr>
            <p:spPr bwMode="auto">
              <a:xfrm>
                <a:off x="2691" y="2755"/>
                <a:ext cx="241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1" name="Rectangle 7"/>
              <p:cNvSpPr>
                <a:spLocks noChangeArrowheads="1"/>
              </p:cNvSpPr>
              <p:nvPr/>
            </p:nvSpPr>
            <p:spPr bwMode="auto">
              <a:xfrm>
                <a:off x="2932" y="2550"/>
                <a:ext cx="242" cy="5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2" name="Rectangle 8"/>
              <p:cNvSpPr>
                <a:spLocks noChangeArrowheads="1"/>
              </p:cNvSpPr>
              <p:nvPr/>
            </p:nvSpPr>
            <p:spPr bwMode="auto">
              <a:xfrm>
                <a:off x="3174" y="2349"/>
                <a:ext cx="323" cy="7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3" name="Rectangle 9"/>
              <p:cNvSpPr>
                <a:spLocks noChangeArrowheads="1"/>
              </p:cNvSpPr>
              <p:nvPr/>
            </p:nvSpPr>
            <p:spPr bwMode="auto">
              <a:xfrm>
                <a:off x="3415" y="2139"/>
                <a:ext cx="242" cy="9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4" name="Rectangle 10"/>
              <p:cNvSpPr>
                <a:spLocks noChangeArrowheads="1"/>
              </p:cNvSpPr>
              <p:nvPr/>
            </p:nvSpPr>
            <p:spPr bwMode="auto">
              <a:xfrm>
                <a:off x="3657" y="1933"/>
                <a:ext cx="241" cy="11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9782" name="Group 38"/>
            <p:cNvGrpSpPr>
              <a:grpSpLocks/>
            </p:cNvGrpSpPr>
            <p:nvPr/>
          </p:nvGrpSpPr>
          <p:grpSpPr bwMode="auto">
            <a:xfrm>
              <a:off x="1008" y="1702"/>
              <a:ext cx="3840" cy="1789"/>
              <a:chOff x="1008" y="1702"/>
              <a:chExt cx="3840" cy="1789"/>
            </a:xfrm>
          </p:grpSpPr>
          <p:grpSp>
            <p:nvGrpSpPr>
              <p:cNvPr id="159781" name="Group 37"/>
              <p:cNvGrpSpPr>
                <a:grpSpLocks/>
              </p:cNvGrpSpPr>
              <p:nvPr/>
            </p:nvGrpSpPr>
            <p:grpSpPr bwMode="auto">
              <a:xfrm>
                <a:off x="1008" y="1702"/>
                <a:ext cx="3840" cy="1789"/>
                <a:chOff x="1008" y="1702"/>
                <a:chExt cx="3840" cy="1789"/>
              </a:xfrm>
            </p:grpSpPr>
            <p:sp>
              <p:nvSpPr>
                <p:cNvPr id="159757" name="Line 13"/>
                <p:cNvSpPr>
                  <a:spLocks noChangeShapeType="1"/>
                </p:cNvSpPr>
                <p:nvPr/>
              </p:nvSpPr>
              <p:spPr bwMode="auto">
                <a:xfrm>
                  <a:off x="2617" y="2912"/>
                  <a:ext cx="1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9780" name="Group 36"/>
                <p:cNvGrpSpPr>
                  <a:grpSpLocks/>
                </p:cNvGrpSpPr>
                <p:nvPr/>
              </p:nvGrpSpPr>
              <p:grpSpPr bwMode="auto">
                <a:xfrm>
                  <a:off x="1008" y="1702"/>
                  <a:ext cx="3840" cy="1789"/>
                  <a:chOff x="1008" y="1702"/>
                  <a:chExt cx="3840" cy="1789"/>
                </a:xfrm>
              </p:grpSpPr>
              <p:sp>
                <p:nvSpPr>
                  <p:cNvPr id="15975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872"/>
                    <a:ext cx="0" cy="16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6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058"/>
                    <a:ext cx="3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9" y="3080"/>
                    <a:ext cx="339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2000" b="1" i="1">
                        <a:latin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5976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9" y="1702"/>
                    <a:ext cx="571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2000" b="1" i="1">
                        <a:latin typeface="Times New Roman" pitchFamily="18" charset="0"/>
                      </a:rPr>
                      <a:t>P(x)</a:t>
                    </a:r>
                    <a:endParaRPr lang="en-US" sz="20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5976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2832"/>
                    <a:ext cx="252" cy="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sz="2000" b="1">
                        <a:latin typeface="Times New Roman" pitchFamily="18" charset="0"/>
                      </a:rPr>
                      <a:t>1/6</a:t>
                    </a:r>
                  </a:p>
                </p:txBody>
              </p:sp>
              <p:sp>
                <p:nvSpPr>
                  <p:cNvPr id="1597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9" y="3140"/>
                    <a:ext cx="97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sz="20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976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3" y="3140"/>
                    <a:ext cx="88" cy="1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sz="2000" b="1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5976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5" y="3140"/>
                    <a:ext cx="97" cy="1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sz="2000" b="1"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15976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6" y="3140"/>
                    <a:ext cx="126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sz="2000" b="1"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15976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0" y="3140"/>
                    <a:ext cx="107" cy="1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sz="2000" b="1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5976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2" y="3140"/>
                    <a:ext cx="106" cy="1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sz="2000" b="1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5977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091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7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707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7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296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7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1885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7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502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775" name="Text Box 31"/>
              <p:cNvSpPr txBox="1">
                <a:spLocks noChangeArrowheads="1"/>
              </p:cNvSpPr>
              <p:nvPr/>
            </p:nvSpPr>
            <p:spPr bwMode="auto">
              <a:xfrm>
                <a:off x="2336" y="2604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1/3</a:t>
                </a:r>
              </a:p>
            </p:txBody>
          </p:sp>
          <p:sp>
            <p:nvSpPr>
              <p:cNvPr id="159776" name="Text Box 32"/>
              <p:cNvSpPr txBox="1">
                <a:spLocks noChangeArrowheads="1"/>
              </p:cNvSpPr>
              <p:nvPr/>
            </p:nvSpPr>
            <p:spPr bwMode="auto">
              <a:xfrm>
                <a:off x="2336" y="2399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1/2</a:t>
                </a:r>
              </a:p>
            </p:txBody>
          </p:sp>
          <p:sp>
            <p:nvSpPr>
              <p:cNvPr id="159777" name="Text Box 33"/>
              <p:cNvSpPr txBox="1">
                <a:spLocks noChangeArrowheads="1"/>
              </p:cNvSpPr>
              <p:nvPr/>
            </p:nvSpPr>
            <p:spPr bwMode="auto">
              <a:xfrm>
                <a:off x="2336" y="2194"/>
                <a:ext cx="252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2/3</a:t>
                </a:r>
              </a:p>
            </p:txBody>
          </p:sp>
          <p:sp>
            <p:nvSpPr>
              <p:cNvPr id="159778" name="Text Box 34"/>
              <p:cNvSpPr txBox="1">
                <a:spLocks noChangeArrowheads="1"/>
              </p:cNvSpPr>
              <p:nvPr/>
            </p:nvSpPr>
            <p:spPr bwMode="auto">
              <a:xfrm>
                <a:off x="2336" y="1988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5/6</a:t>
                </a:r>
              </a:p>
            </p:txBody>
          </p:sp>
          <p:sp>
            <p:nvSpPr>
              <p:cNvPr id="159779" name="Text Box 35"/>
              <p:cNvSpPr txBox="1">
                <a:spLocks noChangeArrowheads="1"/>
              </p:cNvSpPr>
              <p:nvPr/>
            </p:nvSpPr>
            <p:spPr bwMode="auto">
              <a:xfrm>
                <a:off x="2336" y="1783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1.0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8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Cumulative distribution function</a:t>
            </a:r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2209800" y="1828800"/>
            <a:ext cx="4953000" cy="4572000"/>
            <a:chOff x="-3" y="-3"/>
            <a:chExt cx="1074" cy="3314"/>
          </a:xfrm>
        </p:grpSpPr>
        <p:grpSp>
          <p:nvGrpSpPr>
            <p:cNvPr id="160772" name="Group 4"/>
            <p:cNvGrpSpPr>
              <a:grpSpLocks/>
            </p:cNvGrpSpPr>
            <p:nvPr/>
          </p:nvGrpSpPr>
          <p:grpSpPr bwMode="auto">
            <a:xfrm>
              <a:off x="0" y="0"/>
              <a:ext cx="1068" cy="3308"/>
              <a:chOff x="0" y="0"/>
              <a:chExt cx="1068" cy="3308"/>
            </a:xfrm>
          </p:grpSpPr>
          <p:grpSp>
            <p:nvGrpSpPr>
              <p:cNvPr id="160773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53" cy="374"/>
                <a:chOff x="0" y="0"/>
                <a:chExt cx="453" cy="374"/>
              </a:xfrm>
            </p:grpSpPr>
            <p:sp>
              <p:nvSpPr>
                <p:cNvPr id="16077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775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76" name="Group 8"/>
              <p:cNvGrpSpPr>
                <a:grpSpLocks/>
              </p:cNvGrpSpPr>
              <p:nvPr/>
            </p:nvGrpSpPr>
            <p:grpSpPr bwMode="auto">
              <a:xfrm>
                <a:off x="453" y="0"/>
                <a:ext cx="615" cy="374"/>
                <a:chOff x="453" y="0"/>
                <a:chExt cx="615" cy="374"/>
              </a:xfrm>
            </p:grpSpPr>
            <p:sp>
              <p:nvSpPr>
                <p:cNvPr id="1607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5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P(x≤A)</a:t>
                  </a:r>
                  <a:endParaRPr 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778" name="Rectangle 10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6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79" name="Group 11"/>
              <p:cNvGrpSpPr>
                <a:grpSpLocks/>
              </p:cNvGrpSpPr>
              <p:nvPr/>
            </p:nvGrpSpPr>
            <p:grpSpPr bwMode="auto">
              <a:xfrm>
                <a:off x="0" y="374"/>
                <a:ext cx="453" cy="489"/>
                <a:chOff x="0" y="374"/>
                <a:chExt cx="453" cy="489"/>
              </a:xfrm>
            </p:grpSpPr>
            <p:sp>
              <p:nvSpPr>
                <p:cNvPr id="16078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781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82" name="Group 14"/>
              <p:cNvGrpSpPr>
                <a:grpSpLocks/>
              </p:cNvGrpSpPr>
              <p:nvPr/>
            </p:nvGrpSpPr>
            <p:grpSpPr bwMode="auto">
              <a:xfrm>
                <a:off x="453" y="374"/>
                <a:ext cx="615" cy="489"/>
                <a:chOff x="453" y="374"/>
                <a:chExt cx="615" cy="489"/>
              </a:xfrm>
            </p:grpSpPr>
            <p:sp>
              <p:nvSpPr>
                <p:cNvPr id="160783" name="Rectangle 15"/>
                <p:cNvSpPr>
                  <a:spLocks noChangeArrowheads="1"/>
                </p:cNvSpPr>
                <p:nvPr/>
              </p:nvSpPr>
              <p:spPr bwMode="auto">
                <a:xfrm>
                  <a:off x="496" y="374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P(x≤1)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60784" name="Rectangle 16"/>
                <p:cNvSpPr>
                  <a:spLocks noChangeArrowheads="1"/>
                </p:cNvSpPr>
                <p:nvPr/>
              </p:nvSpPr>
              <p:spPr bwMode="auto">
                <a:xfrm>
                  <a:off x="453" y="374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85" name="Group 17"/>
              <p:cNvGrpSpPr>
                <a:grpSpLocks/>
              </p:cNvGrpSpPr>
              <p:nvPr/>
            </p:nvGrpSpPr>
            <p:grpSpPr bwMode="auto">
              <a:xfrm>
                <a:off x="0" y="863"/>
                <a:ext cx="453" cy="489"/>
                <a:chOff x="0" y="863"/>
                <a:chExt cx="453" cy="489"/>
              </a:xfrm>
            </p:grpSpPr>
            <p:sp>
              <p:nvSpPr>
                <p:cNvPr id="16078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863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78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88" name="Group 20"/>
              <p:cNvGrpSpPr>
                <a:grpSpLocks/>
              </p:cNvGrpSpPr>
              <p:nvPr/>
            </p:nvGrpSpPr>
            <p:grpSpPr bwMode="auto">
              <a:xfrm>
                <a:off x="453" y="863"/>
                <a:ext cx="615" cy="489"/>
                <a:chOff x="453" y="863"/>
                <a:chExt cx="615" cy="489"/>
              </a:xfrm>
            </p:grpSpPr>
            <p:sp>
              <p:nvSpPr>
                <p:cNvPr id="160789" name="Rectangle 21"/>
                <p:cNvSpPr>
                  <a:spLocks noChangeArrowheads="1"/>
                </p:cNvSpPr>
                <p:nvPr/>
              </p:nvSpPr>
              <p:spPr bwMode="auto">
                <a:xfrm>
                  <a:off x="496" y="863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P(x≤2)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2/6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60790" name="Rectangle 22"/>
                <p:cNvSpPr>
                  <a:spLocks noChangeArrowheads="1"/>
                </p:cNvSpPr>
                <p:nvPr/>
              </p:nvSpPr>
              <p:spPr bwMode="auto">
                <a:xfrm>
                  <a:off x="453" y="863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91" name="Group 23"/>
              <p:cNvGrpSpPr>
                <a:grpSpLocks/>
              </p:cNvGrpSpPr>
              <p:nvPr/>
            </p:nvGrpSpPr>
            <p:grpSpPr bwMode="auto">
              <a:xfrm>
                <a:off x="0" y="1352"/>
                <a:ext cx="453" cy="489"/>
                <a:chOff x="0" y="1352"/>
                <a:chExt cx="453" cy="489"/>
              </a:xfrm>
            </p:grpSpPr>
            <p:sp>
              <p:nvSpPr>
                <p:cNvPr id="160792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352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3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79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352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94" name="Group 26"/>
              <p:cNvGrpSpPr>
                <a:grpSpLocks/>
              </p:cNvGrpSpPr>
              <p:nvPr/>
            </p:nvGrpSpPr>
            <p:grpSpPr bwMode="auto">
              <a:xfrm>
                <a:off x="453" y="1352"/>
                <a:ext cx="615" cy="489"/>
                <a:chOff x="453" y="1352"/>
                <a:chExt cx="615" cy="489"/>
              </a:xfrm>
            </p:grpSpPr>
            <p:sp>
              <p:nvSpPr>
                <p:cNvPr id="160795" name="Rectangle 27"/>
                <p:cNvSpPr>
                  <a:spLocks noChangeArrowheads="1"/>
                </p:cNvSpPr>
                <p:nvPr/>
              </p:nvSpPr>
              <p:spPr bwMode="auto">
                <a:xfrm>
                  <a:off x="496" y="1352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P(x≤3)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3/6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60796" name="Rectangle 28"/>
                <p:cNvSpPr>
                  <a:spLocks noChangeArrowheads="1"/>
                </p:cNvSpPr>
                <p:nvPr/>
              </p:nvSpPr>
              <p:spPr bwMode="auto">
                <a:xfrm>
                  <a:off x="453" y="1352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797" name="Group 29"/>
              <p:cNvGrpSpPr>
                <a:grpSpLocks/>
              </p:cNvGrpSpPr>
              <p:nvPr/>
            </p:nvGrpSpPr>
            <p:grpSpPr bwMode="auto">
              <a:xfrm>
                <a:off x="0" y="1841"/>
                <a:ext cx="453" cy="489"/>
                <a:chOff x="0" y="1841"/>
                <a:chExt cx="453" cy="489"/>
              </a:xfrm>
            </p:grpSpPr>
            <p:sp>
              <p:nvSpPr>
                <p:cNvPr id="160798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841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4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799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841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800" name="Group 32"/>
              <p:cNvGrpSpPr>
                <a:grpSpLocks/>
              </p:cNvGrpSpPr>
              <p:nvPr/>
            </p:nvGrpSpPr>
            <p:grpSpPr bwMode="auto">
              <a:xfrm>
                <a:off x="453" y="1841"/>
                <a:ext cx="615" cy="489"/>
                <a:chOff x="453" y="1841"/>
                <a:chExt cx="615" cy="489"/>
              </a:xfrm>
            </p:grpSpPr>
            <p:sp>
              <p:nvSpPr>
                <p:cNvPr id="160801" name="Rectangle 33"/>
                <p:cNvSpPr>
                  <a:spLocks noChangeArrowheads="1"/>
                </p:cNvSpPr>
                <p:nvPr/>
              </p:nvSpPr>
              <p:spPr bwMode="auto">
                <a:xfrm>
                  <a:off x="496" y="1841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P(x≤4)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4/6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60802" name="Rectangle 34"/>
                <p:cNvSpPr>
                  <a:spLocks noChangeArrowheads="1"/>
                </p:cNvSpPr>
                <p:nvPr/>
              </p:nvSpPr>
              <p:spPr bwMode="auto">
                <a:xfrm>
                  <a:off x="453" y="1841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803" name="Group 35"/>
              <p:cNvGrpSpPr>
                <a:grpSpLocks/>
              </p:cNvGrpSpPr>
              <p:nvPr/>
            </p:nvGrpSpPr>
            <p:grpSpPr bwMode="auto">
              <a:xfrm>
                <a:off x="0" y="2330"/>
                <a:ext cx="453" cy="489"/>
                <a:chOff x="0" y="2330"/>
                <a:chExt cx="453" cy="489"/>
              </a:xfrm>
            </p:grpSpPr>
            <p:sp>
              <p:nvSpPr>
                <p:cNvPr id="160804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330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805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330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806" name="Group 38"/>
              <p:cNvGrpSpPr>
                <a:grpSpLocks/>
              </p:cNvGrpSpPr>
              <p:nvPr/>
            </p:nvGrpSpPr>
            <p:grpSpPr bwMode="auto">
              <a:xfrm>
                <a:off x="453" y="2330"/>
                <a:ext cx="615" cy="489"/>
                <a:chOff x="453" y="2330"/>
                <a:chExt cx="615" cy="489"/>
              </a:xfrm>
            </p:grpSpPr>
            <p:sp>
              <p:nvSpPr>
                <p:cNvPr id="160807" name="Rectangle 39"/>
                <p:cNvSpPr>
                  <a:spLocks noChangeArrowheads="1"/>
                </p:cNvSpPr>
                <p:nvPr/>
              </p:nvSpPr>
              <p:spPr bwMode="auto">
                <a:xfrm>
                  <a:off x="496" y="2330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P(x≤5)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60808" name="Rectangle 40"/>
                <p:cNvSpPr>
                  <a:spLocks noChangeArrowheads="1"/>
                </p:cNvSpPr>
                <p:nvPr/>
              </p:nvSpPr>
              <p:spPr bwMode="auto">
                <a:xfrm>
                  <a:off x="453" y="2330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809" name="Group 41"/>
              <p:cNvGrpSpPr>
                <a:grpSpLocks/>
              </p:cNvGrpSpPr>
              <p:nvPr/>
            </p:nvGrpSpPr>
            <p:grpSpPr bwMode="auto">
              <a:xfrm>
                <a:off x="0" y="2819"/>
                <a:ext cx="453" cy="489"/>
                <a:chOff x="0" y="2819"/>
                <a:chExt cx="453" cy="489"/>
              </a:xfrm>
            </p:grpSpPr>
            <p:sp>
              <p:nvSpPr>
                <p:cNvPr id="16081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819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6</a:t>
                  </a:r>
                </a:p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60811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819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0812" name="Group 44"/>
              <p:cNvGrpSpPr>
                <a:grpSpLocks/>
              </p:cNvGrpSpPr>
              <p:nvPr/>
            </p:nvGrpSpPr>
            <p:grpSpPr bwMode="auto">
              <a:xfrm>
                <a:off x="453" y="2819"/>
                <a:ext cx="615" cy="489"/>
                <a:chOff x="453" y="2819"/>
                <a:chExt cx="615" cy="489"/>
              </a:xfrm>
            </p:grpSpPr>
            <p:sp>
              <p:nvSpPr>
                <p:cNvPr id="160813" name="Rectangle 45"/>
                <p:cNvSpPr>
                  <a:spLocks noChangeArrowheads="1"/>
                </p:cNvSpPr>
                <p:nvPr/>
              </p:nvSpPr>
              <p:spPr bwMode="auto">
                <a:xfrm>
                  <a:off x="496" y="2819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P(x≤6)</a:t>
                  </a:r>
                  <a:r>
                    <a:rPr lang="tr-TR" sz="2400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</a:t>
                  </a:r>
                  <a:r>
                    <a:rPr lang="tr-TR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6/6</a:t>
                  </a:r>
                </a:p>
                <a:p>
                  <a:pPr algn="ctr"/>
                  <a:endParaRPr 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60814" name="Rectangle 46"/>
                <p:cNvSpPr>
                  <a:spLocks noChangeArrowheads="1"/>
                </p:cNvSpPr>
                <p:nvPr/>
              </p:nvSpPr>
              <p:spPr bwMode="auto">
                <a:xfrm>
                  <a:off x="453" y="2819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60815" name="Rectangle 47"/>
            <p:cNvSpPr>
              <a:spLocks noChangeArrowheads="1"/>
            </p:cNvSpPr>
            <p:nvPr/>
          </p:nvSpPr>
          <p:spPr bwMode="auto">
            <a:xfrm>
              <a:off x="-3" y="-3"/>
              <a:ext cx="1074" cy="3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76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What’s the probability that you roll a 3 or less? 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tr-TR" dirty="0"/>
              <a:t>    </a:t>
            </a:r>
            <a:r>
              <a:rPr lang="en-US" dirty="0"/>
              <a:t>P(x≤3)=1/2</a:t>
            </a:r>
            <a:r>
              <a:rPr lang="tr-TR" dirty="0"/>
              <a:t>.</a:t>
            </a:r>
          </a:p>
          <a:p>
            <a:pPr marL="365760" lvl="1" indent="0">
              <a:buNone/>
            </a:pPr>
            <a:endParaRPr lang="tr-TR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What’s the probability that you roll a 5 or higher?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tr-TR" dirty="0"/>
              <a:t>   </a:t>
            </a:r>
            <a:r>
              <a:rPr lang="en-US" dirty="0"/>
              <a:t>P(x≥5) = 1 – P(x≤4) = 1-2/3 = 1/3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Problem: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number of ships to arrive at a harbor on any given day is a random variable represented by x. The probability distribution for x is: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dirty="0"/>
              <a:t>Find the probability that on a given day:</a:t>
            </a:r>
          </a:p>
          <a:p>
            <a:pPr marL="914400" lvl="1" indent="-51435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+mj-lt"/>
              <a:buAutoNum type="alphaLcParenR"/>
            </a:pPr>
            <a:r>
              <a:rPr lang="en-US" dirty="0"/>
              <a:t>exactly 14 ships arrive:  p(x=14)=</a:t>
            </a:r>
            <a:r>
              <a:rPr lang="tr-TR" dirty="0"/>
              <a:t>?</a:t>
            </a:r>
            <a:endParaRPr lang="en-US" dirty="0"/>
          </a:p>
          <a:p>
            <a:pPr marL="914400" lvl="1" indent="-51435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+mj-lt"/>
              <a:buAutoNum type="alphaLcParenR"/>
            </a:pPr>
            <a:r>
              <a:rPr lang="en-US" dirty="0"/>
              <a:t>More than12 ships arrive: p(x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12</a:t>
            </a:r>
            <a:r>
              <a:rPr lang="tr-TR" dirty="0"/>
              <a:t>)=?</a:t>
            </a:r>
          </a:p>
          <a:p>
            <a:pPr marL="914400" lvl="1" indent="-51435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+mj-lt"/>
              <a:buAutoNum type="alphaLcParenR"/>
            </a:pPr>
            <a:r>
              <a:rPr lang="en-US" dirty="0"/>
              <a:t>Less than11 ships arrive: p(x≤11</a:t>
            </a:r>
            <a:r>
              <a:rPr lang="tr-TR" dirty="0"/>
              <a:t>)=?</a:t>
            </a:r>
            <a:endParaRPr lang="en-US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endParaRPr lang="en-US" u="sng" dirty="0"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1881627" y="2914318"/>
            <a:ext cx="5791200" cy="838200"/>
            <a:chOff x="-3" y="-3"/>
            <a:chExt cx="2230" cy="754"/>
          </a:xfrm>
        </p:grpSpPr>
        <p:grpSp>
          <p:nvGrpSpPr>
            <p:cNvPr id="166917" name="Group 5"/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16691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16691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sz="2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2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21" name="Group 9"/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166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10</a:t>
                  </a:r>
                </a:p>
                <a:p>
                  <a:endParaRPr 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692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24" name="Group 12"/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166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26" name="Rectangle 14"/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27" name="Group 15"/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166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12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2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0" name="Group 18"/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166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13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3" name="Group 21"/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166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14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35" name="Rectangle 23"/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6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166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2400" b="1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693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9" name="Group 27"/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166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.4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41" name="Rectangle 29"/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42" name="Group 30"/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166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6944" name="Rectangle 32"/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45" name="Group 33"/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166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4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48" name="Group 36"/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166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5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51" name="Group 39"/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1669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5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6695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4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Problem: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number of ships to arrive at a harbor on any given day is a random variable represented by x. The probability distribution for x is: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en-US" dirty="0"/>
              <a:t>Find the probability that on a given day:</a:t>
            </a:r>
          </a:p>
          <a:p>
            <a:pPr marL="914400" lvl="1" indent="-51435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+mj-lt"/>
              <a:buAutoNum type="alphaLcParenR"/>
            </a:pPr>
            <a:r>
              <a:rPr lang="en-US" dirty="0"/>
              <a:t>exactly 14 ships arrive:  p(x=14)= </a:t>
            </a:r>
            <a:r>
              <a:rPr lang="tr-TR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.1 </a:t>
            </a:r>
          </a:p>
          <a:p>
            <a:pPr marL="914400" lvl="1" indent="-51435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+mj-lt"/>
              <a:buAutoNum type="alphaLcParenR"/>
            </a:pPr>
            <a:r>
              <a:rPr lang="en-US" dirty="0"/>
              <a:t>More than12 ships arrive: p(x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12)= (.2 + .1 +.1) =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.4 </a:t>
            </a:r>
          </a:p>
          <a:p>
            <a:pPr marL="914400" lvl="1" indent="-51435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+mj-lt"/>
              <a:buAutoNum type="alphaLcParenR"/>
            </a:pPr>
            <a:r>
              <a:rPr lang="en-US" dirty="0"/>
              <a:t>Less than11 ships arrive: p(x≤11)= (.4 +.2) =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.6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endParaRPr lang="en-US" u="sng" dirty="0"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1881627" y="2914318"/>
            <a:ext cx="5791200" cy="838200"/>
            <a:chOff x="-3" y="-3"/>
            <a:chExt cx="2230" cy="754"/>
          </a:xfrm>
        </p:grpSpPr>
        <p:grpSp>
          <p:nvGrpSpPr>
            <p:cNvPr id="166917" name="Group 5"/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16691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16691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sz="2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2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21" name="Group 9"/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166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10</a:t>
                  </a:r>
                </a:p>
                <a:p>
                  <a:endParaRPr 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692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24" name="Group 12"/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166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26" name="Rectangle 14"/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27" name="Group 15"/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166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12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2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0" name="Group 18"/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166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13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3" name="Group 21"/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166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14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35" name="Rectangle 23"/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6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166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i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2400" b="1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693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39" name="Group 27"/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166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.4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41" name="Rectangle 29"/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42" name="Group 30"/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166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dirty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166944" name="Rectangle 32"/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45" name="Group 33"/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166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4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48" name="Group 36"/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166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5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6951" name="Group 39"/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1669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6695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6695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53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Problem: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lecturing to a group of 1000 students.  You ask them to each randomly pick an integer between 1 and 10.  Assuming, their picks are truly random: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What’s your best guess for how many students picked the number 9?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percentage of the students would you expect picked a number less than or equal to 6? </a:t>
            </a:r>
          </a:p>
        </p:txBody>
      </p:sp>
    </p:spTree>
    <p:extLst>
      <p:ext uri="{BB962C8B-B14F-4D97-AF65-F5344CB8AC3E}">
        <p14:creationId xmlns:p14="http://schemas.microsoft.com/office/powerpoint/2010/main" val="11547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73695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Problem: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are lecturing to a group of 1000 students.  You ask them to each randomly pick an integer between 1 and 10.  Assuming, their picks are truly random:</a:t>
            </a:r>
          </a:p>
          <a:p>
            <a:pPr lvl="1"/>
            <a:r>
              <a:rPr lang="en-US" dirty="0"/>
              <a:t>What’s your best guess for how many students picked the number 9?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Since p(x=9) = 1/10, we’d expect about 1/10th of the 1000 students to pick 9.  </a:t>
            </a:r>
            <a:r>
              <a:rPr lang="tr-TR" dirty="0">
                <a:solidFill>
                  <a:srgbClr val="FF0000"/>
                </a:solidFill>
              </a:rPr>
              <a:t>Then, </a:t>
            </a:r>
            <a:r>
              <a:rPr lang="en-US" dirty="0">
                <a:solidFill>
                  <a:srgbClr val="FF0000"/>
                </a:solidFill>
              </a:rPr>
              <a:t>100 students. </a:t>
            </a:r>
          </a:p>
          <a:p>
            <a:pPr lvl="1"/>
            <a:endParaRPr lang="tr-TR" dirty="0"/>
          </a:p>
          <a:p>
            <a:pPr lvl="1"/>
            <a:r>
              <a:rPr lang="en-US" dirty="0"/>
              <a:t>What percentage of the students would you expect picked a number less than or equal to 6?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Since p(x≤ 6) = 1/10 + 1/10 + 1/10 + 1/10 + 1/10 + 1/10 =.6 </a:t>
            </a:r>
            <a:r>
              <a:rPr lang="tr-TR" dirty="0">
                <a:solidFill>
                  <a:srgbClr val="FF0000"/>
                </a:solidFill>
              </a:rPr>
              <a:t> So, </a:t>
            </a:r>
            <a:r>
              <a:rPr lang="en-US" dirty="0">
                <a:solidFill>
                  <a:srgbClr val="FF0000"/>
                </a:solidFill>
              </a:rPr>
              <a:t>60%</a:t>
            </a:r>
            <a:r>
              <a:rPr lang="tr-T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06298"/>
            <a:ext cx="8153400" cy="990600"/>
          </a:xfrm>
        </p:spPr>
        <p:txBody>
          <a:bodyPr/>
          <a:lstStyle/>
          <a:p>
            <a:r>
              <a:rPr lang="en-US"/>
              <a:t>Practice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81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Which of the following are probability functions?</a:t>
                </a:r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83439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=0.25 </m:t>
                    </m:r>
                  </m:oMath>
                </a14:m>
                <a:r>
                  <a:rPr lang="tr-TR" dirty="0"/>
                  <a:t>f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=9,10,11,12</m:t>
                    </m:r>
                  </m:oMath>
                </a14:m>
                <a:endParaRPr lang="tr-TR" dirty="0"/>
              </a:p>
              <a:p>
                <a:pPr marL="834390" lvl="1" indent="-514350">
                  <a:buFont typeface="+mj-lt"/>
                  <a:buAutoNum type="alphaLcParenR"/>
                </a:pPr>
                <a:endParaRPr lang="tr-TR" dirty="0"/>
              </a:p>
              <a:p>
                <a:pPr marL="83439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endParaRPr lang="tr-TR" dirty="0"/>
              </a:p>
              <a:p>
                <a:pPr marL="834390" lvl="1" indent="-514350">
                  <a:buFont typeface="+mj-lt"/>
                  <a:buAutoNum type="alphaLcParenR"/>
                </a:pPr>
                <a:endParaRPr lang="tr-TR" dirty="0"/>
              </a:p>
              <a:p>
                <a:pPr marL="83439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+1) /25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2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4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20040" lvl="1" indent="0">
                  <a:buNone/>
                </a:pPr>
                <a:r>
                  <a:rPr lang="tr-TR" dirty="0"/>
                  <a:t>a)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=0.25 </m:t>
                    </m:r>
                  </m:oMath>
                </a14:m>
                <a:r>
                  <a:rPr lang="tr-TR" dirty="0"/>
                  <a:t>f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=9,10,11,12</m:t>
                    </m:r>
                  </m:oMath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3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844" name="Group 4"/>
          <p:cNvGrpSpPr>
            <a:grpSpLocks/>
          </p:cNvGrpSpPr>
          <p:nvPr/>
        </p:nvGrpSpPr>
        <p:grpSpPr bwMode="auto">
          <a:xfrm>
            <a:off x="5715000" y="2895600"/>
            <a:ext cx="2971800" cy="1447800"/>
            <a:chOff x="3456" y="1872"/>
            <a:chExt cx="2304" cy="1062"/>
          </a:xfrm>
        </p:grpSpPr>
        <p:sp>
          <p:nvSpPr>
            <p:cNvPr id="163845" name="Text Box 5"/>
            <p:cNvSpPr txBox="1">
              <a:spLocks noChangeArrowheads="1"/>
            </p:cNvSpPr>
            <p:nvPr/>
          </p:nvSpPr>
          <p:spPr bwMode="auto">
            <a:xfrm>
              <a:off x="3840" y="1872"/>
              <a:ext cx="192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tIns="0"/>
            <a:lstStyle/>
            <a:p>
              <a:pPr eaLnBrk="1" hangingPunct="1"/>
              <a:r>
                <a:rPr lang="en-US" sz="2400" b="1" dirty="0">
                  <a:solidFill>
                    <a:schemeClr val="hlin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Yes, probability function!</a:t>
              </a:r>
            </a:p>
            <a:p>
              <a:endParaRPr 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3846" name="Line 6"/>
            <p:cNvSpPr>
              <a:spLocks noChangeShapeType="1"/>
            </p:cNvSpPr>
            <p:nvPr/>
          </p:nvSpPr>
          <p:spPr bwMode="auto">
            <a:xfrm flipH="1">
              <a:off x="3456" y="2448"/>
              <a:ext cx="816" cy="48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3847" name="Group 7"/>
          <p:cNvGraphicFramePr>
            <a:graphicFrameLocks noGrp="1"/>
          </p:cNvGraphicFramePr>
          <p:nvPr/>
        </p:nvGraphicFramePr>
        <p:xfrm>
          <a:off x="685800" y="2743200"/>
          <a:ext cx="4800600" cy="3449639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f(x)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.25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.25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.25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.25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048000" y="6172200"/>
            <a:ext cx="14478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4947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867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20040" lvl="1" indent="0">
                  <a:buNone/>
                </a:pPr>
                <a:r>
                  <a:rPr lang="tr-TR" dirty="0"/>
                  <a:t>b)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4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892" name="Group 28"/>
          <p:cNvGraphicFramePr>
            <a:graphicFrameLocks noGrp="1"/>
          </p:cNvGraphicFramePr>
          <p:nvPr/>
        </p:nvGraphicFramePr>
        <p:xfrm>
          <a:off x="685800" y="2743200"/>
          <a:ext cx="5257800" cy="3449639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f(x)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(3-1)/2=1.0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(3-2)/2=.5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(3-3)/2=0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(3-4)/2=-.5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876800" y="3174479"/>
            <a:ext cx="4267200" cy="2845321"/>
            <a:chOff x="4876800" y="3174479"/>
            <a:chExt cx="4267200" cy="2845321"/>
          </a:xfrm>
        </p:grpSpPr>
        <p:sp>
          <p:nvSpPr>
            <p:cNvPr id="164889" name="Line 25"/>
            <p:cNvSpPr>
              <a:spLocks noChangeShapeType="1"/>
            </p:cNvSpPr>
            <p:nvPr/>
          </p:nvSpPr>
          <p:spPr bwMode="auto">
            <a:xfrm flipH="1">
              <a:off x="5562600" y="5105400"/>
              <a:ext cx="1600200" cy="533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0" name="Oval 26"/>
            <p:cNvSpPr>
              <a:spLocks noChangeArrowheads="1"/>
            </p:cNvSpPr>
            <p:nvPr/>
          </p:nvSpPr>
          <p:spPr bwMode="auto">
            <a:xfrm>
              <a:off x="4876800" y="54864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1" name="Text Box 27"/>
            <p:cNvSpPr txBox="1">
              <a:spLocks noChangeArrowheads="1"/>
            </p:cNvSpPr>
            <p:nvPr/>
          </p:nvSpPr>
          <p:spPr bwMode="auto">
            <a:xfrm>
              <a:off x="5791200" y="3174479"/>
              <a:ext cx="3352800" cy="198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tIns="0"/>
            <a:lstStyle/>
            <a:p>
              <a:r>
                <a:rPr lang="en-US" sz="2400" dirty="0">
                  <a:solidFill>
                    <a:schemeClr val="hlink"/>
                  </a:solidFill>
                  <a:latin typeface="Times New Roman" pitchFamily="18" charset="0"/>
                </a:rPr>
                <a:t>Though this sums to 1, you can’t have a negative probability; therefore, it’s not a probability function.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68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89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tr-TR" dirty="0"/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+1) /25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5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5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83463"/>
              </p:ext>
            </p:extLst>
          </p:nvPr>
        </p:nvGraphicFramePr>
        <p:xfrm>
          <a:off x="685800" y="2743200"/>
          <a:ext cx="4800600" cy="3449639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f(x)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1/25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/25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7/25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/25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5912" name="Group 24"/>
          <p:cNvGrpSpPr>
            <a:grpSpLocks/>
          </p:cNvGrpSpPr>
          <p:nvPr/>
        </p:nvGrpSpPr>
        <p:grpSpPr bwMode="auto">
          <a:xfrm>
            <a:off x="3200400" y="4343401"/>
            <a:ext cx="5943600" cy="2244726"/>
            <a:chOff x="2016" y="2736"/>
            <a:chExt cx="3744" cy="1414"/>
          </a:xfrm>
        </p:grpSpPr>
        <p:sp>
          <p:nvSpPr>
            <p:cNvPr id="165913" name="Text Box 25"/>
            <p:cNvSpPr txBox="1">
              <a:spLocks noChangeArrowheads="1"/>
            </p:cNvSpPr>
            <p:nvPr/>
          </p:nvSpPr>
          <p:spPr bwMode="auto">
            <a:xfrm>
              <a:off x="3648" y="2736"/>
              <a:ext cx="2112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tIns="0"/>
            <a:lstStyle/>
            <a:p>
              <a:r>
                <a:rPr lang="en-US" sz="2400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Doesn’t sum to 1.  Thus, it’s not a probability function.</a:t>
              </a:r>
              <a:r>
                <a:rPr lang="en-US" sz="2400" dirty="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65914" name="Text Box 26"/>
            <p:cNvSpPr txBox="1">
              <a:spLocks noChangeArrowheads="1"/>
            </p:cNvSpPr>
            <p:nvPr/>
          </p:nvSpPr>
          <p:spPr bwMode="auto">
            <a:xfrm>
              <a:off x="2016" y="3888"/>
              <a:ext cx="912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</a:rPr>
                <a:t>2</a:t>
              </a:r>
              <a:r>
                <a:rPr lang="tr-TR" sz="2400" b="1" dirty="0">
                  <a:latin typeface="Times New Roman" pitchFamily="18" charset="0"/>
                </a:rPr>
                <a:t>4</a:t>
              </a:r>
              <a:r>
                <a:rPr lang="en-US" sz="2400" b="1" dirty="0">
                  <a:latin typeface="Times New Roman" pitchFamily="18" charset="0"/>
                </a:rPr>
                <a:t>/25</a:t>
              </a:r>
            </a:p>
          </p:txBody>
        </p:sp>
        <p:sp>
          <p:nvSpPr>
            <p:cNvPr id="165915" name="Line 27"/>
            <p:cNvSpPr>
              <a:spLocks noChangeShapeType="1"/>
            </p:cNvSpPr>
            <p:nvPr/>
          </p:nvSpPr>
          <p:spPr bwMode="auto">
            <a:xfrm flipH="1">
              <a:off x="2640" y="3456"/>
              <a:ext cx="1152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77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discrete distributions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Binomial</a:t>
            </a:r>
            <a:r>
              <a:rPr lang="tr-TR" dirty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Yes/no outcomes (dead/alive, treated/untreated, smoker/non-smoker, sick/well, etc.)</a:t>
            </a:r>
            <a:endParaRPr lang="tr-TR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Poisson</a:t>
            </a:r>
            <a:r>
              <a:rPr lang="tr-TR" dirty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Counts (e.g., how many cases of disease in a given area)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07068FF-0E3B-46BF-840F-BBC4E9492EA4}"/>
              </a:ext>
            </a:extLst>
          </p:cNvPr>
          <p:cNvSpPr/>
          <p:nvPr/>
        </p:nvSpPr>
        <p:spPr>
          <a:xfrm>
            <a:off x="5791200" y="1676400"/>
            <a:ext cx="2740152" cy="990600"/>
          </a:xfrm>
          <a:prstGeom prst="wedgeRectCallout">
            <a:avLst>
              <a:gd name="adj1" fmla="val -135237"/>
              <a:gd name="adj2" fmla="val -6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The probability of getting exactly </a:t>
            </a:r>
            <a:r>
              <a:rPr lang="en-US" i="1" dirty="0"/>
              <a:t>k</a:t>
            </a:r>
            <a:r>
              <a:rPr lang="en-US" dirty="0"/>
              <a:t> successes in </a:t>
            </a:r>
            <a:r>
              <a:rPr lang="en-US" i="1" dirty="0"/>
              <a:t>n</a:t>
            </a:r>
            <a:r>
              <a:rPr lang="en-US" dirty="0"/>
              <a:t> trials</a:t>
            </a:r>
          </a:p>
        </p:txBody>
      </p:sp>
      <p:sp>
        <p:nvSpPr>
          <p:cNvPr id="5" name="Speech Bubble: Rectangle 1">
            <a:extLst>
              <a:ext uri="{FF2B5EF4-FFF2-40B4-BE49-F238E27FC236}">
                <a16:creationId xmlns:a16="http://schemas.microsoft.com/office/drawing/2014/main" id="{8EAE3A37-6B47-4207-97D0-093DCC59F040}"/>
              </a:ext>
            </a:extLst>
          </p:cNvPr>
          <p:cNvSpPr/>
          <p:nvPr/>
        </p:nvSpPr>
        <p:spPr>
          <a:xfrm>
            <a:off x="5791200" y="4098539"/>
            <a:ext cx="2740152" cy="990600"/>
          </a:xfrm>
          <a:prstGeom prst="wedgeRectCallout">
            <a:avLst>
              <a:gd name="adj1" fmla="val -135237"/>
              <a:gd name="adj2" fmla="val -6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The probability of </a:t>
            </a:r>
            <a:r>
              <a:rPr lang="tr-TR" dirty="0"/>
              <a:t>x occurances in a given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439CB-ABEA-4588-BDB0-6F805958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Binomial distribution 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0E06201-631B-408B-B4FC-2BA6607BBD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013575" cy="1205622"/>
          </a:xfrm>
        </p:spPr>
      </p:pic>
      <p:pic>
        <p:nvPicPr>
          <p:cNvPr id="7" name="Imagen 6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74B46928-22C2-43A4-915A-AF438D24A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2805823"/>
            <a:ext cx="3581401" cy="192059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04A52B4-82F8-4B8B-A54E-0BC7C8C21B98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600200"/>
            <a:ext cx="8153400" cy="4953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2400" i="1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tr-TR" sz="2400" i="1" dirty="0"/>
              <a:t>The probability of 4 customers making a purchase out of 10 customers given that the probability of a customer making a purchase is 0.30.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12616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22F0F-2A12-4930-8195-973A963E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Poisson distribution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7EEDF-03E2-474E-9C31-D23102976E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tr-TR" sz="2200" dirty="0"/>
              <a:t>T</a:t>
            </a:r>
            <a:r>
              <a:rPr lang="en-US" sz="2200" dirty="0"/>
              <a:t>he probability that two customers will</a:t>
            </a:r>
            <a:r>
              <a:rPr lang="tr-TR" sz="2200" dirty="0"/>
              <a:t> arrive to the bank per minute while we know that </a:t>
            </a:r>
            <a:r>
              <a:rPr lang="tr-TR" sz="2200" u="sng" dirty="0"/>
              <a:t>the mean number </a:t>
            </a:r>
            <a:r>
              <a:rPr lang="tr-TR" sz="2200" dirty="0"/>
              <a:t>of customers arriving to the bank during corresponding period is 3.</a:t>
            </a:r>
          </a:p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418CCC5-875A-424B-8C1E-206D901C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668914" cy="1300976"/>
          </a:xfrm>
          <a:prstGeom prst="rect">
            <a:avLst/>
          </a:prstGeom>
        </p:spPr>
      </p:pic>
      <p:pic>
        <p:nvPicPr>
          <p:cNvPr id="7" name="Imagen 6" descr="Imagen que contiene captura de pantalla, pájaro, ave, flor&#10;&#10;Descripción generada automáticamente">
            <a:extLst>
              <a:ext uri="{FF2B5EF4-FFF2-40B4-BE49-F238E27FC236}">
                <a16:creationId xmlns:a16="http://schemas.microsoft.com/office/drawing/2014/main" id="{B6EED521-DDC3-44AF-812C-E1C7EDEF3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3576"/>
            <a:ext cx="3657600" cy="14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2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B9B-1F7F-49CD-892B-520886A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Poisson Approximation to Binomial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F2D43-73FA-42FA-80CC-3005E3EDBE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</a:t>
            </a:r>
            <a:r>
              <a:rPr lang="tr-TR" dirty="0"/>
              <a:t>n</a:t>
            </a:r>
            <a:r>
              <a:rPr lang="en-US" dirty="0"/>
              <a:t> is "large" and </a:t>
            </a:r>
            <a:r>
              <a:rPr lang="tr-TR" dirty="0"/>
              <a:t>p</a:t>
            </a:r>
            <a:r>
              <a:rPr lang="en-US" dirty="0"/>
              <a:t> is "small" enough, then Poisson distribution can be used to approximate a Binomial distribution.</a:t>
            </a:r>
            <a:endParaRPr lang="tr-TR" dirty="0"/>
          </a:p>
          <a:p>
            <a:r>
              <a:rPr lang="en-US" dirty="0"/>
              <a:t>Suppose 1000 women are screened for a rare type of cancer that has a nationwide incidence of 6 cases per 10,000 (i.e., p = 0.0006).</a:t>
            </a:r>
            <a:endParaRPr lang="tr-TR" dirty="0"/>
          </a:p>
          <a:p>
            <a:r>
              <a:rPr lang="tr-TR" dirty="0">
                <a:solidFill>
                  <a:srgbClr val="0070C0"/>
                </a:solidFill>
              </a:rPr>
              <a:t>What is the probability of finding two or fewer     cases?</a:t>
            </a:r>
          </a:p>
          <a:p>
            <a:r>
              <a:rPr lang="tr-TR" dirty="0"/>
              <a:t>Then, the Poisson mean is set equal to Binomial mean.</a:t>
            </a:r>
          </a:p>
        </p:txBody>
      </p:sp>
    </p:spTree>
    <p:extLst>
      <p:ext uri="{BB962C8B-B14F-4D97-AF65-F5344CB8AC3E}">
        <p14:creationId xmlns:p14="http://schemas.microsoft.com/office/powerpoint/2010/main" val="275348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A5D1ED3-8751-410B-ACAA-005D89B3C6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604785"/>
            <a:ext cx="8153400" cy="248663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39E5B64-7041-4BF3-984F-924573A2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06375"/>
            <a:ext cx="8153400" cy="990600"/>
          </a:xfrm>
        </p:spPr>
        <p:txBody>
          <a:bodyPr/>
          <a:lstStyle/>
          <a:p>
            <a:r>
              <a:rPr lang="tr-TR" dirty="0"/>
              <a:t>Poisson Approximation to Binomial</a:t>
            </a:r>
          </a:p>
        </p:txBody>
      </p:sp>
    </p:spTree>
    <p:extLst>
      <p:ext uri="{BB962C8B-B14F-4D97-AF65-F5344CB8AC3E}">
        <p14:creationId xmlns:p14="http://schemas.microsoft.com/office/powerpoint/2010/main" val="8672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We already know about </a:t>
            </a:r>
            <a:r>
              <a:rPr lang="en-US" b="1" noProof="0" dirty="0"/>
              <a:t>experiments</a:t>
            </a:r>
            <a:r>
              <a:rPr lang="en-US" noProof="0" dirty="0"/>
              <a:t>, </a:t>
            </a:r>
            <a:r>
              <a:rPr lang="en-US" b="1" noProof="0" dirty="0"/>
              <a:t>sample spaces</a:t>
            </a:r>
            <a:r>
              <a:rPr lang="en-US" noProof="0" dirty="0"/>
              <a:t>, and </a:t>
            </a:r>
            <a:r>
              <a:rPr lang="en-US" b="1" noProof="0" dirty="0"/>
              <a:t>events</a:t>
            </a:r>
            <a:r>
              <a:rPr lang="en-US" noProof="0" dirty="0"/>
              <a:t>. </a:t>
            </a:r>
            <a:r>
              <a:rPr lang="en-US" dirty="0"/>
              <a:t>N</a:t>
            </a:r>
            <a:r>
              <a:rPr lang="en-US" noProof="0" dirty="0" err="1"/>
              <a:t>ow</a:t>
            </a:r>
            <a:r>
              <a:rPr lang="en-US" noProof="0" dirty="0"/>
              <a:t>, we are interested in a number that is associated with the experiment. We conduct a random experiment E and after learning the outcome </a:t>
            </a:r>
            <a:r>
              <a:rPr lang="en-US" noProof="0" dirty="0">
                <a:sym typeface="Symbol"/>
              </a:rPr>
              <a:t></a:t>
            </a:r>
            <a:r>
              <a:rPr lang="en-US" noProof="0" dirty="0"/>
              <a:t> in S we calculate a number X. </a:t>
            </a:r>
          </a:p>
          <a:p>
            <a:pPr lvl="1"/>
            <a:r>
              <a:rPr lang="en-US" noProof="0" dirty="0"/>
              <a:t>That is, to each outcome </a:t>
            </a:r>
            <a:r>
              <a:rPr lang="en-US" noProof="0" dirty="0">
                <a:sym typeface="Symbol"/>
              </a:rPr>
              <a:t></a:t>
            </a:r>
            <a:r>
              <a:rPr lang="en-US" noProof="0" dirty="0"/>
              <a:t> in the sample space we associate a number X(</a:t>
            </a:r>
            <a:r>
              <a:rPr lang="en-US" noProof="0" dirty="0">
                <a:sym typeface="Symbol"/>
              </a:rPr>
              <a:t></a:t>
            </a:r>
            <a:r>
              <a:rPr lang="en-US" noProof="0" dirty="0"/>
              <a:t>) = x.</a:t>
            </a:r>
          </a:p>
          <a:p>
            <a:r>
              <a:rPr lang="tr-TR" dirty="0"/>
              <a:t>A random variable is a numeric description of the outcome of an experiment.</a:t>
            </a:r>
          </a:p>
          <a:p>
            <a:r>
              <a:rPr lang="en-US" dirty="0"/>
              <a:t>A random variable X is a function X : 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R that associates to each outcome </a:t>
            </a:r>
            <a:r>
              <a:rPr lang="en-US" dirty="0">
                <a:sym typeface="Symbol"/>
              </a:rPr>
              <a:t></a:t>
            </a:r>
            <a:r>
              <a:rPr lang="en-US" dirty="0"/>
              <a:t>S exactly one number X(</a:t>
            </a:r>
            <a:r>
              <a:rPr lang="en-US" dirty="0">
                <a:sym typeface="Symbol"/>
              </a:rPr>
              <a:t></a:t>
            </a:r>
            <a:r>
              <a:rPr lang="en-US" dirty="0"/>
              <a:t>) = x.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92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Poisson and </a:t>
            </a:r>
            <a:r>
              <a:rPr lang="tr-TR" dirty="0"/>
              <a:t>E</a:t>
            </a:r>
            <a:r>
              <a:rPr lang="en-US" dirty="0" err="1"/>
              <a:t>xponential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the arrival rates follow a Poisson process with mean arrival rate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tr-TR" dirty="0"/>
                  <a:t>)</a:t>
                </a:r>
                <a:r>
                  <a:rPr lang="en-US" dirty="0"/>
                  <a:t> per unit of time, there will be on average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occurrences per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units of time. </a:t>
                </a:r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Poisson distribution describing this process is</a:t>
                </a:r>
                <a:r>
                  <a:rPr lang="tr-TR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ca-E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The probability of no occurrences in t units of time</a:t>
                </a:r>
                <a:r>
                  <a:rPr lang="tr-TR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  <a:blipFill>
                <a:blip r:embed="rId2"/>
                <a:stretch>
                  <a:fillRect l="-449" t="-2194" r="-22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9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Poisson and </a:t>
            </a:r>
            <a:r>
              <a:rPr lang="tr-TR" dirty="0"/>
              <a:t>E</a:t>
            </a:r>
            <a:r>
              <a:rPr lang="en-US" dirty="0" err="1"/>
              <a:t>xponential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is possible then to interpret this as the probability that the time,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to the first occurrence is greater than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:endParaRPr lang="ca-E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a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ca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ca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a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a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ca-E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the probability that an event occur during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units of time is given by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ca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a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a-E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a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a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ca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ca-E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is the exponential distribution with a mean time between arrivals of 1/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1122" b="-33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938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0C794-221E-4078-8316-BAAE267E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Poisson and Exponential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D607A84-582D-4DFF-ABFB-B4170A2717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53000"/>
            <a:ext cx="8153400" cy="119985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991E37-09B7-4349-8133-7D340B2720F6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Suppose that </a:t>
            </a:r>
            <a:r>
              <a:rPr lang="en-US" dirty="0"/>
              <a:t>the number of cars arriving at a car wash during one hour is</a:t>
            </a:r>
            <a:r>
              <a:rPr lang="tr-TR" dirty="0"/>
              <a:t> </a:t>
            </a:r>
            <a:r>
              <a:rPr lang="en-US" dirty="0"/>
              <a:t>described by a Poisson </a:t>
            </a:r>
            <a:r>
              <a:rPr lang="en-US" dirty="0" err="1"/>
              <a:t>distr</a:t>
            </a:r>
            <a:r>
              <a:rPr lang="tr-TR" dirty="0"/>
              <a:t>i</a:t>
            </a:r>
            <a:r>
              <a:rPr lang="en-US" dirty="0" err="1"/>
              <a:t>bution</a:t>
            </a:r>
            <a:r>
              <a:rPr lang="en-US" dirty="0"/>
              <a:t> with a mean of 10 cars per hour</a:t>
            </a:r>
            <a:r>
              <a:rPr lang="tr-TR" dirty="0"/>
              <a:t>. </a:t>
            </a:r>
          </a:p>
          <a:p>
            <a:r>
              <a:rPr lang="tr-TR" dirty="0">
                <a:latin typeface="+mj-lt"/>
                <a:ea typeface="Cambria Math" panose="02040503050406030204" pitchFamily="18" charset="0"/>
              </a:rPr>
              <a:t>Since the average number of arrivals 10 cars per hour, the average time between cars is </a:t>
            </a:r>
          </a:p>
          <a:p>
            <a:r>
              <a:rPr lang="tr-TR" dirty="0">
                <a:latin typeface="+mj-lt"/>
                <a:ea typeface="Cambria Math" panose="02040503050406030204" pitchFamily="18" charset="0"/>
              </a:rPr>
              <a:t>1 hour/10 cars =0.1 hour/car</a:t>
            </a:r>
            <a:endParaRPr lang="ca-ES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6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Poisson and </a:t>
            </a:r>
            <a:r>
              <a:rPr lang="tr-TR" dirty="0"/>
              <a:t>E</a:t>
            </a:r>
            <a:r>
              <a:rPr lang="en-US" dirty="0" err="1"/>
              <a:t>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exponential distribution, then, is also representative of a Poisson process but describes the time between arrivals and specifies that these time intervals are completely random.</a:t>
            </a:r>
            <a:endParaRPr lang="ca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3829515"/>
            <a:ext cx="4002844" cy="26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6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Continuous</a:t>
            </a:r>
            <a:r>
              <a:rPr lang="ca-ES" dirty="0"/>
              <a:t> </a:t>
            </a:r>
            <a:r>
              <a:rPr lang="en-US" dirty="0"/>
              <a:t>probability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1207173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case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function that accompanies a continuous random variable is a continuous mathematical function that </a:t>
            </a:r>
            <a:r>
              <a:rPr lang="en-US" b="1" dirty="0"/>
              <a:t>integrates</a:t>
            </a:r>
            <a:r>
              <a:rPr lang="en-US" dirty="0"/>
              <a:t> to 1.  </a:t>
            </a:r>
          </a:p>
          <a:p>
            <a:r>
              <a:rPr lang="en-US" dirty="0"/>
              <a:t>The probabilities associated with continuous functions are just areas </a:t>
            </a:r>
            <a:r>
              <a:rPr lang="en-US" b="1" dirty="0"/>
              <a:t>under</a:t>
            </a:r>
            <a:r>
              <a:rPr lang="en-US" dirty="0"/>
              <a:t> the curve.</a:t>
            </a:r>
          </a:p>
          <a:p>
            <a:r>
              <a:rPr lang="en-US" dirty="0"/>
              <a:t>Probabilities are given for a </a:t>
            </a:r>
            <a:r>
              <a:rPr lang="en-US" b="1" dirty="0"/>
              <a:t>range of values</a:t>
            </a:r>
            <a:r>
              <a:rPr lang="en-US" dirty="0"/>
              <a:t>, rather than a particular value</a:t>
            </a:r>
          </a:p>
        </p:txBody>
      </p:sp>
    </p:spTree>
    <p:extLst>
      <p:ext uri="{BB962C8B-B14F-4D97-AF65-F5344CB8AC3E}">
        <p14:creationId xmlns:p14="http://schemas.microsoft.com/office/powerpoint/2010/main" val="387376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case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/>
              <a:t>For example, recall the negative exponential function (in probability, this is called an “exponential distribution”):  </a:t>
            </a:r>
          </a:p>
          <a:p>
            <a:pPr lvl="1"/>
            <a:endParaRPr lang="ca-ES"/>
          </a:p>
          <a:p>
            <a:pPr lvl="1"/>
            <a:endParaRPr lang="ca-ES"/>
          </a:p>
          <a:p>
            <a:pPr lvl="1"/>
            <a:r>
              <a:rPr lang="en-US"/>
              <a:t>This function integrates to 1</a:t>
            </a:r>
          </a:p>
          <a:p>
            <a:pPr lvl="1"/>
            <a:endParaRPr lang="en-US" dirty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28595"/>
              </p:ext>
            </p:extLst>
          </p:nvPr>
        </p:nvGraphicFramePr>
        <p:xfrm>
          <a:off x="2609850" y="4705350"/>
          <a:ext cx="49863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650960" imgH="482400" progId="Equation.3">
                  <p:embed/>
                </p:oleObj>
              </mc:Choice>
              <mc:Fallback>
                <p:oleObj name="Equation" r:id="rId3" imgW="1650960" imgH="482400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705350"/>
                        <a:ext cx="4986338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201594"/>
              </p:ext>
            </p:extLst>
          </p:nvPr>
        </p:nvGraphicFramePr>
        <p:xfrm>
          <a:off x="3581400" y="2895600"/>
          <a:ext cx="2057309" cy="75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2057309" cy="75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051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Continuous case: “probability density function” (pdf)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probability that x is any exact particular value (such as 1.9976) is 0; we can only assign probabilities to possible ranges of x.  </a:t>
            </a:r>
          </a:p>
          <a:p>
            <a:endParaRPr lang="en-US" dirty="0"/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1846178" y="3390900"/>
            <a:ext cx="5257800" cy="2514600"/>
            <a:chOff x="1152" y="1728"/>
            <a:chExt cx="3312" cy="1584"/>
          </a:xfrm>
        </p:grpSpPr>
        <p:grpSp>
          <p:nvGrpSpPr>
            <p:cNvPr id="170003" name="Group 19"/>
            <p:cNvGrpSpPr>
              <a:grpSpLocks/>
            </p:cNvGrpSpPr>
            <p:nvPr/>
          </p:nvGrpSpPr>
          <p:grpSpPr bwMode="auto">
            <a:xfrm>
              <a:off x="1152" y="1728"/>
              <a:ext cx="3312" cy="1584"/>
              <a:chOff x="1152" y="1728"/>
              <a:chExt cx="3312" cy="1584"/>
            </a:xfrm>
          </p:grpSpPr>
          <p:sp>
            <p:nvSpPr>
              <p:cNvPr id="169989" name="Line 5"/>
              <p:cNvSpPr>
                <a:spLocks noChangeShapeType="1"/>
              </p:cNvSpPr>
              <p:nvPr/>
            </p:nvSpPr>
            <p:spPr bwMode="auto">
              <a:xfrm>
                <a:off x="2610" y="1728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990" name="Line 6"/>
              <p:cNvSpPr>
                <a:spLocks noChangeShapeType="1"/>
              </p:cNvSpPr>
              <p:nvPr/>
            </p:nvSpPr>
            <p:spPr bwMode="auto">
              <a:xfrm>
                <a:off x="1152" y="2910"/>
                <a:ext cx="29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991" name="Text Box 7"/>
              <p:cNvSpPr txBox="1">
                <a:spLocks noChangeArrowheads="1"/>
              </p:cNvSpPr>
              <p:nvPr/>
            </p:nvSpPr>
            <p:spPr bwMode="auto">
              <a:xfrm>
                <a:off x="4172" y="2872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2000" b="1" i="1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69992" name="Text Box 8"/>
              <p:cNvSpPr txBox="1">
                <a:spLocks noChangeArrowheads="1"/>
              </p:cNvSpPr>
              <p:nvPr/>
            </p:nvSpPr>
            <p:spPr bwMode="auto">
              <a:xfrm>
                <a:off x="2714" y="1728"/>
                <a:ext cx="11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2000" b="1" i="1">
                    <a:latin typeface="Times New Roman" pitchFamily="18" charset="0"/>
                  </a:rPr>
                  <a:t>p(x)=e</a:t>
                </a:r>
                <a:r>
                  <a:rPr lang="en-US" sz="2000" b="1" i="1" baseline="30000">
                    <a:latin typeface="Times New Roman" pitchFamily="18" charset="0"/>
                  </a:rPr>
                  <a:t>-x</a:t>
                </a:r>
                <a:endParaRPr lang="en-US" sz="2000" b="1">
                  <a:latin typeface="Times New Roman" pitchFamily="18" charset="0"/>
                </a:endParaRPr>
              </a:p>
            </p:txBody>
          </p:sp>
        </p:grpSp>
        <p:sp>
          <p:nvSpPr>
            <p:cNvPr id="169993" name="Arc 9"/>
            <p:cNvSpPr>
              <a:spLocks/>
            </p:cNvSpPr>
            <p:nvPr/>
          </p:nvSpPr>
          <p:spPr bwMode="auto">
            <a:xfrm rot="-10800000">
              <a:off x="2608" y="2272"/>
              <a:ext cx="1495" cy="5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sz="24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2401" y="2222"/>
              <a:ext cx="8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4724400" y="4810125"/>
            <a:ext cx="0" cy="45720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5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36" name="Group 28"/>
          <p:cNvGrpSpPr>
            <a:grpSpLocks/>
          </p:cNvGrpSpPr>
          <p:nvPr/>
        </p:nvGrpSpPr>
        <p:grpSpPr bwMode="auto">
          <a:xfrm>
            <a:off x="1712995" y="2355098"/>
            <a:ext cx="5257800" cy="2525713"/>
            <a:chOff x="1152" y="1728"/>
            <a:chExt cx="3312" cy="1591"/>
          </a:xfrm>
        </p:grpSpPr>
        <p:grpSp>
          <p:nvGrpSpPr>
            <p:cNvPr id="171035" name="Group 27"/>
            <p:cNvGrpSpPr>
              <a:grpSpLocks/>
            </p:cNvGrpSpPr>
            <p:nvPr/>
          </p:nvGrpSpPr>
          <p:grpSpPr bwMode="auto">
            <a:xfrm>
              <a:off x="1152" y="1728"/>
              <a:ext cx="3312" cy="1591"/>
              <a:chOff x="1152" y="1728"/>
              <a:chExt cx="3312" cy="1591"/>
            </a:xfrm>
          </p:grpSpPr>
          <p:grpSp>
            <p:nvGrpSpPr>
              <p:cNvPr id="171033" name="Group 25"/>
              <p:cNvGrpSpPr>
                <a:grpSpLocks/>
              </p:cNvGrpSpPr>
              <p:nvPr/>
            </p:nvGrpSpPr>
            <p:grpSpPr bwMode="auto">
              <a:xfrm>
                <a:off x="1152" y="1728"/>
                <a:ext cx="3312" cy="1584"/>
                <a:chOff x="1152" y="1728"/>
                <a:chExt cx="3312" cy="1584"/>
              </a:xfrm>
            </p:grpSpPr>
            <p:grpSp>
              <p:nvGrpSpPr>
                <p:cNvPr id="171032" name="Group 24"/>
                <p:cNvGrpSpPr>
                  <a:grpSpLocks/>
                </p:cNvGrpSpPr>
                <p:nvPr/>
              </p:nvGrpSpPr>
              <p:grpSpPr bwMode="auto">
                <a:xfrm>
                  <a:off x="1152" y="1728"/>
                  <a:ext cx="3312" cy="1584"/>
                  <a:chOff x="1152" y="1728"/>
                  <a:chExt cx="3312" cy="1584"/>
                </a:xfrm>
              </p:grpSpPr>
              <p:sp>
                <p:nvSpPr>
                  <p:cNvPr id="17101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610" y="1728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910"/>
                    <a:ext cx="29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2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872"/>
                    <a:ext cx="2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2000" b="1" i="1">
                        <a:latin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7102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4" y="1728"/>
                    <a:ext cx="107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2000" b="1" i="1">
                        <a:latin typeface="Times New Roman" pitchFamily="18" charset="0"/>
                      </a:rPr>
                      <a:t>p(x)=e</a:t>
                    </a:r>
                    <a:r>
                      <a:rPr lang="en-US" sz="2000" b="1" i="1" baseline="30000">
                        <a:latin typeface="Times New Roman" pitchFamily="18" charset="0"/>
                      </a:rPr>
                      <a:t>-x</a:t>
                    </a:r>
                  </a:p>
                </p:txBody>
              </p:sp>
            </p:grpSp>
            <p:sp>
              <p:nvSpPr>
                <p:cNvPr id="171022" name="Arc 14"/>
                <p:cNvSpPr>
                  <a:spLocks/>
                </p:cNvSpPr>
                <p:nvPr/>
              </p:nvSpPr>
              <p:spPr bwMode="auto">
                <a:xfrm rot="-10800000">
                  <a:off x="2608" y="2272"/>
                  <a:ext cx="1495" cy="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pPr eaLnBrk="1" hangingPunct="1"/>
                  <a:endParaRPr lang="en-US" sz="2400" b="1">
                    <a:solidFill>
                      <a:schemeClr val="accent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10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01" y="2222"/>
                  <a:ext cx="8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sz="2000" b="1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71034" name="Group 26"/>
              <p:cNvGrpSpPr>
                <a:grpSpLocks/>
              </p:cNvGrpSpPr>
              <p:nvPr/>
            </p:nvGrpSpPr>
            <p:grpSpPr bwMode="auto">
              <a:xfrm>
                <a:off x="2832" y="2592"/>
                <a:ext cx="472" cy="727"/>
                <a:chOff x="2832" y="2592"/>
                <a:chExt cx="472" cy="727"/>
              </a:xfrm>
            </p:grpSpPr>
            <p:sp>
              <p:nvSpPr>
                <p:cNvPr id="171025" name="AutoShape 17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88" cy="144"/>
                </a:xfrm>
                <a:prstGeom prst="rtTriangle">
                  <a:avLst/>
                </a:prstGeom>
                <a:solidFill>
                  <a:schemeClr val="accent1"/>
                </a:solidFill>
                <a:ln w="349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0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880" y="2738"/>
                  <a:ext cx="384" cy="19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027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02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264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02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32" y="3120"/>
                  <a:ext cx="8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sz="20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710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216" y="3120"/>
                  <a:ext cx="88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sz="2000" b="1">
                      <a:latin typeface="Times New Roman" pitchFamily="18" charset="0"/>
                    </a:rPr>
                    <a:t>2</a:t>
                  </a:r>
                </a:p>
              </p:txBody>
            </p:sp>
          </p:grpSp>
        </p:grp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2880" y="2592"/>
              <a:ext cx="0" cy="336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example, the probability of x falling within 1 to 2</a:t>
            </a:r>
          </a:p>
        </p:txBody>
      </p:sp>
      <p:graphicFrame>
        <p:nvGraphicFramePr>
          <p:cNvPr id="26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5209255"/>
              </p:ext>
            </p:extLst>
          </p:nvPr>
        </p:nvGraphicFramePr>
        <p:xfrm>
          <a:off x="1095684" y="5257800"/>
          <a:ext cx="5995533" cy="78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3581280" imgH="469800" progId="Equation.3">
                  <p:embed/>
                </p:oleObj>
              </mc:Choice>
              <mc:Fallback>
                <p:oleObj name="Equation" r:id="rId3" imgW="3581280" imgH="46980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684" y="5257800"/>
                        <a:ext cx="5995533" cy="786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546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Cumulative distribution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in the discrete case, we can specify the “cumulative distribution function” (CDF):</a:t>
            </a:r>
          </a:p>
          <a:p>
            <a:endParaRPr lang="en-US" dirty="0"/>
          </a:p>
          <a:p>
            <a:r>
              <a:rPr lang="en-US" dirty="0"/>
              <a:t>The CDF here = P(</a:t>
            </a:r>
            <a:r>
              <a:rPr lang="en-US" dirty="0" err="1"/>
              <a:t>x≤A</a:t>
            </a:r>
            <a:r>
              <a:rPr lang="en-US" dirty="0"/>
              <a:t>)= </a:t>
            </a:r>
          </a:p>
          <a:p>
            <a:endParaRPr lang="en-US" dirty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797707"/>
              </p:ext>
            </p:extLst>
          </p:nvPr>
        </p:nvGraphicFramePr>
        <p:xfrm>
          <a:off x="1066800" y="4267200"/>
          <a:ext cx="7056069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2844800" imgH="469900" progId="Equation.3">
                  <p:embed/>
                </p:oleObj>
              </mc:Choice>
              <mc:Fallback>
                <p:oleObj r:id="rId3" imgW="2844800" imgH="4699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7056069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3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Random variables can be discrete or continuous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random variables have a countable number of outcomes</a:t>
            </a:r>
            <a:r>
              <a:rPr lang="tr-TR" dirty="0"/>
              <a:t>.</a:t>
            </a:r>
            <a:endParaRPr lang="en-US" dirty="0"/>
          </a:p>
          <a:p>
            <a:pPr lvl="1"/>
            <a:r>
              <a:rPr lang="en-US" dirty="0"/>
              <a:t>Examples: Dead/alive, treatment/placebo, dice, counts, </a:t>
            </a:r>
            <a:r>
              <a:rPr lang="tr-TR" dirty="0"/>
              <a:t>the number of units sold, the </a:t>
            </a:r>
            <a:r>
              <a:rPr lang="en-US" dirty="0"/>
              <a:t>number of costumers </a:t>
            </a:r>
            <a:r>
              <a:rPr lang="tr-TR" dirty="0"/>
              <a:t>enter a bank by </a:t>
            </a:r>
            <a:r>
              <a:rPr lang="en-US" dirty="0"/>
              <a:t>unit of time…</a:t>
            </a:r>
            <a:endParaRPr lang="tr-TR" dirty="0"/>
          </a:p>
          <a:p>
            <a:r>
              <a:rPr lang="en-US" dirty="0"/>
              <a:t>Continuous random variables have an infinite continuum of possible values. </a:t>
            </a:r>
          </a:p>
          <a:p>
            <a:pPr lvl="1"/>
            <a:r>
              <a:rPr lang="en-US" dirty="0"/>
              <a:t>Examples: blood pressure, weight, the speed of a car, the real numbers from 1 to 6, time between arrivals…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40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73099" name="Group 43"/>
          <p:cNvGrpSpPr>
            <a:grpSpLocks/>
          </p:cNvGrpSpPr>
          <p:nvPr/>
        </p:nvGrpSpPr>
        <p:grpSpPr bwMode="auto">
          <a:xfrm>
            <a:off x="1905000" y="2209800"/>
            <a:ext cx="5410200" cy="2057400"/>
            <a:chOff x="1200" y="1392"/>
            <a:chExt cx="3408" cy="1296"/>
          </a:xfrm>
        </p:grpSpPr>
        <p:grpSp>
          <p:nvGrpSpPr>
            <p:cNvPr id="173098" name="Group 42"/>
            <p:cNvGrpSpPr>
              <a:grpSpLocks/>
            </p:cNvGrpSpPr>
            <p:nvPr/>
          </p:nvGrpSpPr>
          <p:grpSpPr bwMode="auto">
            <a:xfrm>
              <a:off x="1200" y="1392"/>
              <a:ext cx="3408" cy="1296"/>
              <a:chOff x="1200" y="1392"/>
              <a:chExt cx="3408" cy="1296"/>
            </a:xfrm>
          </p:grpSpPr>
          <p:sp>
            <p:nvSpPr>
              <p:cNvPr id="173061" name="Line 5"/>
              <p:cNvSpPr>
                <a:spLocks noChangeShapeType="1"/>
              </p:cNvSpPr>
              <p:nvPr/>
            </p:nvSpPr>
            <p:spPr bwMode="auto">
              <a:xfrm>
                <a:off x="3287" y="2228"/>
                <a:ext cx="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62" name="Text Box 6"/>
              <p:cNvSpPr txBox="1">
                <a:spLocks noChangeArrowheads="1"/>
              </p:cNvSpPr>
              <p:nvPr/>
            </p:nvSpPr>
            <p:spPr bwMode="auto">
              <a:xfrm>
                <a:off x="3278" y="2425"/>
                <a:ext cx="9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  <p:grpSp>
            <p:nvGrpSpPr>
              <p:cNvPr id="173097" name="Group 41"/>
              <p:cNvGrpSpPr>
                <a:grpSpLocks/>
              </p:cNvGrpSpPr>
              <p:nvPr/>
            </p:nvGrpSpPr>
            <p:grpSpPr bwMode="auto">
              <a:xfrm>
                <a:off x="1200" y="1392"/>
                <a:ext cx="3408" cy="1296"/>
                <a:chOff x="1200" y="1392"/>
                <a:chExt cx="3408" cy="1296"/>
              </a:xfrm>
            </p:grpSpPr>
            <p:grpSp>
              <p:nvGrpSpPr>
                <p:cNvPr id="173096" name="Group 40"/>
                <p:cNvGrpSpPr>
                  <a:grpSpLocks/>
                </p:cNvGrpSpPr>
                <p:nvPr/>
              </p:nvGrpSpPr>
              <p:grpSpPr bwMode="auto">
                <a:xfrm>
                  <a:off x="2712" y="1923"/>
                  <a:ext cx="579" cy="434"/>
                  <a:chOff x="2712" y="1923"/>
                  <a:chExt cx="579" cy="434"/>
                </a:xfrm>
              </p:grpSpPr>
              <p:sp>
                <p:nvSpPr>
                  <p:cNvPr id="1730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207"/>
                    <a:ext cx="284" cy="15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0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742" y="1955"/>
                    <a:ext cx="41" cy="39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0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1923"/>
                    <a:ext cx="49" cy="40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0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2018"/>
                    <a:ext cx="40" cy="33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06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63" y="2057"/>
                    <a:ext cx="40" cy="29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3095" name="Group 3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3408" cy="1296"/>
                  <a:chOff x="1200" y="1392"/>
                  <a:chExt cx="3408" cy="1296"/>
                </a:xfrm>
              </p:grpSpPr>
              <p:grpSp>
                <p:nvGrpSpPr>
                  <p:cNvPr id="17309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200" y="1392"/>
                    <a:ext cx="3408" cy="1296"/>
                    <a:chOff x="1200" y="1392"/>
                    <a:chExt cx="3408" cy="1296"/>
                  </a:xfrm>
                </p:grpSpPr>
                <p:grpSp>
                  <p:nvGrpSpPr>
                    <p:cNvPr id="173093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0" y="1392"/>
                      <a:ext cx="3408" cy="1296"/>
                      <a:chOff x="1200" y="1392"/>
                      <a:chExt cx="3408" cy="1296"/>
                    </a:xfrm>
                  </p:grpSpPr>
                  <p:grpSp>
                    <p:nvGrpSpPr>
                      <p:cNvPr id="173092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00" y="1392"/>
                        <a:ext cx="3408" cy="1296"/>
                        <a:chOff x="1200" y="1392"/>
                        <a:chExt cx="3408" cy="1296"/>
                      </a:xfrm>
                    </p:grpSpPr>
                    <p:sp>
                      <p:nvSpPr>
                        <p:cNvPr id="173074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00" y="1392"/>
                          <a:ext cx="0" cy="12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3075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00" y="2359"/>
                          <a:ext cx="3085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3076" name="Text Box 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07" y="2328"/>
                          <a:ext cx="30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US" sz="2000" b="1" i="1">
                              <a:latin typeface="Times New Roman" pitchFamily="18" charset="0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73077" name="Text Box 2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07" y="1392"/>
                          <a:ext cx="50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en-US" sz="2000" b="1" i="1">
                              <a:latin typeface="Times New Roman" pitchFamily="18" charset="0"/>
                            </a:rPr>
                            <a:t>p(x)</a:t>
                          </a:r>
                          <a:endParaRPr lang="en-US" sz="2000" b="1">
                            <a:latin typeface="Times New Roman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73078" name="Arc 22"/>
                      <p:cNvSpPr>
                        <a:spLocks/>
                      </p:cNvSpPr>
                      <p:nvPr/>
                    </p:nvSpPr>
                    <p:spPr bwMode="auto">
                      <a:xfrm rot="-10800000">
                        <a:off x="2698" y="1837"/>
                        <a:ext cx="1538" cy="46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3079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85" y="1796"/>
                        <a:ext cx="86" cy="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/>
                      <a:p>
                        <a:r>
                          <a:rPr lang="en-US" sz="2000" b="1">
                            <a:latin typeface="Times New Roman" pitchFamily="18" charset="0"/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173080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7" y="2109"/>
                      <a:ext cx="284" cy="102"/>
                    </a:xfrm>
                    <a:prstGeom prst="rtTriangl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081" name="Rectangle 2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710" y="1904"/>
                      <a:ext cx="41" cy="45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082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6" y="2182"/>
                      <a:ext cx="585" cy="1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083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7" y="2010"/>
                      <a:ext cx="40" cy="34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08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4" y="2081"/>
                      <a:ext cx="41" cy="27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308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2112"/>
                    <a:ext cx="41" cy="2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2736" y="2160"/>
              <a:ext cx="384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43614"/>
              </p:ext>
            </p:extLst>
          </p:nvPr>
        </p:nvGraphicFramePr>
        <p:xfrm>
          <a:off x="1471613" y="4953000"/>
          <a:ext cx="65801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2070000" imgH="228600" progId="Equation.3">
                  <p:embed/>
                </p:oleObj>
              </mc:Choice>
              <mc:Fallback>
                <p:oleObj name="Equation" r:id="rId3" imgW="2070000" imgH="228600" progId="Equation.3">
                  <p:embed/>
                  <p:pic>
                    <p:nvPicPr>
                      <p:cNvPr id="3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953000"/>
                        <a:ext cx="6580187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00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and pdf for exponential</a:t>
            </a:r>
            <a:endParaRPr lang="ca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49" y="2793846"/>
            <a:ext cx="4070543" cy="325643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ca-E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cdf</a:t>
            </a:r>
            <a:endParaRPr lang="ca-ES" dirty="0"/>
          </a:p>
        </p:txBody>
      </p:sp>
      <p:sp>
        <p:nvSpPr>
          <p:cNvPr id="6" name="Rectangle 5"/>
          <p:cNvSpPr/>
          <p:nvPr/>
        </p:nvSpPr>
        <p:spPr>
          <a:xfrm>
            <a:off x="647700" y="61363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/>
              <a:t>Skbkekas</a:t>
            </a:r>
            <a:r>
              <a:rPr lang="ca-ES" sz="1200" dirty="0"/>
              <a:t> - </a:t>
            </a:r>
            <a:r>
              <a:rPr lang="ca-ES" sz="1200" dirty="0" err="1"/>
              <a:t>Own</a:t>
            </a:r>
            <a:r>
              <a:rPr lang="ca-ES" sz="1200" dirty="0"/>
              <a:t> </a:t>
            </a:r>
            <a:r>
              <a:rPr lang="ca-ES" sz="1200" dirty="0" err="1"/>
              <a:t>work</a:t>
            </a:r>
            <a:r>
              <a:rPr lang="ca-ES" sz="1200" dirty="0"/>
              <a:t> </a:t>
            </a:r>
            <a:r>
              <a:rPr lang="ca-ES" sz="1200" dirty="0" err="1"/>
              <a:t>This</a:t>
            </a:r>
            <a:r>
              <a:rPr lang="ca-ES" sz="1200" dirty="0"/>
              <a:t> </a:t>
            </a:r>
            <a:r>
              <a:rPr lang="ca-ES" sz="1200" dirty="0" err="1"/>
              <a:t>graphic</a:t>
            </a:r>
            <a:r>
              <a:rPr lang="ca-ES" sz="1200" dirty="0"/>
              <a:t> </a:t>
            </a:r>
            <a:r>
              <a:rPr lang="ca-ES" sz="1200" dirty="0" err="1"/>
              <a:t>was</a:t>
            </a:r>
            <a:r>
              <a:rPr lang="ca-ES" sz="1200" dirty="0"/>
              <a:t> </a:t>
            </a:r>
            <a:r>
              <a:rPr lang="ca-ES" sz="1200" dirty="0" err="1"/>
              <a:t>created</a:t>
            </a:r>
            <a:r>
              <a:rPr lang="ca-ES" sz="1200" dirty="0"/>
              <a:t> </a:t>
            </a:r>
            <a:r>
              <a:rPr lang="ca-ES" sz="1200" dirty="0" err="1"/>
              <a:t>with</a:t>
            </a:r>
            <a:r>
              <a:rPr lang="ca-ES" sz="1200" dirty="0"/>
              <a:t> </a:t>
            </a:r>
            <a:r>
              <a:rPr lang="ca-ES" sz="1200" dirty="0" err="1"/>
              <a:t>matplotlib</a:t>
            </a:r>
            <a:r>
              <a:rPr lang="ca-ES" sz="1200" dirty="0"/>
              <a:t>., CC BY 3.0, https://commons.wikimedia.org/w/index.php?curid=9508326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793846"/>
            <a:ext cx="4143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The uniform distribution: all values are equally likely</a:t>
            </a:r>
            <a:r>
              <a:rPr lang="tr-TR" dirty="0"/>
              <a:t>.</a:t>
            </a:r>
          </a:p>
          <a:p>
            <a:r>
              <a:rPr lang="tr-TR" dirty="0"/>
              <a:t>The pdf of Uniform distribution is: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f(x)</a:t>
            </a:r>
            <a:r>
              <a:rPr lang="tr-TR" dirty="0"/>
              <a:t> </a:t>
            </a:r>
            <a:r>
              <a:rPr lang="en-US" dirty="0"/>
              <a:t>= 1</a:t>
            </a:r>
            <a:r>
              <a:rPr lang="tr-TR" dirty="0"/>
              <a:t>/b-a</a:t>
            </a:r>
            <a:r>
              <a:rPr lang="en-US" dirty="0"/>
              <a:t> ,  for </a:t>
            </a:r>
            <a:r>
              <a:rPr lang="tr-TR" dirty="0"/>
              <a:t>b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x </a:t>
            </a:r>
            <a:r>
              <a:rPr lang="tr-TR" dirty="0">
                <a:sym typeface="Symbol" pitchFamily="18" charset="2"/>
              </a:rPr>
              <a:t> a</a:t>
            </a:r>
            <a:endParaRPr lang="en-US" dirty="0"/>
          </a:p>
          <a:p>
            <a:r>
              <a:rPr lang="en-US" dirty="0"/>
              <a:t>The uniform distribution: f(x)</a:t>
            </a:r>
            <a:r>
              <a:rPr lang="tr-TR" dirty="0"/>
              <a:t> </a:t>
            </a:r>
            <a:r>
              <a:rPr lang="en-US" dirty="0"/>
              <a:t>= 1 ,  for 1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x </a:t>
            </a:r>
            <a:r>
              <a:rPr lang="en-US" dirty="0"/>
              <a:t>0</a:t>
            </a:r>
            <a:r>
              <a:rPr lang="en-US" dirty="0">
                <a:sym typeface="Symbol" pitchFamily="18" charset="2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74101" name="Group 21"/>
          <p:cNvGrpSpPr>
            <a:grpSpLocks/>
          </p:cNvGrpSpPr>
          <p:nvPr/>
        </p:nvGrpSpPr>
        <p:grpSpPr bwMode="auto">
          <a:xfrm>
            <a:off x="2479548" y="4305300"/>
            <a:ext cx="4419600" cy="1905000"/>
            <a:chOff x="1728" y="1920"/>
            <a:chExt cx="2784" cy="1200"/>
          </a:xfrm>
        </p:grpSpPr>
        <p:sp>
          <p:nvSpPr>
            <p:cNvPr id="174086" name="Rectangle 6"/>
            <p:cNvSpPr>
              <a:spLocks noChangeArrowheads="1"/>
            </p:cNvSpPr>
            <p:nvPr/>
          </p:nvSpPr>
          <p:spPr bwMode="auto">
            <a:xfrm>
              <a:off x="2976" y="2362"/>
              <a:ext cx="685" cy="4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100" name="Group 20"/>
            <p:cNvGrpSpPr>
              <a:grpSpLocks/>
            </p:cNvGrpSpPr>
            <p:nvPr/>
          </p:nvGrpSpPr>
          <p:grpSpPr bwMode="auto">
            <a:xfrm>
              <a:off x="1728" y="1920"/>
              <a:ext cx="2784" cy="1200"/>
              <a:chOff x="1728" y="1920"/>
              <a:chExt cx="2784" cy="1200"/>
            </a:xfrm>
          </p:grpSpPr>
          <p:grpSp>
            <p:nvGrpSpPr>
              <p:cNvPr id="174099" name="Group 19"/>
              <p:cNvGrpSpPr>
                <a:grpSpLocks/>
              </p:cNvGrpSpPr>
              <p:nvPr/>
            </p:nvGrpSpPr>
            <p:grpSpPr bwMode="auto">
              <a:xfrm>
                <a:off x="1728" y="1920"/>
                <a:ext cx="2784" cy="1200"/>
                <a:chOff x="1728" y="1920"/>
                <a:chExt cx="2784" cy="1200"/>
              </a:xfrm>
            </p:grpSpPr>
            <p:sp>
              <p:nvSpPr>
                <p:cNvPr id="174089" name="Line 9"/>
                <p:cNvSpPr>
                  <a:spLocks noChangeShapeType="1"/>
                </p:cNvSpPr>
                <p:nvPr/>
              </p:nvSpPr>
              <p:spPr bwMode="auto">
                <a:xfrm>
                  <a:off x="2976" y="1920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090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832"/>
                  <a:ext cx="25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0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266" y="2786"/>
                  <a:ext cx="246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sz="2000" b="1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740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41" y="1920"/>
                  <a:ext cx="4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sz="2000" b="1" i="1">
                      <a:latin typeface="Times New Roman" pitchFamily="18" charset="0"/>
                    </a:rPr>
                    <a:t>p(x)</a:t>
                  </a:r>
                  <a:endParaRPr lang="en-US" sz="2000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74093" name="Text Box 13"/>
              <p:cNvSpPr txBox="1">
                <a:spLocks noChangeArrowheads="1"/>
              </p:cNvSpPr>
              <p:nvPr/>
            </p:nvSpPr>
            <p:spPr bwMode="auto">
              <a:xfrm>
                <a:off x="2778" y="2294"/>
                <a:ext cx="7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3634" y="2951"/>
              <a:ext cx="7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 b="1">
                  <a:latin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195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see it’s a probability distribution because it integrates to 1 (the area under the curve is 1):</a:t>
            </a:r>
          </a:p>
          <a:p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47706"/>
              </p:ext>
            </p:extLst>
          </p:nvPr>
        </p:nvGraphicFramePr>
        <p:xfrm>
          <a:off x="2286000" y="3505200"/>
          <a:ext cx="432556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1155700" imgH="469900" progId="Equation.3">
                  <p:embed/>
                </p:oleObj>
              </mc:Choice>
              <mc:Fallback>
                <p:oleObj r:id="rId3" imgW="1155700" imgH="4699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4325568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62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probability that x is between ¼ and ½?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tr-TR" dirty="0"/>
          </a:p>
          <a:p>
            <a:r>
              <a:rPr lang="en-US" dirty="0"/>
              <a:t>P</a:t>
            </a:r>
            <a:r>
              <a:rPr lang="tr-TR" dirty="0"/>
              <a:t> </a:t>
            </a:r>
            <a:r>
              <a:rPr lang="en-US" dirty="0"/>
              <a:t>(½ </a:t>
            </a:r>
            <a:r>
              <a:rPr lang="en-US" dirty="0">
                <a:sym typeface="Symbol" pitchFamily="18" charset="2"/>
              </a:rPr>
              <a:t></a:t>
            </a:r>
            <a:r>
              <a:rPr lang="tr-TR" dirty="0">
                <a:sym typeface="Symbol" pitchFamily="18" charset="2"/>
              </a:rPr>
              <a:t> </a:t>
            </a:r>
            <a:r>
              <a:rPr lang="en-US" dirty="0"/>
              <a:t>x</a:t>
            </a:r>
            <a:r>
              <a:rPr lang="tr-TR" dirty="0"/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¼ )</a:t>
            </a:r>
            <a:r>
              <a:rPr lang="tr-TR" dirty="0"/>
              <a:t> </a:t>
            </a:r>
            <a:r>
              <a:rPr lang="en-US" dirty="0"/>
              <a:t>= ¼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175127" name="Group 23"/>
          <p:cNvGrpSpPr>
            <a:grpSpLocks/>
          </p:cNvGrpSpPr>
          <p:nvPr/>
        </p:nvGrpSpPr>
        <p:grpSpPr bwMode="auto">
          <a:xfrm>
            <a:off x="1828801" y="2478088"/>
            <a:ext cx="4953000" cy="2362200"/>
            <a:chOff x="1152" y="1968"/>
            <a:chExt cx="3120" cy="1488"/>
          </a:xfrm>
        </p:grpSpPr>
        <p:grpSp>
          <p:nvGrpSpPr>
            <p:cNvPr id="175126" name="Group 22"/>
            <p:cNvGrpSpPr>
              <a:grpSpLocks/>
            </p:cNvGrpSpPr>
            <p:nvPr/>
          </p:nvGrpSpPr>
          <p:grpSpPr bwMode="auto">
            <a:xfrm>
              <a:off x="1152" y="1968"/>
              <a:ext cx="3120" cy="1488"/>
              <a:chOff x="1152" y="1968"/>
              <a:chExt cx="3120" cy="1488"/>
            </a:xfrm>
          </p:grpSpPr>
          <p:grpSp>
            <p:nvGrpSpPr>
              <p:cNvPr id="175125" name="Group 21"/>
              <p:cNvGrpSpPr>
                <a:grpSpLocks/>
              </p:cNvGrpSpPr>
              <p:nvPr/>
            </p:nvGrpSpPr>
            <p:grpSpPr bwMode="auto">
              <a:xfrm>
                <a:off x="1152" y="1968"/>
                <a:ext cx="3120" cy="1488"/>
                <a:chOff x="1152" y="1968"/>
                <a:chExt cx="3120" cy="1488"/>
              </a:xfrm>
            </p:grpSpPr>
            <p:grpSp>
              <p:nvGrpSpPr>
                <p:cNvPr id="175124" name="Group 20"/>
                <p:cNvGrpSpPr>
                  <a:grpSpLocks/>
                </p:cNvGrpSpPr>
                <p:nvPr/>
              </p:nvGrpSpPr>
              <p:grpSpPr bwMode="auto">
                <a:xfrm>
                  <a:off x="1152" y="1968"/>
                  <a:ext cx="3120" cy="1488"/>
                  <a:chOff x="1152" y="1968"/>
                  <a:chExt cx="3120" cy="1488"/>
                </a:xfrm>
              </p:grpSpPr>
              <p:sp>
                <p:nvSpPr>
                  <p:cNvPr id="17511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525" y="1968"/>
                    <a:ext cx="0" cy="14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11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078"/>
                    <a:ext cx="282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11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7" y="3042"/>
                    <a:ext cx="275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2000" b="1" i="1">
                        <a:latin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7511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3" y="1968"/>
                    <a:ext cx="46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sz="2000" b="1" i="1">
                        <a:latin typeface="Times New Roman" pitchFamily="18" charset="0"/>
                      </a:rPr>
                      <a:t>p(x)</a:t>
                    </a:r>
                    <a:endParaRPr lang="en-US" sz="2000" b="1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751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29" y="2432"/>
                  <a:ext cx="78" cy="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sz="2000" b="1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5118" name="Text Box 14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5119" name="Rectangle 15"/>
              <p:cNvSpPr>
                <a:spLocks noChangeArrowheads="1"/>
              </p:cNvSpPr>
              <p:nvPr/>
            </p:nvSpPr>
            <p:spPr bwMode="auto">
              <a:xfrm>
                <a:off x="2523" y="2516"/>
                <a:ext cx="795" cy="5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2743" y="2517"/>
              <a:ext cx="185" cy="5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1" name="Text Box 17"/>
            <p:cNvSpPr txBox="1">
              <a:spLocks noChangeArrowheads="1"/>
            </p:cNvSpPr>
            <p:nvPr/>
          </p:nvSpPr>
          <p:spPr bwMode="auto">
            <a:xfrm>
              <a:off x="2688" y="3096"/>
              <a:ext cx="17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 b="1">
                  <a:latin typeface="Times New Roman" pitchFamily="18" charset="0"/>
                </a:rPr>
                <a:t>¼</a:t>
              </a:r>
            </a:p>
            <a:p>
              <a:endParaRPr lang="en-US" sz="2000" b="1">
                <a:latin typeface="Times New Roman" pitchFamily="18" charset="0"/>
              </a:endParaRPr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2893" y="3105"/>
              <a:ext cx="17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000" b="1">
                  <a:latin typeface="Times New Roman" pitchFamily="18" charset="0"/>
                </a:rPr>
                <a:t>½</a:t>
              </a:r>
            </a:p>
            <a:p>
              <a:endParaRPr lang="en-US" sz="20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947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and variance</a:t>
            </a:r>
          </a:p>
        </p:txBody>
      </p:sp>
    </p:spTree>
    <p:extLst>
      <p:ext uri="{BB962C8B-B14F-4D97-AF65-F5344CB8AC3E}">
        <p14:creationId xmlns:p14="http://schemas.microsoft.com/office/powerpoint/2010/main" val="1565679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</a:t>
            </a:r>
            <a:r>
              <a:rPr lang="tr-TR" dirty="0"/>
              <a:t>s</a:t>
            </a:r>
            <a:r>
              <a:rPr lang="en-US" dirty="0"/>
              <a:t> of a Random Variable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  &lt;X&gt; = (1/N) ∑ x</a:t>
            </a:r>
            <a:r>
              <a:rPr lang="en-US" baseline="-25000" dirty="0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Variance 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 = &lt;X</a:t>
            </a:r>
            <a:r>
              <a:rPr lang="en-US" baseline="30000" dirty="0"/>
              <a:t>2</a:t>
            </a:r>
            <a:r>
              <a:rPr lang="en-US" dirty="0"/>
              <a:t>&gt; - &lt;X&gt;</a:t>
            </a:r>
            <a:r>
              <a:rPr lang="en-US" baseline="30000" dirty="0"/>
              <a:t>2</a:t>
            </a:r>
            <a:endParaRPr lang="el-GR" dirty="0"/>
          </a:p>
          <a:p>
            <a:endParaRPr lang="en-US" dirty="0"/>
          </a:p>
          <a:p>
            <a:r>
              <a:rPr lang="en-US" dirty="0"/>
              <a:t>Correlation    &lt;X Y&gt; - &lt;X&gt;&lt;Y&gt;</a:t>
            </a: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C361E0FB-8077-439B-8E5B-89C808D963F0}"/>
              </a:ext>
            </a:extLst>
          </p:cNvPr>
          <p:cNvSpPr/>
          <p:nvPr/>
        </p:nvSpPr>
        <p:spPr>
          <a:xfrm>
            <a:off x="6084168" y="2877344"/>
            <a:ext cx="2862408" cy="359965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just"/>
            <a:r>
              <a:rPr lang="en-US" dirty="0"/>
              <a:t>Other higher moments are also useful:  </a:t>
            </a:r>
          </a:p>
          <a:p>
            <a:pPr marL="520700" indent="-342900" algn="just">
              <a:buFont typeface="Arial" panose="020B0604020202020204" pitchFamily="34" charset="0"/>
              <a:buChar char="•"/>
            </a:pPr>
            <a:r>
              <a:rPr lang="en-US" dirty="0"/>
              <a:t>skewness  </a:t>
            </a:r>
          </a:p>
          <a:p>
            <a:pPr marL="520700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Arial" charset="0"/>
              </a:rPr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25397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7" name="Group 3"/>
          <p:cNvGrpSpPr>
            <a:grpSpLocks/>
          </p:cNvGrpSpPr>
          <p:nvPr/>
        </p:nvGrpSpPr>
        <p:grpSpPr bwMode="auto">
          <a:xfrm>
            <a:off x="2057400" y="2209800"/>
            <a:ext cx="3657600" cy="1981200"/>
            <a:chOff x="1248" y="1776"/>
            <a:chExt cx="2304" cy="1248"/>
          </a:xfrm>
        </p:grpSpPr>
        <p:pic>
          <p:nvPicPr>
            <p:cNvPr id="287748" name="Picture 4" descr="norm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76"/>
              <a:ext cx="2016" cy="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749" name="Rectangle 5"/>
            <p:cNvSpPr>
              <a:spLocks noChangeArrowheads="1"/>
            </p:cNvSpPr>
            <p:nvPr/>
          </p:nvSpPr>
          <p:spPr bwMode="auto">
            <a:xfrm>
              <a:off x="1248" y="2880"/>
              <a:ext cx="230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750" name="Group 6"/>
          <p:cNvGrpSpPr>
            <a:grpSpLocks/>
          </p:cNvGrpSpPr>
          <p:nvPr/>
        </p:nvGrpSpPr>
        <p:grpSpPr bwMode="auto">
          <a:xfrm>
            <a:off x="4271963" y="4124325"/>
            <a:ext cx="2586037" cy="1441450"/>
            <a:chOff x="2691" y="2598"/>
            <a:chExt cx="1629" cy="908"/>
          </a:xfrm>
        </p:grpSpPr>
        <p:sp>
          <p:nvSpPr>
            <p:cNvPr id="287751" name="Text Box 7"/>
            <p:cNvSpPr txBox="1">
              <a:spLocks noChangeArrowheads="1"/>
            </p:cNvSpPr>
            <p:nvPr/>
          </p:nvSpPr>
          <p:spPr bwMode="auto">
            <a:xfrm>
              <a:off x="2784" y="2688"/>
              <a:ext cx="1536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lang="en-US" sz="2000" b="1" dirty="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One standard deviation from the mean (</a:t>
              </a:r>
              <a:r>
                <a:rPr lang="en-US" sz="2000" b="1" dirty="0">
                  <a:latin typeface="Times New Roman" pitchFamily="18" charset="0"/>
                  <a:ea typeface="Arial Unicode MS" pitchFamily="34" charset="-128"/>
                  <a:cs typeface="Arial Unicode MS" pitchFamily="34" charset="-128"/>
                  <a:sym typeface="Symbol" pitchFamily="18" charset="2"/>
                </a:rPr>
                <a:t>)</a:t>
              </a:r>
              <a:endParaRPr lang="en-US" sz="2000" b="1" dirty="0"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  <a:p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287752" name="Line 8"/>
            <p:cNvSpPr>
              <a:spLocks noChangeShapeType="1"/>
            </p:cNvSpPr>
            <p:nvPr/>
          </p:nvSpPr>
          <p:spPr bwMode="auto">
            <a:xfrm flipV="1">
              <a:off x="2691" y="2598"/>
              <a:ext cx="0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753" name="Group 9"/>
          <p:cNvGrpSpPr>
            <a:grpSpLocks/>
          </p:cNvGrpSpPr>
          <p:nvPr/>
        </p:nvGrpSpPr>
        <p:grpSpPr bwMode="auto">
          <a:xfrm>
            <a:off x="3124200" y="3962400"/>
            <a:ext cx="1365250" cy="1585913"/>
            <a:chOff x="1968" y="2496"/>
            <a:chExt cx="860" cy="999"/>
          </a:xfrm>
        </p:grpSpPr>
        <p:grpSp>
          <p:nvGrpSpPr>
            <p:cNvPr id="287754" name="Group 10"/>
            <p:cNvGrpSpPr>
              <a:grpSpLocks/>
            </p:cNvGrpSpPr>
            <p:nvPr/>
          </p:nvGrpSpPr>
          <p:grpSpPr bwMode="auto">
            <a:xfrm>
              <a:off x="1968" y="2496"/>
              <a:ext cx="860" cy="999"/>
              <a:chOff x="1968" y="2496"/>
              <a:chExt cx="860" cy="999"/>
            </a:xfrm>
          </p:grpSpPr>
          <p:sp>
            <p:nvSpPr>
              <p:cNvPr id="287755" name="Text Box 11"/>
              <p:cNvSpPr txBox="1">
                <a:spLocks noChangeArrowheads="1"/>
              </p:cNvSpPr>
              <p:nvPr/>
            </p:nvSpPr>
            <p:spPr bwMode="auto">
              <a:xfrm>
                <a:off x="1968" y="2976"/>
                <a:ext cx="860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2000" b="1"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rPr>
                  <a:t>Mean (</a:t>
                </a:r>
                <a:r>
                  <a:rPr lang="en-US" sz="2000" b="1"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  <a:sym typeface="Symbol" pitchFamily="18" charset="2"/>
                  </a:rPr>
                  <a:t>)</a:t>
                </a:r>
                <a:endParaRPr lang="en-US" sz="2000" b="1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endParaRPr>
              </a:p>
              <a:p>
                <a:endParaRPr lang="en-US" sz="2000" b="1">
                  <a:latin typeface="Times New Roman" pitchFamily="18" charset="0"/>
                </a:endParaRPr>
              </a:p>
            </p:txBody>
          </p:sp>
          <p:sp>
            <p:nvSpPr>
              <p:cNvPr id="287756" name="Line 12"/>
              <p:cNvSpPr>
                <a:spLocks noChangeShapeType="1"/>
              </p:cNvSpPr>
              <p:nvPr/>
            </p:nvSpPr>
            <p:spPr bwMode="auto">
              <a:xfrm flipV="1">
                <a:off x="2448" y="2496"/>
                <a:ext cx="0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757" name="Line 13"/>
            <p:cNvSpPr>
              <a:spLocks noChangeShapeType="1"/>
            </p:cNvSpPr>
            <p:nvPr/>
          </p:nvSpPr>
          <p:spPr bwMode="auto">
            <a:xfrm>
              <a:off x="2490" y="2858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58" name="Line 14"/>
            <p:cNvSpPr>
              <a:spLocks noChangeShapeType="1"/>
            </p:cNvSpPr>
            <p:nvPr/>
          </p:nvSpPr>
          <p:spPr bwMode="auto">
            <a:xfrm flipV="1">
              <a:off x="2448" y="2559"/>
              <a:ext cx="0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example, bell-curve (normal)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0136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value, or mean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understand the underlying probability function of a certain phenomenon, then we can make informed decisions based on how we expect x </a:t>
            </a:r>
            <a:r>
              <a:rPr lang="en-US" b="1" dirty="0"/>
              <a:t>to behave on-average </a:t>
            </a:r>
            <a:r>
              <a:rPr lang="en-US" dirty="0"/>
              <a:t>over the long-run…(so called “frequentist” theory of probability).  </a:t>
            </a:r>
          </a:p>
          <a:p>
            <a:r>
              <a:rPr lang="en-US" dirty="0"/>
              <a:t>Expected value is just the </a:t>
            </a:r>
            <a:r>
              <a:rPr lang="en-US" b="1" dirty="0"/>
              <a:t>weighted average </a:t>
            </a:r>
            <a:r>
              <a:rPr lang="en-US" dirty="0"/>
              <a:t>or mean (µ) of random variable x. Imagine placing the masses p(x) at the points X on a beam; the balance point of the beam is the expected value of x.   </a:t>
            </a:r>
          </a:p>
        </p:txBody>
      </p:sp>
    </p:spTree>
    <p:extLst>
      <p:ext uri="{BB962C8B-B14F-4D97-AF65-F5344CB8AC3E}">
        <p14:creationId xmlns:p14="http://schemas.microsoft.com/office/powerpoint/2010/main" val="2254322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tr-TR" dirty="0"/>
              <a:t>E</a:t>
            </a:r>
            <a:r>
              <a:rPr lang="en-US" dirty="0" err="1"/>
              <a:t>xpected</a:t>
            </a:r>
            <a:r>
              <a:rPr lang="en-US" dirty="0"/>
              <a:t> value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the following probability distribution of ship arrivals:</a:t>
            </a:r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1605447" y="3048000"/>
            <a:ext cx="5791200" cy="838200"/>
            <a:chOff x="-3" y="-3"/>
            <a:chExt cx="2230" cy="754"/>
          </a:xfrm>
        </p:grpSpPr>
        <p:grpSp>
          <p:nvGrpSpPr>
            <p:cNvPr id="182277" name="Group 5"/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18227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18227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sz="2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28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281" name="Group 9"/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18228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10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2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284" name="Group 12"/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182285" name="Rectangle 13"/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286" name="Rectangle 14"/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287" name="Group 15"/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182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12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28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290" name="Group 18"/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1822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13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29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293" name="Group 21"/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182294" name="Rectangle 22"/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14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295" name="Rectangle 23"/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296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18229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2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29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299" name="Group 27"/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18230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.4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301" name="Rectangle 29"/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302" name="Group 30"/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182303" name="Rectangle 31"/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304" name="Rectangle 32"/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305" name="Group 33"/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182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3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308" name="Group 36"/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182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31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2311" name="Group 39"/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182312" name="Rectangle 40"/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18231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8231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182315" name="AutoShape 43"/>
          <p:cNvSpPr>
            <a:spLocks noChangeArrowheads="1"/>
          </p:cNvSpPr>
          <p:nvPr/>
        </p:nvSpPr>
        <p:spPr bwMode="auto">
          <a:xfrm>
            <a:off x="3891447" y="3962400"/>
            <a:ext cx="542079" cy="381000"/>
          </a:xfrm>
          <a:prstGeom prst="flowChartExtra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295275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aphicFrame>
        <p:nvGraphicFramePr>
          <p:cNvPr id="1823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684133"/>
              </p:ext>
            </p:extLst>
          </p:nvPr>
        </p:nvGraphicFramePr>
        <p:xfrm>
          <a:off x="792150" y="4724400"/>
          <a:ext cx="7729427" cy="102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3" imgW="3238500" imgH="431800" progId="Equation.3">
                  <p:embed/>
                </p:oleObj>
              </mc:Choice>
              <mc:Fallback>
                <p:oleObj r:id="rId3" imgW="3238500" imgH="431800" progId="Equation.3">
                  <p:embed/>
                  <p:pic>
                    <p:nvPicPr>
                      <p:cNvPr id="1823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50" y="4724400"/>
                        <a:ext cx="7729427" cy="10220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36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Variable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variable X that takes “random” values.  We assume that it follows a probability distribution, P(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en-US" dirty="0"/>
              <a:t>Discrete variable: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en-US" dirty="0"/>
              <a:t>Continuous variable: P(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dx</a:t>
            </a:r>
            <a:r>
              <a:rPr lang="en-US" dirty="0"/>
              <a:t> gives the probability that X falls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dx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434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Empirical Mean is a special case of Expected Value…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 mean, for a sample of n subjects:   = </a:t>
            </a:r>
          </a:p>
          <a:p>
            <a:endParaRPr lang="en-US" dirty="0"/>
          </a:p>
        </p:txBody>
      </p:sp>
      <p:graphicFrame>
        <p:nvGraphicFramePr>
          <p:cNvPr id="254981" name="Object 1029"/>
          <p:cNvGraphicFramePr>
            <a:graphicFrameLocks noChangeAspect="1"/>
          </p:cNvGraphicFramePr>
          <p:nvPr/>
        </p:nvGraphicFramePr>
        <p:xfrm>
          <a:off x="6216650" y="4529138"/>
          <a:ext cx="3794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14120" imgH="203040" progId="Equation.3">
                  <p:embed/>
                </p:oleObj>
              </mc:Choice>
              <mc:Fallback>
                <p:oleObj name="Equation" r:id="rId3" imgW="114120" imgH="203040" progId="Equation.3">
                  <p:embed/>
                  <p:pic>
                    <p:nvPicPr>
                      <p:cNvPr id="25498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529138"/>
                        <a:ext cx="3794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4982" name="Group 1030"/>
          <p:cNvGrpSpPr>
            <a:grpSpLocks/>
          </p:cNvGrpSpPr>
          <p:nvPr/>
        </p:nvGrpSpPr>
        <p:grpSpPr bwMode="auto">
          <a:xfrm>
            <a:off x="1143000" y="4770441"/>
            <a:ext cx="6477000" cy="1516064"/>
            <a:chOff x="720" y="3264"/>
            <a:chExt cx="4080" cy="955"/>
          </a:xfrm>
        </p:grpSpPr>
        <p:sp>
          <p:nvSpPr>
            <p:cNvPr id="254983" name="Text Box 1031"/>
            <p:cNvSpPr txBox="1">
              <a:spLocks noChangeArrowheads="1"/>
            </p:cNvSpPr>
            <p:nvPr/>
          </p:nvSpPr>
          <p:spPr bwMode="auto">
            <a:xfrm>
              <a:off x="720" y="3696"/>
              <a:ext cx="4080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dirty="0"/>
                <a:t>The probability (frequency) of each person in the sample is 1/n.</a:t>
              </a:r>
            </a:p>
          </p:txBody>
        </p:sp>
        <p:sp>
          <p:nvSpPr>
            <p:cNvPr id="254984" name="Line 1032"/>
            <p:cNvSpPr>
              <a:spLocks noChangeShapeType="1"/>
            </p:cNvSpPr>
            <p:nvPr/>
          </p:nvSpPr>
          <p:spPr bwMode="auto">
            <a:xfrm flipV="1">
              <a:off x="3696" y="3264"/>
              <a:ext cx="192" cy="4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18751"/>
              </p:ext>
            </p:extLst>
          </p:nvPr>
        </p:nvGraphicFramePr>
        <p:xfrm>
          <a:off x="2590800" y="2819400"/>
          <a:ext cx="40640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1269449" imgH="634725" progId="Equation.3">
                  <p:embed/>
                </p:oleObj>
              </mc:Choice>
              <mc:Fallback>
                <p:oleObj name="Equation" r:id="rId5" imgW="1269449" imgH="634725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40640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2488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value,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</a:rPr>
              <a:t>Discrete case:</a:t>
            </a:r>
          </a:p>
          <a:p>
            <a:endParaRPr lang="ca-ES" b="1" dirty="0">
              <a:latin typeface="Times New Roman" pitchFamily="18" charset="0"/>
            </a:endParaRPr>
          </a:p>
          <a:p>
            <a:endParaRPr lang="ca-ES" b="1" dirty="0">
              <a:latin typeface="Times New Roman" pitchFamily="18" charset="0"/>
            </a:endParaRPr>
          </a:p>
          <a:p>
            <a:endParaRPr lang="ca-ES" b="1" dirty="0">
              <a:latin typeface="Times New Roman" pitchFamily="18" charset="0"/>
            </a:endParaRPr>
          </a:p>
          <a:p>
            <a:endParaRPr lang="ca-ES" b="1" dirty="0">
              <a:latin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</a:rPr>
              <a:t>Continuous case:</a:t>
            </a:r>
          </a:p>
          <a:p>
            <a:endParaRPr lang="en-US" b="1" dirty="0">
              <a:latin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482467"/>
              </p:ext>
            </p:extLst>
          </p:nvPr>
        </p:nvGraphicFramePr>
        <p:xfrm>
          <a:off x="1979613" y="2667000"/>
          <a:ext cx="475773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1168200" imgH="342720" progId="Equation.3">
                  <p:embed/>
                </p:oleObj>
              </mc:Choice>
              <mc:Fallback>
                <p:oleObj name="Equation" r:id="rId3" imgW="1168200" imgH="342720" progId="Equation.3">
                  <p:embed/>
                  <p:pic>
                    <p:nvPicPr>
                      <p:cNvPr id="266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67000"/>
                        <a:ext cx="4757737" cy="1392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055888"/>
              </p:ext>
            </p:extLst>
          </p:nvPr>
        </p:nvGraphicFramePr>
        <p:xfrm>
          <a:off x="2895600" y="5334000"/>
          <a:ext cx="41910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5" imgW="1180588" imgH="380835" progId="Equation.3">
                  <p:embed/>
                </p:oleObj>
              </mc:Choice>
              <mc:Fallback>
                <p:oleObj r:id="rId5" imgW="1180588" imgH="380835" progId="Equation.3">
                  <p:embed/>
                  <p:pic>
                    <p:nvPicPr>
                      <p:cNvPr id="266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4191000" cy="1352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061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probability distribution is known, the expected value (average value) can be computed as (for continuous variable)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957263" y="4114800"/>
          <a:ext cx="63166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" imgW="2349360" imgH="279360" progId="Equation.DSMT4">
                  <p:embed/>
                </p:oleObj>
              </mc:Choice>
              <mc:Fallback>
                <p:oleObj name="Equation" r:id="rId3" imgW="2349360" imgH="279360" progId="Equation.DSMT4">
                  <p:embed/>
                  <p:pic>
                    <p:nvPicPr>
                      <p:cNvPr id="139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114800"/>
                        <a:ext cx="63166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312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Extension to continuous case:</a:t>
            </a:r>
            <a:br>
              <a:rPr lang="en-US"/>
            </a:br>
            <a:r>
              <a:rPr lang="en-US"/>
              <a:t>uniform distribution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95275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838575" y="2743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>
            <a:off x="1524000" y="4449763"/>
            <a:ext cx="476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318250" y="4394200"/>
            <a:ext cx="4635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4002088" y="2743200"/>
            <a:ext cx="782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i="1">
                <a:latin typeface="Times New Roman" pitchFamily="18" charset="0"/>
              </a:rPr>
              <a:t>p(x)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3508375" y="3455988"/>
            <a:ext cx="1317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5124450" y="4706938"/>
            <a:ext cx="1333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3835400" y="3584575"/>
            <a:ext cx="133826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35" name="AutoShape 15"/>
          <p:cNvSpPr>
            <a:spLocks noChangeArrowheads="1"/>
          </p:cNvSpPr>
          <p:nvPr/>
        </p:nvSpPr>
        <p:spPr bwMode="auto">
          <a:xfrm>
            <a:off x="4418013" y="4521200"/>
            <a:ext cx="212725" cy="320675"/>
          </a:xfrm>
          <a:prstGeom prst="flowChartExtra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3529013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246087"/>
              </p:ext>
            </p:extLst>
          </p:nvPr>
        </p:nvGraphicFramePr>
        <p:xfrm>
          <a:off x="1380624" y="5257800"/>
          <a:ext cx="612738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3" imgW="2082800" imgH="469900" progId="Equation.3">
                  <p:embed/>
                </p:oleObj>
              </mc:Choice>
              <mc:Fallback>
                <p:oleObj r:id="rId3" imgW="2082800" imgH="469900" progId="Equation.3">
                  <p:embed/>
                  <p:pic>
                    <p:nvPicPr>
                      <p:cNvPr id="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624" y="5257800"/>
                        <a:ext cx="6127382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504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E(X) = µ 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these symbols are used interchangeably</a:t>
            </a:r>
            <a:r>
              <a:rPr lang="tr-TR" dirty="0"/>
              <a:t>.</a:t>
            </a:r>
            <a:endParaRPr lang="en-US" dirty="0"/>
          </a:p>
          <a:p>
            <a:pPr lvl="1"/>
            <a:endParaRPr lang="ca-ES" dirty="0"/>
          </a:p>
          <a:p>
            <a:pPr lvl="1"/>
            <a:r>
              <a:rPr lang="en-US" dirty="0"/>
              <a:t>Expected value is an extremely useful concept for good decision-making.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98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F3806-3DB5-48C1-8E7C-C69C4829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 Deal or Not to Deal?</a:t>
            </a:r>
          </a:p>
        </p:txBody>
      </p:sp>
      <p:pic>
        <p:nvPicPr>
          <p:cNvPr id="5" name="Marcador de contenido 4" descr="Imagen que contiene interior, tabla, computadora, libro&#10;&#10;Descripción generada automáticamente">
            <a:extLst>
              <a:ext uri="{FF2B5EF4-FFF2-40B4-BE49-F238E27FC236}">
                <a16:creationId xmlns:a16="http://schemas.microsoft.com/office/drawing/2014/main" id="{A835CA14-8368-4EEB-8B40-69CF710828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8" y="1600200"/>
            <a:ext cx="7980433" cy="4495800"/>
          </a:xfrm>
        </p:spPr>
      </p:pic>
    </p:spTree>
    <p:extLst>
      <p:ext uri="{BB962C8B-B14F-4D97-AF65-F5344CB8AC3E}">
        <p14:creationId xmlns:p14="http://schemas.microsoft.com/office/powerpoint/2010/main" val="2401103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Gambling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roulette wheel has the numbers 1 through 36, as well as 0 and 00.  If you bet $1 that an odd number comes up, you win or lose  $1 according to whether or not that event occurs.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</a:t>
            </a:r>
            <a:r>
              <a:rPr lang="en-US" dirty="0"/>
              <a:t> </a:t>
            </a:r>
            <a:r>
              <a:rPr lang="tr-TR" dirty="0"/>
              <a:t>Let the </a:t>
            </a:r>
            <a:r>
              <a:rPr lang="en-US" dirty="0"/>
              <a:t>random variable X denotes your net gain,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X=1 with </a:t>
            </a:r>
            <a:r>
              <a:rPr lang="tr-TR" dirty="0"/>
              <a:t>the p</a:t>
            </a:r>
            <a:r>
              <a:rPr lang="en-US" dirty="0"/>
              <a:t>robability18/38 and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X= -1 with probability 20/38.  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If the cost is $10 per game, the casino wins an average of 53 cents per game.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If 10,000 games are played in a night, that’s a cool $5300.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0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Gambling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roulette wheel has the numbers 1 through 36, as well as 0 and 00.  If you bet $1 that an odd number comes up, you win or lose  $1 according to whether or not that event occurs.  If random variable X denotes your net gain, X=1 with probability 18/38 and X= -1 with probability 20/38.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E(X) = 1(18/38) – 1 (20/38) = -$.053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 average, the casino wins (and the player loses) 5 cents per game.  </a:t>
            </a:r>
          </a:p>
          <a:p>
            <a:r>
              <a:rPr lang="en-US" dirty="0"/>
              <a:t>If the cost is $10 per game, the casino wins an average of 53 cents per game.  If 10,000 games are played in a night, that’s a cool $5300.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E(X) = 10(18/38) – 10 (20/38) = -$.53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17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lottery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certain lottery works by picking 6 numbers from 1 to 49.  It costs $1.00 to play the lottery, and if you win, you win $2 million after taxes.  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play the lottery once, what are your expected winnings or losses? </a:t>
            </a:r>
          </a:p>
        </p:txBody>
      </p:sp>
    </p:spTree>
    <p:extLst>
      <p:ext uri="{BB962C8B-B14F-4D97-AF65-F5344CB8AC3E}">
        <p14:creationId xmlns:p14="http://schemas.microsoft.com/office/powerpoint/2010/main" val="4228358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Lottery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</a:rPr>
              <a:t>Calculate the probability of winning in 1 try:</a:t>
            </a:r>
          </a:p>
          <a:p>
            <a:endParaRPr lang="ca-ES" b="1" dirty="0">
              <a:latin typeface="Times New Roman" pitchFamily="18" charset="0"/>
            </a:endParaRPr>
          </a:p>
          <a:p>
            <a:endParaRPr lang="ca-ES" b="1" dirty="0">
              <a:latin typeface="Times New Roman" pitchFamily="18" charset="0"/>
            </a:endParaRPr>
          </a:p>
          <a:p>
            <a:endParaRPr lang="en-US" b="1" dirty="0">
              <a:latin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</a:rPr>
              <a:t>The probability function (note, sums to 1.0):</a:t>
            </a:r>
          </a:p>
          <a:p>
            <a:endParaRPr lang="en-US" b="1" dirty="0">
              <a:latin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191494" name="Group 6"/>
          <p:cNvGrpSpPr>
            <a:grpSpLocks/>
          </p:cNvGrpSpPr>
          <p:nvPr/>
        </p:nvGrpSpPr>
        <p:grpSpPr bwMode="auto">
          <a:xfrm>
            <a:off x="381000" y="4876800"/>
            <a:ext cx="7239000" cy="1676400"/>
            <a:chOff x="-3" y="-3"/>
            <a:chExt cx="1402" cy="1207"/>
          </a:xfrm>
        </p:grpSpPr>
        <p:grpSp>
          <p:nvGrpSpPr>
            <p:cNvPr id="191495" name="Group 7"/>
            <p:cNvGrpSpPr>
              <a:grpSpLocks/>
            </p:cNvGrpSpPr>
            <p:nvPr/>
          </p:nvGrpSpPr>
          <p:grpSpPr bwMode="auto">
            <a:xfrm>
              <a:off x="0" y="0"/>
              <a:ext cx="1396" cy="1201"/>
              <a:chOff x="0" y="0"/>
              <a:chExt cx="1396" cy="1201"/>
            </a:xfrm>
          </p:grpSpPr>
          <p:grpSp>
            <p:nvGrpSpPr>
              <p:cNvPr id="19149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734" cy="365"/>
                <a:chOff x="0" y="0"/>
                <a:chExt cx="734" cy="365"/>
              </a:xfrm>
            </p:grpSpPr>
            <p:sp>
              <p:nvSpPr>
                <p:cNvPr id="191497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 i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x$</a:t>
                  </a:r>
                  <a:endParaRPr lang="en-US" sz="2000" b="1">
                    <a:latin typeface="+mj-lt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1498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1499" name="Group 11"/>
              <p:cNvGrpSpPr>
                <a:grpSpLocks/>
              </p:cNvGrpSpPr>
              <p:nvPr/>
            </p:nvGrpSpPr>
            <p:grpSpPr bwMode="auto">
              <a:xfrm>
                <a:off x="734" y="0"/>
                <a:ext cx="662" cy="365"/>
                <a:chOff x="734" y="0"/>
                <a:chExt cx="662" cy="365"/>
              </a:xfrm>
            </p:grpSpPr>
            <p:sp>
              <p:nvSpPr>
                <p:cNvPr id="191500" name="Rectangle 12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57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 i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2000" b="1">
                    <a:latin typeface="+mj-lt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1501" name="Rectangle 13"/>
                <p:cNvSpPr>
                  <a:spLocks noChangeArrowheads="1"/>
                </p:cNvSpPr>
                <p:nvPr/>
              </p:nvSpPr>
              <p:spPr bwMode="auto">
                <a:xfrm>
                  <a:off x="734" y="0"/>
                  <a:ext cx="662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1502" name="Group 14"/>
              <p:cNvGrpSpPr>
                <a:grpSpLocks/>
              </p:cNvGrpSpPr>
              <p:nvPr/>
            </p:nvGrpSpPr>
            <p:grpSpPr bwMode="auto">
              <a:xfrm>
                <a:off x="0" y="365"/>
                <a:ext cx="734" cy="471"/>
                <a:chOff x="0" y="365"/>
                <a:chExt cx="734" cy="471"/>
              </a:xfrm>
            </p:grpSpPr>
            <p:sp>
              <p:nvSpPr>
                <p:cNvPr id="191503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365"/>
                  <a:ext cx="648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-1</a:t>
                  </a:r>
                </a:p>
                <a:p>
                  <a:pPr algn="ctr"/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1504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365"/>
                  <a:ext cx="734" cy="47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1505" name="Group 17"/>
              <p:cNvGrpSpPr>
                <a:grpSpLocks/>
              </p:cNvGrpSpPr>
              <p:nvPr/>
            </p:nvGrpSpPr>
            <p:grpSpPr bwMode="auto">
              <a:xfrm>
                <a:off x="734" y="365"/>
                <a:ext cx="662" cy="471"/>
                <a:chOff x="734" y="365"/>
                <a:chExt cx="662" cy="471"/>
              </a:xfrm>
            </p:grpSpPr>
            <p:sp>
              <p:nvSpPr>
                <p:cNvPr id="191506" name="Rectangle 18"/>
                <p:cNvSpPr>
                  <a:spLocks noChangeArrowheads="1"/>
                </p:cNvSpPr>
                <p:nvPr/>
              </p:nvSpPr>
              <p:spPr bwMode="auto">
                <a:xfrm>
                  <a:off x="777" y="365"/>
                  <a:ext cx="576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.999999928</a:t>
                  </a:r>
                </a:p>
                <a:p>
                  <a:pPr algn="ctr"/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1507" name="Rectangle 19"/>
                <p:cNvSpPr>
                  <a:spLocks noChangeArrowheads="1"/>
                </p:cNvSpPr>
                <p:nvPr/>
              </p:nvSpPr>
              <p:spPr bwMode="auto">
                <a:xfrm>
                  <a:off x="734" y="365"/>
                  <a:ext cx="662" cy="47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1508" name="Group 20"/>
              <p:cNvGrpSpPr>
                <a:grpSpLocks/>
              </p:cNvGrpSpPr>
              <p:nvPr/>
            </p:nvGrpSpPr>
            <p:grpSpPr bwMode="auto">
              <a:xfrm>
                <a:off x="0" y="836"/>
                <a:ext cx="734" cy="365"/>
                <a:chOff x="0" y="836"/>
                <a:chExt cx="734" cy="365"/>
              </a:xfrm>
            </p:grpSpPr>
            <p:sp>
              <p:nvSpPr>
                <p:cNvPr id="1915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836"/>
                  <a:ext cx="64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 dirty="0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+ 2 million</a:t>
                  </a:r>
                </a:p>
                <a:p>
                  <a:pPr algn="ctr"/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191510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836"/>
                  <a:ext cx="734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1511" name="Group 23"/>
              <p:cNvGrpSpPr>
                <a:grpSpLocks/>
              </p:cNvGrpSpPr>
              <p:nvPr/>
            </p:nvGrpSpPr>
            <p:grpSpPr bwMode="auto">
              <a:xfrm>
                <a:off x="734" y="836"/>
                <a:ext cx="662" cy="365"/>
                <a:chOff x="734" y="836"/>
                <a:chExt cx="662" cy="365"/>
              </a:xfrm>
            </p:grpSpPr>
            <p:sp>
              <p:nvSpPr>
                <p:cNvPr id="1915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77" y="836"/>
                  <a:ext cx="57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000" b="1" i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	7.2 x 10</a:t>
                  </a:r>
                  <a:r>
                    <a:rPr lang="en-US" sz="2000" b="1" i="1" baseline="30000">
                      <a:latin typeface="+mj-lt"/>
                      <a:cs typeface="Times New Roman" pitchFamily="18" charset="0"/>
                    </a:rPr>
                    <a:t>--8</a:t>
                  </a:r>
                  <a:endParaRPr lang="en-US" sz="2000" b="1">
                    <a:latin typeface="+mj-lt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1513" name="Rectangle 25"/>
                <p:cNvSpPr>
                  <a:spLocks noChangeArrowheads="1"/>
                </p:cNvSpPr>
                <p:nvPr/>
              </p:nvSpPr>
              <p:spPr bwMode="auto">
                <a:xfrm>
                  <a:off x="734" y="836"/>
                  <a:ext cx="662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91514" name="Rectangle 26"/>
            <p:cNvSpPr>
              <a:spLocks noChangeArrowheads="1"/>
            </p:cNvSpPr>
            <p:nvPr/>
          </p:nvSpPr>
          <p:spPr bwMode="auto">
            <a:xfrm>
              <a:off x="-3" y="-3"/>
              <a:ext cx="1402" cy="120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 dirty="0"/>
            </a:p>
          </p:txBody>
        </p:sp>
      </p:grpSp>
      <p:grpSp>
        <p:nvGrpSpPr>
          <p:cNvPr id="191517" name="Group 29"/>
          <p:cNvGrpSpPr>
            <a:grpSpLocks/>
          </p:cNvGrpSpPr>
          <p:nvPr/>
        </p:nvGrpSpPr>
        <p:grpSpPr bwMode="auto">
          <a:xfrm>
            <a:off x="2291435" y="2661395"/>
            <a:ext cx="5963417" cy="1154430"/>
            <a:chOff x="1008" y="1884"/>
            <a:chExt cx="4499" cy="1681"/>
          </a:xfrm>
        </p:grpSpPr>
        <p:sp>
          <p:nvSpPr>
            <p:cNvPr id="191518" name="Text Box 30"/>
            <p:cNvSpPr txBox="1">
              <a:spLocks noChangeArrowheads="1"/>
            </p:cNvSpPr>
            <p:nvPr/>
          </p:nvSpPr>
          <p:spPr bwMode="auto">
            <a:xfrm>
              <a:off x="3857" y="1884"/>
              <a:ext cx="1650" cy="1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chemeClr val="hlink"/>
                  </a:solidFill>
                  <a:latin typeface="Times New Roman" pitchFamily="18" charset="0"/>
                </a:rPr>
                <a:t>“49 choose 6”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chemeClr val="hlink"/>
                  </a:solidFill>
                  <a:latin typeface="Times New Roman" pitchFamily="18" charset="0"/>
                </a:rPr>
                <a:t>Out of 49 numbers, this is the number of distinct combinations of 6.</a:t>
              </a:r>
            </a:p>
          </p:txBody>
        </p:sp>
        <p:sp>
          <p:nvSpPr>
            <p:cNvPr id="191519" name="Line 3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832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7100"/>
              </p:ext>
            </p:extLst>
          </p:nvPr>
        </p:nvGraphicFramePr>
        <p:xfrm>
          <a:off x="1429049" y="2223460"/>
          <a:ext cx="4720934" cy="132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2133360" imgH="596880" progId="Equation.3">
                  <p:embed/>
                </p:oleObj>
              </mc:Choice>
              <mc:Fallback>
                <p:oleObj name="Equation" r:id="rId3" imgW="2133360" imgH="596880" progId="Equation.3">
                  <p:embed/>
                  <p:pic>
                    <p:nvPicPr>
                      <p:cNvPr id="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049" y="2223460"/>
                        <a:ext cx="4720934" cy="1320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1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functions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probability function, </a:t>
            </a:r>
            <a:r>
              <a:rPr lang="en-US" b="1" dirty="0"/>
              <a:t>maps</a:t>
            </a:r>
            <a:r>
              <a:rPr lang="en-US" dirty="0"/>
              <a:t> the possible values of x against their respective probabilities of occurrence, p(x)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p(x) is a number from 0 to 1.0.</a:t>
            </a:r>
            <a:endParaRPr lang="tr-TR" dirty="0"/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The area under a probability function is always 1.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233863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37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probability function</a:t>
            </a: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  <a:p>
            <a:endParaRPr lang="en-US" dirty="0"/>
          </a:p>
          <a:p>
            <a:r>
              <a:rPr lang="en-US" dirty="0"/>
              <a:t>Expected Value</a:t>
            </a:r>
            <a:r>
              <a:rPr lang="tr-TR" dirty="0"/>
              <a:t>:</a:t>
            </a:r>
            <a:endParaRPr lang="en-US" dirty="0"/>
          </a:p>
          <a:p>
            <a:r>
              <a:rPr lang="en-US" dirty="0"/>
              <a:t>E(X) = P(win)*$2,000,000   +  P(lose)*-$1.00  </a:t>
            </a:r>
          </a:p>
          <a:p>
            <a:pPr marL="0" indent="0">
              <a:buNone/>
            </a:pPr>
            <a:r>
              <a:rPr lang="tr-TR" dirty="0"/>
              <a:t>          </a:t>
            </a:r>
            <a:r>
              <a:rPr lang="en-US" dirty="0"/>
              <a:t>= </a:t>
            </a:r>
            <a:r>
              <a:rPr lang="tr-TR" dirty="0"/>
              <a:t>(</a:t>
            </a:r>
            <a:r>
              <a:rPr lang="en-US" dirty="0"/>
              <a:t>2.0 x 10</a:t>
            </a:r>
            <a:r>
              <a:rPr lang="en-US" baseline="30000" dirty="0"/>
              <a:t>6</a:t>
            </a:r>
            <a:r>
              <a:rPr lang="tr-TR" dirty="0"/>
              <a:t>)</a:t>
            </a:r>
            <a:r>
              <a:rPr lang="en-US" dirty="0"/>
              <a:t>* </a:t>
            </a:r>
            <a:r>
              <a:rPr lang="tr-TR" dirty="0"/>
              <a:t>(</a:t>
            </a:r>
            <a:r>
              <a:rPr lang="en-US" dirty="0"/>
              <a:t>7.2 x 10</a:t>
            </a:r>
            <a:r>
              <a:rPr lang="tr-TR" baseline="30000" dirty="0"/>
              <a:t>-8</a:t>
            </a:r>
            <a:r>
              <a:rPr lang="tr-TR" dirty="0"/>
              <a:t>)+(0</a:t>
            </a:r>
            <a:r>
              <a:rPr lang="en-US" dirty="0"/>
              <a:t>.999999928</a:t>
            </a:r>
            <a:r>
              <a:rPr lang="tr-TR" dirty="0"/>
              <a:t>)</a:t>
            </a:r>
            <a:r>
              <a:rPr lang="en-US" dirty="0"/>
              <a:t> (-1)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</a:t>
            </a:r>
            <a:r>
              <a:rPr lang="en-US" dirty="0"/>
              <a:t>= </a:t>
            </a:r>
            <a:r>
              <a:rPr lang="tr-TR" dirty="0"/>
              <a:t>0</a:t>
            </a:r>
            <a:r>
              <a:rPr lang="en-US" dirty="0"/>
              <a:t>.144 -</a:t>
            </a:r>
            <a:r>
              <a:rPr lang="tr-TR" dirty="0"/>
              <a:t> 0</a:t>
            </a:r>
            <a:r>
              <a:rPr lang="en-US" dirty="0"/>
              <a:t>.999999928 = -$.86 </a:t>
            </a:r>
          </a:p>
          <a:p>
            <a:r>
              <a:rPr lang="en-US" dirty="0"/>
              <a:t>Negative expected value is never good!  </a:t>
            </a:r>
          </a:p>
          <a:p>
            <a:r>
              <a:rPr lang="en-US" dirty="0"/>
              <a:t>You shouldn’t play if you expect to lose money!   </a:t>
            </a:r>
          </a:p>
          <a:p>
            <a:endParaRPr lang="en-US" b="1" u="sng" dirty="0">
              <a:latin typeface="Times New Roman" pitchFamily="18" charset="0"/>
            </a:endParaRPr>
          </a:p>
          <a:p>
            <a:endParaRPr lang="en-US" b="1" u="sng" dirty="0">
              <a:latin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192515" name="Group 3"/>
          <p:cNvGrpSpPr>
            <a:grpSpLocks/>
          </p:cNvGrpSpPr>
          <p:nvPr/>
        </p:nvGrpSpPr>
        <p:grpSpPr bwMode="auto">
          <a:xfrm>
            <a:off x="758848" y="2136966"/>
            <a:ext cx="6705600" cy="1354269"/>
            <a:chOff x="-3" y="-3"/>
            <a:chExt cx="1402" cy="1207"/>
          </a:xfrm>
        </p:grpSpPr>
        <p:grpSp>
          <p:nvGrpSpPr>
            <p:cNvPr id="192516" name="Group 4"/>
            <p:cNvGrpSpPr>
              <a:grpSpLocks/>
            </p:cNvGrpSpPr>
            <p:nvPr/>
          </p:nvGrpSpPr>
          <p:grpSpPr bwMode="auto">
            <a:xfrm>
              <a:off x="0" y="0"/>
              <a:ext cx="1396" cy="1201"/>
              <a:chOff x="0" y="0"/>
              <a:chExt cx="1396" cy="1201"/>
            </a:xfrm>
          </p:grpSpPr>
          <p:grpSp>
            <p:nvGrpSpPr>
              <p:cNvPr id="19251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34" cy="365"/>
                <a:chOff x="0" y="0"/>
                <a:chExt cx="734" cy="365"/>
              </a:xfrm>
            </p:grpSpPr>
            <p:sp>
              <p:nvSpPr>
                <p:cNvPr id="192518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 i="1" dirty="0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x$</a:t>
                  </a:r>
                  <a:endParaRPr lang="en-US" sz="2000" b="1" dirty="0">
                    <a:latin typeface="+mj-lt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1925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2520" name="Group 8"/>
              <p:cNvGrpSpPr>
                <a:grpSpLocks/>
              </p:cNvGrpSpPr>
              <p:nvPr/>
            </p:nvGrpSpPr>
            <p:grpSpPr bwMode="auto">
              <a:xfrm>
                <a:off x="734" y="0"/>
                <a:ext cx="662" cy="365"/>
                <a:chOff x="734" y="0"/>
                <a:chExt cx="662" cy="365"/>
              </a:xfrm>
            </p:grpSpPr>
            <p:sp>
              <p:nvSpPr>
                <p:cNvPr id="192521" name="Rectangle 9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57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 i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2000" b="1">
                    <a:latin typeface="+mj-lt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25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34" y="0"/>
                  <a:ext cx="662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2523" name="Group 11"/>
              <p:cNvGrpSpPr>
                <a:grpSpLocks/>
              </p:cNvGrpSpPr>
              <p:nvPr/>
            </p:nvGrpSpPr>
            <p:grpSpPr bwMode="auto">
              <a:xfrm>
                <a:off x="0" y="365"/>
                <a:ext cx="734" cy="471"/>
                <a:chOff x="0" y="365"/>
                <a:chExt cx="734" cy="471"/>
              </a:xfrm>
            </p:grpSpPr>
            <p:sp>
              <p:nvSpPr>
                <p:cNvPr id="19252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365"/>
                  <a:ext cx="648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 dirty="0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-1</a:t>
                  </a:r>
                </a:p>
                <a:p>
                  <a:pPr algn="ctr"/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1925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65"/>
                  <a:ext cx="734" cy="47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2526" name="Group 14"/>
              <p:cNvGrpSpPr>
                <a:grpSpLocks/>
              </p:cNvGrpSpPr>
              <p:nvPr/>
            </p:nvGrpSpPr>
            <p:grpSpPr bwMode="auto">
              <a:xfrm>
                <a:off x="734" y="365"/>
                <a:ext cx="662" cy="471"/>
                <a:chOff x="734" y="365"/>
                <a:chExt cx="662" cy="471"/>
              </a:xfrm>
            </p:grpSpPr>
            <p:sp>
              <p:nvSpPr>
                <p:cNvPr id="192527" name="Rectangle 15"/>
                <p:cNvSpPr>
                  <a:spLocks noChangeArrowheads="1"/>
                </p:cNvSpPr>
                <p:nvPr/>
              </p:nvSpPr>
              <p:spPr bwMode="auto">
                <a:xfrm>
                  <a:off x="777" y="365"/>
                  <a:ext cx="576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.999999928</a:t>
                  </a:r>
                </a:p>
                <a:p>
                  <a:pPr algn="ctr"/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2528" name="Rectangle 16"/>
                <p:cNvSpPr>
                  <a:spLocks noChangeArrowheads="1"/>
                </p:cNvSpPr>
                <p:nvPr/>
              </p:nvSpPr>
              <p:spPr bwMode="auto">
                <a:xfrm>
                  <a:off x="734" y="365"/>
                  <a:ext cx="662" cy="47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2529" name="Group 17"/>
              <p:cNvGrpSpPr>
                <a:grpSpLocks/>
              </p:cNvGrpSpPr>
              <p:nvPr/>
            </p:nvGrpSpPr>
            <p:grpSpPr bwMode="auto">
              <a:xfrm>
                <a:off x="0" y="836"/>
                <a:ext cx="734" cy="365"/>
                <a:chOff x="0" y="836"/>
                <a:chExt cx="734" cy="365"/>
              </a:xfrm>
            </p:grpSpPr>
            <p:sp>
              <p:nvSpPr>
                <p:cNvPr id="19253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836"/>
                  <a:ext cx="64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sz="2000" b="1" dirty="0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+ 2 million</a:t>
                  </a:r>
                </a:p>
                <a:p>
                  <a:pPr algn="ctr"/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1925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836"/>
                  <a:ext cx="734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92532" name="Group 20"/>
              <p:cNvGrpSpPr>
                <a:grpSpLocks/>
              </p:cNvGrpSpPr>
              <p:nvPr/>
            </p:nvGrpSpPr>
            <p:grpSpPr bwMode="auto">
              <a:xfrm>
                <a:off x="734" y="836"/>
                <a:ext cx="662" cy="365"/>
                <a:chOff x="734" y="836"/>
                <a:chExt cx="662" cy="365"/>
              </a:xfrm>
            </p:grpSpPr>
            <p:sp>
              <p:nvSpPr>
                <p:cNvPr id="192533" name="Rectangle 21"/>
                <p:cNvSpPr>
                  <a:spLocks noChangeArrowheads="1"/>
                </p:cNvSpPr>
                <p:nvPr/>
              </p:nvSpPr>
              <p:spPr bwMode="auto">
                <a:xfrm>
                  <a:off x="777" y="836"/>
                  <a:ext cx="57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sz="2000" b="1" i="1">
                      <a:latin typeface="+mj-lt"/>
                      <a:ea typeface="Arial Unicode MS" pitchFamily="34" charset="-128"/>
                      <a:cs typeface="Arial Unicode MS" pitchFamily="34" charset="-128"/>
                    </a:rPr>
                    <a:t>	7.2 x 10</a:t>
                  </a:r>
                  <a:r>
                    <a:rPr lang="en-US" sz="2000" b="1" i="1" baseline="30000">
                      <a:latin typeface="+mj-lt"/>
                      <a:cs typeface="Times New Roman" pitchFamily="18" charset="0"/>
                    </a:rPr>
                    <a:t>--8</a:t>
                  </a:r>
                  <a:endParaRPr lang="en-US" sz="2000" b="1">
                    <a:latin typeface="+mj-lt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2000" b="1">
                    <a:latin typeface="+mj-lt"/>
                  </a:endParaRPr>
                </a:p>
              </p:txBody>
            </p:sp>
            <p:sp>
              <p:nvSpPr>
                <p:cNvPr id="19253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4" y="836"/>
                  <a:ext cx="662" cy="36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92535" name="Rectangle 23"/>
            <p:cNvSpPr>
              <a:spLocks noChangeArrowheads="1"/>
            </p:cNvSpPr>
            <p:nvPr/>
          </p:nvSpPr>
          <p:spPr bwMode="auto">
            <a:xfrm>
              <a:off x="-3" y="-3"/>
              <a:ext cx="1402" cy="120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781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play the lottery every week for 10 years, what are your expected winnings or losses?  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 520 x (-.86) = -$447.20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Value as a mathematical operator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c= a constant number (i.e., not a variable) and X and Y are any random variables… </a:t>
            </a:r>
          </a:p>
          <a:p>
            <a:r>
              <a:rPr lang="en-US" dirty="0"/>
              <a:t>E(c) = c </a:t>
            </a:r>
          </a:p>
          <a:p>
            <a:pPr lvl="1"/>
            <a:r>
              <a:rPr lang="en-US" dirty="0"/>
              <a:t>No randomness.  You always expect to get c.</a:t>
            </a:r>
          </a:p>
          <a:p>
            <a:r>
              <a:rPr lang="en-US" dirty="0"/>
              <a:t>E(</a:t>
            </a:r>
            <a:r>
              <a:rPr lang="en-US" dirty="0" err="1"/>
              <a:t>cX</a:t>
            </a:r>
            <a:r>
              <a:rPr lang="en-US" dirty="0"/>
              <a:t>)</a:t>
            </a:r>
            <a:r>
              <a:rPr lang="tr-TR" dirty="0"/>
              <a:t> </a:t>
            </a:r>
            <a:r>
              <a:rPr lang="en-US" dirty="0"/>
              <a:t>=</a:t>
            </a:r>
            <a:r>
              <a:rPr lang="tr-TR" dirty="0"/>
              <a:t> </a:t>
            </a:r>
            <a:r>
              <a:rPr lang="en-US" dirty="0"/>
              <a:t>c</a:t>
            </a:r>
            <a:r>
              <a:rPr lang="tr-TR" dirty="0"/>
              <a:t> </a:t>
            </a:r>
            <a:r>
              <a:rPr lang="en-US" dirty="0"/>
              <a:t>E(X)		</a:t>
            </a:r>
          </a:p>
          <a:p>
            <a:r>
              <a:rPr lang="en-US" dirty="0"/>
              <a:t>E(c + X)=c + E(X)</a:t>
            </a:r>
          </a:p>
          <a:p>
            <a:r>
              <a:rPr lang="en-US" dirty="0"/>
              <a:t>E(X+Y)= E(X) + E(Y)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51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E(</a:t>
            </a:r>
            <a:r>
              <a:rPr lang="en-US" dirty="0" err="1"/>
              <a:t>cX</a:t>
            </a:r>
            <a:r>
              <a:rPr lang="en-US" dirty="0"/>
              <a:t>)=c</a:t>
            </a:r>
            <a:r>
              <a:rPr lang="tr-TR" dirty="0"/>
              <a:t> </a:t>
            </a:r>
            <a:r>
              <a:rPr lang="en-US" dirty="0"/>
              <a:t>E(X)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E(</a:t>
            </a:r>
            <a:r>
              <a:rPr lang="en-US" dirty="0" err="1"/>
              <a:t>cX</a:t>
            </a:r>
            <a:r>
              <a:rPr lang="en-US" dirty="0"/>
              <a:t>)=c</a:t>
            </a:r>
            <a:r>
              <a:rPr lang="tr-TR" dirty="0"/>
              <a:t> </a:t>
            </a:r>
            <a:r>
              <a:rPr lang="en-US" dirty="0"/>
              <a:t>E(X)	</a:t>
            </a:r>
          </a:p>
          <a:p>
            <a:r>
              <a:rPr lang="en-US" dirty="0"/>
              <a:t>Example: If the casino charges $10 per game instead of $1, then the casino expects to make 10 times as much on average from the game.</a:t>
            </a:r>
          </a:p>
        </p:txBody>
      </p:sp>
    </p:spTree>
    <p:extLst>
      <p:ext uri="{BB962C8B-B14F-4D97-AF65-F5344CB8AC3E}">
        <p14:creationId xmlns:p14="http://schemas.microsoft.com/office/powerpoint/2010/main" val="3128767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E(c + X)=</a:t>
            </a:r>
            <a:r>
              <a:rPr lang="tr-TR" dirty="0"/>
              <a:t> </a:t>
            </a:r>
            <a:r>
              <a:rPr lang="en-US" dirty="0"/>
              <a:t>c + E(X)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E(c + X)</a:t>
            </a:r>
            <a:r>
              <a:rPr lang="tr-TR" dirty="0"/>
              <a:t> </a:t>
            </a:r>
            <a:r>
              <a:rPr lang="en-US" dirty="0"/>
              <a:t>=</a:t>
            </a:r>
            <a:r>
              <a:rPr lang="tr-TR" dirty="0"/>
              <a:t> </a:t>
            </a:r>
            <a:r>
              <a:rPr lang="en-US" dirty="0"/>
              <a:t>c + E(X)</a:t>
            </a:r>
          </a:p>
          <a:p>
            <a:r>
              <a:rPr lang="en-US" dirty="0"/>
              <a:t>Example, if the casino throws in a free drink worth exactly $5.00 every time you play a game, you always expect to (and do) gain an extra $5.00 regardless of the outcome of the game.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E(X+Y)= E(X) + E(Y) 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E(X+Y)= E(X) + E(Y)  </a:t>
            </a:r>
          </a:p>
          <a:p>
            <a:r>
              <a:rPr lang="en-US" dirty="0"/>
              <a:t>Example: If you play the lottery twice, you expect to lose: -$.86 + -$.86.  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This works even if X and Y are dependent</a:t>
            </a:r>
            <a:r>
              <a:rPr lang="tr-TR" dirty="0"/>
              <a:t>.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Does not require independence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62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Variance/standard deviation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“The average (expected) squared distance (or deviation) from the mean”</a:t>
            </a:r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12048"/>
              </p:ext>
            </p:extLst>
          </p:nvPr>
        </p:nvGraphicFramePr>
        <p:xfrm>
          <a:off x="838200" y="3733800"/>
          <a:ext cx="78644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4" imgW="2819160" imgH="342720" progId="Equation.3">
                  <p:embed/>
                </p:oleObj>
              </mc:Choice>
              <mc:Fallback>
                <p:oleObj name="Equation" r:id="rId4" imgW="2819160" imgH="342720" progId="Equation.3">
                  <p:embed/>
                  <p:pic>
                    <p:nvPicPr>
                      <p:cNvPr id="289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864475" cy="96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057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Variance,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</a:rPr>
              <a:t>Discrete case:</a:t>
            </a:r>
          </a:p>
          <a:p>
            <a:endParaRPr lang="ca-ES" b="1" dirty="0">
              <a:latin typeface="Times New Roman" pitchFamily="18" charset="0"/>
            </a:endParaRPr>
          </a:p>
          <a:p>
            <a:endParaRPr lang="ca-ES" b="1" dirty="0">
              <a:latin typeface="Times New Roman" pitchFamily="18" charset="0"/>
            </a:endParaRPr>
          </a:p>
          <a:p>
            <a:endParaRPr lang="ca-ES" b="1" dirty="0">
              <a:latin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</a:rPr>
              <a:t>Continuous case:</a:t>
            </a:r>
          </a:p>
          <a:p>
            <a:endParaRPr lang="en-US" b="1" dirty="0">
              <a:latin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292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50347"/>
              </p:ext>
            </p:extLst>
          </p:nvPr>
        </p:nvGraphicFramePr>
        <p:xfrm>
          <a:off x="1471613" y="2743200"/>
          <a:ext cx="6045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2031840" imgH="342720" progId="Equation.3">
                  <p:embed/>
                </p:oleObj>
              </mc:Choice>
              <mc:Fallback>
                <p:oleObj name="Equation" r:id="rId3" imgW="2031840" imgH="342720" progId="Equation.3">
                  <p:embed/>
                  <p:pic>
                    <p:nvPicPr>
                      <p:cNvPr id="292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743200"/>
                        <a:ext cx="6045200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2263"/>
              </p:ext>
            </p:extLst>
          </p:nvPr>
        </p:nvGraphicFramePr>
        <p:xfrm>
          <a:off x="1371600" y="4800600"/>
          <a:ext cx="627538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5" imgW="2108160" imgH="469800" progId="Equation.3">
                  <p:embed/>
                </p:oleObj>
              </mc:Choice>
              <mc:Fallback>
                <p:oleObj name="Equation" r:id="rId5" imgW="2108160" imgH="469800" progId="Equation.3">
                  <p:embed/>
                  <p:pic>
                    <p:nvPicPr>
                      <p:cNvPr id="292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6275387" cy="139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489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to empirical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128" name="Rectangle 8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 pitchFamily="18" charset="0"/>
                    <a:ea typeface="Arial Unicode MS" pitchFamily="34" charset="-128"/>
                    <a:cs typeface="Arial Unicode MS" pitchFamily="34" charset="-128"/>
                  </a:rPr>
                  <a:t>The variance of a sample:</a:t>
                </a:r>
                <a:endParaRPr lang="en-US" dirty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endParaRPr lang="en-US" dirty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𝑉𝑎𝑟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tr-TR" b="0" dirty="0">
                  <a:sym typeface="Symbol" pitchFamily="18" charset="2"/>
                </a:endParaRPr>
              </a:p>
              <a:p>
                <a:pPr lvl="1"/>
                <a:r>
                  <a:rPr lang="en-US" dirty="0"/>
                  <a:t>these symbols are used interchangeably</a:t>
                </a:r>
              </a:p>
            </p:txBody>
          </p:sp>
        </mc:Choice>
        <mc:Fallback xmlns="">
          <p:sp>
            <p:nvSpPr>
              <p:cNvPr id="26112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4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1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567502"/>
              </p:ext>
            </p:extLst>
          </p:nvPr>
        </p:nvGraphicFramePr>
        <p:xfrm>
          <a:off x="1136650" y="2362200"/>
          <a:ext cx="48577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cuación" r:id="rId4" imgW="2311200" imgH="634680" progId="Equation.3">
                  <p:embed/>
                </p:oleObj>
              </mc:Choice>
              <mc:Fallback>
                <p:oleObj name="Ecuación" r:id="rId4" imgW="2311200" imgH="634680" progId="Equation.3">
                  <p:embed/>
                  <p:pic>
                    <p:nvPicPr>
                      <p:cNvPr id="261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362200"/>
                        <a:ext cx="48577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125" name="Group 5"/>
          <p:cNvGrpSpPr>
            <a:grpSpLocks/>
          </p:cNvGrpSpPr>
          <p:nvPr/>
        </p:nvGrpSpPr>
        <p:grpSpPr bwMode="auto">
          <a:xfrm>
            <a:off x="4114800" y="3581403"/>
            <a:ext cx="4495800" cy="1543051"/>
            <a:chOff x="2496" y="3348"/>
            <a:chExt cx="2832" cy="972"/>
          </a:xfrm>
        </p:grpSpPr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2496" y="3720"/>
              <a:ext cx="2832" cy="6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Division by n-1 reflects the fact that we have lost a “degree of freedom” (piece of information) because we had to estimate the sample mean before we could estimate the sample variance. </a:t>
              </a:r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 flipH="1" flipV="1">
              <a:off x="3408" y="3348"/>
              <a:ext cx="336" cy="37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6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roulette wheel has the numbers 1 through 36, as well as 0 and 00.  If you bet $1.00 that an odd number comes up, you win or lose $1.00 according to whether or not that event occurs.  </a:t>
            </a:r>
          </a:p>
          <a:p>
            <a:r>
              <a:rPr lang="en-US" dirty="0"/>
              <a:t>If X denotes your net gain, X=1 with probability 18/38 and X= -1 with probability 20/38. </a:t>
            </a:r>
          </a:p>
          <a:p>
            <a:pPr lvl="1"/>
            <a:r>
              <a:rPr lang="en-US" dirty="0"/>
              <a:t>We already calculated the mean to be = -$.053. What’s the variance of X?</a:t>
            </a:r>
          </a:p>
        </p:txBody>
      </p:sp>
    </p:spTree>
    <p:extLst>
      <p:ext uri="{BB962C8B-B14F-4D97-AF65-F5344CB8AC3E}">
        <p14:creationId xmlns:p14="http://schemas.microsoft.com/office/powerpoint/2010/main" val="29510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</a:t>
            </a:r>
            <a:r>
              <a:rPr lang="tr-TR" dirty="0"/>
              <a:t> (Normal)</a:t>
            </a:r>
            <a:r>
              <a:rPr lang="en-US" dirty="0"/>
              <a:t> Distribution</a:t>
            </a:r>
          </a:p>
        </p:txBody>
      </p:sp>
      <p:pic>
        <p:nvPicPr>
          <p:cNvPr id="131076" name="Picture 4" descr="ch3gaus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4800600" cy="2800350"/>
          </a:xfrm>
        </p:spPr>
      </p:pic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2362200" y="4800600"/>
          <a:ext cx="3581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5" imgW="1549080" imgH="507960" progId="Equation.DSMT4">
                  <p:embed/>
                </p:oleObj>
              </mc:Choice>
              <mc:Fallback>
                <p:oleObj name="Equation" r:id="rId5" imgW="1549080" imgH="507960" progId="Equation.DSMT4">
                  <p:embed/>
                  <p:pic>
                    <p:nvPicPr>
                      <p:cNvPr id="131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35814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1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 deviation is $.99. Interpretation: On average, you’re either 1 dollar above or 1 dollar below the mean, which is just under zero.  Makes sense!</a:t>
            </a: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757099"/>
              </p:ext>
            </p:extLst>
          </p:nvPr>
        </p:nvGraphicFramePr>
        <p:xfrm>
          <a:off x="914400" y="3657600"/>
          <a:ext cx="42306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" imgW="1422360" imgH="342720" progId="Equation.3">
                  <p:embed/>
                </p:oleObj>
              </mc:Choice>
              <mc:Fallback>
                <p:oleObj name="Equation" r:id="rId3" imgW="1422360" imgH="342720" progId="Equation.3">
                  <p:embed/>
                  <p:pic>
                    <p:nvPicPr>
                      <p:cNvPr id="294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42306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540089"/>
              </p:ext>
            </p:extLst>
          </p:nvPr>
        </p:nvGraphicFramePr>
        <p:xfrm>
          <a:off x="2819400" y="4572000"/>
          <a:ext cx="51816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5" imgW="2869920" imgH="914400" progId="Equation.3">
                  <p:embed/>
                </p:oleObj>
              </mc:Choice>
              <mc:Fallback>
                <p:oleObj name="Equation" r:id="rId5" imgW="2869920" imgH="914400" progId="Equation.3">
                  <p:embed/>
                  <p:pic>
                    <p:nvPicPr>
                      <p:cNvPr id="294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51816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48447"/>
              </p:ext>
            </p:extLst>
          </p:nvPr>
        </p:nvGraphicFramePr>
        <p:xfrm>
          <a:off x="4038600" y="6019800"/>
          <a:ext cx="30210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7" imgW="1015920" imgH="228600" progId="Equation.3">
                  <p:embed/>
                </p:oleObj>
              </mc:Choice>
              <mc:Fallback>
                <p:oleObj name="Equation" r:id="rId7" imgW="1015920" imgH="228600" progId="Equation.3">
                  <p:embed/>
                  <p:pic>
                    <p:nvPicPr>
                      <p:cNvPr id="294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019800"/>
                        <a:ext cx="30210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7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calculation formula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295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16313"/>
              </p:ext>
            </p:extLst>
          </p:nvPr>
        </p:nvGraphicFramePr>
        <p:xfrm>
          <a:off x="228600" y="1905000"/>
          <a:ext cx="87280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2933640" imgH="355320" progId="Equation.3">
                  <p:embed/>
                </p:oleObj>
              </mc:Choice>
              <mc:Fallback>
                <p:oleObj name="Equation" r:id="rId3" imgW="2933640" imgH="355320" progId="Equation.3">
                  <p:embed/>
                  <p:pic>
                    <p:nvPicPr>
                      <p:cNvPr id="295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8728075" cy="1055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14754"/>
              </p:ext>
            </p:extLst>
          </p:nvPr>
        </p:nvGraphicFramePr>
        <p:xfrm>
          <a:off x="1752600" y="3638535"/>
          <a:ext cx="4343399" cy="90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1091880" imgH="228600" progId="Equation.3">
                  <p:embed/>
                </p:oleObj>
              </mc:Choice>
              <mc:Fallback>
                <p:oleObj name="Equation" r:id="rId5" imgW="1091880" imgH="228600" progId="Equation.3">
                  <p:embed/>
                  <p:pic>
                    <p:nvPicPr>
                      <p:cNvPr id="295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38535"/>
                        <a:ext cx="4343399" cy="9064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9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Handy calculation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195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600200"/>
                <a:ext cx="8382000" cy="510539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tr-T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800" dirty="0"/>
                  <a:t>    </a:t>
                </a:r>
                <a:r>
                  <a:rPr lang="tr-TR" sz="2800" b="0" dirty="0"/>
                  <a:t>        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tr-TR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Use rules of expected value: E(X+Y)= E(X) + E(Y)  </a:t>
                </a:r>
              </a:p>
              <a:p>
                <a:pPr lvl="1"/>
                <a:r>
                  <a:rPr lang="tr-TR" sz="2400" dirty="0"/>
                  <a:t>=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400" dirty="0"/>
                  <a:t>   //  (</a:t>
                </a:r>
                <a:r>
                  <a:rPr lang="en-US" sz="2400" dirty="0"/>
                  <a:t>E(c) = c</a:t>
                </a:r>
                <a:r>
                  <a:rPr lang="tr-TR" sz="2400" dirty="0"/>
                  <a:t>)</a:t>
                </a:r>
                <a:endParaRPr lang="en-US" sz="2400" dirty="0"/>
              </a:p>
              <a:p>
                <a:pPr lvl="1"/>
                <a:r>
                  <a:rPr lang="tr-TR" sz="2400" dirty="0"/>
                  <a:t>=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// </a:t>
                </a:r>
                <a:r>
                  <a:rPr lang="tr-TR" sz="2400" dirty="0"/>
                  <a:t>(</a:t>
                </a:r>
                <a:r>
                  <a:rPr lang="en-US" sz="2400" dirty="0"/>
                  <a:t>E(x) = </a:t>
                </a:r>
                <a:r>
                  <a:rPr lang="en-US" sz="2400" dirty="0">
                    <a:sym typeface="Symbol" pitchFamily="18" charset="2"/>
                  </a:rPr>
                  <a:t></a:t>
                </a:r>
                <a:r>
                  <a:rPr lang="tr-TR" sz="2400" dirty="0">
                    <a:sym typeface="Symbol" pitchFamily="18" charset="2"/>
                  </a:rPr>
                  <a:t>)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                  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4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382000" cy="5105398"/>
              </a:xfr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385888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53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FF5F1-3981-4749-915E-FBBE05EF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calculation formula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07A754-36A7-4F14-A849-E62576EFD4B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OR, equivalently:</a:t>
                </a:r>
                <a:endParaRPr lang="tr-TR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800" i="1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begChr m:val="["/>
                        <m:endChr m:val="]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tr-T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800" dirty="0"/>
                  <a:t>    </a:t>
                </a:r>
                <a:r>
                  <a:rPr lang="tr-TR" sz="2800" b="0" dirty="0"/>
                  <a:t>    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begChr m:val="["/>
                        <m:endChr m:val="]"/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tr-T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800" b="0" dirty="0"/>
                  <a:t>        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tr-T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800" b="0" dirty="0"/>
                  <a:t>        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tr-T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800" b="0" dirty="0"/>
                  <a:t>        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800" b="0" dirty="0"/>
                  <a:t>               </a:t>
                </a:r>
                <a14:m>
                  <m:oMath xmlns:m="http://schemas.openxmlformats.org/officeDocument/2006/math">
                    <m:r>
                      <a:rPr lang="tr-TR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8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800" b="0"/>
                  <a:t>        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−[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07A754-36A7-4F14-A849-E62576EFD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8" t="-27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8705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 example, what’s the variance and standard deviation of the roll of a die? </a:t>
            </a: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990600" y="1981200"/>
            <a:ext cx="2438400" cy="1600200"/>
            <a:chOff x="1488" y="1248"/>
            <a:chExt cx="2582" cy="3072"/>
          </a:xfrm>
        </p:grpSpPr>
        <p:grpSp>
          <p:nvGrpSpPr>
            <p:cNvPr id="212997" name="Group 5"/>
            <p:cNvGrpSpPr>
              <a:grpSpLocks/>
            </p:cNvGrpSpPr>
            <p:nvPr/>
          </p:nvGrpSpPr>
          <p:grpSpPr bwMode="auto">
            <a:xfrm>
              <a:off x="1488" y="1248"/>
              <a:ext cx="2582" cy="2905"/>
              <a:chOff x="-3" y="-3"/>
              <a:chExt cx="941" cy="3314"/>
            </a:xfrm>
          </p:grpSpPr>
          <p:grpSp>
            <p:nvGrpSpPr>
              <p:cNvPr id="21299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35" cy="3308"/>
                <a:chOff x="0" y="0"/>
                <a:chExt cx="935" cy="3308"/>
              </a:xfrm>
            </p:grpSpPr>
            <p:grpSp>
              <p:nvGrpSpPr>
                <p:cNvPr id="212999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53" cy="374"/>
                  <a:chOff x="0" y="0"/>
                  <a:chExt cx="453" cy="374"/>
                </a:xfrm>
              </p:grpSpPr>
              <p:sp>
                <p:nvSpPr>
                  <p:cNvPr id="2130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67" cy="3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x</a:t>
                    </a:r>
                    <a:endParaRPr lang="en-US" sz="10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endParaRP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0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3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02" name="Group 10"/>
                <p:cNvGrpSpPr>
                  <a:grpSpLocks/>
                </p:cNvGrpSpPr>
                <p:nvPr/>
              </p:nvGrpSpPr>
              <p:grpSpPr bwMode="auto">
                <a:xfrm>
                  <a:off x="453" y="0"/>
                  <a:ext cx="482" cy="374"/>
                  <a:chOff x="453" y="0"/>
                  <a:chExt cx="482" cy="374"/>
                </a:xfrm>
              </p:grpSpPr>
              <p:sp>
                <p:nvSpPr>
                  <p:cNvPr id="21300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96" y="0"/>
                    <a:ext cx="396" cy="3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p(x)</a:t>
                    </a:r>
                    <a:endParaRPr lang="en-US" sz="10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endParaRP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0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53" y="0"/>
                    <a:ext cx="482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05" name="Group 13"/>
                <p:cNvGrpSpPr>
                  <a:grpSpLocks/>
                </p:cNvGrpSpPr>
                <p:nvPr/>
              </p:nvGrpSpPr>
              <p:grpSpPr bwMode="auto">
                <a:xfrm>
                  <a:off x="0" y="374"/>
                  <a:ext cx="453" cy="489"/>
                  <a:chOff x="0" y="374"/>
                  <a:chExt cx="453" cy="489"/>
                </a:xfrm>
              </p:grpSpPr>
              <p:sp>
                <p:nvSpPr>
                  <p:cNvPr id="2130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74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1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0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74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08" name="Group 16"/>
                <p:cNvGrpSpPr>
                  <a:grpSpLocks/>
                </p:cNvGrpSpPr>
                <p:nvPr/>
              </p:nvGrpSpPr>
              <p:grpSpPr bwMode="auto">
                <a:xfrm>
                  <a:off x="453" y="374"/>
                  <a:ext cx="482" cy="489"/>
                  <a:chOff x="453" y="374"/>
                  <a:chExt cx="482" cy="489"/>
                </a:xfrm>
              </p:grpSpPr>
              <p:sp>
                <p:nvSpPr>
                  <p:cNvPr id="21300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96" y="374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p(x=1)</a:t>
                    </a:r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=1/6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53" y="374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11" name="Group 19"/>
                <p:cNvGrpSpPr>
                  <a:grpSpLocks/>
                </p:cNvGrpSpPr>
                <p:nvPr/>
              </p:nvGrpSpPr>
              <p:grpSpPr bwMode="auto">
                <a:xfrm>
                  <a:off x="0" y="863"/>
                  <a:ext cx="453" cy="489"/>
                  <a:chOff x="0" y="863"/>
                  <a:chExt cx="453" cy="489"/>
                </a:xfrm>
              </p:grpSpPr>
              <p:sp>
                <p:nvSpPr>
                  <p:cNvPr id="21301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63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2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1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63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14" name="Group 22"/>
                <p:cNvGrpSpPr>
                  <a:grpSpLocks/>
                </p:cNvGrpSpPr>
                <p:nvPr/>
              </p:nvGrpSpPr>
              <p:grpSpPr bwMode="auto">
                <a:xfrm>
                  <a:off x="453" y="863"/>
                  <a:ext cx="482" cy="489"/>
                  <a:chOff x="453" y="863"/>
                  <a:chExt cx="482" cy="489"/>
                </a:xfrm>
              </p:grpSpPr>
              <p:sp>
                <p:nvSpPr>
                  <p:cNvPr id="2130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96" y="863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p(x=2)</a:t>
                    </a:r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=1/6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1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53" y="863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17" name="Group 25"/>
                <p:cNvGrpSpPr>
                  <a:grpSpLocks/>
                </p:cNvGrpSpPr>
                <p:nvPr/>
              </p:nvGrpSpPr>
              <p:grpSpPr bwMode="auto">
                <a:xfrm>
                  <a:off x="0" y="1352"/>
                  <a:ext cx="453" cy="489"/>
                  <a:chOff x="0" y="1352"/>
                  <a:chExt cx="453" cy="489"/>
                </a:xfrm>
              </p:grpSpPr>
              <p:sp>
                <p:nvSpPr>
                  <p:cNvPr id="21301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52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3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1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52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20" name="Group 28"/>
                <p:cNvGrpSpPr>
                  <a:grpSpLocks/>
                </p:cNvGrpSpPr>
                <p:nvPr/>
              </p:nvGrpSpPr>
              <p:grpSpPr bwMode="auto">
                <a:xfrm>
                  <a:off x="453" y="1352"/>
                  <a:ext cx="482" cy="489"/>
                  <a:chOff x="453" y="1352"/>
                  <a:chExt cx="482" cy="489"/>
                </a:xfrm>
              </p:grpSpPr>
              <p:sp>
                <p:nvSpPr>
                  <p:cNvPr id="21302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96" y="1352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p(x=3)</a:t>
                    </a:r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=1/6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2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53" y="1352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23" name="Group 31"/>
                <p:cNvGrpSpPr>
                  <a:grpSpLocks/>
                </p:cNvGrpSpPr>
                <p:nvPr/>
              </p:nvGrpSpPr>
              <p:grpSpPr bwMode="auto">
                <a:xfrm>
                  <a:off x="0" y="1841"/>
                  <a:ext cx="453" cy="489"/>
                  <a:chOff x="0" y="1841"/>
                  <a:chExt cx="453" cy="489"/>
                </a:xfrm>
              </p:grpSpPr>
              <p:sp>
                <p:nvSpPr>
                  <p:cNvPr id="21302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841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4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2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841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26" name="Group 34"/>
                <p:cNvGrpSpPr>
                  <a:grpSpLocks/>
                </p:cNvGrpSpPr>
                <p:nvPr/>
              </p:nvGrpSpPr>
              <p:grpSpPr bwMode="auto">
                <a:xfrm>
                  <a:off x="453" y="1841"/>
                  <a:ext cx="482" cy="489"/>
                  <a:chOff x="453" y="1841"/>
                  <a:chExt cx="482" cy="489"/>
                </a:xfrm>
              </p:grpSpPr>
              <p:sp>
                <p:nvSpPr>
                  <p:cNvPr id="21302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96" y="1841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p(x=4)</a:t>
                    </a:r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=1/6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53" y="1841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29" name="Group 37"/>
                <p:cNvGrpSpPr>
                  <a:grpSpLocks/>
                </p:cNvGrpSpPr>
                <p:nvPr/>
              </p:nvGrpSpPr>
              <p:grpSpPr bwMode="auto">
                <a:xfrm>
                  <a:off x="0" y="2330"/>
                  <a:ext cx="453" cy="489"/>
                  <a:chOff x="0" y="2330"/>
                  <a:chExt cx="453" cy="489"/>
                </a:xfrm>
              </p:grpSpPr>
              <p:sp>
                <p:nvSpPr>
                  <p:cNvPr id="21303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330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5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3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30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32" name="Group 40"/>
                <p:cNvGrpSpPr>
                  <a:grpSpLocks/>
                </p:cNvGrpSpPr>
                <p:nvPr/>
              </p:nvGrpSpPr>
              <p:grpSpPr bwMode="auto">
                <a:xfrm>
                  <a:off x="453" y="2330"/>
                  <a:ext cx="482" cy="489"/>
                  <a:chOff x="453" y="2330"/>
                  <a:chExt cx="482" cy="489"/>
                </a:xfrm>
              </p:grpSpPr>
              <p:sp>
                <p:nvSpPr>
                  <p:cNvPr id="2130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96" y="2330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p(x=5)</a:t>
                    </a:r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=1/6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53" y="2330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35" name="Group 43"/>
                <p:cNvGrpSpPr>
                  <a:grpSpLocks/>
                </p:cNvGrpSpPr>
                <p:nvPr/>
              </p:nvGrpSpPr>
              <p:grpSpPr bwMode="auto">
                <a:xfrm>
                  <a:off x="0" y="2819"/>
                  <a:ext cx="453" cy="489"/>
                  <a:chOff x="0" y="2819"/>
                  <a:chExt cx="453" cy="489"/>
                </a:xfrm>
              </p:grpSpPr>
              <p:sp>
                <p:nvSpPr>
                  <p:cNvPr id="21303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819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6</a:t>
                    </a: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3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19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3038" name="Group 46"/>
                <p:cNvGrpSpPr>
                  <a:grpSpLocks/>
                </p:cNvGrpSpPr>
                <p:nvPr/>
              </p:nvGrpSpPr>
              <p:grpSpPr bwMode="auto">
                <a:xfrm>
                  <a:off x="453" y="2819"/>
                  <a:ext cx="482" cy="489"/>
                  <a:chOff x="453" y="2819"/>
                  <a:chExt cx="482" cy="489"/>
                </a:xfrm>
              </p:grpSpPr>
              <p:sp>
                <p:nvSpPr>
                  <p:cNvPr id="21303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96" y="2819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sz="1000" i="1" u="sng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p(x=6)</a:t>
                    </a:r>
                    <a:r>
                      <a:rPr lang="en-US" sz="1000" u="sng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rPr>
                      <a:t>=1/6</a:t>
                    </a:r>
                    <a:endParaRPr lang="en-US" sz="10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endParaRPr>
                  </a:p>
                  <a:p>
                    <a:pPr algn="ctr"/>
                    <a:endParaRPr lang="en-US" sz="1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304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53" y="2819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3041" name="Rectangle 49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41" cy="3314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</p:grpSp>
        <p:sp>
          <p:nvSpPr>
            <p:cNvPr id="213042" name="Text Box 50"/>
            <p:cNvSpPr txBox="1">
              <a:spLocks noChangeArrowheads="1"/>
            </p:cNvSpPr>
            <p:nvPr/>
          </p:nvSpPr>
          <p:spPr bwMode="auto">
            <a:xfrm>
              <a:off x="3072" y="4080"/>
              <a:ext cx="57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1.0</a:t>
              </a:r>
            </a:p>
          </p:txBody>
        </p:sp>
      </p:grpSp>
      <p:sp>
        <p:nvSpPr>
          <p:cNvPr id="213075" name="Rectangle 83"/>
          <p:cNvSpPr>
            <a:spLocks noChangeArrowheads="1"/>
          </p:cNvSpPr>
          <p:nvPr/>
        </p:nvSpPr>
        <p:spPr bwMode="auto">
          <a:xfrm>
            <a:off x="2424113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3074" name="Object 82"/>
          <p:cNvGraphicFramePr>
            <a:graphicFrameLocks noChangeAspect="1"/>
          </p:cNvGraphicFramePr>
          <p:nvPr/>
        </p:nvGraphicFramePr>
        <p:xfrm>
          <a:off x="762000" y="4876800"/>
          <a:ext cx="74676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4203360" imgH="406080" progId="Equation.3">
                  <p:embed/>
                </p:oleObj>
              </mc:Choice>
              <mc:Fallback>
                <p:oleObj name="Equation" r:id="rId3" imgW="4203360" imgH="406080" progId="Equation.3">
                  <p:embed/>
                  <p:pic>
                    <p:nvPicPr>
                      <p:cNvPr id="213074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7467600" cy="725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73" name="Object 81"/>
          <p:cNvGraphicFramePr>
            <a:graphicFrameLocks noChangeAspect="1"/>
          </p:cNvGraphicFramePr>
          <p:nvPr/>
        </p:nvGraphicFramePr>
        <p:xfrm>
          <a:off x="762000" y="3962400"/>
          <a:ext cx="7467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r:id="rId5" imgW="4114800" imgH="406400" progId="Equation.3">
                  <p:embed/>
                </p:oleObj>
              </mc:Choice>
              <mc:Fallback>
                <p:oleObj r:id="rId5" imgW="4114800" imgH="406400" progId="Equation.3">
                  <p:embed/>
                  <p:pic>
                    <p:nvPicPr>
                      <p:cNvPr id="21307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62400"/>
                        <a:ext cx="7467600" cy="742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76" name="Object 84"/>
          <p:cNvGraphicFramePr>
            <a:graphicFrameLocks noChangeAspect="1"/>
          </p:cNvGraphicFramePr>
          <p:nvPr/>
        </p:nvGraphicFramePr>
        <p:xfrm>
          <a:off x="1824038" y="5811838"/>
          <a:ext cx="51895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7" imgW="2920680" imgH="469800" progId="Equation.3">
                  <p:embed/>
                </p:oleObj>
              </mc:Choice>
              <mc:Fallback>
                <p:oleObj name="Equation" r:id="rId7" imgW="2920680" imgH="469800" progId="Equation.3">
                  <p:embed/>
                  <p:pic>
                    <p:nvPicPr>
                      <p:cNvPr id="2130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811838"/>
                        <a:ext cx="5189537" cy="838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3084" name="Group 92"/>
          <p:cNvGrpSpPr>
            <a:grpSpLocks/>
          </p:cNvGrpSpPr>
          <p:nvPr/>
        </p:nvGrpSpPr>
        <p:grpSpPr bwMode="auto">
          <a:xfrm>
            <a:off x="3886200" y="2133600"/>
            <a:ext cx="3924300" cy="1670050"/>
            <a:chOff x="2448" y="1344"/>
            <a:chExt cx="2472" cy="1052"/>
          </a:xfrm>
        </p:grpSpPr>
        <p:grpSp>
          <p:nvGrpSpPr>
            <p:cNvPr id="213044" name="Group 52"/>
            <p:cNvGrpSpPr>
              <a:grpSpLocks/>
            </p:cNvGrpSpPr>
            <p:nvPr/>
          </p:nvGrpSpPr>
          <p:grpSpPr bwMode="auto">
            <a:xfrm>
              <a:off x="2448" y="1344"/>
              <a:ext cx="2160" cy="823"/>
              <a:chOff x="576" y="1488"/>
              <a:chExt cx="4608" cy="1968"/>
            </a:xfrm>
          </p:grpSpPr>
          <p:sp>
            <p:nvSpPr>
              <p:cNvPr id="213045" name="Line 53"/>
              <p:cNvSpPr>
                <a:spLocks noChangeShapeType="1"/>
              </p:cNvSpPr>
              <p:nvPr/>
            </p:nvSpPr>
            <p:spPr bwMode="auto">
              <a:xfrm>
                <a:off x="289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46" name="Line 54"/>
              <p:cNvSpPr>
                <a:spLocks noChangeShapeType="1"/>
              </p:cNvSpPr>
              <p:nvPr/>
            </p:nvSpPr>
            <p:spPr bwMode="auto">
              <a:xfrm>
                <a:off x="318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47" name="Line 55"/>
              <p:cNvSpPr>
                <a:spLocks noChangeShapeType="1"/>
              </p:cNvSpPr>
              <p:nvPr/>
            </p:nvSpPr>
            <p:spPr bwMode="auto">
              <a:xfrm>
                <a:off x="347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48" name="Line 56"/>
              <p:cNvSpPr>
                <a:spLocks noChangeShapeType="1"/>
              </p:cNvSpPr>
              <p:nvPr/>
            </p:nvSpPr>
            <p:spPr bwMode="auto">
              <a:xfrm>
                <a:off x="376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49" name="Line 57"/>
              <p:cNvSpPr>
                <a:spLocks noChangeShapeType="1"/>
              </p:cNvSpPr>
              <p:nvPr/>
            </p:nvSpPr>
            <p:spPr bwMode="auto">
              <a:xfrm>
                <a:off x="405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50" name="Line 58"/>
              <p:cNvSpPr>
                <a:spLocks noChangeShapeType="1"/>
              </p:cNvSpPr>
              <p:nvPr/>
            </p:nvSpPr>
            <p:spPr bwMode="auto">
              <a:xfrm>
                <a:off x="434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3051" name="Group 59"/>
              <p:cNvGrpSpPr>
                <a:grpSpLocks/>
              </p:cNvGrpSpPr>
              <p:nvPr/>
            </p:nvGrpSpPr>
            <p:grpSpPr bwMode="auto">
              <a:xfrm>
                <a:off x="576" y="1488"/>
                <a:ext cx="4608" cy="1968"/>
                <a:chOff x="576" y="1488"/>
                <a:chExt cx="4608" cy="1968"/>
              </a:xfrm>
            </p:grpSpPr>
            <p:sp>
              <p:nvSpPr>
                <p:cNvPr id="213052" name="Line 60"/>
                <p:cNvSpPr>
                  <a:spLocks noChangeShapeType="1"/>
                </p:cNvSpPr>
                <p:nvPr/>
              </p:nvSpPr>
              <p:spPr bwMode="auto">
                <a:xfrm>
                  <a:off x="2604" y="1488"/>
                  <a:ext cx="0" cy="1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053" name="Line 61"/>
                <p:cNvSpPr>
                  <a:spLocks noChangeShapeType="1"/>
                </p:cNvSpPr>
                <p:nvPr/>
              </p:nvSpPr>
              <p:spPr bwMode="auto">
                <a:xfrm>
                  <a:off x="576" y="2909"/>
                  <a:ext cx="41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05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777" y="2909"/>
                  <a:ext cx="407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sz="1200" b="1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</a:p>
                <a:p>
                  <a:endParaRPr lang="en-U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21305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749" y="1488"/>
                  <a:ext cx="686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sz="1200" b="1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sz="12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213056" name="Line 64"/>
                <p:cNvSpPr>
                  <a:spLocks noChangeShapeType="1"/>
                </p:cNvSpPr>
                <p:nvPr/>
              </p:nvSpPr>
              <p:spPr bwMode="auto">
                <a:xfrm>
                  <a:off x="2459" y="2610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05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170" y="2461"/>
                  <a:ext cx="302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sz="12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endParaRPr lang="en-US" sz="1200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13058" name="Text Box 66"/>
              <p:cNvSpPr txBox="1">
                <a:spLocks noChangeArrowheads="1"/>
              </p:cNvSpPr>
              <p:nvPr/>
            </p:nvSpPr>
            <p:spPr bwMode="auto">
              <a:xfrm>
                <a:off x="2894" y="3058"/>
                <a:ext cx="1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  <a:p>
                <a:endParaRPr lang="en-US" sz="1200" b="1">
                  <a:latin typeface="Times New Roman" pitchFamily="18" charset="0"/>
                </a:endParaRPr>
              </a:p>
            </p:txBody>
          </p:sp>
          <p:sp>
            <p:nvSpPr>
              <p:cNvPr id="213059" name="Text Box 67"/>
              <p:cNvSpPr txBox="1">
                <a:spLocks noChangeArrowheads="1"/>
              </p:cNvSpPr>
              <p:nvPr/>
            </p:nvSpPr>
            <p:spPr bwMode="auto">
              <a:xfrm>
                <a:off x="3763" y="3058"/>
                <a:ext cx="105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  <a:p>
                <a:endParaRPr lang="en-US" sz="1200" b="1">
                  <a:latin typeface="Times New Roman" pitchFamily="18" charset="0"/>
                </a:endParaRPr>
              </a:p>
            </p:txBody>
          </p:sp>
          <p:sp>
            <p:nvSpPr>
              <p:cNvPr id="213060" name="Text Box 68"/>
              <p:cNvSpPr txBox="1">
                <a:spLocks noChangeArrowheads="1"/>
              </p:cNvSpPr>
              <p:nvPr/>
            </p:nvSpPr>
            <p:spPr bwMode="auto">
              <a:xfrm>
                <a:off x="4053" y="3058"/>
                <a:ext cx="11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5</a:t>
                </a:r>
              </a:p>
              <a:p>
                <a:endParaRPr lang="en-US" sz="1200" b="1">
                  <a:latin typeface="Times New Roman" pitchFamily="18" charset="0"/>
                </a:endParaRPr>
              </a:p>
            </p:txBody>
          </p:sp>
          <p:sp>
            <p:nvSpPr>
              <p:cNvPr id="213061" name="Text Box 69"/>
              <p:cNvSpPr txBox="1">
                <a:spLocks noChangeArrowheads="1"/>
              </p:cNvSpPr>
              <p:nvPr/>
            </p:nvSpPr>
            <p:spPr bwMode="auto">
              <a:xfrm>
                <a:off x="4343" y="3058"/>
                <a:ext cx="15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6</a:t>
                </a:r>
              </a:p>
              <a:p>
                <a:endParaRPr lang="en-US" sz="1200" b="1">
                  <a:latin typeface="Times New Roman" pitchFamily="18" charset="0"/>
                </a:endParaRPr>
              </a:p>
            </p:txBody>
          </p:sp>
          <p:sp>
            <p:nvSpPr>
              <p:cNvPr id="213062" name="Text Box 70"/>
              <p:cNvSpPr txBox="1">
                <a:spLocks noChangeArrowheads="1"/>
              </p:cNvSpPr>
              <p:nvPr/>
            </p:nvSpPr>
            <p:spPr bwMode="auto">
              <a:xfrm>
                <a:off x="3184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2</a:t>
                </a:r>
              </a:p>
              <a:p>
                <a:endParaRPr lang="en-US" sz="1200" b="1">
                  <a:latin typeface="Times New Roman" pitchFamily="18" charset="0"/>
                </a:endParaRPr>
              </a:p>
            </p:txBody>
          </p:sp>
          <p:sp>
            <p:nvSpPr>
              <p:cNvPr id="213063" name="Text Box 71"/>
              <p:cNvSpPr txBox="1">
                <a:spLocks noChangeArrowheads="1"/>
              </p:cNvSpPr>
              <p:nvPr/>
            </p:nvSpPr>
            <p:spPr bwMode="auto">
              <a:xfrm>
                <a:off x="3473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  <a:p>
                <a:endParaRPr lang="en-US" sz="1200" b="1">
                  <a:latin typeface="Times New Roman" pitchFamily="18" charset="0"/>
                </a:endParaRPr>
              </a:p>
            </p:txBody>
          </p:sp>
          <p:sp>
            <p:nvSpPr>
              <p:cNvPr id="213064" name="Rectangle 72"/>
              <p:cNvSpPr>
                <a:spLocks noChangeArrowheads="1"/>
              </p:cNvSpPr>
              <p:nvPr/>
            </p:nvSpPr>
            <p:spPr bwMode="auto">
              <a:xfrm>
                <a:off x="2871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65" name="Rectangle 73"/>
              <p:cNvSpPr>
                <a:spLocks noChangeArrowheads="1"/>
              </p:cNvSpPr>
              <p:nvPr/>
            </p:nvSpPr>
            <p:spPr bwMode="auto">
              <a:xfrm>
                <a:off x="3160" y="2544"/>
                <a:ext cx="104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66" name="Rectangle 74"/>
              <p:cNvSpPr>
                <a:spLocks noChangeArrowheads="1"/>
              </p:cNvSpPr>
              <p:nvPr/>
            </p:nvSpPr>
            <p:spPr bwMode="auto">
              <a:xfrm>
                <a:off x="3450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67" name="Rectangle 75"/>
              <p:cNvSpPr>
                <a:spLocks noChangeArrowheads="1"/>
              </p:cNvSpPr>
              <p:nvPr/>
            </p:nvSpPr>
            <p:spPr bwMode="auto">
              <a:xfrm>
                <a:off x="3728" y="2544"/>
                <a:ext cx="93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68" name="Rectangle 76"/>
              <p:cNvSpPr>
                <a:spLocks noChangeArrowheads="1"/>
              </p:cNvSpPr>
              <p:nvPr/>
            </p:nvSpPr>
            <p:spPr bwMode="auto">
              <a:xfrm>
                <a:off x="401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69" name="Rectangle 77"/>
              <p:cNvSpPr>
                <a:spLocks noChangeArrowheads="1"/>
              </p:cNvSpPr>
              <p:nvPr/>
            </p:nvSpPr>
            <p:spPr bwMode="auto">
              <a:xfrm>
                <a:off x="430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3077" name="Group 85"/>
            <p:cNvGrpSpPr>
              <a:grpSpLocks/>
            </p:cNvGrpSpPr>
            <p:nvPr/>
          </p:nvGrpSpPr>
          <p:grpSpPr bwMode="auto">
            <a:xfrm>
              <a:off x="3648" y="1392"/>
              <a:ext cx="1272" cy="1004"/>
              <a:chOff x="6179" y="11739"/>
              <a:chExt cx="3181" cy="2511"/>
            </a:xfrm>
          </p:grpSpPr>
          <p:sp>
            <p:nvSpPr>
              <p:cNvPr id="213078" name="AutoShape 86"/>
              <p:cNvSpPr>
                <a:spLocks noChangeArrowheads="1"/>
              </p:cNvSpPr>
              <p:nvPr/>
            </p:nvSpPr>
            <p:spPr bwMode="auto">
              <a:xfrm>
                <a:off x="6630" y="13230"/>
                <a:ext cx="270" cy="570"/>
              </a:xfrm>
              <a:prstGeom prst="flowChartExtra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79" name="Text Box 87"/>
              <p:cNvSpPr txBox="1">
                <a:spLocks noChangeArrowheads="1"/>
              </p:cNvSpPr>
              <p:nvPr/>
            </p:nvSpPr>
            <p:spPr bwMode="auto">
              <a:xfrm>
                <a:off x="6480" y="13860"/>
                <a:ext cx="720" cy="3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sz="1200">
                    <a:latin typeface="Times New Roman" pitchFamily="18" charset="0"/>
                  </a:rPr>
                  <a:t> mean</a:t>
                </a:r>
              </a:p>
            </p:txBody>
          </p:sp>
          <p:sp>
            <p:nvSpPr>
              <p:cNvPr id="213080" name="Line 88"/>
              <p:cNvSpPr>
                <a:spLocks noChangeShapeType="1"/>
              </p:cNvSpPr>
              <p:nvPr/>
            </p:nvSpPr>
            <p:spPr bwMode="auto">
              <a:xfrm flipV="1">
                <a:off x="6765" y="12315"/>
                <a:ext cx="6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81" name="Line 89"/>
              <p:cNvSpPr>
                <a:spLocks noChangeShapeType="1"/>
              </p:cNvSpPr>
              <p:nvPr/>
            </p:nvSpPr>
            <p:spPr bwMode="auto">
              <a:xfrm rot="10822359" flipV="1">
                <a:off x="6179" y="12315"/>
                <a:ext cx="5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82" name="Oval 90"/>
              <p:cNvSpPr>
                <a:spLocks noChangeArrowheads="1"/>
              </p:cNvSpPr>
              <p:nvPr/>
            </p:nvSpPr>
            <p:spPr bwMode="auto">
              <a:xfrm>
                <a:off x="6735" y="12270"/>
                <a:ext cx="83" cy="8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83" name="Text Box 91"/>
              <p:cNvSpPr txBox="1">
                <a:spLocks noChangeArrowheads="1"/>
              </p:cNvSpPr>
              <p:nvPr/>
            </p:nvSpPr>
            <p:spPr bwMode="auto">
              <a:xfrm>
                <a:off x="6735" y="11739"/>
                <a:ext cx="2625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900">
                    <a:latin typeface="Times New Roman" pitchFamily="18" charset="0"/>
                  </a:rPr>
                  <a:t>average distance from the mean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2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as a mathematical operator: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01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constant number (i.e., not a variable) and X and Y are random variables, then </a:t>
                </a:r>
              </a:p>
              <a:p>
                <a:r>
                  <a:rPr lang="en-US" dirty="0"/>
                  <a:t>Var(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 = 0</a:t>
                </a:r>
              </a:p>
              <a:p>
                <a:r>
                  <a:rPr lang="en-US" dirty="0"/>
                  <a:t>Var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+X)= Var(X)	 </a:t>
                </a:r>
              </a:p>
              <a:p>
                <a:r>
                  <a:rPr lang="en-US" dirty="0"/>
                  <a:t>Var(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Var(X)</a:t>
                </a:r>
              </a:p>
              <a:p>
                <a:r>
                  <a:rPr lang="en-US" dirty="0"/>
                  <a:t>Var(X+Y)= Var(X) + Var(Y)   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 </a:t>
                </a:r>
                <a:r>
                  <a:rPr lang="en-US" dirty="0"/>
                  <a:t>ONLY IF X and Y are independent</a:t>
                </a:r>
              </a:p>
              <a:p>
                <a:r>
                  <a:rPr lang="en-US" dirty="0"/>
                  <a:t>Var(X+Y)= Var(X) + Var(Y)+2Cov(X,Y) 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 </a:t>
                </a:r>
                <a:r>
                  <a:rPr lang="en-US" dirty="0"/>
                  <a:t>IF X and Y are not independent}</a:t>
                </a:r>
              </a:p>
            </p:txBody>
          </p:sp>
        </mc:Choice>
        <mc:Fallback xmlns="">
          <p:sp>
            <p:nvSpPr>
              <p:cNvPr id="214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2307" r="-23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817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835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Var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+X)= Var(X)</a:t>
                </a:r>
              </a:p>
            </p:txBody>
          </p:sp>
        </mc:Choice>
        <mc:Fallback xmlns="">
          <p:sp>
            <p:nvSpPr>
              <p:cNvPr id="2283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67" t="-1235" b="-179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Var 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+X)= Var(X)</a:t>
                </a:r>
              </a:p>
              <a:p>
                <a:r>
                  <a:rPr lang="en-US" dirty="0"/>
                  <a:t>Adding a constant to every instance of a random variable doesn’t change the variability. It just shifts the whole distribution by c.  If everybody grew 5 inches suddenly, the variability in the population would still be the same.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14002"/>
              </p:ext>
            </p:extLst>
          </p:nvPr>
        </p:nvGraphicFramePr>
        <p:xfrm>
          <a:off x="2286000" y="5410200"/>
          <a:ext cx="2819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5" imgW="7938516" imgH="5423916" progId="Word.Picture.8">
                  <p:embed/>
                </p:oleObj>
              </mc:Choice>
              <mc:Fallback>
                <p:oleObj r:id="rId5" imgW="7938516" imgH="5423916" progId="Word.Picture.8">
                  <p:embed/>
                  <p:pic>
                    <p:nvPicPr>
                      <p:cNvPr id="228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2819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357" name="Group 5"/>
          <p:cNvGrpSpPr>
            <a:grpSpLocks/>
          </p:cNvGrpSpPr>
          <p:nvPr/>
        </p:nvGrpSpPr>
        <p:grpSpPr bwMode="auto">
          <a:xfrm>
            <a:off x="6553200" y="5048250"/>
            <a:ext cx="1133475" cy="266700"/>
            <a:chOff x="2550" y="3648"/>
            <a:chExt cx="714" cy="168"/>
          </a:xfrm>
        </p:grpSpPr>
        <p:sp>
          <p:nvSpPr>
            <p:cNvPr id="228358" name="Line 6"/>
            <p:cNvSpPr>
              <a:spLocks noChangeShapeType="1"/>
            </p:cNvSpPr>
            <p:nvPr/>
          </p:nvSpPr>
          <p:spPr bwMode="auto">
            <a:xfrm>
              <a:off x="2550" y="3732"/>
              <a:ext cx="2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2880" y="3648"/>
              <a:ext cx="384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1200">
                  <a:latin typeface="Times New Roman" pitchFamily="18" charset="0"/>
                </a:rPr>
                <a:t>+ c</a:t>
              </a:r>
            </a:p>
          </p:txBody>
        </p:sp>
      </p:grpSp>
      <p:graphicFrame>
        <p:nvGraphicFramePr>
          <p:cNvPr id="228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86181"/>
              </p:ext>
            </p:extLst>
          </p:nvPr>
        </p:nvGraphicFramePr>
        <p:xfrm>
          <a:off x="5334000" y="5410200"/>
          <a:ext cx="2819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7" imgW="7938516" imgH="5423916" progId="Word.Picture.8">
                  <p:embed/>
                </p:oleObj>
              </mc:Choice>
              <mc:Fallback>
                <p:oleObj r:id="rId7" imgW="7938516" imgH="5423916" progId="Word.Picture.8">
                  <p:embed/>
                  <p:pic>
                    <p:nvPicPr>
                      <p:cNvPr id="2283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10200"/>
                        <a:ext cx="2819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582919" y="5162550"/>
            <a:ext cx="0" cy="161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5162550"/>
            <a:ext cx="0" cy="161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351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7090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Var(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Var(X)</a:t>
                </a:r>
              </a:p>
            </p:txBody>
          </p:sp>
        </mc:Choice>
        <mc:Fallback xmlns="">
          <p:sp>
            <p:nvSpPr>
              <p:cNvPr id="2170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67" t="-1235" b="-179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09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Var(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Var(X)</a:t>
                </a:r>
                <a:endParaRPr lang="tr-TR" dirty="0"/>
              </a:p>
              <a:p>
                <a:r>
                  <a:rPr lang="en-US" dirty="0"/>
                  <a:t>Multiplying each instance of the random variable by c makes it c-times as wide of a distribution, which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much variance (deviation squared).</a:t>
                </a:r>
              </a:p>
              <a:p>
                <a:r>
                  <a:rPr lang="en-US" dirty="0"/>
                  <a:t>For example, if everyone suddenly became twice as tall, there’d be twice the deviation and 4 times the variance in heights in the population. </a:t>
                </a:r>
              </a:p>
            </p:txBody>
          </p:sp>
        </mc:Choice>
        <mc:Fallback>
          <p:sp>
            <p:nvSpPr>
              <p:cNvPr id="217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449" t="-1357" r="-25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65612"/>
              </p:ext>
            </p:extLst>
          </p:nvPr>
        </p:nvGraphicFramePr>
        <p:xfrm>
          <a:off x="685800" y="5486400"/>
          <a:ext cx="2819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5" imgW="7938516" imgH="5423916" progId="Word.Picture.8">
                  <p:embed/>
                </p:oleObj>
              </mc:Choice>
              <mc:Fallback>
                <p:oleObj r:id="rId5" imgW="7938516" imgH="5423916" progId="Word.Picture.8">
                  <p:embed/>
                  <p:pic>
                    <p:nvPicPr>
                      <p:cNvPr id="217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28194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17965"/>
              </p:ext>
            </p:extLst>
          </p:nvPr>
        </p:nvGraphicFramePr>
        <p:xfrm>
          <a:off x="2895600" y="5791200"/>
          <a:ext cx="61531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r:id="rId7" imgW="7938516" imgH="5423916" progId="Word.Picture.8">
                  <p:embed/>
                </p:oleObj>
              </mc:Choice>
              <mc:Fallback>
                <p:oleObj r:id="rId7" imgW="7938516" imgH="5423916" progId="Word.Picture.8">
                  <p:embed/>
                  <p:pic>
                    <p:nvPicPr>
                      <p:cNvPr id="2170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791200"/>
                        <a:ext cx="61531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35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Var(X+Y)= Var(X) + Var(Y)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en-US" dirty="0"/>
              <a:t>Var(X+Y)= Var(X) + Var(Y)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ONLY IF X and Y are independent!!!!!!!!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two random variables, you have more opportunity for variation, unless they vary together (are dependent, or have covariance):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en-US" dirty="0"/>
              <a:t>Var(X+Y)= Var(X) + Var(Y) + 2Cov(X, Y)</a:t>
            </a:r>
          </a:p>
        </p:txBody>
      </p:sp>
    </p:spTree>
    <p:extLst>
      <p:ext uri="{BB962C8B-B14F-4D97-AF65-F5344CB8AC3E}">
        <p14:creationId xmlns:p14="http://schemas.microsoft.com/office/powerpoint/2010/main" val="22768251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1E66-3B37-4177-B621-E92F1738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know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9FAA-3B6D-4710-A9EF-C5A9754727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3: Discrete Random Variables and Their Distributions and Chapter 4: Continuous Distributions of </a:t>
            </a:r>
            <a:r>
              <a:rPr lang="en-US" b="1" dirty="0"/>
              <a:t>Variables of Probability and Statistics and for Computer Scientists </a:t>
            </a:r>
            <a:r>
              <a:rPr lang="en-US" dirty="0"/>
              <a:t>(2014 Ed.)</a:t>
            </a:r>
          </a:p>
        </p:txBody>
      </p:sp>
    </p:spTree>
    <p:extLst>
      <p:ext uri="{BB962C8B-B14F-4D97-AF65-F5344CB8AC3E}">
        <p14:creationId xmlns:p14="http://schemas.microsoft.com/office/powerpoint/2010/main" val="579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</a:t>
            </a:r>
            <a:r>
              <a:rPr lang="tr-TR" dirty="0"/>
              <a:t> (CDF)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en-US" dirty="0"/>
              <a:t>The distribution function is defined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F(</a:t>
            </a:r>
            <a:r>
              <a:rPr lang="en-US" i="1" dirty="0"/>
              <a:t>x</a:t>
            </a:r>
            <a:r>
              <a:rPr lang="en-US" dirty="0"/>
              <a:t>) = P(X ≤ </a:t>
            </a:r>
            <a:r>
              <a:rPr lang="en-US" i="1" dirty="0"/>
              <a:t>x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definition applies equally well for discrete and continuous random variables.</a:t>
            </a:r>
          </a:p>
        </p:txBody>
      </p:sp>
    </p:spTree>
    <p:extLst>
      <p:ext uri="{BB962C8B-B14F-4D97-AF65-F5344CB8AC3E}">
        <p14:creationId xmlns:p14="http://schemas.microsoft.com/office/powerpoint/2010/main" val="373934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7901D-C5A1-4F84-AEE0-0FBBEB42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CDF of Standard Normal Distribution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6DDDFE-9650-4B5A-B212-8EF388A6DBD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78" y="1600200"/>
            <a:ext cx="5761393" cy="4495800"/>
          </a:xfrm>
        </p:spPr>
      </p:pic>
    </p:spTree>
    <p:extLst>
      <p:ext uri="{BB962C8B-B14F-4D97-AF65-F5344CB8AC3E}">
        <p14:creationId xmlns:p14="http://schemas.microsoft.com/office/powerpoint/2010/main" val="3590139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2177</TotalTime>
  <Words>4292</Words>
  <Application>Microsoft Office PowerPoint</Application>
  <PresentationFormat>Presentación en pantalla (4:3)</PresentationFormat>
  <Paragraphs>583</Paragraphs>
  <Slides>79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79</vt:i4>
      </vt:variant>
    </vt:vector>
  </HeadingPairs>
  <TitlesOfParts>
    <vt:vector size="93" baseType="lpstr">
      <vt:lpstr>Arial Unicode MS</vt:lpstr>
      <vt:lpstr>Arial</vt:lpstr>
      <vt:lpstr>Calibri</vt:lpstr>
      <vt:lpstr>Cambria Math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Microsoft Equation 3.0</vt:lpstr>
      <vt:lpstr>Ecuación</vt:lpstr>
      <vt:lpstr>Microsoft Word Picture</vt:lpstr>
      <vt:lpstr>Random variables</vt:lpstr>
      <vt:lpstr>Random variables</vt:lpstr>
      <vt:lpstr>Random variable</vt:lpstr>
      <vt:lpstr>Random variables can be discrete or continuous</vt:lpstr>
      <vt:lpstr>Random Variable</vt:lpstr>
      <vt:lpstr>Probability functions</vt:lpstr>
      <vt:lpstr>Gaussian (Normal) Distribution</vt:lpstr>
      <vt:lpstr>Cumulative Distribution Function (CDF)</vt:lpstr>
      <vt:lpstr>CDF of Standard Normal Distribution</vt:lpstr>
      <vt:lpstr>Discrete probability functions</vt:lpstr>
      <vt:lpstr>Discrete Probability Function</vt:lpstr>
      <vt:lpstr> Discrete example: roll of a die</vt:lpstr>
      <vt:lpstr>Probability mass function (pmf)</vt:lpstr>
      <vt:lpstr>Cumulative distribution function (CDF)</vt:lpstr>
      <vt:lpstr>Cumulative distribution function</vt:lpstr>
      <vt:lpstr>Examples</vt:lpstr>
      <vt:lpstr>Practice Problem:</vt:lpstr>
      <vt:lpstr>Practice Problem:</vt:lpstr>
      <vt:lpstr>Practice Problem:</vt:lpstr>
      <vt:lpstr>Practice Problem:</vt:lpstr>
      <vt:lpstr>Practice Problem</vt:lpstr>
      <vt:lpstr>Answer (a)</vt:lpstr>
      <vt:lpstr>Answer (b)</vt:lpstr>
      <vt:lpstr>Answer (c)</vt:lpstr>
      <vt:lpstr>Important discrete distributions</vt:lpstr>
      <vt:lpstr>Binomial distribution </vt:lpstr>
      <vt:lpstr>Poisson distribution</vt:lpstr>
      <vt:lpstr>Poisson Approximation to Binomial</vt:lpstr>
      <vt:lpstr>Poisson Approximation to Binomial</vt:lpstr>
      <vt:lpstr>Poisson and Exponential</vt:lpstr>
      <vt:lpstr>Poisson and Exponential</vt:lpstr>
      <vt:lpstr>Poisson and Exponential</vt:lpstr>
      <vt:lpstr>Poisson and Exponential</vt:lpstr>
      <vt:lpstr>Continuous probability functions</vt:lpstr>
      <vt:lpstr>Continuous case</vt:lpstr>
      <vt:lpstr>Continuous case</vt:lpstr>
      <vt:lpstr>Continuous case: “probability density function” (pdf)</vt:lpstr>
      <vt:lpstr>For example, the probability of x falling within 1 to 2</vt:lpstr>
      <vt:lpstr>Cumulative distribution function</vt:lpstr>
      <vt:lpstr>Example</vt:lpstr>
      <vt:lpstr>CDF and pdf for exponential</vt:lpstr>
      <vt:lpstr>Example 2: Uniform distribution</vt:lpstr>
      <vt:lpstr>Example 2: Uniform distribution</vt:lpstr>
      <vt:lpstr>Example: Uniform distribution</vt:lpstr>
      <vt:lpstr>Expected value and variance</vt:lpstr>
      <vt:lpstr>Statistics of a Random Variable</vt:lpstr>
      <vt:lpstr>For example, bell-curve (normal) distribution</vt:lpstr>
      <vt:lpstr>Expected value, or mean</vt:lpstr>
      <vt:lpstr>Example: Expected value</vt:lpstr>
      <vt:lpstr>Empirical Mean is a special case of Expected Value…</vt:lpstr>
      <vt:lpstr>Expected value, formally</vt:lpstr>
      <vt:lpstr>Expected Value</vt:lpstr>
      <vt:lpstr>Extension to continuous case: uniform distribution</vt:lpstr>
      <vt:lpstr>Expected value</vt:lpstr>
      <vt:lpstr>To Deal or Not to Deal?</vt:lpstr>
      <vt:lpstr>Gambling</vt:lpstr>
      <vt:lpstr>Gambling</vt:lpstr>
      <vt:lpstr>Example: the lottery</vt:lpstr>
      <vt:lpstr>Lottery</vt:lpstr>
      <vt:lpstr>Expected Value</vt:lpstr>
      <vt:lpstr>Expected Value</vt:lpstr>
      <vt:lpstr>Expected Value as a mathematical operator</vt:lpstr>
      <vt:lpstr>E(cX)=c E(X)</vt:lpstr>
      <vt:lpstr>E(c + X)= c + E(X)</vt:lpstr>
      <vt:lpstr>E(X+Y)= E(X) + E(Y)  </vt:lpstr>
      <vt:lpstr>Variance/standard deviation</vt:lpstr>
      <vt:lpstr>Variance, formally</vt:lpstr>
      <vt:lpstr>Similarity to empirical variance</vt:lpstr>
      <vt:lpstr>Practice Problem</vt:lpstr>
      <vt:lpstr>Answer</vt:lpstr>
      <vt:lpstr>Handy calculation formula</vt:lpstr>
      <vt:lpstr>Handy calculation formula</vt:lpstr>
      <vt:lpstr>Handy calculation formula</vt:lpstr>
      <vt:lpstr>For example, what’s the variance and standard deviation of the roll of a die? </vt:lpstr>
      <vt:lpstr>Variance as a mathematical operator:</vt:lpstr>
      <vt:lpstr>Var (c +X)= Var(X)</vt:lpstr>
      <vt:lpstr>Var(cX)=c^2 Var(X)</vt:lpstr>
      <vt:lpstr>Var(X+Y)= Var(X) + Var(Y)</vt:lpstr>
      <vt:lpstr>To know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</dc:title>
  <dc:creator>Pau</dc:creator>
  <cp:lastModifiedBy>Nihan Acar</cp:lastModifiedBy>
  <cp:revision>98</cp:revision>
  <dcterms:created xsi:type="dcterms:W3CDTF">2006-08-16T00:00:00Z</dcterms:created>
  <dcterms:modified xsi:type="dcterms:W3CDTF">2020-02-21T00:44:49Z</dcterms:modified>
</cp:coreProperties>
</file>