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7"/>
  </p:notesMasterIdLst>
  <p:sldIdLst>
    <p:sldId id="1864" r:id="rId5"/>
    <p:sldId id="1868" r:id="rId6"/>
    <p:sldId id="1846" r:id="rId7"/>
    <p:sldId id="1848" r:id="rId8"/>
    <p:sldId id="1852" r:id="rId9"/>
    <p:sldId id="1869" r:id="rId10"/>
    <p:sldId id="1866" r:id="rId11"/>
    <p:sldId id="1865" r:id="rId12"/>
    <p:sldId id="1871" r:id="rId13"/>
    <p:sldId id="1872" r:id="rId14"/>
    <p:sldId id="1870" r:id="rId15"/>
    <p:sldId id="1859"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FFF00"/>
    <a:srgbClr val="F69000"/>
    <a:srgbClr val="297C2A"/>
    <a:srgbClr val="01C2D1"/>
    <a:srgbClr val="FE4387"/>
    <a:srgbClr val="FF2625"/>
    <a:srgbClr val="007788"/>
    <a:srgbClr val="D6D734"/>
    <a:srgbClr val="005C6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3"/>
  </p:normalViewPr>
  <p:slideViewPr>
    <p:cSldViewPr snapToGrid="0">
      <p:cViewPr varScale="1">
        <p:scale>
          <a:sx n="80" d="100"/>
          <a:sy n="80" d="100"/>
        </p:scale>
        <p:origin x="58" y="197"/>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pic>
        <p:nvPicPr>
          <p:cNvPr id="6" name="Picture Placeholder 9" descr="Bright, colorful geometric pattern ">
            <a:extLst>
              <a:ext uri="{FF2B5EF4-FFF2-40B4-BE49-F238E27FC236}">
                <a16:creationId xmlns:a16="http://schemas.microsoft.com/office/drawing/2014/main" id="{47BA4775-9232-44C1-8851-04B6753110FE}"/>
              </a:ext>
            </a:extLst>
          </p:cNvPr>
          <p:cNvPicPr>
            <a:picLocks noChangeAspect="1"/>
          </p:cNvPicPr>
          <p:nvPr userDrawn="1"/>
        </p:nvPicPr>
        <p:blipFill rotWithShape="1">
          <a:blip r:embed="rId2"/>
          <a:srcRect l="24" r="24"/>
          <a:stretch/>
        </p:blipFill>
        <p:spPr>
          <a:xfrm>
            <a:off x="-9236" y="0"/>
            <a:ext cx="474928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Pattern Content Orang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3" descr="Bright, colorful geometric pattern ">
            <a:extLst>
              <a:ext uri="{FF2B5EF4-FFF2-40B4-BE49-F238E27FC236}">
                <a16:creationId xmlns:a16="http://schemas.microsoft.com/office/drawing/2014/main" id="{0E92939E-CAD0-4B0D-A39F-10B9B25E144D}"/>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5" descr="Bright, colorful geometric pattern ">
            <a:extLst>
              <a:ext uri="{FF2B5EF4-FFF2-40B4-BE49-F238E27FC236}">
                <a16:creationId xmlns:a16="http://schemas.microsoft.com/office/drawing/2014/main" id="{D7C393D9-3916-4D61-9B6A-E1B16C079A2A}"/>
              </a:ext>
            </a:extLst>
          </p:cNvPr>
          <p:cNvPicPr>
            <a:picLocks noChangeAspect="1"/>
          </p:cNvPicPr>
          <p:nvPr userDrawn="1"/>
        </p:nvPicPr>
        <p:blipFill rotWithShape="1">
          <a:blip r:embed="rId2"/>
          <a:srcRect l="3" r="3"/>
          <a:stretch/>
        </p:blipFill>
        <p:spPr>
          <a:xfrm>
            <a:off x="7427913" y="0"/>
            <a:ext cx="4764087"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5"/>
        </a:solidFill>
        <a:effectLst/>
      </p:bgPr>
    </p:bg>
    <p:spTree>
      <p:nvGrpSpPr>
        <p:cNvPr id="1" name=""/>
        <p:cNvGrpSpPr/>
        <p:nvPr/>
      </p:nvGrpSpPr>
      <p:grpSpPr>
        <a:xfrm>
          <a:off x="0" y="0"/>
          <a:ext cx="0" cy="0"/>
          <a:chOff x="0" y="0"/>
          <a:chExt cx="0" cy="0"/>
        </a:xfrm>
      </p:grpSpPr>
      <p:pic>
        <p:nvPicPr>
          <p:cNvPr id="8" name="Picture Placeholder 9" descr="Bright, colorful geometric pattern ">
            <a:extLst>
              <a:ext uri="{FF2B5EF4-FFF2-40B4-BE49-F238E27FC236}">
                <a16:creationId xmlns:a16="http://schemas.microsoft.com/office/drawing/2014/main" id="{69F80BBC-9ED9-4167-818A-EB3FAEE372FA}"/>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5"/>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20" descr="Bright, colorful geometric pattern ">
            <a:extLst>
              <a:ext uri="{FF2B5EF4-FFF2-40B4-BE49-F238E27FC236}">
                <a16:creationId xmlns:a16="http://schemas.microsoft.com/office/drawing/2014/main" id="{EB4660F5-5357-48E0-B5C6-3DECB6CB859E}"/>
              </a:ext>
            </a:extLst>
          </p:cNvPr>
          <p:cNvPicPr>
            <a:picLocks noChangeAspect="1"/>
          </p:cNvPicPr>
          <p:nvPr userDrawn="1"/>
        </p:nvPicPr>
        <p:blipFill rotWithShape="1">
          <a:blip r:embed="rId2"/>
          <a:srcRect t="193" b="193"/>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3" descr="Bright, colorful geometric pattern ">
            <a:extLst>
              <a:ext uri="{FF2B5EF4-FFF2-40B4-BE49-F238E27FC236}">
                <a16:creationId xmlns:a16="http://schemas.microsoft.com/office/drawing/2014/main" id="{2DB741D5-0593-4748-A4D3-EF1E436A1111}"/>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6">
                    <a:lumMod val="60000"/>
                    <a:lumOff val="40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11" descr="Bright, colorful geometric pattern ">
            <a:extLst>
              <a:ext uri="{FF2B5EF4-FFF2-40B4-BE49-F238E27FC236}">
                <a16:creationId xmlns:a16="http://schemas.microsoft.com/office/drawing/2014/main" id="{1DB66C56-FBAE-47D3-9818-61368D74DAE8}"/>
              </a:ext>
            </a:extLst>
          </p:cNvPr>
          <p:cNvPicPr>
            <a:picLocks noChangeAspect="1"/>
          </p:cNvPicPr>
          <p:nvPr userDrawn="1"/>
        </p:nvPicPr>
        <p:blipFill>
          <a:blip r:embed="rId2"/>
          <a:srcRect t="390" b="390"/>
          <a:stretch>
            <a:fill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4"/>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2" name="Picture Placeholder 19" descr="Bright, colorful geometric pattern ">
            <a:extLst>
              <a:ext uri="{FF2B5EF4-FFF2-40B4-BE49-F238E27FC236}">
                <a16:creationId xmlns:a16="http://schemas.microsoft.com/office/drawing/2014/main" id="{C93F15CF-2105-4C28-85E9-BBA03833263D}"/>
              </a:ext>
            </a:extLst>
          </p:cNvPr>
          <p:cNvPicPr>
            <a:picLocks noChangeAspect="1"/>
          </p:cNvPicPr>
          <p:nvPr userDrawn="1"/>
        </p:nvPicPr>
        <p:blipFill rotWithShape="1">
          <a:blip r:embed="rId2"/>
          <a:srcRect t="436" b="436"/>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Blu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5"/>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5" descr="Bright, colorful geometric pattern ">
            <a:extLst>
              <a:ext uri="{FF2B5EF4-FFF2-40B4-BE49-F238E27FC236}">
                <a16:creationId xmlns:a16="http://schemas.microsoft.com/office/drawing/2014/main" id="{9E2B3BF6-B5D6-4D6F-84C6-0EE24AC7C14A}"/>
              </a:ext>
            </a:extLst>
          </p:cNvPr>
          <p:cNvPicPr>
            <a:picLocks noChangeAspect="1"/>
          </p:cNvPicPr>
          <p:nvPr userDrawn="1"/>
        </p:nvPicPr>
        <p:blipFill rotWithShape="1">
          <a:blip r:embed="rId2"/>
          <a:srcRect l="3" r="3"/>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bg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17" descr="Bright, colorful geometric pattern ">
            <a:extLst>
              <a:ext uri="{FF2B5EF4-FFF2-40B4-BE49-F238E27FC236}">
                <a16:creationId xmlns:a16="http://schemas.microsoft.com/office/drawing/2014/main" id="{9F278CC9-9968-40F5-B18F-B1D45BE36A49}"/>
              </a:ext>
            </a:extLst>
          </p:cNvPr>
          <p:cNvPicPr>
            <a:picLocks noChangeAspect="1"/>
          </p:cNvPicPr>
          <p:nvPr userDrawn="1"/>
        </p:nvPicPr>
        <p:blipFill rotWithShape="1">
          <a:blip r:embed="rId2"/>
          <a:srcRect t="390" b="390"/>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690" r:id="rId9"/>
    <p:sldLayoutId id="2147483708"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2766219"/>
            <a:ext cx="6220101" cy="1325563"/>
          </a:xfrm>
        </p:spPr>
        <p:txBody>
          <a:bodyPr anchor="ctr">
            <a:noAutofit/>
          </a:bodyPr>
          <a:lstStyle/>
          <a:p>
            <a:pPr algn="ctr"/>
            <a:r>
              <a:rPr lang="en-US" altLang="en-US" sz="6000" u="sng"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altLang="en-US" sz="6000" u="sng"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altLang="en-US" sz="6000" u="sng"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altLang="en-US" sz="6000" u="sng"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altLang="en-US" sz="6000" u="sng" dirty="0">
                <a:solidFill>
                  <a:schemeClr val="accent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altLang="en-US" sz="6000" u="sng"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altLang="en-US" sz="6000"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6000" u="sng"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altLang="en-US" sz="6000" u="sng"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altLang="en-US" sz="6000" u="sng"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altLang="en-US" sz="6000" u="sng" dirty="0">
                <a:solidFill>
                  <a:schemeClr val="accent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altLang="en-US" sz="6000" u="sng"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altLang="en-US" sz="6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3489AF-FBEC-F7B0-9998-4C73F8BFF7AD}"/>
              </a:ext>
            </a:extLst>
          </p:cNvPr>
          <p:cNvSpPr>
            <a:spLocks noGrp="1"/>
          </p:cNvSpPr>
          <p:nvPr>
            <p:ph type="body" sz="quarter" idx="12"/>
          </p:nvPr>
        </p:nvSpPr>
        <p:spPr>
          <a:xfrm>
            <a:off x="1573710" y="4165580"/>
            <a:ext cx="8843370" cy="1534757"/>
          </a:xfrm>
          <a:noFill/>
          <a:ln w="19050">
            <a:prstDash val="lgDash"/>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As you can see, the go space method appears practically identical to the go down method, except that it sinks until it hits the bottom or some preset figure.</a:t>
            </a: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And in each method, we remember previous point, update the coordinates, and check for collisions. If so, we return to the original state.</a:t>
            </a:r>
          </a:p>
        </p:txBody>
      </p:sp>
      <p:pic>
        <p:nvPicPr>
          <p:cNvPr id="9" name="Picture 8">
            <a:extLst>
              <a:ext uri="{FF2B5EF4-FFF2-40B4-BE49-F238E27FC236}">
                <a16:creationId xmlns:a16="http://schemas.microsoft.com/office/drawing/2014/main" id="{A4E692B3-0D77-696D-8A00-2BA24D97F188}"/>
              </a:ext>
            </a:extLst>
          </p:cNvPr>
          <p:cNvPicPr>
            <a:picLocks noChangeAspect="1"/>
          </p:cNvPicPr>
          <p:nvPr/>
        </p:nvPicPr>
        <p:blipFill>
          <a:blip r:embed="rId2"/>
          <a:stretch>
            <a:fillRect/>
          </a:stretch>
        </p:blipFill>
        <p:spPr>
          <a:xfrm>
            <a:off x="699819" y="371048"/>
            <a:ext cx="3839111" cy="3057952"/>
          </a:xfrm>
          <a:prstGeom prst="rect">
            <a:avLst/>
          </a:prstGeom>
          <a:ln w="190500" cap="sq">
            <a:solidFill>
              <a:schemeClr val="bg2"/>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1" name="Picture 10">
            <a:extLst>
              <a:ext uri="{FF2B5EF4-FFF2-40B4-BE49-F238E27FC236}">
                <a16:creationId xmlns:a16="http://schemas.microsoft.com/office/drawing/2014/main" id="{07721284-91D7-51F2-877E-A5D6225DDDDF}"/>
              </a:ext>
            </a:extLst>
          </p:cNvPr>
          <p:cNvPicPr>
            <a:picLocks noChangeAspect="1"/>
          </p:cNvPicPr>
          <p:nvPr/>
        </p:nvPicPr>
        <p:blipFill>
          <a:blip r:embed="rId3"/>
          <a:stretch>
            <a:fillRect/>
          </a:stretch>
        </p:blipFill>
        <p:spPr>
          <a:xfrm>
            <a:off x="5995395" y="371048"/>
            <a:ext cx="4715533" cy="3057952"/>
          </a:xfrm>
          <a:prstGeom prst="rect">
            <a:avLst/>
          </a:prstGeom>
          <a:ln w="190500" cap="sq">
            <a:solidFill>
              <a:schemeClr val="bg2"/>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8850340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F6F1F1-6CBE-ED86-B354-DA434F495CE3}"/>
              </a:ext>
            </a:extLst>
          </p:cNvPr>
          <p:cNvSpPr>
            <a:spLocks noGrp="1"/>
          </p:cNvSpPr>
          <p:nvPr>
            <p:ph type="body" sz="quarter" idx="12"/>
          </p:nvPr>
        </p:nvSpPr>
        <p:spPr>
          <a:xfrm>
            <a:off x="2771775" y="3429000"/>
            <a:ext cx="8705942" cy="2268060"/>
          </a:xfrm>
          <a:noFill/>
          <a:ln w="9525" cap="flat" cmpd="sng" algn="ctr">
            <a:solidFill>
              <a:schemeClr val="accent6"/>
            </a:solidFill>
            <a:prstDash val="lgDashDotDot"/>
            <a:round/>
            <a:headEnd type="none" w="med" len="med"/>
            <a:tailEnd type="none" w="med" len="med"/>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minor">
            <a:schemeClr val="accent6"/>
          </a:fontRef>
        </p:style>
        <p:txBody>
          <a:bodyPr/>
          <a:lstStyle/>
          <a:p>
            <a:pPr algn="l"/>
            <a:r>
              <a:rPr lang="en-US" sz="2400" b="0" i="0" dirty="0">
                <a:effectLst/>
                <a:latin typeface="Times New Roman" panose="02020603050405020304" pitchFamily="18" charset="0"/>
                <a:cs typeface="Times New Roman" panose="02020603050405020304" pitchFamily="18" charset="0"/>
              </a:rPr>
              <a:t>We can now use this function to determine whether we are permitted to move or rotate the Figure. If it slides down and connects, it implies we've reached the bottom, and we need to "freeze" the figure on our field. We need to see whether there are any whole horizontal lines that should be destroyed after freezing. Then we create a new Figure, and if it connects with the previous one, the game is over:)</a:t>
            </a:r>
          </a:p>
        </p:txBody>
      </p:sp>
      <p:pic>
        <p:nvPicPr>
          <p:cNvPr id="5" name="Picture 4">
            <a:extLst>
              <a:ext uri="{FF2B5EF4-FFF2-40B4-BE49-F238E27FC236}">
                <a16:creationId xmlns:a16="http://schemas.microsoft.com/office/drawing/2014/main" id="{4161E402-296B-6A4A-3D73-E8C4C2B35BEF}"/>
              </a:ext>
            </a:extLst>
          </p:cNvPr>
          <p:cNvPicPr>
            <a:picLocks noChangeAspect="1"/>
          </p:cNvPicPr>
          <p:nvPr/>
        </p:nvPicPr>
        <p:blipFill>
          <a:blip r:embed="rId2"/>
          <a:stretch>
            <a:fillRect/>
          </a:stretch>
        </p:blipFill>
        <p:spPr>
          <a:xfrm>
            <a:off x="243623" y="590904"/>
            <a:ext cx="7799388" cy="2349824"/>
          </a:xfrm>
          <a:prstGeom prst="rect">
            <a:avLst/>
          </a:prstGeom>
          <a:ln w="190500" cap="sq">
            <a:solidFill>
              <a:schemeClr val="bg2"/>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706696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23925" y="973136"/>
            <a:ext cx="5905500" cy="706282"/>
          </a:xfrm>
        </p:spPr>
        <p:txBody>
          <a:bodyPr/>
          <a:lstStyle/>
          <a:p>
            <a:r>
              <a:rPr lang="en-US" sz="4400" dirty="0">
                <a:latin typeface="Times New Roman" panose="02020603050405020304" pitchFamily="18" charset="0"/>
                <a:cs typeface="Times New Roman" panose="02020603050405020304" pitchFamily="18" charset="0"/>
              </a:rPr>
              <a:t>Thanks For Attention!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1"/>
          </p:nvPr>
        </p:nvSpPr>
        <p:spPr>
          <a:xfrm>
            <a:off x="428625" y="1904999"/>
            <a:ext cx="6810375" cy="3914775"/>
          </a:xfrm>
          <a:prstGeom prst="rect">
            <a:avLst/>
          </a:prstGeom>
        </p:spPr>
        <p:txBody>
          <a:bodyPr/>
          <a:lstStyle/>
          <a:p>
            <a:pPr algn="ctr"/>
            <a:r>
              <a:rPr lang="en-US" altLang="en-US" sz="2800" b="0" dirty="0">
                <a:latin typeface="Times New Roman" panose="02020603050405020304" pitchFamily="18" charset="0"/>
                <a:cs typeface="Times New Roman" panose="02020603050405020304" pitchFamily="18" charset="0"/>
              </a:rPr>
              <a:t>Any questions?</a:t>
            </a:r>
          </a:p>
          <a:p>
            <a:r>
              <a:rPr lang="en-US" sz="2800" b="0" dirty="0">
                <a:latin typeface="Times New Roman" panose="02020603050405020304" pitchFamily="18" charset="0"/>
                <a:cs typeface="Times New Roman" panose="02020603050405020304" pitchFamily="18" charset="0"/>
              </a:rPr>
              <a:t>Pay attention through the demo of the game, some interesting facts are hidden ^^.</a:t>
            </a:r>
          </a:p>
          <a:p>
            <a:r>
              <a:rPr lang="en-US" sz="2400" dirty="0">
                <a:latin typeface="Times New Roman" panose="02020603050405020304" pitchFamily="18" charset="0"/>
                <a:cs typeface="Times New Roman" panose="02020603050405020304" pitchFamily="18" charset="0"/>
              </a:rPr>
              <a:t>Presented By:</a:t>
            </a:r>
          </a:p>
          <a:p>
            <a:pPr marL="914400" lvl="2" indent="0">
              <a:buNone/>
            </a:pPr>
            <a:r>
              <a:rPr lang="en-US" sz="2400" i="1" u="sng" dirty="0">
                <a:latin typeface="Times New Roman" panose="02020603050405020304" pitchFamily="18" charset="0"/>
                <a:cs typeface="Times New Roman" panose="02020603050405020304" pitchFamily="18" charset="0"/>
              </a:rPr>
              <a:t>Ballout Zaynab</a:t>
            </a:r>
          </a:p>
          <a:p>
            <a:pPr marL="914400" lvl="2" indent="0">
              <a:buNone/>
            </a:pPr>
            <a:r>
              <a:rPr lang="en-US" sz="2400" i="1" u="sng" dirty="0">
                <a:latin typeface="Times New Roman" panose="02020603050405020304" pitchFamily="18" charset="0"/>
                <a:cs typeface="Times New Roman" panose="02020603050405020304" pitchFamily="18" charset="0"/>
              </a:rPr>
              <a:t>Ezzdeen Mona</a:t>
            </a:r>
          </a:p>
          <a:p>
            <a:r>
              <a:rPr lang="en-US" sz="2400" dirty="0">
                <a:latin typeface="Times New Roman" panose="02020603050405020304" pitchFamily="18" charset="0"/>
                <a:cs typeface="Times New Roman" panose="02020603050405020304" pitchFamily="18" charset="0"/>
              </a:rPr>
              <a:t>Presented To:</a:t>
            </a:r>
          </a:p>
          <a:p>
            <a:r>
              <a:rPr lang="en-US" sz="2400" dirty="0">
                <a:latin typeface="Times New Roman" panose="02020603050405020304" pitchFamily="18" charset="0"/>
                <a:cs typeface="Times New Roman" panose="02020603050405020304" pitchFamily="18" charset="0"/>
              </a:rPr>
              <a:t>	</a:t>
            </a:r>
            <a:r>
              <a:rPr lang="en-US" sz="2400" i="1" u="sng" dirty="0">
                <a:solidFill>
                  <a:schemeClr val="accent1"/>
                </a:solidFill>
                <a:latin typeface="Times New Roman" panose="02020603050405020304" pitchFamily="18" charset="0"/>
                <a:cs typeface="Times New Roman" panose="02020603050405020304" pitchFamily="18" charset="0"/>
              </a:rPr>
              <a:t>D</a:t>
            </a:r>
            <a:r>
              <a:rPr lang="en-US" sz="2400" i="1" u="sng" dirty="0">
                <a:solidFill>
                  <a:schemeClr val="bg2"/>
                </a:solidFill>
                <a:latin typeface="Times New Roman" panose="02020603050405020304" pitchFamily="18" charset="0"/>
                <a:cs typeface="Times New Roman" panose="02020603050405020304" pitchFamily="18" charset="0"/>
              </a:rPr>
              <a:t>r</a:t>
            </a:r>
            <a:r>
              <a:rPr lang="en-US" sz="2400" i="1" u="sng" dirty="0">
                <a:solidFill>
                  <a:schemeClr val="accent3"/>
                </a:solidFill>
                <a:latin typeface="Times New Roman" panose="02020603050405020304" pitchFamily="18" charset="0"/>
                <a:cs typeface="Times New Roman" panose="02020603050405020304" pitchFamily="18" charset="0"/>
              </a:rPr>
              <a:t>.</a:t>
            </a:r>
            <a:r>
              <a:rPr lang="en-US" sz="2400" i="1" u="sng" dirty="0">
                <a:latin typeface="Times New Roman" panose="02020603050405020304" pitchFamily="18" charset="0"/>
                <a:cs typeface="Times New Roman" panose="02020603050405020304" pitchFamily="18" charset="0"/>
              </a:rPr>
              <a:t> </a:t>
            </a:r>
            <a:r>
              <a:rPr lang="en-US" sz="2400" i="1" u="sng" dirty="0">
                <a:solidFill>
                  <a:schemeClr val="accent5"/>
                </a:solidFill>
                <a:latin typeface="Times New Roman" panose="02020603050405020304" pitchFamily="18" charset="0"/>
                <a:cs typeface="Times New Roman" panose="02020603050405020304" pitchFamily="18" charset="0"/>
              </a:rPr>
              <a:t>K</a:t>
            </a:r>
            <a:r>
              <a:rPr lang="en-US" sz="2400" i="1" u="sng" dirty="0">
                <a:solidFill>
                  <a:schemeClr val="accent3">
                    <a:lumMod val="60000"/>
                    <a:lumOff val="40000"/>
                  </a:schemeClr>
                </a:solidFill>
                <a:latin typeface="Times New Roman" panose="02020603050405020304" pitchFamily="18" charset="0"/>
                <a:cs typeface="Times New Roman" panose="02020603050405020304" pitchFamily="18" charset="0"/>
              </a:rPr>
              <a:t>o</a:t>
            </a:r>
            <a:r>
              <a:rPr lang="en-US" sz="2400" i="1" u="sng" dirty="0">
                <a:solidFill>
                  <a:srgbClr val="FF0000"/>
                </a:solidFill>
                <a:latin typeface="Times New Roman" panose="02020603050405020304" pitchFamily="18" charset="0"/>
                <a:cs typeface="Times New Roman" panose="02020603050405020304" pitchFamily="18" charset="0"/>
              </a:rPr>
              <a:t>m</a:t>
            </a:r>
            <a:r>
              <a:rPr lang="en-US" sz="2400" i="1" u="sng" dirty="0">
                <a:solidFill>
                  <a:srgbClr val="FE4387"/>
                </a:solidFill>
                <a:latin typeface="Times New Roman" panose="02020603050405020304" pitchFamily="18" charset="0"/>
                <a:cs typeface="Times New Roman" panose="02020603050405020304" pitchFamily="18" charset="0"/>
              </a:rPr>
              <a:t>a</a:t>
            </a:r>
            <a:r>
              <a:rPr lang="en-US" sz="2400" i="1" u="sng" dirty="0">
                <a:solidFill>
                  <a:srgbClr val="01C2D1"/>
                </a:solidFill>
                <a:latin typeface="Times New Roman" panose="02020603050405020304" pitchFamily="18" charset="0"/>
                <a:cs typeface="Times New Roman" panose="02020603050405020304" pitchFamily="18" charset="0"/>
              </a:rPr>
              <a:t>t</a:t>
            </a:r>
            <a:r>
              <a:rPr lang="en-US" sz="2400" i="1" u="sng" dirty="0">
                <a:solidFill>
                  <a:srgbClr val="7030A0"/>
                </a:solidFill>
                <a:latin typeface="Times New Roman" panose="02020603050405020304" pitchFamily="18" charset="0"/>
                <a:cs typeface="Times New Roman" panose="02020603050405020304" pitchFamily="18" charset="0"/>
              </a:rPr>
              <a:t>i</a:t>
            </a:r>
            <a:r>
              <a:rPr lang="en-US" sz="2400" i="1" u="sng" dirty="0">
                <a:latin typeface="Times New Roman" panose="02020603050405020304" pitchFamily="18" charset="0"/>
                <a:cs typeface="Times New Roman" panose="02020603050405020304" pitchFamily="18" charset="0"/>
              </a:rPr>
              <a:t> </a:t>
            </a:r>
            <a:r>
              <a:rPr lang="en-US" sz="2400" i="1" u="sng" dirty="0">
                <a:solidFill>
                  <a:srgbClr val="297C2A"/>
                </a:solidFill>
                <a:latin typeface="Times New Roman" panose="02020603050405020304" pitchFamily="18" charset="0"/>
                <a:cs typeface="Times New Roman" panose="02020603050405020304" pitchFamily="18" charset="0"/>
              </a:rPr>
              <a:t>A</a:t>
            </a:r>
            <a:r>
              <a:rPr lang="en-US" sz="2400" i="1" u="sng" dirty="0">
                <a:solidFill>
                  <a:srgbClr val="FF0000"/>
                </a:solidFill>
                <a:latin typeface="Times New Roman" panose="02020603050405020304" pitchFamily="18" charset="0"/>
                <a:cs typeface="Times New Roman" panose="02020603050405020304" pitchFamily="18" charset="0"/>
              </a:rPr>
              <a:t>l</a:t>
            </a:r>
            <a:r>
              <a:rPr lang="en-US" sz="2400" i="1" u="sng" dirty="0">
                <a:solidFill>
                  <a:srgbClr val="F69000"/>
                </a:solidFill>
                <a:latin typeface="Times New Roman" panose="02020603050405020304" pitchFamily="18" charset="0"/>
                <a:cs typeface="Times New Roman" panose="02020603050405020304" pitchFamily="18" charset="0"/>
              </a:rPr>
              <a:t>i </a:t>
            </a:r>
          </a:p>
        </p:txBody>
      </p:sp>
      <p:sp>
        <p:nvSpPr>
          <p:cNvPr id="2" name="L-Shape 1">
            <a:extLst>
              <a:ext uri="{FF2B5EF4-FFF2-40B4-BE49-F238E27FC236}">
                <a16:creationId xmlns:a16="http://schemas.microsoft.com/office/drawing/2014/main" id="{B8C06AAF-0784-3396-15D6-3F8C834FD836}"/>
              </a:ext>
            </a:extLst>
          </p:cNvPr>
          <p:cNvSpPr/>
          <p:nvPr/>
        </p:nvSpPr>
        <p:spPr>
          <a:xfrm rot="19477413">
            <a:off x="5588265" y="3890697"/>
            <a:ext cx="1015468" cy="555999"/>
          </a:xfrm>
          <a:prstGeom prst="corner">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be 2">
            <a:extLst>
              <a:ext uri="{FF2B5EF4-FFF2-40B4-BE49-F238E27FC236}">
                <a16:creationId xmlns:a16="http://schemas.microsoft.com/office/drawing/2014/main" id="{6B692871-FA1C-629C-4F5C-70E4DB471CC1}"/>
              </a:ext>
            </a:extLst>
          </p:cNvPr>
          <p:cNvSpPr/>
          <p:nvPr/>
        </p:nvSpPr>
        <p:spPr>
          <a:xfrm rot="19785447">
            <a:off x="4283451" y="3941118"/>
            <a:ext cx="827264" cy="784706"/>
          </a:xfrm>
          <a:prstGeom prst="cub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455CC85-D191-9617-BBBB-D4468BD0B2C9}"/>
              </a:ext>
            </a:extLst>
          </p:cNvPr>
          <p:cNvSpPr/>
          <p:nvPr/>
        </p:nvSpPr>
        <p:spPr>
          <a:xfrm>
            <a:off x="4435214" y="5267325"/>
            <a:ext cx="2171700" cy="381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4C80-CFD9-9B30-D7E7-04DD3BF78993}"/>
              </a:ext>
            </a:extLst>
          </p:cNvPr>
          <p:cNvSpPr>
            <a:spLocks noGrp="1"/>
          </p:cNvSpPr>
          <p:nvPr>
            <p:ph type="title"/>
          </p:nvPr>
        </p:nvSpPr>
        <p:spPr>
          <a:xfrm>
            <a:off x="695324" y="846158"/>
            <a:ext cx="5867401" cy="925491"/>
          </a:xfrm>
        </p:spPr>
        <p:txBody>
          <a:bodyPr/>
          <a:lstStyle/>
          <a:p>
            <a:r>
              <a:rPr lang="en-US" sz="6000" dirty="0">
                <a:solidFill>
                  <a:srgbClr val="339933"/>
                </a:solidFill>
                <a:latin typeface="Times New Roman" panose="02020603050405020304" pitchFamily="18" charset="0"/>
                <a:cs typeface="Times New Roman" panose="02020603050405020304" pitchFamily="18" charset="0"/>
              </a:rPr>
              <a:t>Table of content</a:t>
            </a:r>
          </a:p>
        </p:txBody>
      </p:sp>
      <p:sp>
        <p:nvSpPr>
          <p:cNvPr id="5" name="TextBox 4">
            <a:extLst>
              <a:ext uri="{FF2B5EF4-FFF2-40B4-BE49-F238E27FC236}">
                <a16:creationId xmlns:a16="http://schemas.microsoft.com/office/drawing/2014/main" id="{46E8F7CC-E352-2C39-183B-2F3AA67FFBBB}"/>
              </a:ext>
            </a:extLst>
          </p:cNvPr>
          <p:cNvSpPr txBox="1"/>
          <p:nvPr/>
        </p:nvSpPr>
        <p:spPr>
          <a:xfrm>
            <a:off x="1553403" y="2093089"/>
            <a:ext cx="8865705" cy="2939266"/>
          </a:xfrm>
          <a:prstGeom prst="rect">
            <a:avLst/>
          </a:prstGeom>
          <a:noFill/>
        </p:spPr>
        <p:txBody>
          <a:bodyPr wrap="square" rtlCol="0">
            <a:spAutoFit/>
          </a:bodyPr>
          <a:lstStyle/>
          <a:p>
            <a:r>
              <a:rPr lang="en-US" sz="1850" dirty="0">
                <a:latin typeface="Times New Roman" panose="02020603050405020304" pitchFamily="18" charset="0"/>
                <a:cs typeface="Times New Roman" panose="02020603050405020304" pitchFamily="18" charset="0"/>
              </a:rPr>
              <a:t>3</a:t>
            </a:r>
            <a:r>
              <a:rPr lang="en-US" sz="1850" dirty="0">
                <a:solidFill>
                  <a:schemeClr val="accent4"/>
                </a:solidFill>
                <a:latin typeface="Times New Roman" panose="02020603050405020304" pitchFamily="18" charset="0"/>
                <a:cs typeface="Times New Roman" panose="02020603050405020304" pitchFamily="18" charset="0"/>
              </a:rPr>
              <a:t>Introduction ………………………………………………………………………………3</a:t>
            </a:r>
          </a:p>
          <a:p>
            <a:r>
              <a:rPr lang="en-US" sz="1850" dirty="0">
                <a:solidFill>
                  <a:schemeClr val="accent4"/>
                </a:solidFill>
                <a:latin typeface="Times New Roman" panose="02020603050405020304" pitchFamily="18" charset="0"/>
                <a:cs typeface="Times New Roman" panose="02020603050405020304" pitchFamily="18" charset="0"/>
              </a:rPr>
              <a:t>  time slot      …………………………………………………………………...………….4</a:t>
            </a:r>
          </a:p>
          <a:p>
            <a:r>
              <a:rPr lang="en-US" sz="1850" dirty="0">
                <a:solidFill>
                  <a:schemeClr val="accent4"/>
                </a:solidFill>
                <a:latin typeface="Times New Roman" panose="02020603050405020304" pitchFamily="18" charset="0"/>
                <a:cs typeface="Times New Roman" panose="02020603050405020304" pitchFamily="18" charset="0"/>
              </a:rPr>
              <a:t>  class figure  …………………………………………………………………...………….5</a:t>
            </a:r>
          </a:p>
          <a:p>
            <a:r>
              <a:rPr lang="en-US" sz="1850" dirty="0">
                <a:solidFill>
                  <a:schemeClr val="accent4"/>
                </a:solidFill>
                <a:latin typeface="Times New Roman" panose="02020603050405020304" pitchFamily="18" charset="0"/>
                <a:cs typeface="Times New Roman" panose="02020603050405020304" pitchFamily="18" charset="0"/>
              </a:rPr>
              <a:t>	       …………………………………………………………………...………….6</a:t>
            </a:r>
          </a:p>
          <a:p>
            <a:r>
              <a:rPr lang="en-US" sz="1850" dirty="0">
                <a:solidFill>
                  <a:schemeClr val="accent4"/>
                </a:solidFill>
                <a:latin typeface="Times New Roman" panose="02020603050405020304" pitchFamily="18" charset="0"/>
                <a:cs typeface="Times New Roman" panose="02020603050405020304" pitchFamily="18" charset="0"/>
              </a:rPr>
              <a:t>  class Tetris …………………………………………………………………...………….7</a:t>
            </a:r>
          </a:p>
          <a:p>
            <a:r>
              <a:rPr lang="en-US" sz="1850" dirty="0">
                <a:solidFill>
                  <a:schemeClr val="accent4"/>
                </a:solidFill>
                <a:latin typeface="Times New Roman" panose="02020603050405020304" pitchFamily="18" charset="0"/>
                <a:cs typeface="Times New Roman" panose="02020603050405020304" pitchFamily="18" charset="0"/>
              </a:rPr>
              <a:t>	       …………………………………………………………………...………….8</a:t>
            </a:r>
          </a:p>
          <a:p>
            <a:r>
              <a:rPr lang="en-US" sz="1850" dirty="0">
                <a:solidFill>
                  <a:schemeClr val="accent4"/>
                </a:solidFill>
                <a:latin typeface="Times New Roman" panose="02020603050405020304" pitchFamily="18" charset="0"/>
                <a:cs typeface="Times New Roman" panose="02020603050405020304" pitchFamily="18" charset="0"/>
              </a:rPr>
              <a:t>	       …………………………………………………………………...………….9</a:t>
            </a:r>
          </a:p>
          <a:p>
            <a:r>
              <a:rPr lang="en-US" sz="1850" dirty="0">
                <a:solidFill>
                  <a:schemeClr val="accent4"/>
                </a:solidFill>
                <a:latin typeface="Times New Roman" panose="02020603050405020304" pitchFamily="18" charset="0"/>
                <a:cs typeface="Times New Roman" panose="02020603050405020304" pitchFamily="18" charset="0"/>
              </a:rPr>
              <a:t>	       …………………………………………………………………...………….10</a:t>
            </a:r>
          </a:p>
          <a:p>
            <a:r>
              <a:rPr lang="en-US" sz="1850" dirty="0">
                <a:solidFill>
                  <a:schemeClr val="accent4"/>
                </a:solidFill>
                <a:latin typeface="Times New Roman" panose="02020603050405020304" pitchFamily="18" charset="0"/>
                <a:cs typeface="Times New Roman" panose="02020603050405020304" pitchFamily="18" charset="0"/>
              </a:rPr>
              <a:t>	       …………………………………………………………………...………….11</a:t>
            </a:r>
          </a:p>
          <a:p>
            <a:r>
              <a:rPr lang="en-US" sz="1850" dirty="0">
                <a:solidFill>
                  <a:schemeClr val="accent4"/>
                </a:solidFill>
                <a:latin typeface="Times New Roman" panose="02020603050405020304" pitchFamily="18" charset="0"/>
                <a:cs typeface="Times New Roman" panose="02020603050405020304" pitchFamily="18" charset="0"/>
              </a:rPr>
              <a:t>	       …………………………………………………………………...………….12</a:t>
            </a:r>
          </a:p>
        </p:txBody>
      </p:sp>
    </p:spTree>
    <p:extLst>
      <p:ext uri="{BB962C8B-B14F-4D97-AF65-F5344CB8AC3E}">
        <p14:creationId xmlns:p14="http://schemas.microsoft.com/office/powerpoint/2010/main" val="3901768782"/>
      </p:ext>
    </p:extLst>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0" y="313414"/>
            <a:ext cx="3200400" cy="569914"/>
          </a:xfrm>
          <a:effectLst/>
          <a:scene3d>
            <a:camera prst="perspectiveHeroicExtremeRightFacing"/>
            <a:lightRig rig="threePt" dir="t"/>
          </a:scene3d>
        </p:spPr>
        <p:txBody>
          <a:bodyPr/>
          <a:lstStyle/>
          <a:p>
            <a:r>
              <a:rPr lang="en-US" u="sng"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95249" y="1201166"/>
            <a:ext cx="6400801" cy="5180584"/>
          </a:xfrm>
          <a:noFill/>
          <a:ln>
            <a:noFill/>
          </a:ln>
          <a:effectLst>
            <a:outerShdw blurRad="44450" dist="27940" dir="5400000" algn="ctr">
              <a:srgbClr val="000000">
                <a:alpha val="32000"/>
              </a:srgbClr>
            </a:outerShdw>
            <a:softEdge rad="635000"/>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accent3"/>
          </a:fontRef>
        </p:style>
        <p:txBody>
          <a:bodyPr/>
          <a:lstStyle/>
          <a:p>
            <a:pPr marL="685800" marR="0">
              <a:spcBef>
                <a:spcPts val="600"/>
              </a:spcBef>
              <a:spcAft>
                <a:spcPts val="600"/>
              </a:spcAft>
            </a:pP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Tetris is a </a:t>
            </a: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puzzle video game </a:t>
            </a: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created by </a:t>
            </a: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Soviet</a:t>
            </a: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software engineer </a:t>
            </a: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Alexey Pajitnov</a:t>
            </a: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in 1984. It has been published by several companies for multiple platforms, after a significant period of publication by </a:t>
            </a: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Nintendo</a:t>
            </a: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the rights reverted to Pajitnov in 1996, who co-founded </a:t>
            </a: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the  Tetris Company </a:t>
            </a: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with </a:t>
            </a: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Henk Rogers</a:t>
            </a: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to manage licensing.</a:t>
            </a:r>
            <a:endParaRPr lang="en-US" sz="2000" b="0" dirty="0">
              <a:latin typeface="Times New Roman" panose="02020603050405020304" pitchFamily="18" charset="0"/>
              <a:ea typeface="Times New Roman" panose="02020603050405020304" pitchFamily="18" charset="0"/>
              <a:cs typeface="Times New Roman" panose="02020603050405020304" pitchFamily="18" charset="0"/>
            </a:endParaRPr>
          </a:p>
          <a:p>
            <a:pPr marL="685800" marR="0">
              <a:spcBef>
                <a:spcPts val="600"/>
              </a:spcBef>
              <a:spcAft>
                <a:spcPts val="600"/>
              </a:spcAft>
            </a:pP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In Tetris, players complete lines by moving differently shaped pieces (</a:t>
            </a: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tetrominoes</a:t>
            </a: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which descend onto the playing field. The completed lines disappear and grant the player points, and the player can proceed to fill the vacated spaces. The game ends when the playing field is filled. The longer the player can delay this outcome, the higher their score will be. </a:t>
            </a: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We will be developing the Tetris game using advanced programming language importing PyGame and random libraries.</a:t>
            </a:r>
          </a:p>
          <a:p>
            <a:endParaRPr lang="en-US"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66925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852281" y="894741"/>
            <a:ext cx="3062287" cy="646332"/>
          </a:xfrm>
        </p:spPr>
        <p:txBody>
          <a:bodyPr/>
          <a:lstStyle/>
          <a:p>
            <a:r>
              <a:rPr lang="en-US" sz="5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Slot </a:t>
            </a:r>
          </a:p>
        </p:txBody>
      </p:sp>
      <p:graphicFrame>
        <p:nvGraphicFramePr>
          <p:cNvPr id="18" name="Group 85">
            <a:extLst>
              <a:ext uri="{FF2B5EF4-FFF2-40B4-BE49-F238E27FC236}">
                <a16:creationId xmlns:a16="http://schemas.microsoft.com/office/drawing/2014/main" id="{14BC0987-DF66-4F47-953D-7A5171CA5B01}"/>
              </a:ext>
            </a:extLst>
          </p:cNvPr>
          <p:cNvGraphicFramePr>
            <a:graphicFrameLocks noGrp="1"/>
          </p:cNvGraphicFramePr>
          <p:nvPr>
            <p:ph type="tbl" sz="quarter" idx="12"/>
            <p:extLst>
              <p:ext uri="{D42A27DB-BD31-4B8C-83A1-F6EECF244321}">
                <p14:modId xmlns:p14="http://schemas.microsoft.com/office/powerpoint/2010/main" val="2827036513"/>
              </p:ext>
            </p:extLst>
          </p:nvPr>
        </p:nvGraphicFramePr>
        <p:xfrm>
          <a:off x="1247568" y="2287588"/>
          <a:ext cx="5334000" cy="3029339"/>
        </p:xfrm>
        <a:graphic>
          <a:graphicData uri="http://schemas.openxmlformats.org/drawingml/2006/table">
            <a:tbl>
              <a:tblPr firstRow="1">
                <a:tableStyleId>{D27102A9-8310-4765-A935-A1911B00CA55}</a:tableStyleId>
              </a:tblPr>
              <a:tblGrid>
                <a:gridCol w="1778000">
                  <a:extLst>
                    <a:ext uri="{9D8B030D-6E8A-4147-A177-3AD203B41FA5}">
                      <a16:colId xmlns:a16="http://schemas.microsoft.com/office/drawing/2014/main" val="20000"/>
                    </a:ext>
                  </a:extLst>
                </a:gridCol>
                <a:gridCol w="1758467">
                  <a:extLst>
                    <a:ext uri="{9D8B030D-6E8A-4147-A177-3AD203B41FA5}">
                      <a16:colId xmlns:a16="http://schemas.microsoft.com/office/drawing/2014/main" val="20001"/>
                    </a:ext>
                  </a:extLst>
                </a:gridCol>
                <a:gridCol w="1797533">
                  <a:extLst>
                    <a:ext uri="{9D8B030D-6E8A-4147-A177-3AD203B41FA5}">
                      <a16:colId xmlns:a16="http://schemas.microsoft.com/office/drawing/2014/main" val="20002"/>
                    </a:ext>
                  </a:extLst>
                </a:gridCol>
              </a:tblGrid>
              <a:tr h="61607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1</a:t>
                      </a:r>
                      <a:r>
                        <a:rPr kumimoji="0" lang="en-US" sz="1600" b="1" u="none" strike="noStrike" cap="none" normalizeH="0" baseline="30000" dirty="0">
                          <a:ln>
                            <a:noFill/>
                          </a:ln>
                          <a:solidFill>
                            <a:schemeClr val="accent1"/>
                          </a:solidFill>
                          <a:effectLst/>
                          <a:latin typeface="Times New Roman" panose="02020603050405020304" pitchFamily="18" charset="0"/>
                          <a:cs typeface="Times New Roman" panose="02020603050405020304" pitchFamily="18" charset="0"/>
                        </a:rPr>
                        <a:t>st</a:t>
                      </a:r>
                      <a:r>
                        <a:rPr kumimoji="0" lang="en-US" sz="1600" b="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Event</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Project Proposal</a:t>
                      </a:r>
                      <a:endParaRPr kumimoji="0" lang="en-US" sz="16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2</a:t>
                      </a:r>
                      <a:r>
                        <a:rPr kumimoji="0" lang="en-US" sz="1600" b="1" u="none" strike="noStrike" cap="none" normalizeH="0" baseline="30000" dirty="0">
                          <a:ln>
                            <a:noFill/>
                          </a:ln>
                          <a:solidFill>
                            <a:schemeClr val="accent1"/>
                          </a:solidFill>
                          <a:effectLst/>
                          <a:latin typeface="Times New Roman" panose="02020603050405020304" pitchFamily="18" charset="0"/>
                          <a:cs typeface="Times New Roman" panose="02020603050405020304" pitchFamily="18" charset="0"/>
                        </a:rPr>
                        <a:t>nd</a:t>
                      </a:r>
                      <a:r>
                        <a:rPr kumimoji="0" lang="en-US" sz="1600" b="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Event</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The code </a:t>
                      </a:r>
                      <a:endParaRPr kumimoji="0" lang="en-US" sz="16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3</a:t>
                      </a:r>
                      <a:r>
                        <a:rPr kumimoji="0" lang="en-US" sz="1600" b="1" u="none" strike="noStrike" cap="none" normalizeH="0" baseline="30000" dirty="0">
                          <a:ln>
                            <a:noFill/>
                          </a:ln>
                          <a:solidFill>
                            <a:schemeClr val="accent1"/>
                          </a:solidFill>
                          <a:effectLst/>
                          <a:latin typeface="Times New Roman" panose="02020603050405020304" pitchFamily="18" charset="0"/>
                          <a:cs typeface="Times New Roman" panose="02020603050405020304" pitchFamily="18" charset="0"/>
                        </a:rPr>
                        <a:t>rd</a:t>
                      </a:r>
                      <a:r>
                        <a:rPr kumimoji="0" lang="en-US" sz="1600" b="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Event</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Presentation </a:t>
                      </a:r>
                      <a:endParaRPr kumimoji="0" lang="en-US" sz="16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a:txBody>
                  <a:tcPr anchor="ctr" horzOverflow="overflow"/>
                </a:tc>
                <a:extLst>
                  <a:ext uri="{0D108BD9-81ED-4DB2-BD59-A6C34878D82A}">
                    <a16:rowId xmlns:a16="http://schemas.microsoft.com/office/drawing/2014/main" val="10000"/>
                  </a:ext>
                </a:extLst>
              </a:tr>
              <a:tr h="57634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Deadline: 15-3</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Deadline: 15-5</a:t>
                      </a:r>
                      <a:endParaRPr kumimoji="0" 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Deadline: 17-5</a:t>
                      </a:r>
                      <a:endParaRPr kumimoji="0" 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anchor="ctr" horzOverflow="overflow"/>
                </a:tc>
                <a:extLst>
                  <a:ext uri="{0D108BD9-81ED-4DB2-BD59-A6C34878D82A}">
                    <a16:rowId xmlns:a16="http://schemas.microsoft.com/office/drawing/2014/main" val="10001"/>
                  </a:ext>
                </a:extLst>
              </a:tr>
              <a:tr h="1825103">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Describing the idea of the project and the main point we are going to work on.</a:t>
                      </a:r>
                      <a:endParaRPr kumimoji="0" 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T="1828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Working on the code </a:t>
                      </a:r>
                      <a:endParaRPr kumimoji="0" 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T="1828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Presenting our work </a:t>
                      </a:r>
                      <a:endParaRPr kumimoji="0" 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T="182880" horzOverflow="overflow"/>
                </a:tc>
                <a:extLst>
                  <a:ext uri="{0D108BD9-81ED-4DB2-BD59-A6C34878D82A}">
                    <a16:rowId xmlns:a16="http://schemas.microsoft.com/office/drawing/2014/main" val="10002"/>
                  </a:ext>
                </a:extLst>
              </a:tr>
            </a:tbl>
          </a:graphicData>
        </a:graphic>
      </p:graphicFrame>
      <p:pic>
        <p:nvPicPr>
          <p:cNvPr id="3" name="Picture 2">
            <a:extLst>
              <a:ext uri="{FF2B5EF4-FFF2-40B4-BE49-F238E27FC236}">
                <a16:creationId xmlns:a16="http://schemas.microsoft.com/office/drawing/2014/main" id="{0F097EB6-0966-3D3D-295F-86B0CA4B64BC}"/>
              </a:ext>
            </a:extLst>
          </p:cNvPr>
          <p:cNvPicPr>
            <a:picLocks noChangeAspect="1"/>
          </p:cNvPicPr>
          <p:nvPr/>
        </p:nvPicPr>
        <p:blipFill>
          <a:blip r:embed="rId3"/>
          <a:stretch>
            <a:fillRect/>
          </a:stretch>
        </p:blipFill>
        <p:spPr>
          <a:xfrm>
            <a:off x="7734508" y="2582221"/>
            <a:ext cx="4032059" cy="2428253"/>
          </a:xfrm>
          <a:prstGeom prst="rect">
            <a:avLst/>
          </a:prstGeom>
        </p:spPr>
      </p:pic>
    </p:spTree>
    <p:extLst>
      <p:ext uri="{BB962C8B-B14F-4D97-AF65-F5344CB8AC3E}">
        <p14:creationId xmlns:p14="http://schemas.microsoft.com/office/powerpoint/2010/main" val="2957678139"/>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1889884" y="340230"/>
            <a:ext cx="3032677" cy="728524"/>
          </a:xfrm>
          <a:effectLst>
            <a:outerShdw blurRad="50800" dist="38100" dir="13500000" algn="br" rotWithShape="0">
              <a:prstClr val="black">
                <a:alpha val="40000"/>
              </a:prstClr>
            </a:outerShdw>
          </a:effectLst>
        </p:spPr>
        <p:txBody>
          <a:bodyPr/>
          <a:lstStyle/>
          <a:p>
            <a:r>
              <a:rPr lang="en-US" dirty="0">
                <a:latin typeface="Times New Roman" panose="02020603050405020304" pitchFamily="18" charset="0"/>
                <a:cs typeface="Times New Roman" panose="02020603050405020304" pitchFamily="18" charset="0"/>
              </a:rPr>
              <a:t>Class Figure</a:t>
            </a:r>
          </a:p>
        </p:txBody>
      </p:sp>
      <p:pic>
        <p:nvPicPr>
          <p:cNvPr id="8" name="Picture 7">
            <a:extLst>
              <a:ext uri="{FF2B5EF4-FFF2-40B4-BE49-F238E27FC236}">
                <a16:creationId xmlns:a16="http://schemas.microsoft.com/office/drawing/2014/main" id="{82D2EEE6-6421-5C61-970A-BDC86F3274C6}"/>
              </a:ext>
            </a:extLst>
          </p:cNvPr>
          <p:cNvPicPr>
            <a:picLocks noChangeAspect="1"/>
          </p:cNvPicPr>
          <p:nvPr/>
        </p:nvPicPr>
        <p:blipFill>
          <a:blip r:embed="rId3"/>
          <a:stretch>
            <a:fillRect/>
          </a:stretch>
        </p:blipFill>
        <p:spPr>
          <a:xfrm>
            <a:off x="6707256" y="275809"/>
            <a:ext cx="5155096" cy="3276605"/>
          </a:xfrm>
          <a:prstGeom prst="rect">
            <a:avLst/>
          </a:prstGeom>
          <a:ln w="190500" cap="sq">
            <a:solidFill>
              <a:schemeClr val="tx1">
                <a:lumMod val="6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3" name="TextBox 12">
            <a:extLst>
              <a:ext uri="{FF2B5EF4-FFF2-40B4-BE49-F238E27FC236}">
                <a16:creationId xmlns:a16="http://schemas.microsoft.com/office/drawing/2014/main" id="{8D70BFD5-084D-6632-E56C-FF53AB588511}"/>
              </a:ext>
            </a:extLst>
          </p:cNvPr>
          <p:cNvSpPr txBox="1"/>
          <p:nvPr/>
        </p:nvSpPr>
        <p:spPr>
          <a:xfrm>
            <a:off x="622024" y="4588917"/>
            <a:ext cx="11212994" cy="1200329"/>
          </a:xfrm>
          <a:prstGeom prst="rect">
            <a:avLst/>
          </a:prstGeom>
          <a:noFill/>
          <a:ln w="19050">
            <a:prstDash val="sysDash"/>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b="0" i="0" dirty="0">
                <a:solidFill>
                  <a:schemeClr val="bg1"/>
                </a:solidFill>
                <a:effectLst/>
                <a:latin typeface="Times New Roman" panose="02020603050405020304" pitchFamily="18" charset="0"/>
                <a:cs typeface="Times New Roman" panose="02020603050405020304" pitchFamily="18" charset="0"/>
              </a:rPr>
              <a:t>Where the main list contains figure types, and the inner lists contain their rotations. The numbers in each figure represent the positions in a 4x4 matrix where the figure is solid. For instance, the figure [1,5,9,13] represents a line. </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33E4645-DFCD-B723-9B1D-EEE7105F8611}"/>
              </a:ext>
            </a:extLst>
          </p:cNvPr>
          <p:cNvPicPr>
            <a:picLocks noChangeAspect="1"/>
          </p:cNvPicPr>
          <p:nvPr/>
        </p:nvPicPr>
        <p:blipFill>
          <a:blip r:embed="rId4"/>
          <a:stretch>
            <a:fillRect/>
          </a:stretch>
        </p:blipFill>
        <p:spPr>
          <a:xfrm>
            <a:off x="339173" y="1424167"/>
            <a:ext cx="6134100" cy="2956092"/>
          </a:xfrm>
          <a:prstGeom prst="rect">
            <a:avLst/>
          </a:prstGeom>
          <a:ln w="190500" cap="sq">
            <a:solidFill>
              <a:schemeClr val="bg2"/>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mc:Choice xmlns:p14="http://schemas.microsoft.com/office/powerpoint/2010/main" Requires="p14">
      <p:transition spd="slow">
        <p14:shre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FA74B25-BF41-95B7-B883-AD85AA7B22BF}"/>
              </a:ext>
            </a:extLst>
          </p:cNvPr>
          <p:cNvPicPr>
            <a:picLocks noChangeAspect="1"/>
          </p:cNvPicPr>
          <p:nvPr/>
        </p:nvPicPr>
        <p:blipFill>
          <a:blip r:embed="rId2"/>
          <a:stretch>
            <a:fillRect/>
          </a:stretch>
        </p:blipFill>
        <p:spPr>
          <a:xfrm>
            <a:off x="360886" y="1054699"/>
            <a:ext cx="5715000" cy="2428875"/>
          </a:xfrm>
          <a:prstGeom prst="rect">
            <a:avLst/>
          </a:prstGeom>
          <a:ln w="190500" cap="sq">
            <a:solidFill>
              <a:schemeClr val="bg2"/>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1" name="TextBox 10">
            <a:extLst>
              <a:ext uri="{FF2B5EF4-FFF2-40B4-BE49-F238E27FC236}">
                <a16:creationId xmlns:a16="http://schemas.microsoft.com/office/drawing/2014/main" id="{8E77336D-215D-E437-8C78-622F87E4CE98}"/>
              </a:ext>
            </a:extLst>
          </p:cNvPr>
          <p:cNvSpPr txBox="1"/>
          <p:nvPr/>
        </p:nvSpPr>
        <p:spPr>
          <a:xfrm>
            <a:off x="408512" y="3872414"/>
            <a:ext cx="5687488" cy="1754326"/>
          </a:xfrm>
          <a:prstGeom prst="rect">
            <a:avLst/>
          </a:prstGeom>
          <a:noFill/>
          <a:ln w="28575">
            <a:prstDash val="lgDashDotDot"/>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We randomly choose the shape and the color and must be able to rotate the shape. </a:t>
            </a:r>
            <a:endParaRPr lang="en-US" sz="36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05B9AC90-3104-9154-CD31-1515700474A1}"/>
              </a:ext>
            </a:extLst>
          </p:cNvPr>
          <p:cNvPicPr>
            <a:picLocks noChangeAspect="1"/>
          </p:cNvPicPr>
          <p:nvPr/>
        </p:nvPicPr>
        <p:blipFill>
          <a:blip r:embed="rId3"/>
          <a:stretch>
            <a:fillRect/>
          </a:stretch>
        </p:blipFill>
        <p:spPr>
          <a:xfrm>
            <a:off x="9428838" y="1532787"/>
            <a:ext cx="2354651" cy="3032125"/>
          </a:xfrm>
          <a:prstGeom prst="rect">
            <a:avLst/>
          </a:prstGeom>
          <a:ln w="101600" cap="sq">
            <a:solidFill>
              <a:schemeClr val="accent4"/>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23" name="Picture 22">
            <a:extLst>
              <a:ext uri="{FF2B5EF4-FFF2-40B4-BE49-F238E27FC236}">
                <a16:creationId xmlns:a16="http://schemas.microsoft.com/office/drawing/2014/main" id="{1257DCCC-D9B6-88E8-0596-347550A5135D}"/>
              </a:ext>
            </a:extLst>
          </p:cNvPr>
          <p:cNvPicPr>
            <a:picLocks noChangeAspect="1"/>
          </p:cNvPicPr>
          <p:nvPr/>
        </p:nvPicPr>
        <p:blipFill>
          <a:blip r:embed="rId4"/>
          <a:stretch>
            <a:fillRect/>
          </a:stretch>
        </p:blipFill>
        <p:spPr>
          <a:xfrm>
            <a:off x="6998714" y="1532787"/>
            <a:ext cx="2286320" cy="3032125"/>
          </a:xfrm>
          <a:prstGeom prst="rect">
            <a:avLst/>
          </a:prstGeom>
          <a:ln w="101600" cap="sq">
            <a:solidFill>
              <a:schemeClr val="accent4"/>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75881352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59F755A5-8A3A-58F8-DA11-8F3BB8A59820}"/>
              </a:ext>
            </a:extLst>
          </p:cNvPr>
          <p:cNvSpPr>
            <a:spLocks noGrp="1"/>
          </p:cNvSpPr>
          <p:nvPr>
            <p:ph type="title"/>
          </p:nvPr>
        </p:nvSpPr>
        <p:spPr>
          <a:xfrm>
            <a:off x="664346" y="454703"/>
            <a:ext cx="3437137" cy="717149"/>
          </a:xfrm>
        </p:spPr>
        <p:txBody>
          <a:bodyPr/>
          <a:lstStyle/>
          <a:p>
            <a:r>
              <a:rPr lang="en-US" dirty="0"/>
              <a:t>Class Tetris </a:t>
            </a:r>
          </a:p>
        </p:txBody>
      </p:sp>
      <p:pic>
        <p:nvPicPr>
          <p:cNvPr id="12" name="Picture 11">
            <a:extLst>
              <a:ext uri="{FF2B5EF4-FFF2-40B4-BE49-F238E27FC236}">
                <a16:creationId xmlns:a16="http://schemas.microsoft.com/office/drawing/2014/main" id="{C16A9CB8-2409-3DCF-8968-84FA0CCF32DA}"/>
              </a:ext>
            </a:extLst>
          </p:cNvPr>
          <p:cNvPicPr>
            <a:picLocks noChangeAspect="1"/>
          </p:cNvPicPr>
          <p:nvPr/>
        </p:nvPicPr>
        <p:blipFill>
          <a:blip r:embed="rId2"/>
          <a:stretch>
            <a:fillRect/>
          </a:stretch>
        </p:blipFill>
        <p:spPr>
          <a:xfrm>
            <a:off x="550182" y="1643741"/>
            <a:ext cx="3687989" cy="3023369"/>
          </a:xfrm>
          <a:prstGeom prst="rect">
            <a:avLst/>
          </a:prstGeom>
          <a:ln w="190500" cap="sq">
            <a:solidFill>
              <a:schemeClr val="bg2">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a:extLst>
              <a:ext uri="{FF2B5EF4-FFF2-40B4-BE49-F238E27FC236}">
                <a16:creationId xmlns:a16="http://schemas.microsoft.com/office/drawing/2014/main" id="{FEAE1A6A-BA1A-6C6B-F96E-CA21BE7DEABB}"/>
              </a:ext>
            </a:extLst>
          </p:cNvPr>
          <p:cNvSpPr txBox="1"/>
          <p:nvPr/>
        </p:nvSpPr>
        <p:spPr>
          <a:xfrm>
            <a:off x="4815575" y="2893815"/>
            <a:ext cx="6276511" cy="52322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This is the initialization of game variables</a:t>
            </a:r>
          </a:p>
        </p:txBody>
      </p:sp>
    </p:spTree>
    <p:extLst>
      <p:ext uri="{BB962C8B-B14F-4D97-AF65-F5344CB8AC3E}">
        <p14:creationId xmlns:p14="http://schemas.microsoft.com/office/powerpoint/2010/main" val="147097938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2"/>
          </p:nvPr>
        </p:nvSpPr>
        <p:spPr>
          <a:xfrm>
            <a:off x="7008005" y="3112257"/>
            <a:ext cx="4337658" cy="2374142"/>
          </a:xfrm>
          <a:noFill/>
          <a:ln w="28575">
            <a:prstDash val="sysDot"/>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lstStyle/>
          <a:p>
            <a:pPr algn="l"/>
            <a:r>
              <a:rPr lang="en-US" sz="2400" b="0" i="0" dirty="0">
                <a:solidFill>
                  <a:srgbClr val="202124"/>
                </a:solidFill>
                <a:effectLst/>
                <a:latin typeface="Times New Roman" panose="02020603050405020304" pitchFamily="18" charset="0"/>
                <a:cs typeface="Times New Roman" panose="02020603050405020304" pitchFamily="18" charset="0"/>
              </a:rPr>
              <a:t>In this function, we are checking if the currently flying figure intersects with other fixed ones on the field. This may happen when the figure is moving left, right, down, or rotating.</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CC8772-7D6B-4E9B-DD52-1C7304980F64}"/>
              </a:ext>
            </a:extLst>
          </p:cNvPr>
          <p:cNvPicPr>
            <a:picLocks noChangeAspect="1"/>
          </p:cNvPicPr>
          <p:nvPr/>
        </p:nvPicPr>
        <p:blipFill>
          <a:blip r:embed="rId2"/>
          <a:stretch>
            <a:fillRect/>
          </a:stretch>
        </p:blipFill>
        <p:spPr>
          <a:xfrm>
            <a:off x="424595" y="1054856"/>
            <a:ext cx="6162635" cy="2654480"/>
          </a:xfrm>
          <a:prstGeom prst="rect">
            <a:avLst/>
          </a:prstGeom>
          <a:ln w="190500" cap="sq">
            <a:solidFill>
              <a:schemeClr val="bg2"/>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430663837"/>
      </p:ext>
    </p:extLst>
  </p:cSld>
  <p:clrMapOvr>
    <a:masterClrMapping/>
  </p:clrMapOvr>
  <mc:AlternateContent xmlns:mc="http://schemas.openxmlformats.org/markup-compatibility/2006">
    <mc:Choice xmlns:p15="http://schemas.microsoft.com/office/powerpoint/2012/main" Requires="p15">
      <p:transition spd="slow">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2741D5-EABD-8984-21A6-2B1DAC2690E0}"/>
              </a:ext>
            </a:extLst>
          </p:cNvPr>
          <p:cNvSpPr>
            <a:spLocks noGrp="1"/>
          </p:cNvSpPr>
          <p:nvPr>
            <p:ph type="body" sz="quarter" idx="12"/>
          </p:nvPr>
        </p:nvSpPr>
        <p:spPr>
          <a:xfrm>
            <a:off x="7178797" y="2635603"/>
            <a:ext cx="4013077" cy="2257425"/>
          </a:xfrm>
          <a:noFill/>
          <a:ln w="19050">
            <a:prstDash val="lgDashDot"/>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lstStyle/>
          <a:p>
            <a:r>
              <a:rPr lang="en-US" sz="2400" dirty="0">
                <a:latin typeface="Times New Roman" panose="02020603050405020304" pitchFamily="18" charset="0"/>
                <a:cs typeface="Times New Roman" panose="02020603050405020304" pitchFamily="18" charset="0"/>
              </a:rPr>
              <a:t>Checking the full lines is relatively simple and straightforward, however an interesting fact occurs, the destroying of a line goes from the bottom to the top.</a:t>
            </a:r>
          </a:p>
        </p:txBody>
      </p:sp>
      <p:pic>
        <p:nvPicPr>
          <p:cNvPr id="5" name="Picture 4">
            <a:extLst>
              <a:ext uri="{FF2B5EF4-FFF2-40B4-BE49-F238E27FC236}">
                <a16:creationId xmlns:a16="http://schemas.microsoft.com/office/drawing/2014/main" id="{48FDAC6A-A96C-0C3A-FFC8-B2DB07A6DEB4}"/>
              </a:ext>
            </a:extLst>
          </p:cNvPr>
          <p:cNvPicPr>
            <a:picLocks noChangeAspect="1"/>
          </p:cNvPicPr>
          <p:nvPr/>
        </p:nvPicPr>
        <p:blipFill>
          <a:blip r:embed="rId2"/>
          <a:stretch>
            <a:fillRect/>
          </a:stretch>
        </p:blipFill>
        <p:spPr>
          <a:xfrm>
            <a:off x="474311" y="658732"/>
            <a:ext cx="5915851" cy="3105583"/>
          </a:xfrm>
          <a:prstGeom prst="rect">
            <a:avLst/>
          </a:prstGeom>
          <a:ln w="190500" cap="sq">
            <a:solidFill>
              <a:schemeClr val="bg2"/>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6036506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curtains"/>
      </p:transition>
    </mc:Choice>
    <mc:Fallback>
      <p:transition spd="slow">
        <p:fade/>
      </p:transition>
    </mc:Fallback>
  </mc:AlternateContent>
</p:sld>
</file>

<file path=ppt/theme/theme1.xml><?xml version="1.0" encoding="utf-8"?>
<a:theme xmlns:a="http://schemas.openxmlformats.org/drawingml/2006/main" name="Office Theme">
  <a:themeElements>
    <a:clrScheme name="Custom 115">
      <a:dk1>
        <a:sysClr val="windowText" lastClr="000000"/>
      </a:dk1>
      <a:lt1>
        <a:sysClr val="window" lastClr="FFFFFF"/>
      </a:lt1>
      <a:dk2>
        <a:srgbClr val="F36E36"/>
      </a:dk2>
      <a:lt2>
        <a:srgbClr val="E7E6E6"/>
      </a:lt2>
      <a:accent1>
        <a:srgbClr val="A31312"/>
      </a:accent1>
      <a:accent2>
        <a:srgbClr val="E7E6E6"/>
      </a:accent2>
      <a:accent3>
        <a:srgbClr val="FDB913"/>
      </a:accent3>
      <a:accent4>
        <a:srgbClr val="1E753B"/>
      </a:accent4>
      <a:accent5>
        <a:srgbClr val="067CA2"/>
      </a:accent5>
      <a:accent6>
        <a:srgbClr val="493456"/>
      </a:accent6>
      <a:hlink>
        <a:srgbClr val="067CA2"/>
      </a:hlink>
      <a:folHlink>
        <a:srgbClr val="886D93"/>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GBTQ Pride Month_Win32_JC_SL_v4" id="{CA9F7597-5544-42D8-B31D-43D456F50987}" vid="{8A5AAD2C-4DBE-4C17-8C07-1F8B558A7EE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F330EBC-8C48-4EBB-B4AA-7AD718828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A57CB9-6A24-40E2-A1D9-18A99581B31C}">
  <ds:schemaRefs>
    <ds:schemaRef ds:uri="http://schemas.microsoft.com/sharepoint/v3/contenttype/forms"/>
  </ds:schemaRefs>
</ds:datastoreItem>
</file>

<file path=customXml/itemProps3.xml><?xml version="1.0" encoding="utf-8"?>
<ds:datastoreItem xmlns:ds="http://schemas.openxmlformats.org/officeDocument/2006/customXml" ds:itemID="{EFBB44C1-6224-4D46-97A9-F75279ACE24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LGBTQI Pride Month presentation</Template>
  <TotalTime>0</TotalTime>
  <Words>562</Words>
  <Application>Microsoft Office PowerPoint</Application>
  <PresentationFormat>Widescreen</PresentationFormat>
  <Paragraphs>49</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Segoe UI</vt:lpstr>
      <vt:lpstr>Times New Roman</vt:lpstr>
      <vt:lpstr>Wingdings</vt:lpstr>
      <vt:lpstr>Office Theme</vt:lpstr>
      <vt:lpstr>TETRIS GAME </vt:lpstr>
      <vt:lpstr>Table of content</vt:lpstr>
      <vt:lpstr>Introduction</vt:lpstr>
      <vt:lpstr>Time Slot </vt:lpstr>
      <vt:lpstr>Class Figure</vt:lpstr>
      <vt:lpstr>PowerPoint Presentation</vt:lpstr>
      <vt:lpstr>Class Tetris </vt:lpstr>
      <vt:lpstr>PowerPoint Presentation</vt:lpstr>
      <vt:lpstr>PowerPoint Presentation</vt:lpstr>
      <vt:lpstr>PowerPoint Presentation</vt:lpstr>
      <vt:lpstr>PowerPoint Presentation</vt:lpstr>
      <vt:lpstr>Thanks For Attention!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TETRIS GAME</dc:title>
  <dc:subject/>
  <dc:creator>Mona Ezzedin</dc:creator>
  <cp:keywords/>
  <dc:description/>
  <cp:lastModifiedBy>Mona Ezzedin</cp:lastModifiedBy>
  <cp:revision>8</cp:revision>
  <dcterms:created xsi:type="dcterms:W3CDTF">2022-05-12T09:56:01Z</dcterms:created>
  <dcterms:modified xsi:type="dcterms:W3CDTF">2022-05-16T15:40:48Z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