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5" r:id="rId7"/>
    <p:sldId id="261" r:id="rId8"/>
    <p:sldId id="271" r:id="rId9"/>
    <p:sldId id="263" r:id="rId10"/>
    <p:sldId id="264" r:id="rId11"/>
    <p:sldId id="267" r:id="rId12"/>
    <p:sldId id="268" r:id="rId13"/>
    <p:sldId id="269" r:id="rId14"/>
    <p:sldId id="270"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16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BD1885-84B7-4639-8E50-354753EF1229}" v="655" dt="2025-09-16T16:35:24.237"/>
    <p1510:client id="{E754878B-754E-499A-8037-EB6641C663B9}" v="502" dt="2025-09-17T07:31:06.673"/>
    <p1510:client id="{F858A183-FA22-4C73-A566-1E780CA8BA25}" v="325" dt="2025-09-16T14:24:38.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5033" autoAdjust="0"/>
  </p:normalViewPr>
  <p:slideViewPr>
    <p:cSldViewPr snapToGrid="0">
      <p:cViewPr varScale="1">
        <p:scale>
          <a:sx n="78" d="100"/>
          <a:sy n="78" d="100"/>
        </p:scale>
        <p:origin x="168"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NA GAJWANI" userId="16043ac8a2cf2003" providerId="LiveId" clId="{3916671C-933D-4608-A54E-FB73855FE27E}"/>
    <pc:docChg chg="undo custSel addSld delSld modSld">
      <pc:chgData name="MONA GAJWANI" userId="16043ac8a2cf2003" providerId="LiveId" clId="{3916671C-933D-4608-A54E-FB73855FE27E}" dt="2025-09-17T07:37:32.973" v="820" actId="114"/>
      <pc:docMkLst>
        <pc:docMk/>
      </pc:docMkLst>
      <pc:sldChg chg="setBg">
        <pc:chgData name="MONA GAJWANI" userId="16043ac8a2cf2003" providerId="LiveId" clId="{3916671C-933D-4608-A54E-FB73855FE27E}" dt="2025-09-16T18:32:26.690" v="511"/>
        <pc:sldMkLst>
          <pc:docMk/>
          <pc:sldMk cId="19644515" sldId="256"/>
        </pc:sldMkLst>
      </pc:sldChg>
      <pc:sldChg chg="modSp mod setBg">
        <pc:chgData name="MONA GAJWANI" userId="16043ac8a2cf2003" providerId="LiveId" clId="{3916671C-933D-4608-A54E-FB73855FE27E}" dt="2025-09-17T07:33:11.420" v="790" actId="27636"/>
        <pc:sldMkLst>
          <pc:docMk/>
          <pc:sldMk cId="1137668931" sldId="257"/>
        </pc:sldMkLst>
        <pc:spChg chg="mod">
          <ac:chgData name="MONA GAJWANI" userId="16043ac8a2cf2003" providerId="LiveId" clId="{3916671C-933D-4608-A54E-FB73855FE27E}" dt="2025-09-17T07:33:11.420" v="790" actId="27636"/>
          <ac:spMkLst>
            <pc:docMk/>
            <pc:sldMk cId="1137668931" sldId="257"/>
            <ac:spMk id="7" creationId="{1A5B8DFB-236A-76EC-78E4-6E11B60AABF7}"/>
          </ac:spMkLst>
        </pc:spChg>
      </pc:sldChg>
      <pc:sldChg chg="setBg">
        <pc:chgData name="MONA GAJWANI" userId="16043ac8a2cf2003" providerId="LiveId" clId="{3916671C-933D-4608-A54E-FB73855FE27E}" dt="2025-09-16T18:32:34.375" v="513"/>
        <pc:sldMkLst>
          <pc:docMk/>
          <pc:sldMk cId="3950020676" sldId="258"/>
        </pc:sldMkLst>
      </pc:sldChg>
      <pc:sldChg chg="setBg">
        <pc:chgData name="MONA GAJWANI" userId="16043ac8a2cf2003" providerId="LiveId" clId="{3916671C-933D-4608-A54E-FB73855FE27E}" dt="2025-09-16T18:32:38.772" v="514"/>
        <pc:sldMkLst>
          <pc:docMk/>
          <pc:sldMk cId="1820170499" sldId="259"/>
        </pc:sldMkLst>
      </pc:sldChg>
      <pc:sldChg chg="modSp mod setBg">
        <pc:chgData name="MONA GAJWANI" userId="16043ac8a2cf2003" providerId="LiveId" clId="{3916671C-933D-4608-A54E-FB73855FE27E}" dt="2025-09-17T07:34:34.534" v="799" actId="20577"/>
        <pc:sldMkLst>
          <pc:docMk/>
          <pc:sldMk cId="495475506" sldId="260"/>
        </pc:sldMkLst>
        <pc:spChg chg="mod">
          <ac:chgData name="MONA GAJWANI" userId="16043ac8a2cf2003" providerId="LiveId" clId="{3916671C-933D-4608-A54E-FB73855FE27E}" dt="2025-09-17T07:34:34.534" v="799" actId="20577"/>
          <ac:spMkLst>
            <pc:docMk/>
            <pc:sldMk cId="495475506" sldId="260"/>
            <ac:spMk id="2" creationId="{FB32177D-B449-42F2-B2B2-0D5CA573F113}"/>
          </ac:spMkLst>
        </pc:spChg>
        <pc:picChg chg="mod">
          <ac:chgData name="MONA GAJWANI" userId="16043ac8a2cf2003" providerId="LiveId" clId="{3916671C-933D-4608-A54E-FB73855FE27E}" dt="2025-09-17T06:05:54.071" v="606" actId="14100"/>
          <ac:picMkLst>
            <pc:docMk/>
            <pc:sldMk cId="495475506" sldId="260"/>
            <ac:picMk id="5" creationId="{6EDCAFEB-2A7D-D766-FBE6-35FD3228F7F0}"/>
          </ac:picMkLst>
        </pc:picChg>
      </pc:sldChg>
      <pc:sldChg chg="modSp mod setBg">
        <pc:chgData name="MONA GAJWANI" userId="16043ac8a2cf2003" providerId="LiveId" clId="{3916671C-933D-4608-A54E-FB73855FE27E}" dt="2025-09-17T06:11:48.039" v="680" actId="114"/>
        <pc:sldMkLst>
          <pc:docMk/>
          <pc:sldMk cId="1592312267" sldId="261"/>
        </pc:sldMkLst>
        <pc:spChg chg="mod">
          <ac:chgData name="MONA GAJWANI" userId="16043ac8a2cf2003" providerId="LiveId" clId="{3916671C-933D-4608-A54E-FB73855FE27E}" dt="2025-09-17T06:11:48.039" v="680" actId="114"/>
          <ac:spMkLst>
            <pc:docMk/>
            <pc:sldMk cId="1592312267" sldId="261"/>
            <ac:spMk id="4" creationId="{9AAAE022-B4B2-BEC6-4A73-20CD5174B39A}"/>
          </ac:spMkLst>
        </pc:spChg>
      </pc:sldChg>
      <pc:sldChg chg="modSp mod setBg">
        <pc:chgData name="MONA GAJWANI" userId="16043ac8a2cf2003" providerId="LiveId" clId="{3916671C-933D-4608-A54E-FB73855FE27E}" dt="2025-09-17T07:35:46.130" v="804" actId="20577"/>
        <pc:sldMkLst>
          <pc:docMk/>
          <pc:sldMk cId="1808644600" sldId="263"/>
        </pc:sldMkLst>
        <pc:spChg chg="mod">
          <ac:chgData name="MONA GAJWANI" userId="16043ac8a2cf2003" providerId="LiveId" clId="{3916671C-933D-4608-A54E-FB73855FE27E}" dt="2025-09-17T07:35:46.130" v="804" actId="20577"/>
          <ac:spMkLst>
            <pc:docMk/>
            <pc:sldMk cId="1808644600" sldId="263"/>
            <ac:spMk id="6" creationId="{6B65F781-28D1-49B3-2DA7-CF50DFBFCC81}"/>
          </ac:spMkLst>
        </pc:spChg>
      </pc:sldChg>
      <pc:sldChg chg="modSp mod setBg">
        <pc:chgData name="MONA GAJWANI" userId="16043ac8a2cf2003" providerId="LiveId" clId="{3916671C-933D-4608-A54E-FB73855FE27E}" dt="2025-09-17T06:08:13.477" v="630" actId="1076"/>
        <pc:sldMkLst>
          <pc:docMk/>
          <pc:sldMk cId="747382136" sldId="264"/>
        </pc:sldMkLst>
        <pc:spChg chg="mod">
          <ac:chgData name="MONA GAJWANI" userId="16043ac8a2cf2003" providerId="LiveId" clId="{3916671C-933D-4608-A54E-FB73855FE27E}" dt="2025-09-17T06:08:00.100" v="628" actId="403"/>
          <ac:spMkLst>
            <pc:docMk/>
            <pc:sldMk cId="747382136" sldId="264"/>
            <ac:spMk id="2" creationId="{EA2F13FE-A87D-9D60-A664-111F1DD0C9BB}"/>
          </ac:spMkLst>
        </pc:spChg>
        <pc:picChg chg="mod">
          <ac:chgData name="MONA GAJWANI" userId="16043ac8a2cf2003" providerId="LiveId" clId="{3916671C-933D-4608-A54E-FB73855FE27E}" dt="2025-09-17T06:08:13.477" v="630" actId="1076"/>
          <ac:picMkLst>
            <pc:docMk/>
            <pc:sldMk cId="747382136" sldId="264"/>
            <ac:picMk id="5" creationId="{915AD669-BF89-79C1-352C-A5C7BB288229}"/>
          </ac:picMkLst>
        </pc:picChg>
      </pc:sldChg>
      <pc:sldChg chg="modSp mod setBg">
        <pc:chgData name="MONA GAJWANI" userId="16043ac8a2cf2003" providerId="LiveId" clId="{3916671C-933D-4608-A54E-FB73855FE27E}" dt="2025-09-17T07:35:04.577" v="802" actId="20577"/>
        <pc:sldMkLst>
          <pc:docMk/>
          <pc:sldMk cId="147075348" sldId="265"/>
        </pc:sldMkLst>
        <pc:spChg chg="mod">
          <ac:chgData name="MONA GAJWANI" userId="16043ac8a2cf2003" providerId="LiveId" clId="{3916671C-933D-4608-A54E-FB73855FE27E}" dt="2025-09-17T07:35:04.577" v="802" actId="20577"/>
          <ac:spMkLst>
            <pc:docMk/>
            <pc:sldMk cId="147075348" sldId="265"/>
            <ac:spMk id="2" creationId="{0097F991-13E2-42F2-586C-9BA590D76D5E}"/>
          </ac:spMkLst>
        </pc:spChg>
        <pc:picChg chg="mod">
          <ac:chgData name="MONA GAJWANI" userId="16043ac8a2cf2003" providerId="LiveId" clId="{3916671C-933D-4608-A54E-FB73855FE27E}" dt="2025-09-17T06:07:13.563" v="621" actId="1076"/>
          <ac:picMkLst>
            <pc:docMk/>
            <pc:sldMk cId="147075348" sldId="265"/>
            <ac:picMk id="5" creationId="{4F8FD60D-944D-031B-4587-1EA46F8D893D}"/>
          </ac:picMkLst>
        </pc:picChg>
      </pc:sldChg>
      <pc:sldChg chg="modSp del mod setBg">
        <pc:chgData name="MONA GAJWANI" userId="16043ac8a2cf2003" providerId="LiveId" clId="{3916671C-933D-4608-A54E-FB73855FE27E}" dt="2025-09-17T06:11:09.340" v="672" actId="2696"/>
        <pc:sldMkLst>
          <pc:docMk/>
          <pc:sldMk cId="142362894" sldId="266"/>
        </pc:sldMkLst>
        <pc:spChg chg="mod">
          <ac:chgData name="MONA GAJWANI" userId="16043ac8a2cf2003" providerId="LiveId" clId="{3916671C-933D-4608-A54E-FB73855FE27E}" dt="2025-09-16T18:29:42.778" v="32" actId="113"/>
          <ac:spMkLst>
            <pc:docMk/>
            <pc:sldMk cId="142362894" sldId="266"/>
            <ac:spMk id="2" creationId="{9F59E966-46D7-8D56-A790-264264105E9A}"/>
          </ac:spMkLst>
        </pc:spChg>
      </pc:sldChg>
      <pc:sldChg chg="addSp delSp modSp mod setBg">
        <pc:chgData name="MONA GAJWANI" userId="16043ac8a2cf2003" providerId="LiveId" clId="{3916671C-933D-4608-A54E-FB73855FE27E}" dt="2025-09-17T06:11:24.602" v="676" actId="114"/>
        <pc:sldMkLst>
          <pc:docMk/>
          <pc:sldMk cId="1498087111" sldId="267"/>
        </pc:sldMkLst>
        <pc:spChg chg="mod">
          <ac:chgData name="MONA GAJWANI" userId="16043ac8a2cf2003" providerId="LiveId" clId="{3916671C-933D-4608-A54E-FB73855FE27E}" dt="2025-09-17T06:11:19.531" v="675" actId="114"/>
          <ac:spMkLst>
            <pc:docMk/>
            <pc:sldMk cId="1498087111" sldId="267"/>
            <ac:spMk id="2" creationId="{07E14E4C-9CF6-4F6B-23F6-F8B30F20A4D1}"/>
          </ac:spMkLst>
        </pc:spChg>
        <pc:spChg chg="add del mod">
          <ac:chgData name="MONA GAJWANI" userId="16043ac8a2cf2003" providerId="LiveId" clId="{3916671C-933D-4608-A54E-FB73855FE27E}" dt="2025-09-17T06:09:08.801" v="635"/>
          <ac:spMkLst>
            <pc:docMk/>
            <pc:sldMk cId="1498087111" sldId="267"/>
            <ac:spMk id="3" creationId="{7142EF47-4187-5AD5-45DE-336DBF334A61}"/>
          </ac:spMkLst>
        </pc:spChg>
        <pc:spChg chg="add mod">
          <ac:chgData name="MONA GAJWANI" userId="16043ac8a2cf2003" providerId="LiveId" clId="{3916671C-933D-4608-A54E-FB73855FE27E}" dt="2025-09-17T06:11:24.602" v="676" actId="114"/>
          <ac:spMkLst>
            <pc:docMk/>
            <pc:sldMk cId="1498087111" sldId="267"/>
            <ac:spMk id="6" creationId="{E8408EFC-68EF-00E4-D429-553530ED4C06}"/>
          </ac:spMkLst>
        </pc:spChg>
        <pc:spChg chg="add mod">
          <ac:chgData name="MONA GAJWANI" userId="16043ac8a2cf2003" providerId="LiveId" clId="{3916671C-933D-4608-A54E-FB73855FE27E}" dt="2025-09-17T06:11:15.333" v="674" actId="114"/>
          <ac:spMkLst>
            <pc:docMk/>
            <pc:sldMk cId="1498087111" sldId="267"/>
            <ac:spMk id="7" creationId="{F183F842-ADD1-E749-6208-51955E5CF8E2}"/>
          </ac:spMkLst>
        </pc:spChg>
        <pc:picChg chg="mod">
          <ac:chgData name="MONA GAJWANI" userId="16043ac8a2cf2003" providerId="LiveId" clId="{3916671C-933D-4608-A54E-FB73855FE27E}" dt="2025-09-17T06:08:57.156" v="632" actId="14100"/>
          <ac:picMkLst>
            <pc:docMk/>
            <pc:sldMk cId="1498087111" sldId="267"/>
            <ac:picMk id="5" creationId="{F03F7F8C-BE18-72D8-3634-D49164A7798D}"/>
          </ac:picMkLst>
        </pc:picChg>
      </pc:sldChg>
      <pc:sldChg chg="modSp mod setBg">
        <pc:chgData name="MONA GAJWANI" userId="16043ac8a2cf2003" providerId="LiveId" clId="{3916671C-933D-4608-A54E-FB73855FE27E}" dt="2025-09-17T07:36:07.282" v="808" actId="113"/>
        <pc:sldMkLst>
          <pc:docMk/>
          <pc:sldMk cId="1429758601" sldId="268"/>
        </pc:sldMkLst>
        <pc:spChg chg="mod">
          <ac:chgData name="MONA GAJWANI" userId="16043ac8a2cf2003" providerId="LiveId" clId="{3916671C-933D-4608-A54E-FB73855FE27E}" dt="2025-09-17T07:36:07.282" v="808" actId="113"/>
          <ac:spMkLst>
            <pc:docMk/>
            <pc:sldMk cId="1429758601" sldId="268"/>
            <ac:spMk id="2" creationId="{C7030277-5149-9BA5-4040-A853D499D32B}"/>
          </ac:spMkLst>
        </pc:spChg>
        <pc:spChg chg="mod">
          <ac:chgData name="MONA GAJWANI" userId="16043ac8a2cf2003" providerId="LiveId" clId="{3916671C-933D-4608-A54E-FB73855FE27E}" dt="2025-09-17T06:12:12.249" v="681" actId="114"/>
          <ac:spMkLst>
            <pc:docMk/>
            <pc:sldMk cId="1429758601" sldId="268"/>
            <ac:spMk id="3" creationId="{1BB2DBD0-FF70-601E-917C-EF9F01ADBA72}"/>
          </ac:spMkLst>
        </pc:spChg>
      </pc:sldChg>
      <pc:sldChg chg="setBg">
        <pc:chgData name="MONA GAJWANI" userId="16043ac8a2cf2003" providerId="LiveId" clId="{3916671C-933D-4608-A54E-FB73855FE27E}" dt="2025-09-16T18:33:08.748" v="518"/>
        <pc:sldMkLst>
          <pc:docMk/>
          <pc:sldMk cId="1634918933" sldId="269"/>
        </pc:sldMkLst>
      </pc:sldChg>
      <pc:sldChg chg="addSp modSp new mod setBg">
        <pc:chgData name="MONA GAJWANI" userId="16043ac8a2cf2003" providerId="LiveId" clId="{3916671C-933D-4608-A54E-FB73855FE27E}" dt="2025-09-17T07:37:05.827" v="817" actId="20577"/>
        <pc:sldMkLst>
          <pc:docMk/>
          <pc:sldMk cId="2462620907" sldId="270"/>
        </pc:sldMkLst>
        <pc:spChg chg="mod">
          <ac:chgData name="MONA GAJWANI" userId="16043ac8a2cf2003" providerId="LiveId" clId="{3916671C-933D-4608-A54E-FB73855FE27E}" dt="2025-09-17T07:24:43.032" v="738" actId="114"/>
          <ac:spMkLst>
            <pc:docMk/>
            <pc:sldMk cId="2462620907" sldId="270"/>
            <ac:spMk id="2" creationId="{CCA48FF1-D83A-ECAE-ACC8-90470BF70B30}"/>
          </ac:spMkLst>
        </pc:spChg>
        <pc:spChg chg="mod">
          <ac:chgData name="MONA GAJWANI" userId="16043ac8a2cf2003" providerId="LiveId" clId="{3916671C-933D-4608-A54E-FB73855FE27E}" dt="2025-09-17T07:37:05.827" v="817" actId="20577"/>
          <ac:spMkLst>
            <pc:docMk/>
            <pc:sldMk cId="2462620907" sldId="270"/>
            <ac:spMk id="3" creationId="{74DE1EA3-BB33-FB84-29B8-C2DF5BB810F4}"/>
          </ac:spMkLst>
        </pc:spChg>
        <pc:spChg chg="add">
          <ac:chgData name="MONA GAJWANI" userId="16043ac8a2cf2003" providerId="LiveId" clId="{3916671C-933D-4608-A54E-FB73855FE27E}" dt="2025-09-17T07:19:44.258" v="698"/>
          <ac:spMkLst>
            <pc:docMk/>
            <pc:sldMk cId="2462620907" sldId="270"/>
            <ac:spMk id="4" creationId="{A8794674-D57C-8144-D94C-8874FBCD6242}"/>
          </ac:spMkLst>
        </pc:spChg>
        <pc:spChg chg="add">
          <ac:chgData name="MONA GAJWANI" userId="16043ac8a2cf2003" providerId="LiveId" clId="{3916671C-933D-4608-A54E-FB73855FE27E}" dt="2025-09-17T07:19:44.258" v="698"/>
          <ac:spMkLst>
            <pc:docMk/>
            <pc:sldMk cId="2462620907" sldId="270"/>
            <ac:spMk id="5" creationId="{F8994043-487C-38F7-E119-57FD1733658E}"/>
          </ac:spMkLst>
        </pc:spChg>
        <pc:spChg chg="add">
          <ac:chgData name="MONA GAJWANI" userId="16043ac8a2cf2003" providerId="LiveId" clId="{3916671C-933D-4608-A54E-FB73855FE27E}" dt="2025-09-17T07:19:44.258" v="698"/>
          <ac:spMkLst>
            <pc:docMk/>
            <pc:sldMk cId="2462620907" sldId="270"/>
            <ac:spMk id="6" creationId="{560CA2C5-0974-C569-25EE-516904F9B214}"/>
          </ac:spMkLst>
        </pc:spChg>
        <pc:spChg chg="add">
          <ac:chgData name="MONA GAJWANI" userId="16043ac8a2cf2003" providerId="LiveId" clId="{3916671C-933D-4608-A54E-FB73855FE27E}" dt="2025-09-17T07:19:44.258" v="698"/>
          <ac:spMkLst>
            <pc:docMk/>
            <pc:sldMk cId="2462620907" sldId="270"/>
            <ac:spMk id="7" creationId="{F1418C5A-5825-1442-9750-63F601DDBC31}"/>
          </ac:spMkLst>
        </pc:spChg>
        <pc:spChg chg="add">
          <ac:chgData name="MONA GAJWANI" userId="16043ac8a2cf2003" providerId="LiveId" clId="{3916671C-933D-4608-A54E-FB73855FE27E}" dt="2025-09-17T07:19:44.258" v="698"/>
          <ac:spMkLst>
            <pc:docMk/>
            <pc:sldMk cId="2462620907" sldId="270"/>
            <ac:spMk id="8" creationId="{4BD76108-844B-9F6E-1D15-7BE86AB45F37}"/>
          </ac:spMkLst>
        </pc:spChg>
        <pc:spChg chg="add">
          <ac:chgData name="MONA GAJWANI" userId="16043ac8a2cf2003" providerId="LiveId" clId="{3916671C-933D-4608-A54E-FB73855FE27E}" dt="2025-09-17T07:19:44.258" v="698"/>
          <ac:spMkLst>
            <pc:docMk/>
            <pc:sldMk cId="2462620907" sldId="270"/>
            <ac:spMk id="9" creationId="{865A2D41-8A30-31BB-B7F0-143EEF5B1FCC}"/>
          </ac:spMkLst>
        </pc:spChg>
        <pc:spChg chg="add">
          <ac:chgData name="MONA GAJWANI" userId="16043ac8a2cf2003" providerId="LiveId" clId="{3916671C-933D-4608-A54E-FB73855FE27E}" dt="2025-09-17T07:19:44.258" v="698"/>
          <ac:spMkLst>
            <pc:docMk/>
            <pc:sldMk cId="2462620907" sldId="270"/>
            <ac:spMk id="10" creationId="{9B2C2FA9-F3B8-C511-10A6-4183E13007B8}"/>
          </ac:spMkLst>
        </pc:spChg>
        <pc:spChg chg="add">
          <ac:chgData name="MONA GAJWANI" userId="16043ac8a2cf2003" providerId="LiveId" clId="{3916671C-933D-4608-A54E-FB73855FE27E}" dt="2025-09-17T07:19:49.806" v="699"/>
          <ac:spMkLst>
            <pc:docMk/>
            <pc:sldMk cId="2462620907" sldId="270"/>
            <ac:spMk id="11" creationId="{B1EDD586-85F4-B657-3CF6-4FD7788AAED0}"/>
          </ac:spMkLst>
        </pc:spChg>
        <pc:spChg chg="add">
          <ac:chgData name="MONA GAJWANI" userId="16043ac8a2cf2003" providerId="LiveId" clId="{3916671C-933D-4608-A54E-FB73855FE27E}" dt="2025-09-17T07:19:49.806" v="699"/>
          <ac:spMkLst>
            <pc:docMk/>
            <pc:sldMk cId="2462620907" sldId="270"/>
            <ac:spMk id="12" creationId="{95C6EAC9-8838-06D4-386E-B20A1250F5FF}"/>
          </ac:spMkLst>
        </pc:spChg>
        <pc:spChg chg="add">
          <ac:chgData name="MONA GAJWANI" userId="16043ac8a2cf2003" providerId="LiveId" clId="{3916671C-933D-4608-A54E-FB73855FE27E}" dt="2025-09-17T07:19:49.806" v="699"/>
          <ac:spMkLst>
            <pc:docMk/>
            <pc:sldMk cId="2462620907" sldId="270"/>
            <ac:spMk id="13" creationId="{88CEAF0C-F711-36E2-E4A0-9AD83839F60E}"/>
          </ac:spMkLst>
        </pc:spChg>
        <pc:spChg chg="add">
          <ac:chgData name="MONA GAJWANI" userId="16043ac8a2cf2003" providerId="LiveId" clId="{3916671C-933D-4608-A54E-FB73855FE27E}" dt="2025-09-17T07:19:49.806" v="699"/>
          <ac:spMkLst>
            <pc:docMk/>
            <pc:sldMk cId="2462620907" sldId="270"/>
            <ac:spMk id="14" creationId="{C8D40A2A-CF16-6E22-4231-F05BA5070AC7}"/>
          </ac:spMkLst>
        </pc:spChg>
        <pc:spChg chg="add">
          <ac:chgData name="MONA GAJWANI" userId="16043ac8a2cf2003" providerId="LiveId" clId="{3916671C-933D-4608-A54E-FB73855FE27E}" dt="2025-09-17T07:19:49.806" v="699"/>
          <ac:spMkLst>
            <pc:docMk/>
            <pc:sldMk cId="2462620907" sldId="270"/>
            <ac:spMk id="15" creationId="{2EC24FC3-F4BB-B928-EF0A-A9F9AFACE390}"/>
          </ac:spMkLst>
        </pc:spChg>
        <pc:spChg chg="add">
          <ac:chgData name="MONA GAJWANI" userId="16043ac8a2cf2003" providerId="LiveId" clId="{3916671C-933D-4608-A54E-FB73855FE27E}" dt="2025-09-17T07:19:49.806" v="699"/>
          <ac:spMkLst>
            <pc:docMk/>
            <pc:sldMk cId="2462620907" sldId="270"/>
            <ac:spMk id="16" creationId="{2AFF534A-F6C1-86AC-AF18-0650760A59CB}"/>
          </ac:spMkLst>
        </pc:spChg>
        <pc:spChg chg="add">
          <ac:chgData name="MONA GAJWANI" userId="16043ac8a2cf2003" providerId="LiveId" clId="{3916671C-933D-4608-A54E-FB73855FE27E}" dt="2025-09-17T07:19:49.806" v="699"/>
          <ac:spMkLst>
            <pc:docMk/>
            <pc:sldMk cId="2462620907" sldId="270"/>
            <ac:spMk id="17" creationId="{6BA52542-F605-3462-0D0D-3497E7E43035}"/>
          </ac:spMkLst>
        </pc:spChg>
      </pc:sldChg>
      <pc:sldChg chg="addSp delSp modSp new mod setBg">
        <pc:chgData name="MONA GAJWANI" userId="16043ac8a2cf2003" providerId="LiveId" clId="{3916671C-933D-4608-A54E-FB73855FE27E}" dt="2025-09-17T06:42:42.742" v="696"/>
        <pc:sldMkLst>
          <pc:docMk/>
          <pc:sldMk cId="1296745042" sldId="271"/>
        </pc:sldMkLst>
        <pc:spChg chg="mod">
          <ac:chgData name="MONA GAJWANI" userId="16043ac8a2cf2003" providerId="LiveId" clId="{3916671C-933D-4608-A54E-FB73855FE27E}" dt="2025-09-17T06:42:27.955" v="695" actId="255"/>
          <ac:spMkLst>
            <pc:docMk/>
            <pc:sldMk cId="1296745042" sldId="271"/>
            <ac:spMk id="2" creationId="{BB628780-41DE-0165-182A-FEC8A71FE165}"/>
          </ac:spMkLst>
        </pc:spChg>
        <pc:spChg chg="del">
          <ac:chgData name="MONA GAJWANI" userId="16043ac8a2cf2003" providerId="LiveId" clId="{3916671C-933D-4608-A54E-FB73855FE27E}" dt="2025-09-17T06:41:36.341" v="685" actId="22"/>
          <ac:spMkLst>
            <pc:docMk/>
            <pc:sldMk cId="1296745042" sldId="271"/>
            <ac:spMk id="3" creationId="{6E69E8FD-6E3A-71AC-98DD-50B28F8C8999}"/>
          </ac:spMkLst>
        </pc:spChg>
        <pc:picChg chg="add mod ord">
          <ac:chgData name="MONA GAJWANI" userId="16043ac8a2cf2003" providerId="LiveId" clId="{3916671C-933D-4608-A54E-FB73855FE27E}" dt="2025-09-17T06:41:42.213" v="687" actId="1076"/>
          <ac:picMkLst>
            <pc:docMk/>
            <pc:sldMk cId="1296745042" sldId="271"/>
            <ac:picMk id="5" creationId="{06408233-EF4A-04D4-3970-CD3F50FDDCFB}"/>
          </ac:picMkLst>
        </pc:picChg>
      </pc:sldChg>
      <pc:sldChg chg="modSp new mod setBg">
        <pc:chgData name="MONA GAJWANI" userId="16043ac8a2cf2003" providerId="LiveId" clId="{3916671C-933D-4608-A54E-FB73855FE27E}" dt="2025-09-17T07:37:32.973" v="820" actId="114"/>
        <pc:sldMkLst>
          <pc:docMk/>
          <pc:sldMk cId="3923729188" sldId="272"/>
        </pc:sldMkLst>
        <pc:spChg chg="mod">
          <ac:chgData name="MONA GAJWANI" userId="16043ac8a2cf2003" providerId="LiveId" clId="{3916671C-933D-4608-A54E-FB73855FE27E}" dt="2025-09-17T07:37:32.973" v="820" actId="114"/>
          <ac:spMkLst>
            <pc:docMk/>
            <pc:sldMk cId="3923729188" sldId="272"/>
            <ac:spMk id="2" creationId="{C9F9E661-6903-C0D1-EF37-3E2AAC76D43B}"/>
          </ac:spMkLst>
        </pc:spChg>
        <pc:spChg chg="mod">
          <ac:chgData name="MONA GAJWANI" userId="16043ac8a2cf2003" providerId="LiveId" clId="{3916671C-933D-4608-A54E-FB73855FE27E}" dt="2025-09-17T07:37:24.604" v="819" actId="27636"/>
          <ac:spMkLst>
            <pc:docMk/>
            <pc:sldMk cId="3923729188" sldId="272"/>
            <ac:spMk id="3" creationId="{1195D4B2-F9F9-01D5-6467-49DC7E7E2E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F7F77-C868-408B-92D8-43FB34EC47E8}" type="datetimeFigureOut">
              <a:rPr lang="en-IN" smtClean="0"/>
              <a:t>17-09-2025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F87E3D-E81F-49E9-BC9F-3275A7CB3D2A}" type="slidenum">
              <a:rPr lang="en-IN" smtClean="0"/>
              <a:t>‹#›</a:t>
            </a:fld>
            <a:endParaRPr lang="en-IN"/>
          </a:p>
        </p:txBody>
      </p:sp>
    </p:spTree>
    <p:extLst>
      <p:ext uri="{BB962C8B-B14F-4D97-AF65-F5344CB8AC3E}">
        <p14:creationId xmlns:p14="http://schemas.microsoft.com/office/powerpoint/2010/main" val="656866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0F87E3D-E81F-49E9-BC9F-3275A7CB3D2A}" type="slidenum">
              <a:rPr lang="en-IN" smtClean="0"/>
              <a:t>3</a:t>
            </a:fld>
            <a:endParaRPr lang="en-IN"/>
          </a:p>
        </p:txBody>
      </p:sp>
    </p:spTree>
    <p:extLst>
      <p:ext uri="{BB962C8B-B14F-4D97-AF65-F5344CB8AC3E}">
        <p14:creationId xmlns:p14="http://schemas.microsoft.com/office/powerpoint/2010/main" val="2635981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499BA-BB3C-A5CC-4A6A-FFE76C6C1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D7B62B-8E1A-F43C-35BF-7551A40802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8D5570-B4C9-30A5-46F6-D2290C303C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CE37B6C-EFF1-F97D-799B-8F26EA8F5DCC}"/>
              </a:ext>
            </a:extLst>
          </p:cNvPr>
          <p:cNvSpPr>
            <a:spLocks noGrp="1"/>
          </p:cNvSpPr>
          <p:nvPr>
            <p:ph type="sldNum" sz="quarter" idx="5"/>
          </p:nvPr>
        </p:nvSpPr>
        <p:spPr/>
        <p:txBody>
          <a:bodyPr/>
          <a:lstStyle/>
          <a:p>
            <a:fld id="{B0F87E3D-E81F-49E9-BC9F-3275A7CB3D2A}" type="slidenum">
              <a:rPr lang="en-IN" smtClean="0"/>
              <a:t>4</a:t>
            </a:fld>
            <a:endParaRPr lang="en-IN"/>
          </a:p>
        </p:txBody>
      </p:sp>
    </p:spTree>
    <p:extLst>
      <p:ext uri="{BB962C8B-B14F-4D97-AF65-F5344CB8AC3E}">
        <p14:creationId xmlns:p14="http://schemas.microsoft.com/office/powerpoint/2010/main" val="2965375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D5B60-A392-F1FE-16A1-62008EFE4D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2A4F75-E1B6-A897-6C9F-314CA87B75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57FE03-C42F-754A-E126-2E9F74D85909}"/>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4C5C6D6B-DCFB-82ED-C25D-09994A91FD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C1F271-93D4-ABDE-EA78-0CE42825B592}"/>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2733990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F6B28-07DA-58C6-509B-F25CA9552C6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F75A84-7BD0-3B41-8C9A-DA9C65E5CF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6207F7-0015-B8B1-4810-89C779CCED6E}"/>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B9BA9021-1C26-4A07-BACE-BDEBF9FA7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B76FFE-FB64-F830-205C-E354B70F7ED7}"/>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2122462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8C1E25-150C-4E36-378D-FA0444D1F32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D4CD52F-72B1-BAC9-43B2-ED761577AF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244F4-A009-8BE7-12DF-651489101FC0}"/>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07BE7559-B439-7BF8-247F-B0EE8DD2C0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6701D6-1999-C304-9A9F-C35E65A8010A}"/>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4122399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0D57-2AC9-F4DA-FE6A-4162D74F65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727A8E6-9ADD-6398-1517-AB23364E3B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98C037C-B900-61C6-7B1D-716B86C2E8AD}"/>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2D57FE82-A335-B4C0-9860-AA1370085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FB58A3-6506-BC2C-1979-12660A3AB266}"/>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745846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3E6EF-FA4A-F237-8A75-AFDC450F64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66F682C-DB47-1DC3-0C81-8372C5C49C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41D049-8BFA-11A6-7BD0-57F19A335609}"/>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12F6061D-FE66-1375-993F-C72ECB6060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543EA-BBE0-98E2-A3E6-E499F667160E}"/>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2696148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4E99-AFF3-D1F6-900D-C692FD43C9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FFDA1C-0F28-9DE3-3780-2FFCBDE24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CB47A4-7C1A-7A67-DB48-56D35E1BA4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A765ED-CF3B-3CAD-F07A-19DAAF47C633}"/>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6" name="Footer Placeholder 5">
            <a:extLst>
              <a:ext uri="{FF2B5EF4-FFF2-40B4-BE49-F238E27FC236}">
                <a16:creationId xmlns:a16="http://schemas.microsoft.com/office/drawing/2014/main" id="{D7A02111-B0D2-CA6C-B5B3-4EAE221FE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4D1376E-9C19-CE1C-07BE-CB6756BE4A6E}"/>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209417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55A5-13AE-C49A-AF50-208BE5961F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E59FDFF-F048-920E-ECD1-D3E268EEF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F13FB-8E14-8731-4336-4F5022FF28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51A746-57D0-0FFB-8A08-9F5734E7AF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C333D-6FF9-DC3B-F806-D846A9C82B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9CDFE96-5379-0ECD-7C70-F6996C2D86D3}"/>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8" name="Footer Placeholder 7">
            <a:extLst>
              <a:ext uri="{FF2B5EF4-FFF2-40B4-BE49-F238E27FC236}">
                <a16:creationId xmlns:a16="http://schemas.microsoft.com/office/drawing/2014/main" id="{2D3C0295-D87C-8705-83F6-13D1095070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764CF7-2334-7E77-4ADA-1798AB3D7451}"/>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3098548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3E6D8-AEDD-F8E1-83FD-5A6D598EBB1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83B284-C004-F46D-000B-E8A43ED73D6A}"/>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4" name="Footer Placeholder 3">
            <a:extLst>
              <a:ext uri="{FF2B5EF4-FFF2-40B4-BE49-F238E27FC236}">
                <a16:creationId xmlns:a16="http://schemas.microsoft.com/office/drawing/2014/main" id="{14682744-C8D2-8714-F75E-0AF85B9AFA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0129CDA-B46C-50AA-1863-246BA54CFBBA}"/>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275597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AF25D7-C341-C125-964B-B6E11BB81B3A}"/>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3" name="Footer Placeholder 2">
            <a:extLst>
              <a:ext uri="{FF2B5EF4-FFF2-40B4-BE49-F238E27FC236}">
                <a16:creationId xmlns:a16="http://schemas.microsoft.com/office/drawing/2014/main" id="{CD90E92D-5A1E-64E6-CBC7-BB2463B8232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12BB1FA-073B-977C-51FC-79C1A4F74787}"/>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146216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72C73-B458-D4E0-355D-AEA347860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39B919-5EBF-F8F1-A484-36865CB704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0981DA-D1A7-17FA-224C-FB2BD50086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8DD6B8-FA1C-039C-7EEF-494E059BEF57}"/>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6" name="Footer Placeholder 5">
            <a:extLst>
              <a:ext uri="{FF2B5EF4-FFF2-40B4-BE49-F238E27FC236}">
                <a16:creationId xmlns:a16="http://schemas.microsoft.com/office/drawing/2014/main" id="{EB870DC0-BEEB-111E-C185-F0DEA32A33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39534B-B8E1-8204-CE5A-E340BE2167D1}"/>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627843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F50C2-093B-F083-1AC7-C2CF0D8DE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1F95D88-BAD0-04C8-3279-2B426F5256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FA58A0-70A4-D475-C7AC-9E0936FBD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CF29C4-4D6C-FF18-3D2E-526EF9923158}"/>
              </a:ext>
            </a:extLst>
          </p:cNvPr>
          <p:cNvSpPr>
            <a:spLocks noGrp="1"/>
          </p:cNvSpPr>
          <p:nvPr>
            <p:ph type="dt" sz="half" idx="10"/>
          </p:nvPr>
        </p:nvSpPr>
        <p:spPr/>
        <p:txBody>
          <a:bodyPr/>
          <a:lstStyle/>
          <a:p>
            <a:fld id="{72D334F1-6EA0-45B7-9E2F-0F23515FD497}" type="datetimeFigureOut">
              <a:rPr lang="en-IN" smtClean="0"/>
              <a:t>17-09-2025</a:t>
            </a:fld>
            <a:endParaRPr lang="en-IN"/>
          </a:p>
        </p:txBody>
      </p:sp>
      <p:sp>
        <p:nvSpPr>
          <p:cNvPr id="6" name="Footer Placeholder 5">
            <a:extLst>
              <a:ext uri="{FF2B5EF4-FFF2-40B4-BE49-F238E27FC236}">
                <a16:creationId xmlns:a16="http://schemas.microsoft.com/office/drawing/2014/main" id="{93A990D6-AEB2-7F53-65C6-28062ED8D8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BD33F2-636A-BDDA-1CB0-CE56C89B360C}"/>
              </a:ext>
            </a:extLst>
          </p:cNvPr>
          <p:cNvSpPr>
            <a:spLocks noGrp="1"/>
          </p:cNvSpPr>
          <p:nvPr>
            <p:ph type="sldNum" sz="quarter" idx="12"/>
          </p:nvPr>
        </p:nvSpPr>
        <p:spPr/>
        <p:txBody>
          <a:bodyPr/>
          <a:lstStyle/>
          <a:p>
            <a:fld id="{090DD713-78AA-4497-ABE7-B1DC5E33BBEF}" type="slidenum">
              <a:rPr lang="en-IN" smtClean="0"/>
              <a:t>‹#›</a:t>
            </a:fld>
            <a:endParaRPr lang="en-IN"/>
          </a:p>
        </p:txBody>
      </p:sp>
    </p:spTree>
    <p:extLst>
      <p:ext uri="{BB962C8B-B14F-4D97-AF65-F5344CB8AC3E}">
        <p14:creationId xmlns:p14="http://schemas.microsoft.com/office/powerpoint/2010/main" val="1302560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6AC491-1422-438A-03BC-5A3294E6AF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4B3F2F-9D79-497F-60B9-7BB11BFFBC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AA1772-6562-660B-B429-F7031B8628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D334F1-6EA0-45B7-9E2F-0F23515FD497}" type="datetimeFigureOut">
              <a:rPr lang="en-IN" smtClean="0"/>
              <a:t>17-09-2025</a:t>
            </a:fld>
            <a:endParaRPr lang="en-IN"/>
          </a:p>
        </p:txBody>
      </p:sp>
      <p:sp>
        <p:nvSpPr>
          <p:cNvPr id="5" name="Footer Placeholder 4">
            <a:extLst>
              <a:ext uri="{FF2B5EF4-FFF2-40B4-BE49-F238E27FC236}">
                <a16:creationId xmlns:a16="http://schemas.microsoft.com/office/drawing/2014/main" id="{A222C950-420E-BBF3-5F68-BD3A58043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35C1DC8-C161-7C30-AAAD-3DAAEFA529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DD713-78AA-4497-ABE7-B1DC5E33BBEF}" type="slidenum">
              <a:rPr lang="en-IN" smtClean="0"/>
              <a:t>‹#›</a:t>
            </a:fld>
            <a:endParaRPr lang="en-IN"/>
          </a:p>
        </p:txBody>
      </p:sp>
    </p:spTree>
    <p:extLst>
      <p:ext uri="{BB962C8B-B14F-4D97-AF65-F5344CB8AC3E}">
        <p14:creationId xmlns:p14="http://schemas.microsoft.com/office/powerpoint/2010/main" val="16778038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1A9126-253B-EB3A-E3B6-9AA0530FAA08}"/>
              </a:ext>
            </a:extLst>
          </p:cNvPr>
          <p:cNvSpPr txBox="1"/>
          <p:nvPr/>
        </p:nvSpPr>
        <p:spPr>
          <a:xfrm>
            <a:off x="599769" y="953730"/>
            <a:ext cx="10196052" cy="3046988"/>
          </a:xfrm>
          <a:prstGeom prst="rect">
            <a:avLst/>
          </a:prstGeom>
          <a:noFill/>
        </p:spPr>
        <p:txBody>
          <a:bodyPr wrap="square" rtlCol="0">
            <a:spAutoFit/>
          </a:bodyPr>
          <a:lstStyle/>
          <a:p>
            <a:pPr algn="ctr"/>
            <a:r>
              <a:rPr lang="en-IN" sz="4800" b="1" i="1" dirty="0">
                <a:latin typeface="Algerian" panose="04020705040A02060702" pitchFamily="82" charset="0"/>
              </a:rPr>
              <a:t>Suppliers, Pricing &amp; Inventory Optimization</a:t>
            </a:r>
          </a:p>
          <a:p>
            <a:pPr algn="ctr"/>
            <a:endParaRPr lang="en-IN" sz="4800" b="1" i="1" dirty="0">
              <a:latin typeface="Bahnschrift" panose="020B0502040204020203" pitchFamily="34" charset="0"/>
            </a:endParaRPr>
          </a:p>
          <a:p>
            <a:pPr algn="ctr"/>
            <a:r>
              <a:rPr lang="en-IN" sz="4800" b="1" i="1" dirty="0"/>
              <a:t>Findings &amp; Recommendations</a:t>
            </a:r>
          </a:p>
        </p:txBody>
      </p:sp>
      <p:pic>
        <p:nvPicPr>
          <p:cNvPr id="16" name="Picture 15">
            <a:extLst>
              <a:ext uri="{FF2B5EF4-FFF2-40B4-BE49-F238E27FC236}">
                <a16:creationId xmlns:a16="http://schemas.microsoft.com/office/drawing/2014/main" id="{82BAE0A6-20A6-3764-8378-B28BE18CF0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3622" y="1690688"/>
            <a:ext cx="747591" cy="747591"/>
          </a:xfrm>
          <a:prstGeom prst="rect">
            <a:avLst/>
          </a:prstGeom>
        </p:spPr>
      </p:pic>
      <p:pic>
        <p:nvPicPr>
          <p:cNvPr id="20" name="Graphic 19" descr="Target Audience with solid fill">
            <a:extLst>
              <a:ext uri="{FF2B5EF4-FFF2-40B4-BE49-F238E27FC236}">
                <a16:creationId xmlns:a16="http://schemas.microsoft.com/office/drawing/2014/main" id="{EF487DB3-2F8B-D306-7860-C0EC8F18E2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136" y="3156200"/>
            <a:ext cx="914400" cy="914400"/>
          </a:xfrm>
          <a:prstGeom prst="rect">
            <a:avLst/>
          </a:prstGeom>
        </p:spPr>
      </p:pic>
      <p:pic>
        <p:nvPicPr>
          <p:cNvPr id="22" name="Graphic 21" descr="Document with solid fill">
            <a:extLst>
              <a:ext uri="{FF2B5EF4-FFF2-40B4-BE49-F238E27FC236}">
                <a16:creationId xmlns:a16="http://schemas.microsoft.com/office/drawing/2014/main" id="{123D6506-9E37-D742-F304-71EEEA1478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85946" y="3156200"/>
            <a:ext cx="844518" cy="844518"/>
          </a:xfrm>
          <a:prstGeom prst="rect">
            <a:avLst/>
          </a:prstGeom>
        </p:spPr>
      </p:pic>
    </p:spTree>
    <p:extLst>
      <p:ext uri="{BB962C8B-B14F-4D97-AF65-F5344CB8AC3E}">
        <p14:creationId xmlns:p14="http://schemas.microsoft.com/office/powerpoint/2010/main" val="19644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F13FE-A87D-9D60-A664-111F1DD0C9BB}"/>
              </a:ext>
            </a:extLst>
          </p:cNvPr>
          <p:cNvSpPr>
            <a:spLocks noGrp="1"/>
          </p:cNvSpPr>
          <p:nvPr>
            <p:ph type="title"/>
          </p:nvPr>
        </p:nvSpPr>
        <p:spPr>
          <a:xfrm>
            <a:off x="838200" y="216310"/>
            <a:ext cx="8364794" cy="1925227"/>
          </a:xfrm>
        </p:spPr>
        <p:txBody>
          <a:bodyPr>
            <a:noAutofit/>
          </a:bodyPr>
          <a:lstStyle/>
          <a:p>
            <a:r>
              <a:rPr lang="en-US" sz="1600" b="1" i="1" dirty="0"/>
              <a:t>8729 - Smirnoff Light Strawberry has the highest freight cost percentage and the lowest (negative) profit margin.</a:t>
            </a:r>
            <a:br>
              <a:rPr lang="en-US" sz="1600" b="1" i="1" dirty="0"/>
            </a:br>
            <a:r>
              <a:rPr lang="en-US" sz="1600" b="1" i="1" dirty="0"/>
              <a:t>27934 - </a:t>
            </a:r>
            <a:r>
              <a:rPr lang="en-US" sz="1600" b="1" i="1" dirty="0" err="1"/>
              <a:t>Terruzzi</a:t>
            </a:r>
            <a:r>
              <a:rPr lang="en-US" sz="1600" b="1" i="1" dirty="0"/>
              <a:t> &amp; </a:t>
            </a:r>
            <a:r>
              <a:rPr lang="en-US" sz="1600" b="1" i="1" dirty="0" err="1"/>
              <a:t>Puthod</a:t>
            </a:r>
            <a:r>
              <a:rPr lang="en-US" sz="1600" b="1" i="1" dirty="0"/>
              <a:t>  </a:t>
            </a:r>
            <a:r>
              <a:rPr lang="en-US" sz="1600" b="1" i="1" dirty="0" err="1"/>
              <a:t>Vernaccia</a:t>
            </a:r>
            <a:r>
              <a:rPr lang="en-US" sz="1600" b="1" i="1" dirty="0"/>
              <a:t> also shows high freight costs but slightly better profit margin than Smirnoff.</a:t>
            </a:r>
            <a:br>
              <a:rPr lang="en-US" sz="1600" b="1" i="1" dirty="0"/>
            </a:br>
            <a:r>
              <a:rPr lang="en-US" sz="1600" b="1" i="1" dirty="0"/>
              <a:t>819 - Scoresby Scotch and 16425 - Kirkland Signature </a:t>
            </a:r>
            <a:r>
              <a:rPr lang="en-US" sz="1600" b="1" i="1" dirty="0" err="1"/>
              <a:t>Supr</a:t>
            </a:r>
            <a:r>
              <a:rPr lang="en-US" sz="1600" b="1" i="1" dirty="0"/>
              <a:t> </a:t>
            </a:r>
            <a:r>
              <a:rPr lang="en-US" sz="1600" b="1" i="1" dirty="0" err="1"/>
              <a:t>Brdx</a:t>
            </a:r>
            <a:r>
              <a:rPr lang="en-US" sz="1600" b="1" i="1" dirty="0"/>
              <a:t> have relatively lower freight percentages but still show negative profit margins.</a:t>
            </a:r>
            <a:br>
              <a:rPr lang="en-US" sz="1600" b="1" i="1" dirty="0"/>
            </a:br>
            <a:r>
              <a:rPr lang="en-US" sz="1600" b="1" i="1" dirty="0"/>
              <a:t>Overall, all these products have negative profit margins, with freight cost appearing as a significant contributing factor.</a:t>
            </a:r>
            <a:br>
              <a:rPr lang="en-US" sz="1600" b="1" i="1" dirty="0"/>
            </a:br>
            <a:endParaRPr lang="en-IN" sz="1600" b="1" i="1" dirty="0"/>
          </a:p>
        </p:txBody>
      </p:sp>
      <p:pic>
        <p:nvPicPr>
          <p:cNvPr id="5" name="Content Placeholder 4">
            <a:extLst>
              <a:ext uri="{FF2B5EF4-FFF2-40B4-BE49-F238E27FC236}">
                <a16:creationId xmlns:a16="http://schemas.microsoft.com/office/drawing/2014/main" id="{915AD669-BF89-79C1-352C-A5C7BB288229}"/>
              </a:ext>
            </a:extLst>
          </p:cNvPr>
          <p:cNvPicPr>
            <a:picLocks noGrp="1" noChangeAspect="1"/>
          </p:cNvPicPr>
          <p:nvPr>
            <p:ph idx="1"/>
          </p:nvPr>
        </p:nvPicPr>
        <p:blipFill>
          <a:blip r:embed="rId2"/>
          <a:stretch>
            <a:fillRect/>
          </a:stretch>
        </p:blipFill>
        <p:spPr>
          <a:xfrm>
            <a:off x="4149795" y="2141537"/>
            <a:ext cx="8042205" cy="4829534"/>
          </a:xfrm>
          <a:prstGeom prst="rect">
            <a:avLst/>
          </a:prstGeom>
        </p:spPr>
      </p:pic>
    </p:spTree>
    <p:extLst>
      <p:ext uri="{BB962C8B-B14F-4D97-AF65-F5344CB8AC3E}">
        <p14:creationId xmlns:p14="http://schemas.microsoft.com/office/powerpoint/2010/main" val="74738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5">
          <a:fgClr>
            <a:srgbClr val="916951"/>
          </a:fgClr>
          <a:bgClr>
            <a:srgbClr val="91695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4E4C-9CF6-4F6B-23F6-F8B30F20A4D1}"/>
              </a:ext>
            </a:extLst>
          </p:cNvPr>
          <p:cNvSpPr>
            <a:spLocks noGrp="1"/>
          </p:cNvSpPr>
          <p:nvPr>
            <p:ph type="title"/>
          </p:nvPr>
        </p:nvSpPr>
        <p:spPr/>
        <p:txBody>
          <a:bodyPr>
            <a:noAutofit/>
          </a:bodyPr>
          <a:lstStyle/>
          <a:p>
            <a:r>
              <a:rPr lang="en-US" sz="1600" b="1" i="1" dirty="0"/>
              <a:t>The low-selling vendors are selling products that are very profitable per unit, but their sales volume is low. This indicates untapped potential: if you can increase sales of these products, overall profitability could rise significantly. Our analysis shows that while top-selling vendors generate the highest revenue, their average profit margin is lower (~31.5%). In contrast, low-selling vendors have a higher average profit margin (~39.3%), indicating that some high-margin products are underperforming in sales. This suggests an opportunity to increase overall profitability by focusing on marketing or promoting these high-margin, low-selling products while optimizing costs for high-volume, lower-margin items.</a:t>
            </a:r>
            <a:endParaRPr lang="en-IN" sz="1600" b="1" i="1" dirty="0"/>
          </a:p>
        </p:txBody>
      </p:sp>
      <p:pic>
        <p:nvPicPr>
          <p:cNvPr id="5" name="Content Placeholder 4">
            <a:extLst>
              <a:ext uri="{FF2B5EF4-FFF2-40B4-BE49-F238E27FC236}">
                <a16:creationId xmlns:a16="http://schemas.microsoft.com/office/drawing/2014/main" id="{F03F7F8C-BE18-72D8-3634-D49164A7798D}"/>
              </a:ext>
            </a:extLst>
          </p:cNvPr>
          <p:cNvPicPr>
            <a:picLocks noGrp="1" noChangeAspect="1"/>
          </p:cNvPicPr>
          <p:nvPr>
            <p:ph idx="1"/>
          </p:nvPr>
        </p:nvPicPr>
        <p:blipFill>
          <a:blip r:embed="rId2"/>
          <a:stretch>
            <a:fillRect/>
          </a:stretch>
        </p:blipFill>
        <p:spPr>
          <a:xfrm>
            <a:off x="3844413" y="1727460"/>
            <a:ext cx="8347587" cy="5009941"/>
          </a:xfrm>
          <a:prstGeom prst="rect">
            <a:avLst/>
          </a:prstGeom>
        </p:spPr>
      </p:pic>
      <p:sp>
        <p:nvSpPr>
          <p:cNvPr id="6" name="TextBox 5">
            <a:extLst>
              <a:ext uri="{FF2B5EF4-FFF2-40B4-BE49-F238E27FC236}">
                <a16:creationId xmlns:a16="http://schemas.microsoft.com/office/drawing/2014/main" id="{E8408EFC-68EF-00E4-D429-553530ED4C06}"/>
              </a:ext>
            </a:extLst>
          </p:cNvPr>
          <p:cNvSpPr txBox="1"/>
          <p:nvPr/>
        </p:nvSpPr>
        <p:spPr>
          <a:xfrm>
            <a:off x="530942" y="3821809"/>
            <a:ext cx="6096000" cy="2031325"/>
          </a:xfrm>
          <a:prstGeom prst="rect">
            <a:avLst/>
          </a:prstGeom>
          <a:noFill/>
        </p:spPr>
        <p:txBody>
          <a:bodyPr wrap="square">
            <a:spAutoFit/>
          </a:bodyPr>
          <a:lstStyle/>
          <a:p>
            <a:pPr latinLnBrk="1"/>
            <a:r>
              <a:rPr lang="en-US" i="1" dirty="0"/>
              <a:t>Top vendors:</a:t>
            </a:r>
          </a:p>
          <a:p>
            <a:pPr latinLnBrk="1"/>
            <a:r>
              <a:rPr lang="en-US" i="1" dirty="0"/>
              <a:t>Mean Profit Margin: 31.49%</a:t>
            </a:r>
          </a:p>
          <a:p>
            <a:pPr latinLnBrk="1"/>
            <a:r>
              <a:rPr lang="en-US" i="1" dirty="0"/>
              <a:t>95% CI: [31.30%, 31.67%]</a:t>
            </a:r>
          </a:p>
          <a:p>
            <a:pPr latinLnBrk="1"/>
            <a:endParaRPr lang="en-US" i="1" dirty="0"/>
          </a:p>
          <a:p>
            <a:pPr latinLnBrk="1"/>
            <a:r>
              <a:rPr lang="en-US" i="1" dirty="0"/>
              <a:t>Low vendors:</a:t>
            </a:r>
          </a:p>
          <a:p>
            <a:pPr latinLnBrk="1"/>
            <a:r>
              <a:rPr lang="en-US" i="1" dirty="0"/>
              <a:t>Mean Profit Margin: 39.26%</a:t>
            </a:r>
          </a:p>
          <a:p>
            <a:pPr latinLnBrk="1"/>
            <a:r>
              <a:rPr lang="en-US" i="1" dirty="0"/>
              <a:t>95% CI: [38.73%, 39.79%]</a:t>
            </a:r>
          </a:p>
        </p:txBody>
      </p:sp>
      <p:sp>
        <p:nvSpPr>
          <p:cNvPr id="7" name="TextBox 6">
            <a:extLst>
              <a:ext uri="{FF2B5EF4-FFF2-40B4-BE49-F238E27FC236}">
                <a16:creationId xmlns:a16="http://schemas.microsoft.com/office/drawing/2014/main" id="{F183F842-ADD1-E749-6208-51955E5CF8E2}"/>
              </a:ext>
            </a:extLst>
          </p:cNvPr>
          <p:cNvSpPr txBox="1"/>
          <p:nvPr/>
        </p:nvSpPr>
        <p:spPr>
          <a:xfrm>
            <a:off x="452284" y="2595716"/>
            <a:ext cx="2812026" cy="369332"/>
          </a:xfrm>
          <a:prstGeom prst="rect">
            <a:avLst/>
          </a:prstGeom>
          <a:noFill/>
        </p:spPr>
        <p:txBody>
          <a:bodyPr wrap="square" rtlCol="0">
            <a:spAutoFit/>
          </a:bodyPr>
          <a:lstStyle/>
          <a:p>
            <a:r>
              <a:rPr lang="en-IN" b="1" i="1" dirty="0"/>
              <a:t>Confidence Interval</a:t>
            </a:r>
          </a:p>
        </p:txBody>
      </p:sp>
    </p:spTree>
    <p:extLst>
      <p:ext uri="{BB962C8B-B14F-4D97-AF65-F5344CB8AC3E}">
        <p14:creationId xmlns:p14="http://schemas.microsoft.com/office/powerpoint/2010/main" val="1498087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98000">
              <a:srgbClr val="916951"/>
            </a:gs>
            <a:gs pos="100000">
              <a:srgbClr val="D99167"/>
            </a:gs>
            <a:gs pos="0">
              <a:schemeClr val="accent1">
                <a:lumMod val="45000"/>
                <a:lumOff val="55000"/>
              </a:schemeClr>
            </a:gs>
            <a:gs pos="100000">
              <a:schemeClr val="accent1">
                <a:lumMod val="45000"/>
                <a:lumOff val="55000"/>
              </a:schemeClr>
            </a:gs>
            <a:gs pos="0">
              <a:srgbClr val="91695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0277-5149-9BA5-4040-A853D499D32B}"/>
              </a:ext>
            </a:extLst>
          </p:cNvPr>
          <p:cNvSpPr>
            <a:spLocks noGrp="1"/>
          </p:cNvSpPr>
          <p:nvPr>
            <p:ph type="title"/>
          </p:nvPr>
        </p:nvSpPr>
        <p:spPr/>
        <p:txBody>
          <a:bodyPr/>
          <a:lstStyle/>
          <a:p>
            <a:pPr algn="ctr"/>
            <a:r>
              <a:rPr lang="en-US" b="1" i="1" dirty="0"/>
              <a:t>HYPOTHESIS TESTING--   </a:t>
            </a:r>
            <a:br>
              <a:rPr lang="en-US" b="1" i="1" dirty="0"/>
            </a:br>
            <a:endParaRPr lang="en-IN" b="1" i="1" dirty="0"/>
          </a:p>
        </p:txBody>
      </p:sp>
      <p:sp>
        <p:nvSpPr>
          <p:cNvPr id="3" name="Content Placeholder 2">
            <a:extLst>
              <a:ext uri="{FF2B5EF4-FFF2-40B4-BE49-F238E27FC236}">
                <a16:creationId xmlns:a16="http://schemas.microsoft.com/office/drawing/2014/main" id="{1BB2DBD0-FF70-601E-917C-EF9F01ADBA72}"/>
              </a:ext>
            </a:extLst>
          </p:cNvPr>
          <p:cNvSpPr>
            <a:spLocks noGrp="1"/>
          </p:cNvSpPr>
          <p:nvPr>
            <p:ph idx="1"/>
          </p:nvPr>
        </p:nvSpPr>
        <p:spPr/>
        <p:txBody>
          <a:bodyPr/>
          <a:lstStyle/>
          <a:p>
            <a:r>
              <a:rPr lang="en-US" i="1" dirty="0"/>
              <a:t>Null Hypothesis (H₀):There is no significant difference in mean profit margins between top-selling and low-selling vendors.  </a:t>
            </a:r>
          </a:p>
          <a:p>
            <a:r>
              <a:rPr lang="en-US" i="1" dirty="0"/>
              <a:t>  Alternative Hypothesis (H₁):There is a significant difference in mean profit margins between top-selling and low-selling vendors.</a:t>
            </a:r>
          </a:p>
          <a:p>
            <a:pPr marL="0" indent="0">
              <a:buNone/>
            </a:pPr>
            <a:r>
              <a:rPr lang="en-US" i="1" dirty="0"/>
              <a:t>Performed a two-sample t-test (Welch’s t-test if variances are unequal).</a:t>
            </a:r>
          </a:p>
          <a:p>
            <a:pPr marL="0" indent="0">
              <a:buNone/>
            </a:pPr>
            <a:r>
              <a:rPr lang="en-US" i="1" dirty="0"/>
              <a:t>Look at the p-value:</a:t>
            </a:r>
          </a:p>
          <a:p>
            <a:pPr marL="0" indent="0">
              <a:buNone/>
            </a:pPr>
            <a:r>
              <a:rPr lang="en-US" i="1" dirty="0"/>
              <a:t>p-value &lt; 0.05 → Reject H₀ → Means are significantly different.</a:t>
            </a:r>
          </a:p>
          <a:p>
            <a:pPr marL="0" indent="0">
              <a:buNone/>
            </a:pPr>
            <a:r>
              <a:rPr lang="en-US" i="1" dirty="0"/>
              <a:t>p-value ≥ 0.05 → Fail to reject H₀ → No significant difference</a:t>
            </a:r>
            <a:r>
              <a:rPr lang="en-US" dirty="0"/>
              <a:t>.</a:t>
            </a:r>
            <a:endParaRPr lang="en-IN" dirty="0"/>
          </a:p>
        </p:txBody>
      </p:sp>
    </p:spTree>
    <p:extLst>
      <p:ext uri="{BB962C8B-B14F-4D97-AF65-F5344CB8AC3E}">
        <p14:creationId xmlns:p14="http://schemas.microsoft.com/office/powerpoint/2010/main" val="14297586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D0C09-2AD1-94DE-7DB7-97BD685CB00B}"/>
              </a:ext>
            </a:extLst>
          </p:cNvPr>
          <p:cNvSpPr>
            <a:spLocks noGrp="1"/>
          </p:cNvSpPr>
          <p:nvPr>
            <p:ph type="title"/>
          </p:nvPr>
        </p:nvSpPr>
        <p:spPr>
          <a:xfrm>
            <a:off x="678426" y="717756"/>
            <a:ext cx="10675374" cy="1423782"/>
          </a:xfrm>
        </p:spPr>
        <p:txBody>
          <a:bodyPr>
            <a:noAutofit/>
          </a:bodyPr>
          <a:lstStyle/>
          <a:p>
            <a:r>
              <a:rPr lang="en-US" sz="2000" b="1" i="1" dirty="0"/>
              <a:t>“Our analysis shows a statistically significant difference in profit margins between top-selling and low-selling vendors. The top-selling vendors have lower profit margins compared to low-selling vendors, and this difference is highly unlikely to be due to chance. In business terms, this means that while top-selling vendors drive higher revenue, the low-selling vendors are more profitable per sale. This insight suggests that we should focus not only on sales volume but also on optimizing profitability, for example by promoting high-margin low-selling items or negotiating better terms with top-selling vendors to improve their margins.”</a:t>
            </a:r>
            <a:br>
              <a:rPr lang="en-US" sz="2000" b="1" i="1" dirty="0"/>
            </a:br>
            <a:endParaRPr lang="en-IN" sz="2000" b="1" i="1" dirty="0"/>
          </a:p>
        </p:txBody>
      </p:sp>
      <p:pic>
        <p:nvPicPr>
          <p:cNvPr id="5" name="Content Placeholder 4">
            <a:extLst>
              <a:ext uri="{FF2B5EF4-FFF2-40B4-BE49-F238E27FC236}">
                <a16:creationId xmlns:a16="http://schemas.microsoft.com/office/drawing/2014/main" id="{DEEF0195-8E6E-594D-F7D1-0C817933E017}"/>
              </a:ext>
            </a:extLst>
          </p:cNvPr>
          <p:cNvPicPr>
            <a:picLocks noGrp="1" noChangeAspect="1"/>
          </p:cNvPicPr>
          <p:nvPr>
            <p:ph idx="1"/>
          </p:nvPr>
        </p:nvPicPr>
        <p:blipFill>
          <a:blip r:embed="rId2"/>
          <a:stretch>
            <a:fillRect/>
          </a:stretch>
        </p:blipFill>
        <p:spPr>
          <a:xfrm>
            <a:off x="2766750" y="2269356"/>
            <a:ext cx="6186551" cy="4351338"/>
          </a:xfrm>
          <a:prstGeom prst="rect">
            <a:avLst/>
          </a:prstGeom>
        </p:spPr>
      </p:pic>
    </p:spTree>
    <p:extLst>
      <p:ext uri="{BB962C8B-B14F-4D97-AF65-F5344CB8AC3E}">
        <p14:creationId xmlns:p14="http://schemas.microsoft.com/office/powerpoint/2010/main" val="16349189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48FF1-D83A-ECAE-ACC8-90470BF70B30}"/>
              </a:ext>
            </a:extLst>
          </p:cNvPr>
          <p:cNvSpPr>
            <a:spLocks noGrp="1"/>
          </p:cNvSpPr>
          <p:nvPr>
            <p:ph type="title"/>
          </p:nvPr>
        </p:nvSpPr>
        <p:spPr>
          <a:xfrm>
            <a:off x="137651" y="152401"/>
            <a:ext cx="6961239" cy="703006"/>
          </a:xfrm>
        </p:spPr>
        <p:txBody>
          <a:bodyPr/>
          <a:lstStyle/>
          <a:p>
            <a:r>
              <a:rPr lang="en-IN" b="1" i="1" dirty="0"/>
              <a:t>Recommendation Summary :</a:t>
            </a:r>
          </a:p>
        </p:txBody>
      </p:sp>
      <p:sp>
        <p:nvSpPr>
          <p:cNvPr id="3" name="Content Placeholder 2">
            <a:extLst>
              <a:ext uri="{FF2B5EF4-FFF2-40B4-BE49-F238E27FC236}">
                <a16:creationId xmlns:a16="http://schemas.microsoft.com/office/drawing/2014/main" id="{74DE1EA3-BB33-FB84-29B8-C2DF5BB810F4}"/>
              </a:ext>
            </a:extLst>
          </p:cNvPr>
          <p:cNvSpPr>
            <a:spLocks noGrp="1"/>
          </p:cNvSpPr>
          <p:nvPr>
            <p:ph idx="1"/>
          </p:nvPr>
        </p:nvSpPr>
        <p:spPr>
          <a:xfrm>
            <a:off x="137652" y="855407"/>
            <a:ext cx="11759380" cy="5850194"/>
          </a:xfrm>
        </p:spPr>
        <p:txBody>
          <a:bodyPr>
            <a:normAutofit fontScale="77500" lnSpcReduction="20000"/>
          </a:bodyPr>
          <a:lstStyle/>
          <a:p>
            <a:pPr marL="0" indent="0">
              <a:buNone/>
            </a:pPr>
            <a:r>
              <a:rPr lang="en-US" i="1" dirty="0"/>
              <a:t>My analysis shows that </a:t>
            </a:r>
            <a:r>
              <a:rPr lang="en-US" b="1" i="1" dirty="0"/>
              <a:t>profitability can be significantly improved</a:t>
            </a:r>
            <a:r>
              <a:rPr lang="en-US" i="1" dirty="0"/>
              <a:t> by addressing inefficiencies in procurement, vendor management, and inventory. Key steps include:</a:t>
            </a:r>
          </a:p>
          <a:p>
            <a:r>
              <a:rPr lang="en-US" sz="2600" i="1" dirty="0"/>
              <a:t>High freight cost variability suggests inefficiencies. By consolidating shipments and renegotiating contracts, the business can cut freight expenses by 10–12% annually.</a:t>
            </a:r>
          </a:p>
          <a:p>
            <a:r>
              <a:rPr lang="en-US" sz="2600" i="1" dirty="0"/>
              <a:t>Bulk purchasing instead of small fragmented orders can reduce unit costs by up to 15%.</a:t>
            </a:r>
          </a:p>
          <a:p>
            <a:r>
              <a:rPr lang="en-US" i="1" dirty="0"/>
              <a:t>Top vendors generate revenue but average only ~31.5% profit margin.</a:t>
            </a:r>
          </a:p>
          <a:p>
            <a:r>
              <a:rPr lang="en-US" i="1" dirty="0"/>
              <a:t>Low-selling vendors average ~39.3% profit margin, showing +8% margin potential if sales are scaled.</a:t>
            </a:r>
          </a:p>
          <a:p>
            <a:r>
              <a:rPr lang="en-US" i="1" dirty="0"/>
              <a:t>Eliminating or renegotiating bottom 20 vendors could free resources and improve vendor ROI by 5–7%.</a:t>
            </a:r>
          </a:p>
          <a:p>
            <a:r>
              <a:rPr lang="en-US" i="1" dirty="0"/>
              <a:t>Excess stock directly reduces margins. Improving turnover could save 2–4% of holding costs and release working capital.</a:t>
            </a:r>
          </a:p>
          <a:p>
            <a:r>
              <a:rPr lang="en-US" i="1" dirty="0"/>
              <a:t>Just-in-time purchasing and better forecasting can minimize dead stock losses, which currently erode margins significantly.</a:t>
            </a:r>
          </a:p>
          <a:p>
            <a:r>
              <a:rPr lang="en-US" i="1" dirty="0"/>
              <a:t>Targeted promotions on high-margin, low-selling items could lift overall profitability by +5–8%.</a:t>
            </a:r>
          </a:p>
          <a:p>
            <a:r>
              <a:rPr lang="en-US" i="1" dirty="0"/>
              <a:t>Dynamic pricing on fast-moving products could drive 3–5% additional revenue without major cost increases.</a:t>
            </a:r>
          </a:p>
          <a:p>
            <a:pPr marL="0" indent="0" algn="ctr">
              <a:buNone/>
            </a:pPr>
            <a:r>
              <a:rPr lang="en-US" i="1" dirty="0"/>
              <a:t>By implementing these combined strategies, the company can realistically aim for a </a:t>
            </a:r>
            <a:r>
              <a:rPr lang="en-US" b="1" i="1" dirty="0"/>
              <a:t>5–7% improvement in total profit margins</a:t>
            </a:r>
            <a:r>
              <a:rPr lang="en-US" i="1" dirty="0"/>
              <a:t> and </a:t>
            </a:r>
            <a:r>
              <a:rPr lang="en-US" b="1" i="1" dirty="0"/>
              <a:t>3–5% reduction in operational costs</a:t>
            </a:r>
            <a:r>
              <a:rPr lang="en-US" i="1" dirty="0"/>
              <a:t>.</a:t>
            </a:r>
          </a:p>
          <a:p>
            <a:endParaRPr lang="en-US" dirty="0"/>
          </a:p>
          <a:p>
            <a:endParaRPr lang="en-IN" dirty="0"/>
          </a:p>
        </p:txBody>
      </p:sp>
    </p:spTree>
    <p:extLst>
      <p:ext uri="{BB962C8B-B14F-4D97-AF65-F5344CB8AC3E}">
        <p14:creationId xmlns:p14="http://schemas.microsoft.com/office/powerpoint/2010/main" val="2462620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E661-6903-C0D1-EF37-3E2AAC76D43B}"/>
              </a:ext>
            </a:extLst>
          </p:cNvPr>
          <p:cNvSpPr>
            <a:spLocks noGrp="1"/>
          </p:cNvSpPr>
          <p:nvPr>
            <p:ph type="title"/>
          </p:nvPr>
        </p:nvSpPr>
        <p:spPr>
          <a:xfrm>
            <a:off x="838200" y="365126"/>
            <a:ext cx="10960510" cy="1031056"/>
          </a:xfrm>
        </p:spPr>
        <p:txBody>
          <a:bodyPr>
            <a:normAutofit fontScale="90000"/>
          </a:bodyPr>
          <a:lstStyle/>
          <a:p>
            <a:r>
              <a:rPr lang="en-US" b="1" i="1" dirty="0"/>
              <a:t>Summary of Recommendations- For Executive</a:t>
            </a:r>
            <a:br>
              <a:rPr lang="en-US" b="1" i="1" dirty="0"/>
            </a:br>
            <a:endParaRPr lang="en-IN" i="1" dirty="0"/>
          </a:p>
        </p:txBody>
      </p:sp>
      <p:sp>
        <p:nvSpPr>
          <p:cNvPr id="3" name="Content Placeholder 2">
            <a:extLst>
              <a:ext uri="{FF2B5EF4-FFF2-40B4-BE49-F238E27FC236}">
                <a16:creationId xmlns:a16="http://schemas.microsoft.com/office/drawing/2014/main" id="{1195D4B2-F9F9-01D5-6467-49DC7E7E2EE4}"/>
              </a:ext>
            </a:extLst>
          </p:cNvPr>
          <p:cNvSpPr>
            <a:spLocks noGrp="1"/>
          </p:cNvSpPr>
          <p:nvPr>
            <p:ph idx="1"/>
          </p:nvPr>
        </p:nvSpPr>
        <p:spPr>
          <a:xfrm>
            <a:off x="838200" y="1396180"/>
            <a:ext cx="10515600" cy="5309419"/>
          </a:xfrm>
        </p:spPr>
        <p:txBody>
          <a:bodyPr>
            <a:normAutofit fontScale="85000" lnSpcReduction="10000"/>
          </a:bodyPr>
          <a:lstStyle/>
          <a:p>
            <a:r>
              <a:rPr lang="en-US" b="1" i="1" dirty="0"/>
              <a:t>Negotiate Smarter Purchases</a:t>
            </a:r>
            <a:r>
              <a:rPr lang="en-US" i="1" dirty="0"/>
              <a:t> – Buy in larger quantities where demand is stable to cut costs by </a:t>
            </a:r>
            <a:r>
              <a:rPr lang="en-US" b="1" i="1" dirty="0"/>
              <a:t>10–15%</a:t>
            </a:r>
            <a:r>
              <a:rPr lang="en-US" i="1" dirty="0"/>
              <a:t>, and renegotiate freight contracts to save </a:t>
            </a:r>
            <a:r>
              <a:rPr lang="en-US" b="1" i="1" dirty="0"/>
              <a:t>10–12% annually</a:t>
            </a:r>
            <a:r>
              <a:rPr lang="en-US" i="1" dirty="0"/>
              <a:t>.</a:t>
            </a:r>
          </a:p>
          <a:p>
            <a:r>
              <a:rPr lang="en-US" b="1" i="1" dirty="0"/>
              <a:t>Focus on Profitable Products</a:t>
            </a:r>
            <a:r>
              <a:rPr lang="en-US" i="1" dirty="0"/>
              <a:t> – Some low-selling products give </a:t>
            </a:r>
            <a:r>
              <a:rPr lang="en-US" b="1" i="1" dirty="0"/>
              <a:t>8% higher margins</a:t>
            </a:r>
            <a:r>
              <a:rPr lang="en-US" i="1" dirty="0"/>
              <a:t> than top sellers. Promoting these can boost profits without big cost increases.</a:t>
            </a:r>
          </a:p>
          <a:p>
            <a:r>
              <a:rPr lang="en-US" b="1" i="1" dirty="0"/>
              <a:t>Streamline Vendors</a:t>
            </a:r>
            <a:r>
              <a:rPr lang="en-US" i="1" dirty="0"/>
              <a:t> – Review bottom 20 underperforming vendors. Reduce or replace them to save </a:t>
            </a:r>
            <a:r>
              <a:rPr lang="en-US" b="1" i="1" dirty="0"/>
              <a:t>5–7% of resources</a:t>
            </a:r>
            <a:r>
              <a:rPr lang="en-US" i="1" dirty="0"/>
              <a:t> and strengthen profitable partnerships.</a:t>
            </a:r>
          </a:p>
          <a:p>
            <a:r>
              <a:rPr lang="en-US" b="1" i="1" dirty="0"/>
              <a:t>Control Inventory</a:t>
            </a:r>
            <a:r>
              <a:rPr lang="en-US" i="1" dirty="0"/>
              <a:t> – Reduce excess stock, which currently eats into margins. Better forecasting can save </a:t>
            </a:r>
            <a:r>
              <a:rPr lang="en-US" b="1" i="1" dirty="0"/>
              <a:t>2–4% of costs</a:t>
            </a:r>
            <a:r>
              <a:rPr lang="en-US" i="1" dirty="0"/>
              <a:t> and free up cash flow.</a:t>
            </a:r>
          </a:p>
          <a:p>
            <a:r>
              <a:rPr lang="en-US" b="1" i="1" dirty="0"/>
              <a:t>Smarter Pricing</a:t>
            </a:r>
            <a:r>
              <a:rPr lang="en-US" i="1" dirty="0"/>
              <a:t> – Use flexible pricing: keep fast-moving items competitive for sales growth, while protecting premium product margins.</a:t>
            </a:r>
          </a:p>
          <a:p>
            <a:r>
              <a:rPr lang="en-US" b="1" i="1" dirty="0"/>
              <a:t>Overall Impact:</a:t>
            </a:r>
            <a:br>
              <a:rPr lang="en-US" i="1" dirty="0"/>
            </a:br>
            <a:r>
              <a:rPr lang="en-US" i="1" dirty="0"/>
              <a:t>If these steps are followed, the company can achieve a </a:t>
            </a:r>
            <a:r>
              <a:rPr lang="en-US" b="1" i="1" dirty="0"/>
              <a:t>5–7% improvement in profit margins</a:t>
            </a:r>
            <a:r>
              <a:rPr lang="en-US" i="1" dirty="0"/>
              <a:t> and </a:t>
            </a:r>
            <a:r>
              <a:rPr lang="en-US" b="1" i="1" dirty="0"/>
              <a:t>3–5% lower operating costs</a:t>
            </a:r>
            <a:r>
              <a:rPr lang="en-US" i="1" dirty="0"/>
              <a:t>, while reducing risk and strengthening long-term growth.</a:t>
            </a:r>
          </a:p>
          <a:p>
            <a:endParaRPr lang="en-IN" dirty="0"/>
          </a:p>
        </p:txBody>
      </p:sp>
    </p:spTree>
    <p:extLst>
      <p:ext uri="{BB962C8B-B14F-4D97-AF65-F5344CB8AC3E}">
        <p14:creationId xmlns:p14="http://schemas.microsoft.com/office/powerpoint/2010/main" val="3923729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0F054-037F-58FC-6004-2AD69030A6F7}"/>
              </a:ext>
            </a:extLst>
          </p:cNvPr>
          <p:cNvSpPr>
            <a:spLocks noGrp="1"/>
          </p:cNvSpPr>
          <p:nvPr>
            <p:ph type="title"/>
          </p:nvPr>
        </p:nvSpPr>
        <p:spPr>
          <a:xfrm>
            <a:off x="2910349" y="0"/>
            <a:ext cx="6115665" cy="914400"/>
          </a:xfrm>
        </p:spPr>
        <p:txBody>
          <a:bodyPr/>
          <a:lstStyle/>
          <a:p>
            <a:r>
              <a:rPr lang="en-IN" b="1" dirty="0">
                <a:latin typeface="+mn-lt"/>
              </a:rPr>
              <a:t>Main Business Concerns :</a:t>
            </a:r>
          </a:p>
        </p:txBody>
      </p:sp>
      <p:sp>
        <p:nvSpPr>
          <p:cNvPr id="7" name="Content Placeholder 6">
            <a:extLst>
              <a:ext uri="{FF2B5EF4-FFF2-40B4-BE49-F238E27FC236}">
                <a16:creationId xmlns:a16="http://schemas.microsoft.com/office/drawing/2014/main" id="{1A5B8DFB-236A-76EC-78E4-6E11B60AABF7}"/>
              </a:ext>
            </a:extLst>
          </p:cNvPr>
          <p:cNvSpPr>
            <a:spLocks noGrp="1"/>
          </p:cNvSpPr>
          <p:nvPr>
            <p:ph idx="1"/>
          </p:nvPr>
        </p:nvSpPr>
        <p:spPr>
          <a:xfrm>
            <a:off x="936522" y="786581"/>
            <a:ext cx="9112045" cy="3139665"/>
          </a:xfrm>
        </p:spPr>
        <p:txBody>
          <a:bodyPr>
            <a:normAutofit/>
          </a:bodyPr>
          <a:lstStyle/>
          <a:p>
            <a:pPr marL="0" indent="0" algn="ctr">
              <a:buNone/>
            </a:pPr>
            <a:r>
              <a:rPr lang="en-US" b="1" dirty="0"/>
              <a:t>1. Loss Driver Identification</a:t>
            </a:r>
          </a:p>
          <a:p>
            <a:pPr marL="0" indent="0" algn="ctr">
              <a:buNone/>
            </a:pPr>
            <a:r>
              <a:rPr lang="en-US" sz="1900" b="1" dirty="0"/>
              <a:t>Identify top loss-contributing product categories that are draining profitability</a:t>
            </a:r>
          </a:p>
          <a:p>
            <a:pPr marL="0" indent="0" algn="ctr">
              <a:buNone/>
            </a:pPr>
            <a:r>
              <a:rPr lang="en-US" sz="1900" b="1" dirty="0"/>
              <a:t>Assess impact of inventory holding costs on overall profitability</a:t>
            </a:r>
          </a:p>
          <a:p>
            <a:pPr marL="0" indent="0" algn="ctr">
              <a:buNone/>
            </a:pPr>
            <a:r>
              <a:rPr lang="en-US" dirty="0"/>
              <a:t>2. </a:t>
            </a:r>
            <a:r>
              <a:rPr lang="en-US" b="1" dirty="0"/>
              <a:t>Inventory Optimization Analysis</a:t>
            </a:r>
          </a:p>
          <a:p>
            <a:pPr marL="0" indent="0" algn="ctr">
              <a:buNone/>
            </a:pPr>
            <a:r>
              <a:rPr lang="en-US" sz="2100" b="1" dirty="0"/>
              <a:t>Identify slow-moving and dead stock contributing to storage costs</a:t>
            </a:r>
          </a:p>
          <a:p>
            <a:pPr marL="0" indent="0" algn="ctr">
              <a:buNone/>
            </a:pPr>
            <a:r>
              <a:rPr lang="en-US" sz="2100" b="1" dirty="0"/>
              <a:t>Analyze optimal reorder points to minimize stockouts vs. holding costs</a:t>
            </a:r>
          </a:p>
          <a:p>
            <a:pPr marL="0" indent="0" algn="ctr">
              <a:buNone/>
            </a:pPr>
            <a:r>
              <a:rPr lang="en-US" sz="2100" b="1" dirty="0"/>
              <a:t>Determine inventory-to-sales ratios for efficient capital allocation</a:t>
            </a:r>
          </a:p>
          <a:p>
            <a:pPr algn="ctr"/>
            <a:endParaRPr lang="en-IN" dirty="0"/>
          </a:p>
        </p:txBody>
      </p:sp>
      <p:sp>
        <p:nvSpPr>
          <p:cNvPr id="8" name="TextBox 7">
            <a:extLst>
              <a:ext uri="{FF2B5EF4-FFF2-40B4-BE49-F238E27FC236}">
                <a16:creationId xmlns:a16="http://schemas.microsoft.com/office/drawing/2014/main" id="{C0004484-4087-01D9-8AD6-1BD0EA3F60D4}"/>
              </a:ext>
            </a:extLst>
          </p:cNvPr>
          <p:cNvSpPr txBox="1"/>
          <p:nvPr/>
        </p:nvSpPr>
        <p:spPr>
          <a:xfrm>
            <a:off x="2138516" y="3926246"/>
            <a:ext cx="7659329" cy="2231380"/>
          </a:xfrm>
          <a:prstGeom prst="rect">
            <a:avLst/>
          </a:prstGeom>
          <a:noFill/>
        </p:spPr>
        <p:txBody>
          <a:bodyPr wrap="square" rtlCol="0">
            <a:spAutoFit/>
          </a:bodyPr>
          <a:lstStyle>
            <a:defPPr>
              <a:defRPr lang="en-US"/>
            </a:defPPr>
            <a:lvl1pPr>
              <a:defRPr/>
            </a:lvl1pPr>
          </a:lstStyle>
          <a:p>
            <a:pPr algn="ctr"/>
            <a:r>
              <a:rPr lang="en-US" sz="2400" b="1" dirty="0"/>
              <a:t>3. Supplier Performance Evaluation</a:t>
            </a:r>
          </a:p>
          <a:p>
            <a:pPr algn="ctr"/>
            <a:r>
              <a:rPr lang="en-US" b="1" dirty="0"/>
              <a:t>Rank suppliers by </a:t>
            </a:r>
            <a:r>
              <a:rPr lang="en-US" sz="1900" b="1" dirty="0"/>
              <a:t>profitability</a:t>
            </a:r>
            <a:r>
              <a:rPr lang="en-US" b="1" dirty="0"/>
              <a:t> contribution (revenue vs. cost analysis)</a:t>
            </a:r>
          </a:p>
          <a:p>
            <a:pPr algn="ctr"/>
            <a:r>
              <a:rPr lang="en-US" b="1" dirty="0"/>
              <a:t>Analyze supplier delivery reliability and its impact on sales</a:t>
            </a:r>
          </a:p>
          <a:p>
            <a:pPr algn="ctr"/>
            <a:r>
              <a:rPr lang="en-US" b="1" dirty="0"/>
              <a:t>Assess bulk purchase advantages vs. carrying cost implications</a:t>
            </a:r>
          </a:p>
          <a:p>
            <a:pPr algn="ctr"/>
            <a:r>
              <a:rPr lang="en-US" sz="2400" b="1" dirty="0"/>
              <a:t>4. Pricing Strategy Assessment</a:t>
            </a:r>
          </a:p>
          <a:p>
            <a:pPr algn="ctr"/>
            <a:r>
              <a:rPr lang="en-US" b="1" dirty="0"/>
              <a:t>Identify products with negative profit margins requiring immediate action</a:t>
            </a:r>
          </a:p>
          <a:p>
            <a:pPr algn="ctr"/>
            <a:r>
              <a:rPr lang="en-US" b="1" dirty="0"/>
              <a:t>Assess impact of promotional pricing on overall profitability</a:t>
            </a:r>
          </a:p>
        </p:txBody>
      </p:sp>
    </p:spTree>
    <p:extLst>
      <p:ext uri="{BB962C8B-B14F-4D97-AF65-F5344CB8AC3E}">
        <p14:creationId xmlns:p14="http://schemas.microsoft.com/office/powerpoint/2010/main" val="1137668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a:extLst>
            <a:ext uri="{FF2B5EF4-FFF2-40B4-BE49-F238E27FC236}">
              <a16:creationId xmlns:a16="http://schemas.microsoft.com/office/drawing/2014/main" id="{1E52A7F5-943A-6044-4AA3-C745D2285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280170-DD1F-0A31-7B89-8A9C736C7EE2}"/>
              </a:ext>
            </a:extLst>
          </p:cNvPr>
          <p:cNvSpPr>
            <a:spLocks noGrp="1"/>
          </p:cNvSpPr>
          <p:nvPr>
            <p:ph type="title"/>
          </p:nvPr>
        </p:nvSpPr>
        <p:spPr>
          <a:xfrm>
            <a:off x="314633" y="0"/>
            <a:ext cx="6115665" cy="914400"/>
          </a:xfrm>
        </p:spPr>
        <p:txBody>
          <a:bodyPr/>
          <a:lstStyle/>
          <a:p>
            <a:r>
              <a:rPr lang="en-IN" b="1" i="1" dirty="0">
                <a:latin typeface="+mn-lt"/>
              </a:rPr>
              <a:t>Key Findings :</a:t>
            </a:r>
          </a:p>
        </p:txBody>
      </p:sp>
      <p:sp>
        <p:nvSpPr>
          <p:cNvPr id="7" name="Content Placeholder 6">
            <a:extLst>
              <a:ext uri="{FF2B5EF4-FFF2-40B4-BE49-F238E27FC236}">
                <a16:creationId xmlns:a16="http://schemas.microsoft.com/office/drawing/2014/main" id="{04697A81-B71F-7FBC-6BCD-7E8881209528}"/>
              </a:ext>
            </a:extLst>
          </p:cNvPr>
          <p:cNvSpPr>
            <a:spLocks noGrp="1"/>
          </p:cNvSpPr>
          <p:nvPr>
            <p:ph idx="1"/>
          </p:nvPr>
        </p:nvSpPr>
        <p:spPr>
          <a:xfrm>
            <a:off x="314632" y="1052050"/>
            <a:ext cx="11946193" cy="5805950"/>
          </a:xfrm>
        </p:spPr>
        <p:txBody>
          <a:bodyPr>
            <a:normAutofit/>
          </a:bodyPr>
          <a:lstStyle/>
          <a:p>
            <a:pPr marL="0" indent="0">
              <a:buNone/>
            </a:pPr>
            <a:r>
              <a:rPr lang="en-US" sz="1800" i="1" dirty="0"/>
              <a:t>The analysis of purchase prices shows a high standard deviation, which means there’s a lot of variation in product costs. Some items are very cheap, while others are very expensive. This makes it important for the business to negotiate better deals and evaluate whether these purchases are actually generating healthy margins.</a:t>
            </a:r>
          </a:p>
          <a:p>
            <a:pPr marL="0" indent="0">
              <a:buNone/>
            </a:pPr>
            <a:r>
              <a:rPr lang="en-US" sz="1800" i="1" dirty="0"/>
              <a:t>When we look at Total Purchase Quantity, the spread is quite wide, showing there’s no clear or consistent purchasing policy in place. </a:t>
            </a:r>
          </a:p>
          <a:p>
            <a:pPr marL="0" indent="0">
              <a:buNone/>
            </a:pPr>
            <a:r>
              <a:rPr lang="en-US" sz="1800" i="1" dirty="0"/>
              <a:t>Many items are being bought in bulk, but we need to ask if this really benefits the business in the long run and whether it has an impact on freight charges.</a:t>
            </a:r>
          </a:p>
          <a:p>
            <a:pPr marL="0" indent="0">
              <a:buNone/>
            </a:pPr>
            <a:r>
              <a:rPr lang="en-US" sz="1800" i="1" dirty="0"/>
              <a:t>Freight expenses also show high variability, with both the average and deviation coming in high. This points toward inefficiencies in logistics and the possibility that some vendors are overcharging for shipments.</a:t>
            </a:r>
          </a:p>
          <a:p>
            <a:pPr marL="0" indent="0">
              <a:buNone/>
            </a:pPr>
            <a:r>
              <a:rPr lang="en-US" sz="1800" i="1" dirty="0"/>
              <a:t>Profitability metrics bring up some serious concerns. While a few products deliver very strong gross profits, the overall negative mean profit margin percentage tells us that many items are being sold at a loss, which is pulling down overall performance. </a:t>
            </a:r>
          </a:p>
          <a:p>
            <a:pPr marL="0" indent="0">
              <a:buNone/>
            </a:pPr>
            <a:r>
              <a:rPr lang="en-US" sz="1800" i="1" dirty="0"/>
              <a:t>On the inventory side, the data shows that most products move slowly, with low turnover and high variability. At the same time, a handful of items sell very quickly. </a:t>
            </a:r>
          </a:p>
          <a:p>
            <a:pPr marL="0" indent="0">
              <a:buNone/>
            </a:pPr>
            <a:r>
              <a:rPr lang="en-US" sz="1800" i="1" dirty="0"/>
              <a:t>This presents a clear opportunity: streamline or reduce slow-moving stock while putting more focus and resources on fast-moving winner</a:t>
            </a:r>
          </a:p>
          <a:p>
            <a:pPr algn="ctr">
              <a:buFont typeface="Wingdings" panose="05000000000000000000" pitchFamily="2" charset="2"/>
              <a:buChar char="Ø"/>
            </a:pPr>
            <a:endParaRPr lang="en-IN" sz="1800" dirty="0"/>
          </a:p>
        </p:txBody>
      </p:sp>
    </p:spTree>
    <p:extLst>
      <p:ext uri="{BB962C8B-B14F-4D97-AF65-F5344CB8AC3E}">
        <p14:creationId xmlns:p14="http://schemas.microsoft.com/office/powerpoint/2010/main" val="395002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a:extLst>
            <a:ext uri="{FF2B5EF4-FFF2-40B4-BE49-F238E27FC236}">
              <a16:creationId xmlns:a16="http://schemas.microsoft.com/office/drawing/2014/main" id="{0834837B-EAE8-33EE-92AC-6944AF1A27B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F81BEA7-1C27-9317-5B5F-BA5C99E0D7FC}"/>
              </a:ext>
            </a:extLst>
          </p:cNvPr>
          <p:cNvPicPr>
            <a:picLocks noChangeAspect="1"/>
          </p:cNvPicPr>
          <p:nvPr/>
        </p:nvPicPr>
        <p:blipFill>
          <a:blip r:embed="rId3">
            <a:extLst>
              <a:ext uri="{28A0092B-C50C-407E-A947-70E740481C1C}">
                <a14:useLocalDpi xmlns:a14="http://schemas.microsoft.com/office/drawing/2010/main" val="0"/>
              </a:ext>
            </a:extLst>
          </a:blip>
          <a:srcRect b="18912"/>
          <a:stretch>
            <a:fillRect/>
          </a:stretch>
        </p:blipFill>
        <p:spPr>
          <a:xfrm>
            <a:off x="2851355" y="572730"/>
            <a:ext cx="9104671" cy="5471004"/>
          </a:xfrm>
          <a:prstGeom prst="rect">
            <a:avLst/>
          </a:prstGeom>
        </p:spPr>
      </p:pic>
      <p:sp>
        <p:nvSpPr>
          <p:cNvPr id="5" name="TextBox 4">
            <a:extLst>
              <a:ext uri="{FF2B5EF4-FFF2-40B4-BE49-F238E27FC236}">
                <a16:creationId xmlns:a16="http://schemas.microsoft.com/office/drawing/2014/main" id="{D95FEDFA-DF00-93B9-7966-89BD14D40B79}"/>
              </a:ext>
            </a:extLst>
          </p:cNvPr>
          <p:cNvSpPr txBox="1"/>
          <p:nvPr/>
        </p:nvSpPr>
        <p:spPr>
          <a:xfrm>
            <a:off x="265470" y="1671485"/>
            <a:ext cx="2585885" cy="3970318"/>
          </a:xfrm>
          <a:prstGeom prst="rect">
            <a:avLst/>
          </a:prstGeom>
          <a:noFill/>
        </p:spPr>
        <p:txBody>
          <a:bodyPr wrap="square" rtlCol="0">
            <a:spAutoFit/>
          </a:bodyPr>
          <a:lstStyle/>
          <a:p>
            <a:pPr algn="ctr"/>
            <a:r>
              <a:rPr lang="en-US" dirty="0"/>
              <a:t>This shows our business is imbalanced: most products are small-scale, while a few outliers dominate sales, profit, and costs.</a:t>
            </a:r>
          </a:p>
          <a:p>
            <a:pPr algn="ctr"/>
            <a:r>
              <a:rPr lang="en-US" dirty="0"/>
              <a:t>These histograms show our business data is heavily skewed — most values are very small, but a few extreme outliers dominate...also inefficiencies in freight, margins, and inventory.</a:t>
            </a:r>
            <a:endParaRPr lang="en-IN" dirty="0"/>
          </a:p>
        </p:txBody>
      </p:sp>
    </p:spTree>
    <p:extLst>
      <p:ext uri="{BB962C8B-B14F-4D97-AF65-F5344CB8AC3E}">
        <p14:creationId xmlns:p14="http://schemas.microsoft.com/office/powerpoint/2010/main" val="182017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2177D-B449-42F2-B2B2-0D5CA573F113}"/>
              </a:ext>
            </a:extLst>
          </p:cNvPr>
          <p:cNvSpPr>
            <a:spLocks noGrp="1"/>
          </p:cNvSpPr>
          <p:nvPr>
            <p:ph type="title"/>
          </p:nvPr>
        </p:nvSpPr>
        <p:spPr>
          <a:xfrm>
            <a:off x="127819" y="221227"/>
            <a:ext cx="12270658" cy="2305662"/>
          </a:xfrm>
        </p:spPr>
        <p:txBody>
          <a:bodyPr>
            <a:noAutofit/>
          </a:bodyPr>
          <a:lstStyle/>
          <a:p>
            <a:r>
              <a:rPr lang="en-US" sz="1600" b="1" i="1" dirty="0"/>
              <a:t>Top 10 vendors by Count :</a:t>
            </a:r>
            <a:br>
              <a:rPr lang="en-US" sz="1600" b="1" i="1" dirty="0"/>
            </a:br>
            <a:r>
              <a:rPr lang="en-US" sz="1600" b="1" i="1" dirty="0"/>
              <a:t>The chart on the left lists the Top 10 Vendors by Count, meaning it ranks vendors by how many times they appear in the company’s records.</a:t>
            </a:r>
            <a:br>
              <a:rPr lang="en-US" sz="1600" b="1" i="1" dirty="0"/>
            </a:br>
            <a:r>
              <a:rPr lang="en-US" sz="1600" b="1" i="1" dirty="0"/>
              <a:t>MARTIGNETTI COMPANIES is by far the most frequent vendor, followed by others like ULTRA BEVERAGE COMPANY LLP and M S WALKER INC.</a:t>
            </a:r>
            <a:br>
              <a:rPr lang="en-US" sz="1600" b="1" i="1" dirty="0"/>
            </a:br>
            <a:r>
              <a:rPr lang="en-US" sz="1600" b="1" i="1" dirty="0"/>
              <a:t>This suggests that a large portion of orders or purchases are concentrated among just a few main suppliers.</a:t>
            </a:r>
            <a:br>
              <a:rPr lang="en-US" sz="1600" b="1" i="1" dirty="0"/>
            </a:br>
            <a:br>
              <a:rPr lang="en-US" sz="1600" b="1" i="1" dirty="0"/>
            </a:br>
            <a:r>
              <a:rPr lang="en-US" sz="1600" b="1" i="1" dirty="0"/>
              <a:t>Top 10 Products by Count :</a:t>
            </a:r>
            <a:br>
              <a:rPr lang="en-US" sz="1600" b="1" i="1" dirty="0"/>
            </a:br>
            <a:r>
              <a:rPr lang="en-US" sz="1600" b="1" i="1" dirty="0"/>
              <a:t>The chart on the right shows the Top 10 Products by Count—the products the company purchases most often.</a:t>
            </a:r>
            <a:br>
              <a:rPr lang="en-US" sz="1600" b="1" i="1" dirty="0"/>
            </a:br>
            <a:r>
              <a:rPr lang="en-US" sz="1600" b="1" i="1" dirty="0"/>
              <a:t>Southern Comfort is the most frequently purchased product, followed by brands like Bacardi Superior Rum and Jager meister Liqueur.</a:t>
            </a:r>
            <a:br>
              <a:rPr lang="en-US" sz="1600" b="1" i="1" dirty="0"/>
            </a:br>
            <a:r>
              <a:rPr lang="en-US" sz="1600" b="1" i="1" dirty="0"/>
              <a:t>The fact that a few products dominate purchasing activity could mean these are best-sellers or essentials for the business.</a:t>
            </a:r>
            <a:br>
              <a:rPr lang="en-US" sz="1600" b="1" i="1" dirty="0"/>
            </a:br>
            <a:endParaRPr lang="en-IN" sz="1600" b="1" i="1" dirty="0">
              <a:latin typeface="+mn-lt"/>
              <a:ea typeface="+mn-ea"/>
              <a:cs typeface="+mn-cs"/>
            </a:endParaRPr>
          </a:p>
        </p:txBody>
      </p:sp>
      <p:pic>
        <p:nvPicPr>
          <p:cNvPr id="5" name="Content Placeholder 4">
            <a:extLst>
              <a:ext uri="{FF2B5EF4-FFF2-40B4-BE49-F238E27FC236}">
                <a16:creationId xmlns:a16="http://schemas.microsoft.com/office/drawing/2014/main" id="{6EDCAFEB-2A7D-D766-FBE6-35FD3228F7F0}"/>
              </a:ext>
            </a:extLst>
          </p:cNvPr>
          <p:cNvPicPr>
            <a:picLocks noGrp="1" noChangeAspect="1"/>
          </p:cNvPicPr>
          <p:nvPr>
            <p:ph idx="1"/>
          </p:nvPr>
        </p:nvPicPr>
        <p:blipFill>
          <a:blip r:embed="rId2"/>
          <a:stretch>
            <a:fillRect/>
          </a:stretch>
        </p:blipFill>
        <p:spPr>
          <a:xfrm>
            <a:off x="235974" y="2526890"/>
            <a:ext cx="11605739" cy="4109883"/>
          </a:xfrm>
          <a:prstGeom prst="rect">
            <a:avLst/>
          </a:prstGeom>
        </p:spPr>
      </p:pic>
    </p:spTree>
    <p:extLst>
      <p:ext uri="{BB962C8B-B14F-4D97-AF65-F5344CB8AC3E}">
        <p14:creationId xmlns:p14="http://schemas.microsoft.com/office/powerpoint/2010/main" val="495475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7F991-13E2-42F2-586C-9BA590D76D5E}"/>
              </a:ext>
            </a:extLst>
          </p:cNvPr>
          <p:cNvSpPr>
            <a:spLocks noGrp="1"/>
          </p:cNvSpPr>
          <p:nvPr>
            <p:ph type="title"/>
          </p:nvPr>
        </p:nvSpPr>
        <p:spPr>
          <a:xfrm>
            <a:off x="307259" y="265471"/>
            <a:ext cx="10515600" cy="1602658"/>
          </a:xfrm>
        </p:spPr>
        <p:txBody>
          <a:bodyPr>
            <a:noAutofit/>
          </a:bodyPr>
          <a:lstStyle/>
          <a:p>
            <a:r>
              <a:rPr lang="en-US" sz="1600" b="1" i="1" dirty="0"/>
              <a:t>Sales growth directly drives profit — strong positive correlation.</a:t>
            </a:r>
            <a:br>
              <a:rPr lang="en-US" sz="1600" b="1" i="1" dirty="0"/>
            </a:br>
            <a:r>
              <a:rPr lang="en-US" sz="1600" b="1" i="1" dirty="0"/>
              <a:t>Excess inventory reduces profit margins — tighter inventory control is needed.</a:t>
            </a:r>
            <a:br>
              <a:rPr lang="en-US" sz="1600" b="1" i="1" dirty="0"/>
            </a:br>
            <a:r>
              <a:rPr lang="en-US" sz="1600" b="1" i="1" dirty="0"/>
              <a:t>Faster-selling products improve efficiency — prioritize high turnover items.</a:t>
            </a:r>
            <a:br>
              <a:rPr lang="en-US" sz="1600" b="1" i="1" dirty="0"/>
            </a:br>
            <a:r>
              <a:rPr lang="en-US" sz="1600" b="1" i="1" dirty="0"/>
              <a:t>High-tax products still deliver strong profits — focus on high-margin categories.</a:t>
            </a:r>
            <a:br>
              <a:rPr lang="en-US" sz="1600" b="1" i="1" dirty="0"/>
            </a:br>
            <a:r>
              <a:rPr lang="en-US" sz="1600" b="1" i="1" dirty="0"/>
              <a:t>Purchasing aligns well with sales — procurement is on track but can be optimized for margin.</a:t>
            </a:r>
            <a:br>
              <a:rPr lang="en-US" sz="1600" b="1" i="1" dirty="0"/>
            </a:br>
            <a:r>
              <a:rPr lang="en-US" sz="1600" b="1" i="1" dirty="0"/>
              <a:t>Focus Areas: Optimize inventory, invest in fast-moving and profitable products, and monitor high-tax categories for sustained performance.</a:t>
            </a:r>
            <a:br>
              <a:rPr lang="en-US" sz="1600" b="1" i="1" dirty="0"/>
            </a:br>
            <a:endParaRPr lang="en-IN" sz="1600" b="1" i="1" dirty="0"/>
          </a:p>
        </p:txBody>
      </p:sp>
      <p:pic>
        <p:nvPicPr>
          <p:cNvPr id="5" name="Content Placeholder 4">
            <a:extLst>
              <a:ext uri="{FF2B5EF4-FFF2-40B4-BE49-F238E27FC236}">
                <a16:creationId xmlns:a16="http://schemas.microsoft.com/office/drawing/2014/main" id="{4F8FD60D-944D-031B-4587-1EA46F8D893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3106"/>
          <a:stretch>
            <a:fillRect/>
          </a:stretch>
        </p:blipFill>
        <p:spPr>
          <a:xfrm>
            <a:off x="3443748" y="1740309"/>
            <a:ext cx="8748252" cy="4980040"/>
          </a:xfrm>
        </p:spPr>
      </p:pic>
    </p:spTree>
    <p:extLst>
      <p:ext uri="{BB962C8B-B14F-4D97-AF65-F5344CB8AC3E}">
        <p14:creationId xmlns:p14="http://schemas.microsoft.com/office/powerpoint/2010/main" val="1470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a:extLst>
            <a:ext uri="{FF2B5EF4-FFF2-40B4-BE49-F238E27FC236}">
              <a16:creationId xmlns:a16="http://schemas.microsoft.com/office/drawing/2014/main" id="{F8DBFB69-46C8-FE21-6B69-85B10708F13E}"/>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AAE022-B4B2-BEC6-4A73-20CD5174B39A}"/>
              </a:ext>
            </a:extLst>
          </p:cNvPr>
          <p:cNvSpPr>
            <a:spLocks noGrp="1"/>
          </p:cNvSpPr>
          <p:nvPr>
            <p:ph idx="1"/>
          </p:nvPr>
        </p:nvSpPr>
        <p:spPr>
          <a:xfrm>
            <a:off x="838200" y="668594"/>
            <a:ext cx="10515600" cy="5508369"/>
          </a:xfrm>
        </p:spPr>
        <p:txBody>
          <a:bodyPr>
            <a:normAutofit fontScale="92500" lnSpcReduction="20000"/>
          </a:bodyPr>
          <a:lstStyle/>
          <a:p>
            <a:r>
              <a:rPr lang="en-US" sz="1900" b="1" i="1" dirty="0"/>
              <a:t>From our analysis of the data, a few key patterns stand out:</a:t>
            </a:r>
          </a:p>
          <a:p>
            <a:r>
              <a:rPr lang="en-US" sz="1900" b="1" i="1" dirty="0"/>
              <a:t>Sales and Profitability Drivers : Our gross profit is heavily influenced by both sales volumes and sales prices. In simple terms, the more units we sell and the better price we achieve, the stronger our profitability. This reinforces the need to focus on both volume growth and price optimization.</a:t>
            </a:r>
          </a:p>
          <a:p>
            <a:r>
              <a:rPr lang="en-US" sz="1900" b="1" i="1" dirty="0"/>
              <a:t>Purchasing and Profit Connection : There’s a very strong link between what we spend on purchases and the profits we generate. This means that bulk buying and vendor negotiations directly support profitability. Managing purchase efficiency is critical.</a:t>
            </a:r>
          </a:p>
          <a:p>
            <a:r>
              <a:rPr lang="en-US" sz="1900" b="1" i="1" dirty="0"/>
              <a:t>Inventory Management as a Risk Factor: One of the most striking insights is that when our inventory-to-sales ratio increases, our profit margins fall sharply. This tells us that excess stock is directly eating into our margins, either through holding costs, dead stock, or discounting. Optimizing stock levels will significantly improve profitability.</a:t>
            </a:r>
          </a:p>
          <a:p>
            <a:r>
              <a:rPr lang="en-US" sz="1900" b="1" i="1" dirty="0"/>
              <a:t>Taxes and Category Impact :Excise taxes rise in line with sales, which is expected, but importantly, some brands are structurally more tax-heavy than others. These categories may require a different pricing or promotional strategy to remain competitive.</a:t>
            </a:r>
          </a:p>
          <a:p>
            <a:r>
              <a:rPr lang="en-US" sz="1900" b="1" i="1" dirty="0"/>
              <a:t>Different Strategies for Different Products : We found that fast-moving products don’t necessarily give us higher margins. This means we cannot apply a one-size-fits-all strategy — we’ll need a dual approach:    Push fast-moving products for revenue growth, While protecting and enhancing margins on premium or high-priced products.</a:t>
            </a:r>
          </a:p>
          <a:p>
            <a:endParaRPr lang="en-US" sz="1900" b="1" dirty="0"/>
          </a:p>
          <a:p>
            <a:pPr marL="0" indent="0" algn="ctr">
              <a:buNone/>
            </a:pPr>
            <a:r>
              <a:rPr lang="en-US" sz="1900" b="1" i="1" dirty="0"/>
              <a:t>      In summary: To drive profitability, we need to optimize three levers together — better purchasing efficiency, tighter inventory control, and smarter pricing. At the same time, we should adapt strategies by brand and product type, considering their tax impact and margin contribution.</a:t>
            </a:r>
            <a:endParaRPr lang="en-IN" sz="1900" b="1" i="1" dirty="0"/>
          </a:p>
        </p:txBody>
      </p:sp>
    </p:spTree>
    <p:extLst>
      <p:ext uri="{BB962C8B-B14F-4D97-AF65-F5344CB8AC3E}">
        <p14:creationId xmlns:p14="http://schemas.microsoft.com/office/powerpoint/2010/main" val="159231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8780-41DE-0165-182A-FEC8A71FE165}"/>
              </a:ext>
            </a:extLst>
          </p:cNvPr>
          <p:cNvSpPr>
            <a:spLocks noGrp="1"/>
          </p:cNvSpPr>
          <p:nvPr>
            <p:ph type="title"/>
          </p:nvPr>
        </p:nvSpPr>
        <p:spPr>
          <a:xfrm>
            <a:off x="147484" y="161803"/>
            <a:ext cx="11206316" cy="1843978"/>
          </a:xfrm>
        </p:spPr>
        <p:txBody>
          <a:bodyPr>
            <a:noAutofit/>
          </a:bodyPr>
          <a:lstStyle/>
          <a:p>
            <a:r>
              <a:rPr lang="en-US" sz="1400" b="1" i="1" dirty="0"/>
              <a:t>The bulk purchasing analysis demonstrates that strategic, larger-volume orders can generate substantial cost savings compared to frequent small orders, which drive up unit costs and reduce profitability. To capitalize on this, the company should implement a structured bulk purchasing strategy supported by stronger supplier negotiations. By committing to larger volumes where demand is predictable, the business can secure more favorable pricing and terms, thereby improving overall margins.</a:t>
            </a:r>
            <a:br>
              <a:rPr lang="en-US" sz="1400" b="1" i="1" dirty="0"/>
            </a:br>
            <a:r>
              <a:rPr lang="en-US" sz="1400" b="1" i="1" dirty="0"/>
              <a:t>At the same time, effective inventory planning is essential to ensure that bulk buying does not result in overstocking, higher holding costs, or increased risk of dead stock. Demand forecasting tools and replenishment models should be employed to strike the right balance between cost savings and inventory efficiency. Consolidating small, frequent orders into larger planned purchases will not only reduce costs but also streamline logistics, further enhancing operational performance.</a:t>
            </a:r>
            <a:br>
              <a:rPr lang="en-US" sz="1400" b="1" i="1" dirty="0"/>
            </a:br>
            <a:endParaRPr lang="en-IN" sz="1400" b="1" i="1" dirty="0"/>
          </a:p>
        </p:txBody>
      </p:sp>
      <p:pic>
        <p:nvPicPr>
          <p:cNvPr id="5" name="Content Placeholder 4">
            <a:extLst>
              <a:ext uri="{FF2B5EF4-FFF2-40B4-BE49-F238E27FC236}">
                <a16:creationId xmlns:a16="http://schemas.microsoft.com/office/drawing/2014/main" id="{06408233-EF4A-04D4-3970-CD3F50FDDCFB}"/>
              </a:ext>
            </a:extLst>
          </p:cNvPr>
          <p:cNvPicPr>
            <a:picLocks noGrp="1" noChangeAspect="1"/>
          </p:cNvPicPr>
          <p:nvPr>
            <p:ph idx="1"/>
          </p:nvPr>
        </p:nvPicPr>
        <p:blipFill>
          <a:blip r:embed="rId2"/>
          <a:stretch>
            <a:fillRect/>
          </a:stretch>
        </p:blipFill>
        <p:spPr>
          <a:xfrm>
            <a:off x="3355886" y="1619148"/>
            <a:ext cx="8688630" cy="5077050"/>
          </a:xfrm>
          <a:prstGeom prst="rect">
            <a:avLst/>
          </a:prstGeom>
        </p:spPr>
      </p:pic>
    </p:spTree>
    <p:extLst>
      <p:ext uri="{BB962C8B-B14F-4D97-AF65-F5344CB8AC3E}">
        <p14:creationId xmlns:p14="http://schemas.microsoft.com/office/powerpoint/2010/main" val="1296745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16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E908F-69EE-3934-A129-96B0D30DB993}"/>
              </a:ext>
            </a:extLst>
          </p:cNvPr>
          <p:cNvSpPr>
            <a:spLocks noGrp="1"/>
          </p:cNvSpPr>
          <p:nvPr>
            <p:ph type="title"/>
          </p:nvPr>
        </p:nvSpPr>
        <p:spPr>
          <a:xfrm>
            <a:off x="317090" y="296299"/>
            <a:ext cx="10515600" cy="1325563"/>
          </a:xfrm>
        </p:spPr>
        <p:txBody>
          <a:bodyPr/>
          <a:lstStyle/>
          <a:p>
            <a:r>
              <a:rPr lang="en-IN" dirty="0"/>
              <a:t>Red Flags🚩 </a:t>
            </a:r>
          </a:p>
        </p:txBody>
      </p:sp>
      <p:pic>
        <p:nvPicPr>
          <p:cNvPr id="5" name="Content Placeholder 4">
            <a:extLst>
              <a:ext uri="{FF2B5EF4-FFF2-40B4-BE49-F238E27FC236}">
                <a16:creationId xmlns:a16="http://schemas.microsoft.com/office/drawing/2014/main" id="{CDC4DEDC-BDB6-DAC3-2742-8D5F856A9817}"/>
              </a:ext>
            </a:extLst>
          </p:cNvPr>
          <p:cNvPicPr>
            <a:picLocks noGrp="1" noChangeAspect="1"/>
          </p:cNvPicPr>
          <p:nvPr>
            <p:ph idx="1"/>
          </p:nvPr>
        </p:nvPicPr>
        <p:blipFill>
          <a:blip r:embed="rId2"/>
          <a:stretch>
            <a:fillRect/>
          </a:stretch>
        </p:blipFill>
        <p:spPr>
          <a:xfrm>
            <a:off x="3419823" y="1766631"/>
            <a:ext cx="8597000" cy="4973381"/>
          </a:xfrm>
          <a:prstGeom prst="rect">
            <a:avLst/>
          </a:prstGeom>
        </p:spPr>
      </p:pic>
      <p:sp>
        <p:nvSpPr>
          <p:cNvPr id="6" name="TextBox 5">
            <a:extLst>
              <a:ext uri="{FF2B5EF4-FFF2-40B4-BE49-F238E27FC236}">
                <a16:creationId xmlns:a16="http://schemas.microsoft.com/office/drawing/2014/main" id="{6B65F781-28D1-49B3-2DA7-CF50DFBFCC81}"/>
              </a:ext>
            </a:extLst>
          </p:cNvPr>
          <p:cNvSpPr txBox="1"/>
          <p:nvPr/>
        </p:nvSpPr>
        <p:spPr>
          <a:xfrm>
            <a:off x="175177" y="1766631"/>
            <a:ext cx="2941649" cy="4524315"/>
          </a:xfrm>
          <a:prstGeom prst="rect">
            <a:avLst/>
          </a:prstGeom>
          <a:noFill/>
        </p:spPr>
        <p:txBody>
          <a:bodyPr wrap="square" rtlCol="0">
            <a:spAutoFit/>
          </a:bodyPr>
          <a:lstStyle/>
          <a:p>
            <a:r>
              <a:rPr lang="en-US" sz="1600" i="1" dirty="0"/>
              <a:t>These vendors contribute the least to the company’s bottom line, tying up resources or possibly even resulting in losses. It’s a clear signal to re-examine contracts, pricing, and strategies with these suppliers. The company might consider negotiating better terms, reducing purchases, or replacing vendors whose products don’t sell well or yield sufficient margins. Reviewing this chart helps management prioritize improvement efforts—focusing first on relationships or processes that most drag down profitability.</a:t>
            </a:r>
            <a:endParaRPr lang="en-IN" sz="1600" i="1" dirty="0"/>
          </a:p>
        </p:txBody>
      </p:sp>
    </p:spTree>
    <p:extLst>
      <p:ext uri="{BB962C8B-B14F-4D97-AF65-F5344CB8AC3E}">
        <p14:creationId xmlns:p14="http://schemas.microsoft.com/office/powerpoint/2010/main" val="1808644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2039</Words>
  <Application>Microsoft Office PowerPoint</Application>
  <PresentationFormat>Widescreen</PresentationFormat>
  <Paragraphs>80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Arial</vt:lpstr>
      <vt:lpstr>Bahnschrift</vt:lpstr>
      <vt:lpstr>Calibri</vt:lpstr>
      <vt:lpstr>Calibri Light</vt:lpstr>
      <vt:lpstr>Wingdings</vt:lpstr>
      <vt:lpstr>Office Theme</vt:lpstr>
      <vt:lpstr>PowerPoint Presentation</vt:lpstr>
      <vt:lpstr>Main Business Concerns :</vt:lpstr>
      <vt:lpstr>Key Findings :</vt:lpstr>
      <vt:lpstr>PowerPoint Presentation</vt:lpstr>
      <vt:lpstr>Top 10 vendors by Count : The chart on the left lists the Top 10 Vendors by Count, meaning it ranks vendors by how many times they appear in the company’s records. MARTIGNETTI COMPANIES is by far the most frequent vendor, followed by others like ULTRA BEVERAGE COMPANY LLP and M S WALKER INC. This suggests that a large portion of orders or purchases are concentrated among just a few main suppliers.  Top 10 Products by Count : The chart on the right shows the Top 10 Products by Count—the products the company purchases most often. Southern Comfort is the most frequently purchased product, followed by brands like Bacardi Superior Rum and Jager meister Liqueur. The fact that a few products dominate purchasing activity could mean these are best-sellers or essentials for the business. </vt:lpstr>
      <vt:lpstr>Sales growth directly drives profit — strong positive correlation. Excess inventory reduces profit margins — tighter inventory control is needed. Faster-selling products improve efficiency — prioritize high turnover items. High-tax products still deliver strong profits — focus on high-margin categories. Purchasing aligns well with sales — procurement is on track but can be optimized for margin. Focus Areas: Optimize inventory, invest in fast-moving and profitable products, and monitor high-tax categories for sustained performance. </vt:lpstr>
      <vt:lpstr>PowerPoint Presentation</vt:lpstr>
      <vt:lpstr>The bulk purchasing analysis demonstrates that strategic, larger-volume orders can generate substantial cost savings compared to frequent small orders, which drive up unit costs and reduce profitability. To capitalize on this, the company should implement a structured bulk purchasing strategy supported by stronger supplier negotiations. By committing to larger volumes where demand is predictable, the business can secure more favorable pricing and terms, thereby improving overall margins. At the same time, effective inventory planning is essential to ensure that bulk buying does not result in overstocking, higher holding costs, or increased risk of dead stock. Demand forecasting tools and replenishment models should be employed to strike the right balance between cost savings and inventory efficiency. Consolidating small, frequent orders into larger planned purchases will not only reduce costs but also streamline logistics, further enhancing operational performance. </vt:lpstr>
      <vt:lpstr>Red Flags🚩 </vt:lpstr>
      <vt:lpstr>8729 - Smirnoff Light Strawberry has the highest freight cost percentage and the lowest (negative) profit margin. 27934 - Terruzzi &amp; Puthod  Vernaccia also shows high freight costs but slightly better profit margin than Smirnoff. 819 - Scoresby Scotch and 16425 - Kirkland Signature Supr Brdx have relatively lower freight percentages but still show negative profit margins. Overall, all these products have negative profit margins, with freight cost appearing as a significant contributing factor. </vt:lpstr>
      <vt:lpstr>The low-selling vendors are selling products that are very profitable per unit, but their sales volume is low. This indicates untapped potential: if you can increase sales of these products, overall profitability could rise significantly. Our analysis shows that while top-selling vendors generate the highest revenue, their average profit margin is lower (~31.5%). In contrast, low-selling vendors have a higher average profit margin (~39.3%), indicating that some high-margin products are underperforming in sales. This suggests an opportunity to increase overall profitability by focusing on marketing or promoting these high-margin, low-selling products while optimizing costs for high-volume, lower-margin items.</vt:lpstr>
      <vt:lpstr>HYPOTHESIS TESTING--    </vt:lpstr>
      <vt:lpstr>“Our analysis shows a statistically significant difference in profit margins between top-selling and low-selling vendors. The top-selling vendors have lower profit margins compared to low-selling vendors, and this difference is highly unlikely to be due to chance. In business terms, this means that while top-selling vendors drive higher revenue, the low-selling vendors are more profitable per sale. This insight suggests that we should focus not only on sales volume but also on optimizing profitability, for example by promoting high-margin low-selling items or negotiating better terms with top-selling vendors to improve their margins.” </vt:lpstr>
      <vt:lpstr>Recommendation Summary :</vt:lpstr>
      <vt:lpstr>Summary of Recommendations- For Executive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MONA GAJWANI</dc:creator>
  <cp:lastModifiedBy>MONA GAJWANI</cp:lastModifiedBy>
  <cp:revision>3</cp:revision>
  <dcterms:created xsi:type="dcterms:W3CDTF">2025-09-16T13:24:10Z</dcterms:created>
  <dcterms:modified xsi:type="dcterms:W3CDTF">2025-09-17T07:37:33Z</dcterms:modified>
</cp:coreProperties>
</file>