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335" r:id="rId14"/>
    <p:sldId id="289" r:id="rId15"/>
    <p:sldId id="291" r:id="rId16"/>
    <p:sldId id="293" r:id="rId17"/>
    <p:sldId id="294" r:id="rId18"/>
    <p:sldId id="295" r:id="rId19"/>
    <p:sldId id="296" r:id="rId20"/>
    <p:sldId id="297" r:id="rId21"/>
    <p:sldId id="322" r:id="rId22"/>
    <p:sldId id="299" r:id="rId23"/>
    <p:sldId id="323" r:id="rId24"/>
    <p:sldId id="336" r:id="rId25"/>
    <p:sldId id="300" r:id="rId26"/>
    <p:sldId id="302" r:id="rId27"/>
    <p:sldId id="305"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p:restoredTop sz="86485"/>
  </p:normalViewPr>
  <p:slideViewPr>
    <p:cSldViewPr snapToGrid="0" snapToObjects="1">
      <p:cViewPr varScale="1">
        <p:scale>
          <a:sx n="130" d="100"/>
          <a:sy n="130" d="100"/>
        </p:scale>
        <p:origin x="208"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10/15/18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a:t>Job Submission and Load Balancer</a:t>
            </a:r>
            <a:endParaRPr lang="en-US" dirty="0"/>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C96B039-2CCF-4B4B-B301-7697DB5A5277}"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8F61728-19A9-6B45-B2A7-E5492F517840}"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59111" y="6356350"/>
            <a:ext cx="1108636" cy="365125"/>
          </a:xfrm>
          <a:prstGeom prst="rect">
            <a:avLst/>
          </a:prstGeom>
          <a:ln>
            <a:solidFill>
              <a:schemeClr val="tx1"/>
            </a:solidFill>
          </a:ln>
        </p:spPr>
        <p:txBody>
          <a:bodyPr anchor="ctr" anchorCtr="0"/>
          <a:lstStyle>
            <a:lvl1pPr algn="ctr">
              <a:defRPr sz="1200">
                <a:solidFill>
                  <a:schemeClr val="tx1"/>
                </a:solidFill>
              </a:defRPr>
            </a:lvl1pPr>
          </a:lstStyle>
          <a:p>
            <a:fld id="{608DF0DA-981B-6344-88FB-9152BD05C7AB}" type="datetime1">
              <a:rPr lang="en-US" smtClean="0"/>
              <a:t>10/15/18</a:t>
            </a:fld>
            <a:endParaRPr lang="en-US" dirty="0"/>
          </a:p>
        </p:txBody>
      </p:sp>
      <p:sp>
        <p:nvSpPr>
          <p:cNvPr id="5" name="Footer Placeholder 4"/>
          <p:cNvSpPr>
            <a:spLocks noGrp="1"/>
          </p:cNvSpPr>
          <p:nvPr>
            <p:ph type="ftr" sz="quarter" idx="11"/>
          </p:nvPr>
        </p:nvSpPr>
        <p:spPr>
          <a:xfrm>
            <a:off x="4109428" y="6356350"/>
            <a:ext cx="4114800" cy="365125"/>
          </a:xfrm>
          <a:prstGeom prst="rect">
            <a:avLst/>
          </a:prstGeom>
          <a:ln>
            <a:solidFill>
              <a:schemeClr val="tx1"/>
            </a:solidFill>
          </a:ln>
        </p:spPr>
        <p:txBody>
          <a:bodyPr/>
          <a:lstStyle>
            <a:lvl1pPr>
              <a:defRPr>
                <a:solidFill>
                  <a:schemeClr val="tx1"/>
                </a:solidFill>
              </a:defRPr>
            </a:lvl1pPr>
          </a:lstStyle>
          <a:p>
            <a:r>
              <a:rPr lang="en-US" dirty="0"/>
              <a:t>Job Submission and Load Balancer</a:t>
            </a:r>
          </a:p>
        </p:txBody>
      </p:sp>
      <p:sp>
        <p:nvSpPr>
          <p:cNvPr id="6" name="Slide Number Placeholder 5"/>
          <p:cNvSpPr>
            <a:spLocks noGrp="1"/>
          </p:cNvSpPr>
          <p:nvPr>
            <p:ph type="sldNum" sz="quarter" idx="12"/>
          </p:nvPr>
        </p:nvSpPr>
        <p:spPr>
          <a:xfrm>
            <a:off x="8494688" y="6356350"/>
            <a:ext cx="682920" cy="365125"/>
          </a:xfrm>
          <a:ln>
            <a:solidFill>
              <a:schemeClr val="tx1"/>
            </a:solidFill>
          </a:ln>
        </p:spPr>
        <p:txBody>
          <a:bodyPr/>
          <a:lstStyle>
            <a:lvl1pPr>
              <a:defRPr>
                <a:solidFill>
                  <a:schemeClr val="tx1"/>
                </a:solidFill>
              </a:defRPr>
            </a:lvl1pPr>
          </a:lstStyle>
          <a:p>
            <a:fld id="{DD321DBF-325B-3546-BAAF-4F6E3B3181FF}" type="slidenum">
              <a:rPr lang="en-US" smtClean="0"/>
              <a:pPr/>
              <a:t>‹#›</a:t>
            </a:fld>
            <a:endParaRPr lang="en-US" dirty="0"/>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20B068F4-CB99-6240-93C8-CEF97BA3E502}"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ACC6D769-7553-6B4C-9C89-76DF0A684E98}"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fld id="{682316CF-5DE1-0F47-8303-8D12A39A60F3}" type="datetime1">
              <a:rPr lang="en-US" smtClean="0"/>
              <a:t>10/15/18</a:t>
            </a:fld>
            <a:endParaRPr lang="en-US"/>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fld id="{D59C1FD3-7206-624E-83BF-FD451D8341F4}" type="datetime1">
              <a:rPr lang="en-US" smtClean="0"/>
              <a:t>10/15/18</a:t>
            </a:fld>
            <a:endParaRPr lang="en-US"/>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fld id="{D05660D4-63A3-7E4D-8F52-BADD2558D752}" type="datetime1">
              <a:rPr lang="en-US" smtClean="0"/>
              <a:t>10/15/18</a:t>
            </a:fld>
            <a:endParaRPr lang="en-US"/>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FCA0986E-711F-3C47-9CAC-B542B420B41F}"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63E37EC7-F07A-BF46-9088-A285A8762BE3}"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Job Submission and Load Balancer</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Final_Tutorials/blob/master/General_Computing_Topics/Basics_Supercomputing/2017_January/%5b04%5d_Submitting_Jobs_to_the_Supercomputer.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RMACC/blob/master/2017/How_Access_Summit/how_access_summit_2017.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Final_Tutorials/blob/master/General_Computing_Topics/EfficientSerialSubmission/EfficientSerial.pdf" TargetMode="External"/><Relationship Id="rId5" Type="http://schemas.openxmlformats.org/officeDocument/2006/relationships/hyperlink" Target="https://github.com/ResearchComputing/Basics_Supercomputing/blob/master/2017_July/Day_One/%5b04%5d_submitting_jobs_supercomputer.pdf" TargetMode="External"/><Relationship Id="rId4" Type="http://schemas.openxmlformats.org/officeDocument/2006/relationships/hyperlink" Target="https://github.com/rctraining/HPC_Short_Course_Fall_20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curc-names" TargetMode="External"/><Relationship Id="rId7" Type="http://schemas.openxmlformats.org/officeDocument/2006/relationships/hyperlink" Target="https://github.com/ResearchComputing/Research-Computing-User-Tutorials/wiki/The-Load-Balancer-Tool"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6" Type="http://schemas.openxmlformats.org/officeDocument/2006/relationships/hyperlink" Target="https://slurm.schedmd.com/quickstart.html" TargetMode="External"/><Relationship Id="rId5" Type="http://schemas.openxmlformats.org/officeDocument/2006/relationships/hyperlink" Target="https://github.com/rctraining/HPC_Short_Course_Spring_2018" TargetMode="External"/><Relationship Id="rId4" Type="http://schemas.openxmlformats.org/officeDocument/2006/relationships/hyperlink" Target="mailto:rc-help@Colorado.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4"/>
              </a:rPr>
              <a:t>https://github.com/rctraining/HPC_Short_Course_Fall_2018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5">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
        <p:nvSpPr>
          <p:cNvPr id="3" name="Date Placeholder 2">
            <a:extLst>
              <a:ext uri="{FF2B5EF4-FFF2-40B4-BE49-F238E27FC236}">
                <a16:creationId xmlns:a16="http://schemas.microsoft.com/office/drawing/2014/main" id="{2F749640-6454-CB44-BD27-14A679ED205D}"/>
              </a:ext>
            </a:extLst>
          </p:cNvPr>
          <p:cNvSpPr>
            <a:spLocks noGrp="1"/>
          </p:cNvSpPr>
          <p:nvPr>
            <p:ph type="dt" sz="half" idx="10"/>
          </p:nvPr>
        </p:nvSpPr>
        <p:spPr/>
        <p:txBody>
          <a:bodyPr/>
          <a:lstStyle/>
          <a:p>
            <a:fld id="{43B8FEF4-1D80-0845-BFC9-5095B6FA6B75}" type="datetime1">
              <a:rPr lang="en-US" smtClean="0"/>
              <a:t>10/15/18</a:t>
            </a:fld>
            <a:endParaRPr lang="en-US"/>
          </a:p>
        </p:txBody>
      </p:sp>
      <p:sp>
        <p:nvSpPr>
          <p:cNvPr id="4" name="Footer Placeholder 3">
            <a:extLst>
              <a:ext uri="{FF2B5EF4-FFF2-40B4-BE49-F238E27FC236}">
                <a16:creationId xmlns:a16="http://schemas.microsoft.com/office/drawing/2014/main" id="{38AAE535-FB87-EC4B-B49C-EE293B15E4C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591AB1A-E2B2-EC49-9DDF-5363915B20A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4F9A3F93-39EC-B249-86D3-657FD44B1D46}"/>
              </a:ext>
            </a:extLst>
          </p:cNvPr>
          <p:cNvSpPr>
            <a:spLocks noGrp="1"/>
          </p:cNvSpPr>
          <p:nvPr>
            <p:ph type="dt" sz="half" idx="10"/>
          </p:nvPr>
        </p:nvSpPr>
        <p:spPr/>
        <p:txBody>
          <a:bodyPr/>
          <a:lstStyle/>
          <a:p>
            <a:fld id="{C88D18B9-AC9F-A44E-A5F3-5B376F9C4741}" type="datetime1">
              <a:rPr lang="en-US" smtClean="0"/>
              <a:t>10/15/18</a:t>
            </a:fld>
            <a:endParaRPr lang="en-US"/>
          </a:p>
        </p:txBody>
      </p:sp>
      <p:sp>
        <p:nvSpPr>
          <p:cNvPr id="3" name="Footer Placeholder 2">
            <a:extLst>
              <a:ext uri="{FF2B5EF4-FFF2-40B4-BE49-F238E27FC236}">
                <a16:creationId xmlns:a16="http://schemas.microsoft.com/office/drawing/2014/main" id="{0414980A-AF1F-F046-8BFE-D1098829B04A}"/>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B0E552AF-073F-E54F-9B77-AA1D68B7E63F}"/>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
        <p:nvSpPr>
          <p:cNvPr id="3" name="Date Placeholder 2">
            <a:extLst>
              <a:ext uri="{FF2B5EF4-FFF2-40B4-BE49-F238E27FC236}">
                <a16:creationId xmlns:a16="http://schemas.microsoft.com/office/drawing/2014/main" id="{33F9A5D6-4D7F-2444-9A80-525326465F88}"/>
              </a:ext>
            </a:extLst>
          </p:cNvPr>
          <p:cNvSpPr>
            <a:spLocks noGrp="1"/>
          </p:cNvSpPr>
          <p:nvPr>
            <p:ph type="dt" sz="half" idx="10"/>
          </p:nvPr>
        </p:nvSpPr>
        <p:spPr/>
        <p:txBody>
          <a:bodyPr/>
          <a:lstStyle/>
          <a:p>
            <a:fld id="{88D93956-398C-7546-90D4-658196C38CC9}" type="datetime1">
              <a:rPr lang="en-US" smtClean="0"/>
              <a:t>10/15/18</a:t>
            </a:fld>
            <a:endParaRPr lang="en-US"/>
          </a:p>
        </p:txBody>
      </p:sp>
      <p:sp>
        <p:nvSpPr>
          <p:cNvPr id="4" name="Footer Placeholder 3">
            <a:extLst>
              <a:ext uri="{FF2B5EF4-FFF2-40B4-BE49-F238E27FC236}">
                <a16:creationId xmlns:a16="http://schemas.microsoft.com/office/drawing/2014/main" id="{0E7D62E0-6BF7-9747-8D51-73CCD1D828C8}"/>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7E7B71B-826B-1049-B3E6-696AB07A1C3A}"/>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‘tutorial1’</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
        <p:nvSpPr>
          <p:cNvPr id="3" name="Date Placeholder 2">
            <a:extLst>
              <a:ext uri="{FF2B5EF4-FFF2-40B4-BE49-F238E27FC236}">
                <a16:creationId xmlns:a16="http://schemas.microsoft.com/office/drawing/2014/main" id="{083D43FC-A09E-CF41-827D-68ACCE4B76D4}"/>
              </a:ext>
            </a:extLst>
          </p:cNvPr>
          <p:cNvSpPr>
            <a:spLocks noGrp="1"/>
          </p:cNvSpPr>
          <p:nvPr>
            <p:ph type="dt" sz="half" idx="10"/>
          </p:nvPr>
        </p:nvSpPr>
        <p:spPr/>
        <p:txBody>
          <a:bodyPr/>
          <a:lstStyle/>
          <a:p>
            <a:fld id="{594A3C4D-418F-664F-A21C-22B9048F5FE5}" type="datetime1">
              <a:rPr lang="en-US" smtClean="0"/>
              <a:t>10/15/18</a:t>
            </a:fld>
            <a:endParaRPr lang="en-US"/>
          </a:p>
        </p:txBody>
      </p:sp>
      <p:sp>
        <p:nvSpPr>
          <p:cNvPr id="4" name="Footer Placeholder 3">
            <a:extLst>
              <a:ext uri="{FF2B5EF4-FFF2-40B4-BE49-F238E27FC236}">
                <a16:creationId xmlns:a16="http://schemas.microsoft.com/office/drawing/2014/main" id="{17A25963-5656-4B42-B389-F5D0224950C6}"/>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C6816E6C-72C2-E847-B13A-06F940469E27}"/>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2E8-0158-F44A-B1B2-2FC038DF63D1}"/>
              </a:ext>
            </a:extLst>
          </p:cNvPr>
          <p:cNvSpPr>
            <a:spLocks noGrp="1"/>
          </p:cNvSpPr>
          <p:nvPr>
            <p:ph type="title"/>
          </p:nvPr>
        </p:nvSpPr>
        <p:spPr>
          <a:xfrm>
            <a:off x="838200" y="365125"/>
            <a:ext cx="10515600" cy="863907"/>
          </a:xfrm>
        </p:spPr>
        <p:txBody>
          <a:bodyPr/>
          <a:lstStyle/>
          <a:p>
            <a:r>
              <a:rPr lang="en-US" dirty="0" err="1"/>
              <a:t>submit_hostname.sh</a:t>
            </a:r>
            <a:endParaRPr lang="en-US" dirty="0"/>
          </a:p>
        </p:txBody>
      </p:sp>
      <p:sp>
        <p:nvSpPr>
          <p:cNvPr id="3" name="Content Placeholder 2">
            <a:extLst>
              <a:ext uri="{FF2B5EF4-FFF2-40B4-BE49-F238E27FC236}">
                <a16:creationId xmlns:a16="http://schemas.microsoft.com/office/drawing/2014/main" id="{DD169202-97AD-9844-BF85-C9CAB7DE4C12}"/>
              </a:ext>
            </a:extLst>
          </p:cNvPr>
          <p:cNvSpPr>
            <a:spLocks noGrp="1"/>
          </p:cNvSpPr>
          <p:nvPr>
            <p:ph idx="1"/>
          </p:nvPr>
        </p:nvSpPr>
        <p:spPr>
          <a:xfrm>
            <a:off x="838200" y="1229032"/>
            <a:ext cx="10515600" cy="473873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Courier New" panose="02070309020205020404" pitchFamily="49" charset="0"/>
                <a:cs typeface="Courier New" panose="02070309020205020404" pitchFamily="49" charset="0"/>
              </a:rPr>
              <a:t>#SBATCH --nodes=1			# Number of requested nodes</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=1			# Number of requested cores</a:t>
            </a:r>
          </a:p>
          <a:p>
            <a:pPr marL="0" indent="0">
              <a:buNone/>
            </a:pPr>
            <a:r>
              <a:rPr lang="en-US" dirty="0">
                <a:latin typeface="Courier New" panose="02070309020205020404" pitchFamily="49" charset="0"/>
                <a:cs typeface="Courier New" panose="02070309020205020404" pitchFamily="49" charset="0"/>
              </a:rPr>
              <a:t>#SBATCH --time=0:01:00		# Max wall time</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qos</a:t>
            </a:r>
            <a:r>
              <a:rPr lang="en-US" dirty="0">
                <a:latin typeface="Courier New" panose="02070309020205020404" pitchFamily="49" charset="0"/>
                <a:cs typeface="Courier New" panose="02070309020205020404" pitchFamily="49" charset="0"/>
              </a:rPr>
              <a:t>=testing		# Specify QOS</a:t>
            </a:r>
          </a:p>
          <a:p>
            <a:pPr marL="0" indent="0">
              <a:buNone/>
            </a:pPr>
            <a:r>
              <a:rPr lang="en-US" dirty="0">
                <a:latin typeface="Courier New" panose="02070309020205020404" pitchFamily="49" charset="0"/>
                <a:cs typeface="Courier New" panose="02070309020205020404" pitchFamily="49" charset="0"/>
              </a:rPr>
              <a:t>#SBATCH --partition=</a:t>
            </a:r>
            <a:r>
              <a:rPr lang="en-US" dirty="0" err="1">
                <a:latin typeface="Courier New" panose="02070309020205020404" pitchFamily="49" charset="0"/>
                <a:cs typeface="Courier New" panose="02070309020205020404" pitchFamily="49" charset="0"/>
              </a:rPr>
              <a:t>shas</a:t>
            </a:r>
            <a:r>
              <a:rPr lang="en-US" dirty="0">
                <a:latin typeface="Courier New" panose="02070309020205020404" pitchFamily="49" charset="0"/>
                <a:cs typeface="Courier New" panose="02070309020205020404" pitchFamily="49" charset="0"/>
              </a:rPr>
              <a:t>-testing	# Specify Summit Haswell nodes</a:t>
            </a:r>
          </a:p>
          <a:p>
            <a:pPr marL="0" indent="0">
              <a:buNone/>
            </a:pPr>
            <a:r>
              <a:rPr lang="en-US" dirty="0">
                <a:latin typeface="Courier New" panose="02070309020205020404" pitchFamily="49" charset="0"/>
                <a:cs typeface="Courier New" panose="02070309020205020404" pitchFamily="49" charset="0"/>
              </a:rPr>
              <a:t>#SBATCH --output=hostname_%</a:t>
            </a:r>
            <a:r>
              <a:rPr lang="en-US" dirty="0" err="1">
                <a:latin typeface="Courier New" panose="02070309020205020404" pitchFamily="49" charset="0"/>
                <a:cs typeface="Courier New" panose="02070309020205020404" pitchFamily="49" charset="0"/>
              </a:rPr>
              <a:t>j.out</a:t>
            </a:r>
            <a:r>
              <a:rPr lang="en-US" dirty="0">
                <a:latin typeface="Courier New" panose="02070309020205020404" pitchFamily="49" charset="0"/>
                <a:cs typeface="Courier New" panose="02070309020205020404" pitchFamily="49" charset="0"/>
              </a:rPr>
              <a:t>	# Rename standard output file</a:t>
            </a:r>
          </a:p>
          <a:p>
            <a:pPr marL="0" indent="0">
              <a:buNone/>
            </a:pPr>
            <a:r>
              <a:rPr lang="en-US"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Written by:		Shelley Knuth, 15 July 2016</a:t>
            </a:r>
          </a:p>
          <a:p>
            <a:pPr marL="0" indent="0">
              <a:buNone/>
            </a:pPr>
            <a:r>
              <a:rPr lang="en-US" dirty="0">
                <a:latin typeface="Courier New" panose="02070309020205020404" pitchFamily="49" charset="0"/>
                <a:cs typeface="Courier New" panose="02070309020205020404" pitchFamily="49" charset="0"/>
              </a:rPr>
              <a:t># Updated by:		Andy Monaghan, 8 March 2018</a:t>
            </a:r>
          </a:p>
          <a:p>
            <a:pPr marL="0" indent="0">
              <a:buNone/>
            </a:pPr>
            <a:r>
              <a:rPr lang="en-US" dirty="0">
                <a:latin typeface="Courier New" panose="02070309020205020404" pitchFamily="49" charset="0"/>
                <a:cs typeface="Courier New" panose="02070309020205020404" pitchFamily="49" charset="0"/>
              </a:rPr>
              <a:t># Purpose:		Demonstrate how to run a batch job on RC resources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purge all existing modules</a:t>
            </a:r>
          </a:p>
          <a:p>
            <a:pPr marL="0" indent="0">
              <a:buNone/>
            </a:pPr>
            <a:r>
              <a:rPr lang="en-US" dirty="0">
                <a:latin typeface="Courier New" panose="02070309020205020404" pitchFamily="49" charset="0"/>
                <a:cs typeface="Courier New" panose="02070309020205020404" pitchFamily="49" charset="0"/>
              </a:rPr>
              <a:t>module purge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hostname</a:t>
            </a:r>
          </a:p>
          <a:p>
            <a:endParaRPr lang="en-US" dirty="0"/>
          </a:p>
        </p:txBody>
      </p:sp>
      <p:sp>
        <p:nvSpPr>
          <p:cNvPr id="4" name="Date Placeholder 3">
            <a:extLst>
              <a:ext uri="{FF2B5EF4-FFF2-40B4-BE49-F238E27FC236}">
                <a16:creationId xmlns:a16="http://schemas.microsoft.com/office/drawing/2014/main" id="{394E4A7A-9954-6843-8EC3-A2E616D41ED9}"/>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BEF6DD9C-FAFD-6940-860F-F63B9170EA2A}"/>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F9460FC-F4F8-0943-8B7E-083142A1FAEE}"/>
              </a:ext>
            </a:extLst>
          </p:cNvPr>
          <p:cNvSpPr>
            <a:spLocks noGrp="1"/>
          </p:cNvSpPr>
          <p:nvPr>
            <p:ph type="sldNum" sz="quarter" idx="12"/>
          </p:nvPr>
        </p:nvSpPr>
        <p:spPr/>
        <p:txBody>
          <a:bodyPr/>
          <a:lstStyle/>
          <a:p>
            <a:fld id="{DD321DBF-325B-3546-BAAF-4F6E3B3181FF}" type="slidenum">
              <a:rPr lang="en-US" smtClean="0"/>
              <a:pPr/>
              <a:t>13</a:t>
            </a:fld>
            <a:endParaRPr lang="en-US" dirty="0"/>
          </a:p>
        </p:txBody>
      </p:sp>
    </p:spTree>
    <p:extLst>
      <p:ext uri="{BB962C8B-B14F-4D97-AF65-F5344CB8AC3E}">
        <p14:creationId xmlns:p14="http://schemas.microsoft.com/office/powerpoint/2010/main" val="345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1787"/>
            <a:ext cx="10515600" cy="1325563"/>
          </a:xfrm>
        </p:spPr>
        <p:txBody>
          <a:bodyPr/>
          <a:lstStyle/>
          <a:p>
            <a:r>
              <a:rPr lang="en-US" dirty="0"/>
              <a:t>Running the job script</a:t>
            </a:r>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5208639" cy="4052391"/>
          </a:xfrm>
        </p:spPr>
        <p:txBody>
          <a:bodyPr wrap="square">
            <a:spAutoFit/>
          </a:bodyPr>
          <a:lstStyle/>
          <a:p>
            <a:pPr marL="0" indent="0">
              <a:buNone/>
            </a:pPr>
            <a:r>
              <a:rPr lang="en-US" sz="1800" spc="-3" dirty="0">
                <a:solidFill>
                  <a:srgbClr val="2F2B20"/>
                </a:solidFill>
                <a:latin typeface="Arial" panose="020B0604020202020204" pitchFamily="34" charset="0"/>
                <a:cs typeface="Arial" panose="020B0604020202020204" pitchFamily="34" charset="0"/>
              </a:rPr>
              <a:t>Submit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submit_hostname.sh</a:t>
            </a:r>
            <a:endParaRPr lang="en-US" sz="1800" dirty="0">
              <a:latin typeface="Times New Roman"/>
              <a:cs typeface="Times New Roman"/>
            </a:endParaRPr>
          </a:p>
          <a:p>
            <a:pPr marL="0" indent="0">
              <a:buNone/>
            </a:pPr>
            <a:endParaRPr lang="en-US" sz="1800" spc="-3" dirty="0">
              <a:solidFill>
                <a:srgbClr val="2F2B20"/>
              </a:solidFill>
              <a:latin typeface="Arial" panose="020B0604020202020204" pitchFamily="34" charset="0"/>
              <a:cs typeface="Arial" panose="020B0604020202020204" pitchFamily="34" charset="0"/>
            </a:endParaRPr>
          </a:p>
          <a:p>
            <a:pPr marL="0" indent="0">
              <a:buNone/>
            </a:pPr>
            <a:r>
              <a:rPr lang="en-US" sz="1800" spc="-3"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 $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–u &lt;user&gt; / </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–q &lt;</a:t>
            </a:r>
            <a:r>
              <a:rPr lang="en-US" sz="1800" spc="-3" dirty="0" err="1">
                <a:solidFill>
                  <a:srgbClr val="2F2B20"/>
                </a:solidFill>
                <a:latin typeface="Courier New"/>
                <a:cs typeface="Courier New"/>
              </a:rPr>
              <a:t>qos</a:t>
            </a:r>
            <a:r>
              <a:rPr lang="en-US" sz="1800" spc="-3" dirty="0">
                <a:solidFill>
                  <a:srgbClr val="2F2B20"/>
                </a:solidFill>
                <a:latin typeface="Courier New"/>
                <a:cs typeface="Courier New"/>
              </a:rPr>
              <a:t>&gt;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–-format=&lt;options&gt;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scontrol</a:t>
            </a:r>
            <a:r>
              <a:rPr lang="en-US" sz="1800" spc="-3" dirty="0">
                <a:solidFill>
                  <a:srgbClr val="2F2B20"/>
                </a:solidFill>
                <a:latin typeface="Courier New"/>
                <a:cs typeface="Courier New"/>
              </a:rPr>
              <a:t> show job &lt;job number&gt;</a:t>
            </a:r>
            <a:endParaRPr lang="en-US" sz="1800" dirty="0">
              <a:latin typeface="Courier New"/>
              <a:cs typeface="Courier New"/>
            </a:endParaRPr>
          </a:p>
          <a:p>
            <a:pPr marL="0" indent="0">
              <a:lnSpc>
                <a:spcPct val="100000"/>
              </a:lnSpc>
              <a:buNone/>
            </a:pPr>
            <a:endParaRPr lang="en-US" sz="1200" dirty="0">
              <a:latin typeface="Times New Roman"/>
              <a:cs typeface="Times New Roman"/>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151845" y="5598433"/>
            <a:ext cx="9553939" cy="369332"/>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https://slurm.schedmd.com/quickstart.html</a:t>
            </a:r>
            <a:endParaRPr lang="en-US" i="1" spc="-50" dirty="0">
              <a:solidFill>
                <a:srgbClr val="999999"/>
              </a:solidFill>
              <a:latin typeface="Tahoma"/>
              <a:cs typeface="Tahoma"/>
            </a:endParaRPr>
          </a:p>
        </p:txBody>
      </p:sp>
      <p:sp>
        <p:nvSpPr>
          <p:cNvPr id="3" name="Date Placeholder 2">
            <a:extLst>
              <a:ext uri="{FF2B5EF4-FFF2-40B4-BE49-F238E27FC236}">
                <a16:creationId xmlns:a16="http://schemas.microsoft.com/office/drawing/2014/main" id="{FE0BE2AD-3363-7945-914B-412AE5327DFB}"/>
              </a:ext>
            </a:extLst>
          </p:cNvPr>
          <p:cNvSpPr>
            <a:spLocks noGrp="1"/>
          </p:cNvSpPr>
          <p:nvPr>
            <p:ph type="dt" sz="half" idx="10"/>
          </p:nvPr>
        </p:nvSpPr>
        <p:spPr/>
        <p:txBody>
          <a:bodyPr/>
          <a:lstStyle/>
          <a:p>
            <a:fld id="{88B308DE-644F-A14B-92B7-23A942437830}" type="datetime1">
              <a:rPr lang="en-US" smtClean="0"/>
              <a:t>10/15/18</a:t>
            </a:fld>
            <a:endParaRPr lang="en-US"/>
          </a:p>
        </p:txBody>
      </p:sp>
      <p:sp>
        <p:nvSpPr>
          <p:cNvPr id="4" name="Footer Placeholder 3">
            <a:extLst>
              <a:ext uri="{FF2B5EF4-FFF2-40B4-BE49-F238E27FC236}">
                <a16:creationId xmlns:a16="http://schemas.microsoft.com/office/drawing/2014/main" id="{505A38D9-D7FD-5C42-B988-4624A13EAD2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E4EB6780-D24F-FF44-AD2B-22A09E483967}"/>
              </a:ext>
            </a:extLst>
          </p:cNvPr>
          <p:cNvSpPr>
            <a:spLocks noGrp="1"/>
          </p:cNvSpPr>
          <p:nvPr>
            <p:ph type="sldNum" sz="quarter" idx="12"/>
          </p:nvPr>
        </p:nvSpPr>
        <p:spPr/>
        <p:txBody>
          <a:bodyPr/>
          <a:lstStyle/>
          <a:p>
            <a:fld id="{DD321DBF-325B-3546-BAAF-4F6E3B3181FF}" type="slidenum">
              <a:rPr lang="en-US" smtClean="0"/>
              <a:t>14</a:t>
            </a:fld>
            <a:endParaRPr lang="en-US"/>
          </a:p>
        </p:txBody>
      </p:sp>
      <p:sp>
        <p:nvSpPr>
          <p:cNvPr id="8" name="Content Placeholder 10">
            <a:extLst>
              <a:ext uri="{FF2B5EF4-FFF2-40B4-BE49-F238E27FC236}">
                <a16:creationId xmlns:a16="http://schemas.microsoft.com/office/drawing/2014/main" id="{27A826AF-3025-C249-950F-CA5B7804875B}"/>
              </a:ext>
            </a:extLst>
          </p:cNvPr>
          <p:cNvSpPr txBox="1">
            <a:spLocks/>
          </p:cNvSpPr>
          <p:nvPr/>
        </p:nvSpPr>
        <p:spPr>
          <a:xfrm>
            <a:off x="6628327" y="1282716"/>
            <a:ext cx="4725473" cy="446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spc="-3" dirty="0">
                <a:solidFill>
                  <a:srgbClr val="2F2B20"/>
                </a:solidFill>
                <a:latin typeface="Arial" panose="020B0604020202020204" pitchFamily="34" charset="0"/>
                <a:cs typeface="Arial" panose="020B0604020202020204" pitchFamily="34" charset="0"/>
              </a:rPr>
              <a:t>Look at the job output:</a:t>
            </a:r>
          </a:p>
          <a:p>
            <a:pPr marL="0" indent="0">
              <a:buFont typeface="Arial" panose="020B0604020202020204" pitchFamily="34" charset="0"/>
              <a:buNone/>
            </a:pPr>
            <a:endParaRPr lang="en-US" sz="1800" spc="-3" dirty="0">
              <a:solidFill>
                <a:srgbClr val="2F2B2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spc="-3" dirty="0">
                <a:solidFill>
                  <a:srgbClr val="2F2B20"/>
                </a:solidFill>
                <a:latin typeface="Courier New"/>
                <a:cs typeface="Courier New"/>
              </a:rPr>
              <a:t>$ more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hostname_</a:t>
            </a:r>
            <a:r>
              <a:rPr lang="en-US" sz="1800" spc="-3" dirty="0" err="1">
                <a:solidFill>
                  <a:srgbClr val="FF0000"/>
                </a:solidFill>
                <a:latin typeface="Courier New"/>
                <a:cs typeface="Courier New"/>
              </a:rPr>
              <a:t>NNNNNN</a:t>
            </a:r>
            <a:r>
              <a:rPr lang="en-US" sz="1800" spc="-3" dirty="0" err="1">
                <a:solidFill>
                  <a:srgbClr val="2F2B20"/>
                </a:solidFill>
                <a:latin typeface="Courier New"/>
                <a:cs typeface="Courier New"/>
              </a:rPr>
              <a:t>.out</a:t>
            </a:r>
            <a:endParaRPr lang="en-US" sz="1800" spc="-3" dirty="0">
              <a:solidFill>
                <a:srgbClr val="2F2B20"/>
              </a:solidFill>
              <a:latin typeface="Courier New"/>
              <a:cs typeface="Courier New"/>
            </a:endParaRPr>
          </a:p>
          <a:p>
            <a:pPr marL="0" indent="0">
              <a:buFont typeface="Arial" panose="020B0604020202020204" pitchFamily="34" charset="0"/>
              <a:buNone/>
            </a:pPr>
            <a:r>
              <a:rPr lang="en-US" sz="1800" spc="-3" dirty="0">
                <a:solidFill>
                  <a:srgbClr val="2F2B20"/>
                </a:solidFill>
                <a:latin typeface="Courier New"/>
                <a:cs typeface="Courier New"/>
              </a:rPr>
              <a:t> </a:t>
            </a:r>
          </a:p>
          <a:p>
            <a:pPr marL="0" indent="0">
              <a:buFont typeface="Arial" panose="020B0604020202020204" pitchFamily="34" charset="0"/>
              <a:buNone/>
            </a:pPr>
            <a:r>
              <a:rPr lang="en-US" sz="1800" i="1" spc="-3" dirty="0">
                <a:solidFill>
                  <a:srgbClr val="2F2B20"/>
                </a:solidFill>
                <a:latin typeface="Arial" panose="020B0604020202020204" pitchFamily="34" charset="0"/>
                <a:cs typeface="Arial" panose="020B0604020202020204" pitchFamily="34" charset="0"/>
              </a:rPr>
              <a:t>(*note that </a:t>
            </a:r>
            <a:r>
              <a:rPr lang="en-US" sz="1800" i="1" spc="-3" dirty="0">
                <a:solidFill>
                  <a:srgbClr val="FF0000"/>
                </a:solidFill>
                <a:latin typeface="Arial" panose="020B0604020202020204" pitchFamily="34" charset="0"/>
                <a:cs typeface="Arial" panose="020B0604020202020204" pitchFamily="34" charset="0"/>
              </a:rPr>
              <a:t>NNNNNN</a:t>
            </a:r>
            <a:r>
              <a:rPr lang="en-US" sz="1800" i="1" spc="-3" dirty="0">
                <a:solidFill>
                  <a:srgbClr val="2F2B20"/>
                </a:solidFill>
                <a:latin typeface="Arial" panose="020B0604020202020204" pitchFamily="34" charset="0"/>
                <a:cs typeface="Arial" panose="020B0604020202020204" pitchFamily="34" charset="0"/>
              </a:rPr>
              <a:t> is your job number)</a:t>
            </a:r>
            <a:endParaRPr lang="en-US" sz="18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2605548" y="4618176"/>
            <a:ext cx="5958349" cy="1397807"/>
          </a:xfrm>
          <a:prstGeom prst="rect">
            <a:avLst/>
          </a:prstGeom>
        </p:spPr>
        <p:txBody>
          <a:bodyPr vert="horz" wrap="square" lIns="0" tIns="12689" rIns="0" bIns="0" rtlCol="0">
            <a:spAutoFit/>
          </a:bodyPr>
          <a:lstStyle/>
          <a:p>
            <a:r>
              <a:rPr lang="en-US" dirty="0">
                <a:latin typeface="Courier New" panose="02070309020205020404" pitchFamily="49" charset="0"/>
                <a:cs typeface="Courier New" panose="02070309020205020404" pitchFamily="49" charset="0"/>
              </a:rPr>
              <a:t>echo "I am" `</a:t>
            </a:r>
            <a:r>
              <a:rPr lang="en-US" dirty="0" err="1">
                <a:latin typeface="Courier New" panose="02070309020205020404" pitchFamily="49" charset="0"/>
                <a:cs typeface="Courier New" panose="02070309020205020404" pitchFamily="49" charset="0"/>
              </a:rPr>
              <a:t>whoami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echo "Running on host" `hostname`</a:t>
            </a:r>
          </a:p>
          <a:p>
            <a:r>
              <a:rPr lang="en-US" dirty="0">
                <a:latin typeface="Courier New" panose="02070309020205020404" pitchFamily="49" charset="0"/>
                <a:cs typeface="Courier New" panose="02070309020205020404" pitchFamily="49" charset="0"/>
              </a:rPr>
              <a:t>echo "Starting Sleep"</a:t>
            </a:r>
          </a:p>
          <a:p>
            <a:r>
              <a:rPr lang="en-US" dirty="0">
                <a:latin typeface="Courier New" panose="02070309020205020404" pitchFamily="49" charset="0"/>
                <a:cs typeface="Courier New" panose="02070309020205020404" pitchFamily="49" charset="0"/>
              </a:rPr>
              <a:t>sleep 30</a:t>
            </a:r>
          </a:p>
          <a:p>
            <a:r>
              <a:rPr lang="en-US" dirty="0">
                <a:latin typeface="Courier New" panose="02070309020205020404" pitchFamily="49" charset="0"/>
                <a:cs typeface="Courier New" panose="02070309020205020404" pitchFamily="49" charset="0"/>
              </a:rPr>
              <a:t>echo "Ending Sleep. Exiting Job!"</a:t>
            </a:r>
          </a:p>
        </p:txBody>
      </p:sp>
      <p:sp>
        <p:nvSpPr>
          <p:cNvPr id="3" name="Date Placeholder 2">
            <a:extLst>
              <a:ext uri="{FF2B5EF4-FFF2-40B4-BE49-F238E27FC236}">
                <a16:creationId xmlns:a16="http://schemas.microsoft.com/office/drawing/2014/main" id="{2569C37A-12D3-DA4F-A2B7-52FEC6A8AC16}"/>
              </a:ext>
            </a:extLst>
          </p:cNvPr>
          <p:cNvSpPr>
            <a:spLocks noGrp="1"/>
          </p:cNvSpPr>
          <p:nvPr>
            <p:ph type="dt" sz="half" idx="10"/>
          </p:nvPr>
        </p:nvSpPr>
        <p:spPr/>
        <p:txBody>
          <a:bodyPr/>
          <a:lstStyle/>
          <a:p>
            <a:fld id="{55148E86-E845-044F-9CB1-4040DF1371C2}" type="datetime1">
              <a:rPr lang="en-US" smtClean="0"/>
              <a:t>10/16/18</a:t>
            </a:fld>
            <a:endParaRPr lang="en-US"/>
          </a:p>
        </p:txBody>
      </p:sp>
      <p:sp>
        <p:nvSpPr>
          <p:cNvPr id="5" name="Footer Placeholder 4">
            <a:extLst>
              <a:ext uri="{FF2B5EF4-FFF2-40B4-BE49-F238E27FC236}">
                <a16:creationId xmlns:a16="http://schemas.microsoft.com/office/drawing/2014/main" id="{AE862D69-85CA-0445-B4DA-0C70A0D57D21}"/>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9D6605CA-ACB4-6A4F-87A5-2574EB7C33EC}"/>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16809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6" name="object 6"/>
          <p:cNvSpPr txBox="1"/>
          <p:nvPr/>
        </p:nvSpPr>
        <p:spPr>
          <a:xfrm>
            <a:off x="924072" y="4142182"/>
            <a:ext cx="3493705" cy="528147"/>
          </a:xfrm>
          <a:prstGeom prst="rect">
            <a:avLst/>
          </a:prstGeom>
        </p:spPr>
        <p:txBody>
          <a:bodyPr vert="horz" wrap="square" lIns="0" tIns="12689" rIns="0" bIns="0" rtlCol="0">
            <a:spAutoFit/>
          </a:bodyPr>
          <a:lstStyle/>
          <a:p>
            <a:pPr marL="12689" marR="5075">
              <a:lnSpc>
                <a:spcPct val="119000"/>
              </a:lnSpc>
              <a:spcBef>
                <a:spcPts val="99"/>
              </a:spcBef>
            </a:pPr>
            <a:r>
              <a:rPr sz="1400"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 all</a:t>
            </a:r>
            <a:r>
              <a:rPr sz="1400" spc="-113"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existing</a:t>
            </a:r>
            <a:r>
              <a:rPr lang="en-US" sz="1400" spc="-6" dirty="0">
                <a:solidFill>
                  <a:srgbClr val="2F2B20"/>
                </a:solidFill>
                <a:latin typeface="Courier New" panose="02070309020205020404" pitchFamily="49" charset="0"/>
                <a:cs typeface="Courier New" panose="02070309020205020404" pitchFamily="49" charset="0"/>
              </a:rPr>
              <a:t> modules</a:t>
            </a:r>
          </a:p>
          <a:p>
            <a:pPr marL="12689" marR="5075">
              <a:lnSpc>
                <a:spcPct val="119000"/>
              </a:lnSpc>
              <a:spcBef>
                <a:spcPts val="99"/>
              </a:spcBef>
            </a:pPr>
            <a:r>
              <a:rPr sz="1400" spc="-6" dirty="0">
                <a:solidFill>
                  <a:srgbClr val="2F2B20"/>
                </a:solidFill>
                <a:latin typeface="Courier New" panose="02070309020205020404" pitchFamily="49" charset="0"/>
                <a:cs typeface="Courier New" panose="02070309020205020404" pitchFamily="49" charset="0"/>
              </a:rPr>
              <a:t>module</a:t>
            </a:r>
            <a:r>
              <a:rPr sz="1400" spc="-26"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a:t>
            </a:r>
            <a:endParaRPr sz="1400" dirty="0">
              <a:latin typeface="Courier New" panose="02070309020205020404" pitchFamily="49" charset="0"/>
              <a:cs typeface="Courier New" panose="02070309020205020404" pitchFamily="49" charset="0"/>
            </a:endParaRPr>
          </a:p>
        </p:txBody>
      </p:sp>
      <p:sp>
        <p:nvSpPr>
          <p:cNvPr id="7" name="object 7"/>
          <p:cNvSpPr txBox="1"/>
          <p:nvPr/>
        </p:nvSpPr>
        <p:spPr>
          <a:xfrm>
            <a:off x="924072" y="4853213"/>
            <a:ext cx="4792284" cy="1348051"/>
          </a:xfrm>
          <a:prstGeom prst="rect">
            <a:avLst/>
          </a:prstGeom>
        </p:spPr>
        <p:txBody>
          <a:bodyPr vert="horz" wrap="square" lIns="0" tIns="10150" rIns="0" bIns="0" rtlCol="0">
            <a:spAutoFit/>
          </a:bodyPr>
          <a:lstStyle/>
          <a:p>
            <a:r>
              <a:rPr lang="en-US" sz="1400" dirty="0">
                <a:latin typeface="Courier New" panose="02070309020205020404" pitchFamily="49" charset="0"/>
                <a:cs typeface="Courier New" panose="02070309020205020404" pitchFamily="49" charset="0"/>
              </a:rPr>
              <a:t>echo "I am" `</a:t>
            </a:r>
            <a:r>
              <a:rPr lang="en-US" sz="1400" dirty="0" err="1">
                <a:latin typeface="Courier New" panose="02070309020205020404" pitchFamily="49" charset="0"/>
                <a:cs typeface="Courier New" panose="02070309020205020404" pitchFamily="49" charset="0"/>
              </a:rPr>
              <a:t>whoami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echo "Running on host" `hostname`</a:t>
            </a:r>
          </a:p>
          <a:p>
            <a:r>
              <a:rPr lang="en-US" sz="1400" dirty="0">
                <a:latin typeface="Courier New" panose="02070309020205020404" pitchFamily="49" charset="0"/>
                <a:cs typeface="Courier New" panose="02070309020205020404" pitchFamily="49" charset="0"/>
              </a:rPr>
              <a:t>echo "Starting Sleep"</a:t>
            </a:r>
          </a:p>
          <a:p>
            <a:r>
              <a:rPr lang="en-US" sz="1400" dirty="0">
                <a:latin typeface="Courier New" panose="02070309020205020404" pitchFamily="49" charset="0"/>
                <a:cs typeface="Courier New" panose="02070309020205020404" pitchFamily="49" charset="0"/>
              </a:rPr>
              <a:t>sleep 30</a:t>
            </a:r>
          </a:p>
          <a:p>
            <a:r>
              <a:rPr lang="en-US" sz="1400" dirty="0">
                <a:latin typeface="Courier New" panose="02070309020205020404" pitchFamily="49" charset="0"/>
                <a:cs typeface="Courier New" panose="02070309020205020404" pitchFamily="49" charset="0"/>
              </a:rPr>
              <a:t>echo "Ending Sleep. Exiting Job!"</a:t>
            </a:r>
          </a:p>
          <a:p>
            <a:pPr marL="12689" marR="5075">
              <a:lnSpc>
                <a:spcPct val="120100"/>
              </a:lnSpc>
              <a:spcBef>
                <a:spcPts val="79"/>
              </a:spcBef>
            </a:pPr>
            <a:endParaRPr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F90FA48-8661-2B4D-AFF2-B4F977F53A69}"/>
              </a:ext>
            </a:extLst>
          </p:cNvPr>
          <p:cNvSpPr>
            <a:spLocks noGrp="1"/>
          </p:cNvSpPr>
          <p:nvPr>
            <p:ph type="dt" sz="half" idx="10"/>
          </p:nvPr>
        </p:nvSpPr>
        <p:spPr/>
        <p:txBody>
          <a:bodyPr/>
          <a:lstStyle/>
          <a:p>
            <a:fld id="{CE5BC09A-0391-E14D-B203-CF74A79BADF8}" type="datetime1">
              <a:rPr lang="en-US" smtClean="0"/>
              <a:t>10/15/18</a:t>
            </a:fld>
            <a:endParaRPr lang="en-US"/>
          </a:p>
        </p:txBody>
      </p:sp>
      <p:sp>
        <p:nvSpPr>
          <p:cNvPr id="5" name="Footer Placeholder 4">
            <a:extLst>
              <a:ext uri="{FF2B5EF4-FFF2-40B4-BE49-F238E27FC236}">
                <a16:creationId xmlns:a16="http://schemas.microsoft.com/office/drawing/2014/main" id="{C1777197-4E31-724C-A9E0-91962D596262}"/>
              </a:ext>
            </a:extLst>
          </p:cNvPr>
          <p:cNvSpPr>
            <a:spLocks noGrp="1"/>
          </p:cNvSpPr>
          <p:nvPr>
            <p:ph type="ftr" sz="quarter" idx="11"/>
          </p:nvPr>
        </p:nvSpPr>
        <p:spPr/>
        <p:txBody>
          <a:bodyPr/>
          <a:lstStyle/>
          <a:p>
            <a:r>
              <a:rPr lang="en-US"/>
              <a:t>Job Submission and Load Balancer</a:t>
            </a:r>
          </a:p>
        </p:txBody>
      </p:sp>
      <p:sp>
        <p:nvSpPr>
          <p:cNvPr id="8" name="Slide Number Placeholder 7">
            <a:extLst>
              <a:ext uri="{FF2B5EF4-FFF2-40B4-BE49-F238E27FC236}">
                <a16:creationId xmlns:a16="http://schemas.microsoft.com/office/drawing/2014/main" id="{80500C11-9C37-104F-978C-5928C5D3DCAB}"/>
              </a:ext>
            </a:extLst>
          </p:cNvPr>
          <p:cNvSpPr>
            <a:spLocks noGrp="1"/>
          </p:cNvSpPr>
          <p:nvPr>
            <p:ph type="sldNum" sz="quarter" idx="12"/>
          </p:nvPr>
        </p:nvSpPr>
        <p:spPr/>
        <p:txBody>
          <a:bodyPr/>
          <a:lstStyle/>
          <a:p>
            <a:fld id="{DD321DBF-325B-3546-BAAF-4F6E3B3181FF}" type="slidenum">
              <a:rPr lang="en-US" smtClean="0"/>
              <a:t>16</a:t>
            </a:fld>
            <a:endParaRPr lang="en-US"/>
          </a:p>
        </p:txBody>
      </p:sp>
      <p:sp>
        <p:nvSpPr>
          <p:cNvPr id="9" name="object 3">
            <a:extLst>
              <a:ext uri="{FF2B5EF4-FFF2-40B4-BE49-F238E27FC236}">
                <a16:creationId xmlns:a16="http://schemas.microsoft.com/office/drawing/2014/main" id="{BA78AE3E-EAFE-FC4B-9BE9-945DF934F9BF}"/>
              </a:ext>
            </a:extLst>
          </p:cNvPr>
          <p:cNvSpPr txBox="1"/>
          <p:nvPr/>
        </p:nvSpPr>
        <p:spPr>
          <a:xfrm>
            <a:off x="924072" y="1454713"/>
            <a:ext cx="10429728" cy="2504585"/>
          </a:xfrm>
          <a:prstGeom prst="rect">
            <a:avLst/>
          </a:prstGeom>
        </p:spPr>
        <p:txBody>
          <a:bodyPr vert="horz" wrap="square" lIns="0" tIns="6403" rIns="0" bIns="0" rtlCol="0">
            <a:spAutoFit/>
          </a:bodyPr>
          <a:lstStyle/>
          <a:p>
            <a:pPr marL="6403">
              <a:spcBef>
                <a:spcPts val="50"/>
              </a:spcBef>
            </a:pPr>
            <a:r>
              <a:rPr lang="en-US" sz="1400" spc="-3" dirty="0">
                <a:solidFill>
                  <a:srgbClr val="2F2B20"/>
                </a:solidFill>
                <a:latin typeface="Courier New"/>
                <a:cs typeface="Courier New"/>
              </a:rPr>
              <a:t>#!/bin/bash</a:t>
            </a:r>
          </a:p>
          <a:p>
            <a:pPr marL="6403">
              <a:spcBef>
                <a:spcPts val="50"/>
              </a:spcBef>
            </a:pPr>
            <a:r>
              <a:rPr lang="en-US" sz="1400" spc="-3" dirty="0">
                <a:solidFill>
                  <a:srgbClr val="2F2B20"/>
                </a:solidFill>
                <a:latin typeface="Courier New"/>
                <a:cs typeface="Courier New"/>
              </a:rPr>
              <a:t>#SBATCH --nodes=1                       	# Number of requested nodes</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ntasks</a:t>
            </a:r>
            <a:r>
              <a:rPr lang="en-US" sz="1400" spc="-3" dirty="0">
                <a:solidFill>
                  <a:srgbClr val="2F2B20"/>
                </a:solidFill>
                <a:latin typeface="Courier New"/>
                <a:cs typeface="Courier New"/>
              </a:rPr>
              <a:t>=1                      	# Number of requested tasks</a:t>
            </a:r>
          </a:p>
          <a:p>
            <a:pPr marL="6403">
              <a:spcBef>
                <a:spcPts val="50"/>
              </a:spcBef>
            </a:pPr>
            <a:r>
              <a:rPr lang="en-US" sz="1400" spc="-3" dirty="0">
                <a:solidFill>
                  <a:srgbClr val="2F2B20"/>
                </a:solidFill>
                <a:latin typeface="Courier New"/>
                <a:cs typeface="Courier New"/>
              </a:rPr>
              <a:t>#SBATCH --time=0:01:00                  	# Max wall time</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qos</a:t>
            </a:r>
            <a:r>
              <a:rPr lang="en-US" sz="1400" spc="-3" dirty="0">
                <a:solidFill>
                  <a:srgbClr val="2F2B20"/>
                </a:solidFill>
                <a:latin typeface="Courier New"/>
                <a:cs typeface="Courier New"/>
              </a:rPr>
              <a:t>=testing                   	# Specify QOS</a:t>
            </a:r>
          </a:p>
          <a:p>
            <a:pPr marL="6403">
              <a:spcBef>
                <a:spcPts val="50"/>
              </a:spcBef>
            </a:pPr>
            <a:r>
              <a:rPr lang="en-US" sz="1400" spc="-3" dirty="0">
                <a:solidFill>
                  <a:srgbClr val="2F2B20"/>
                </a:solidFill>
                <a:latin typeface="Courier New"/>
                <a:cs typeface="Courier New"/>
              </a:rPr>
              <a:t>#SBATCH --partition=</a:t>
            </a:r>
            <a:r>
              <a:rPr lang="en-US" sz="1400" spc="-3" dirty="0" err="1">
                <a:solidFill>
                  <a:srgbClr val="2F2B20"/>
                </a:solidFill>
                <a:latin typeface="Courier New"/>
                <a:cs typeface="Courier New"/>
              </a:rPr>
              <a:t>shas</a:t>
            </a:r>
            <a:r>
              <a:rPr lang="en-US" sz="1400" spc="-3" dirty="0">
                <a:solidFill>
                  <a:srgbClr val="2F2B20"/>
                </a:solidFill>
                <a:latin typeface="Courier New"/>
                <a:cs typeface="Courier New"/>
              </a:rPr>
              <a:t>-testing		# Specify Summit Haswell nodes</a:t>
            </a:r>
          </a:p>
          <a:p>
            <a:pPr marL="6403">
              <a:spcBef>
                <a:spcPts val="50"/>
              </a:spcBef>
            </a:pPr>
            <a:r>
              <a:rPr lang="en-US" sz="1400" spc="-3" dirty="0">
                <a:solidFill>
                  <a:srgbClr val="2F2B20"/>
                </a:solidFill>
                <a:latin typeface="Courier New"/>
                <a:cs typeface="Courier New"/>
              </a:rPr>
              <a:t>#SBATCH --output=sleep_%</a:t>
            </a:r>
            <a:r>
              <a:rPr lang="en-US" sz="1400" spc="-3" dirty="0" err="1">
                <a:solidFill>
                  <a:srgbClr val="2F2B20"/>
                </a:solidFill>
                <a:latin typeface="Courier New"/>
                <a:cs typeface="Courier New"/>
              </a:rPr>
              <a:t>j.out</a:t>
            </a:r>
            <a:r>
              <a:rPr lang="en-US" sz="1400" spc="-3" dirty="0">
                <a:solidFill>
                  <a:srgbClr val="2F2B20"/>
                </a:solidFill>
                <a:latin typeface="Courier New"/>
                <a:cs typeface="Courier New"/>
              </a:rPr>
              <a:t>		# Rename standard output file</a:t>
            </a:r>
          </a:p>
          <a:p>
            <a:pPr marL="6403">
              <a:spcBef>
                <a:spcPts val="50"/>
              </a:spcBef>
            </a:pPr>
            <a:r>
              <a:rPr lang="en-US" sz="1400" spc="-3" dirty="0">
                <a:solidFill>
                  <a:srgbClr val="2F2B20"/>
                </a:solidFill>
                <a:latin typeface="Courier New"/>
                <a:cs typeface="Courier New"/>
              </a:rPr>
              <a:t>#SBATCH --job-name=sleep			# Job submission name</a:t>
            </a:r>
          </a:p>
          <a:p>
            <a:pPr marL="6403">
              <a:spcBef>
                <a:spcPts val="50"/>
              </a:spcBef>
            </a:pPr>
            <a:r>
              <a:rPr lang="en-US" sz="1400" spc="-3" dirty="0">
                <a:solidFill>
                  <a:srgbClr val="2F2B20"/>
                </a:solidFill>
                <a:latin typeface="Courier New"/>
                <a:cs typeface="Courier New"/>
              </a:rPr>
              <a:t>#SBATCH --mail-type=end			# Email you when the job ends</a:t>
            </a:r>
          </a:p>
          <a:p>
            <a:pPr marL="6403">
              <a:spcBef>
                <a:spcPts val="50"/>
              </a:spcBef>
            </a:pPr>
            <a:r>
              <a:rPr lang="en-US" sz="1400" spc="-3" dirty="0">
                <a:solidFill>
                  <a:srgbClr val="2F2B20"/>
                </a:solidFill>
                <a:latin typeface="Courier New"/>
                <a:cs typeface="Courier New"/>
              </a:rPr>
              <a:t>#SBATCH --mail-user=&lt;user&gt;@</a:t>
            </a:r>
            <a:r>
              <a:rPr lang="en-US" sz="1400" spc="-3" dirty="0" err="1">
                <a:solidFill>
                  <a:srgbClr val="2F2B20"/>
                </a:solidFill>
                <a:latin typeface="Courier New"/>
                <a:cs typeface="Courier New"/>
              </a:rPr>
              <a:t>colorado.edu</a:t>
            </a:r>
            <a:r>
              <a:rPr lang="en-US" sz="1400" spc="-3" dirty="0">
                <a:solidFill>
                  <a:srgbClr val="2F2B20"/>
                </a:solidFill>
                <a:latin typeface="Courier New"/>
                <a:cs typeface="Courier New"/>
              </a:rPr>
              <a:t>	# Email address to send to</a:t>
            </a:r>
          </a:p>
          <a:p>
            <a:pPr marL="6403">
              <a:spcBef>
                <a:spcPts val="50"/>
              </a:spcBef>
            </a:pPr>
            <a:r>
              <a:rPr lang="en-US" sz="1400" spc="-3" dirty="0">
                <a:solidFill>
                  <a:srgbClr val="2F2B20"/>
                </a:solidFill>
                <a:latin typeface="Courier New"/>
                <a:cs typeface="Courier New"/>
              </a:rPr>
              <a:t>#SBATCH --reservation=tutorial1		# Reservation (workshop only)</a:t>
            </a:r>
            <a:endParaRPr sz="1400" dirty="0">
              <a:latin typeface="Courier New"/>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
        <p:nvSpPr>
          <p:cNvPr id="3" name="Date Placeholder 2">
            <a:extLst>
              <a:ext uri="{FF2B5EF4-FFF2-40B4-BE49-F238E27FC236}">
                <a16:creationId xmlns:a16="http://schemas.microsoft.com/office/drawing/2014/main" id="{0F5E5F37-EC64-0C44-A2CC-31B7F75A728E}"/>
              </a:ext>
            </a:extLst>
          </p:cNvPr>
          <p:cNvSpPr>
            <a:spLocks noGrp="1"/>
          </p:cNvSpPr>
          <p:nvPr>
            <p:ph type="dt" sz="half" idx="10"/>
          </p:nvPr>
        </p:nvSpPr>
        <p:spPr/>
        <p:txBody>
          <a:bodyPr/>
          <a:lstStyle/>
          <a:p>
            <a:fld id="{40AE7727-E59B-CC4D-B3AB-A802854F2F82}" type="datetime1">
              <a:rPr lang="en-US" smtClean="0"/>
              <a:t>10/15/18</a:t>
            </a:fld>
            <a:endParaRPr lang="en-US"/>
          </a:p>
        </p:txBody>
      </p:sp>
      <p:sp>
        <p:nvSpPr>
          <p:cNvPr id="4" name="Footer Placeholder 3">
            <a:extLst>
              <a:ext uri="{FF2B5EF4-FFF2-40B4-BE49-F238E27FC236}">
                <a16:creationId xmlns:a16="http://schemas.microsoft.com/office/drawing/2014/main" id="{737E3441-C8A9-2740-9150-C8CE880D2A67}"/>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5826AE4D-1130-8746-AFF4-80F0DE7AEF44}"/>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24242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
        <p:nvSpPr>
          <p:cNvPr id="3" name="Date Placeholder 2">
            <a:extLst>
              <a:ext uri="{FF2B5EF4-FFF2-40B4-BE49-F238E27FC236}">
                <a16:creationId xmlns:a16="http://schemas.microsoft.com/office/drawing/2014/main" id="{A7B72F82-8EF7-1F47-83AD-0E0019FB225E}"/>
              </a:ext>
            </a:extLst>
          </p:cNvPr>
          <p:cNvSpPr>
            <a:spLocks noGrp="1"/>
          </p:cNvSpPr>
          <p:nvPr>
            <p:ph type="dt" sz="half" idx="10"/>
          </p:nvPr>
        </p:nvSpPr>
        <p:spPr/>
        <p:txBody>
          <a:bodyPr/>
          <a:lstStyle/>
          <a:p>
            <a:fld id="{7BD558FE-96B6-3C4E-8B94-38AE01DCFD56}" type="datetime1">
              <a:rPr lang="en-US" smtClean="0"/>
              <a:t>10/15/18</a:t>
            </a:fld>
            <a:endParaRPr lang="en-US"/>
          </a:p>
        </p:txBody>
      </p:sp>
      <p:sp>
        <p:nvSpPr>
          <p:cNvPr id="4" name="Footer Placeholder 3">
            <a:extLst>
              <a:ext uri="{FF2B5EF4-FFF2-40B4-BE49-F238E27FC236}">
                <a16:creationId xmlns:a16="http://schemas.microsoft.com/office/drawing/2014/main" id="{1C394F2B-7BF4-3348-B691-F102668011BB}"/>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3619788-50D3-CF4B-B764-F6082A6D07C9}"/>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163259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5" name="object 5"/>
          <p:cNvSpPr txBox="1"/>
          <p:nvPr/>
        </p:nvSpPr>
        <p:spPr>
          <a:xfrm>
            <a:off x="943897" y="1424188"/>
            <a:ext cx="9822426" cy="4644831"/>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--output=matlab_%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purge all modules</a:t>
            </a:r>
          </a:p>
          <a:p>
            <a:pPr marL="12689">
              <a:spcBef>
                <a:spcPts val="164"/>
              </a:spcBef>
            </a:pPr>
            <a:r>
              <a:rPr lang="en-US" sz="1498" spc="-6" dirty="0">
                <a:solidFill>
                  <a:srgbClr val="2F2B20"/>
                </a:solidFill>
                <a:latin typeface="Courier New"/>
                <a:cs typeface="Courier New"/>
              </a:rPr>
              <a:t>module purge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Load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module</a:t>
            </a:r>
          </a:p>
          <a:p>
            <a:pPr marL="12689">
              <a:spcBef>
                <a:spcPts val="164"/>
              </a:spcBef>
            </a:pPr>
            <a:r>
              <a:rPr lang="en-US" sz="1498" spc="-6" dirty="0">
                <a:solidFill>
                  <a:srgbClr val="2F2B20"/>
                </a:solidFill>
                <a:latin typeface="Courier New"/>
                <a:cs typeface="Courier New"/>
              </a:rPr>
              <a:t>module load </a:t>
            </a:r>
            <a:r>
              <a:rPr lang="en-US" sz="1498" spc="-6" dirty="0" err="1">
                <a:solidFill>
                  <a:srgbClr val="2F2B20"/>
                </a:solidFill>
                <a:latin typeface="Courier New"/>
                <a:cs typeface="Courier New"/>
              </a:rPr>
              <a:t>matlab</a:t>
            </a:r>
            <a:endParaRPr lang="en-US" sz="1498" spc="-6" dirty="0">
              <a:solidFill>
                <a:srgbClr val="2F2B20"/>
              </a:solidFill>
              <a:latin typeface="Courier New"/>
              <a:cs typeface="Courier New"/>
            </a:endParaRP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Run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without a GUI</a:t>
            </a:r>
          </a:p>
          <a:p>
            <a:pPr marL="12689">
              <a:spcBef>
                <a:spcPts val="164"/>
              </a:spcBef>
            </a:pPr>
            <a:r>
              <a:rPr lang="en-US" sz="1498" spc="-6" dirty="0">
                <a:solidFill>
                  <a:srgbClr val="2F2B20"/>
                </a:solidFill>
                <a:latin typeface="Courier New"/>
                <a:cs typeface="Courier New"/>
              </a:rPr>
              <a:t>cd progs</a:t>
            </a:r>
          </a:p>
          <a:p>
            <a:pPr marL="12689">
              <a:spcBef>
                <a:spcPts val="164"/>
              </a:spcBef>
            </a:pP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nodisplay</a:t>
            </a:r>
            <a:r>
              <a:rPr lang="en-US" sz="1498" spc="-89" dirty="0">
                <a:solidFill>
                  <a:srgbClr val="2F2B20"/>
                </a:solidFill>
                <a:latin typeface="Courier New"/>
                <a:cs typeface="Courier New"/>
              </a:rPr>
              <a:t> </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nodesktop</a:t>
            </a:r>
            <a:r>
              <a:rPr lang="en-US" sz="1498" spc="-6" dirty="0">
                <a:solidFill>
                  <a:srgbClr val="2F2B20"/>
                </a:solidFill>
                <a:latin typeface="Courier New"/>
                <a:cs typeface="Courier New"/>
              </a:rPr>
              <a:t> –r ”clear; </a:t>
            </a:r>
            <a:r>
              <a:rPr lang="en-US" sz="1498" spc="-6" dirty="0" err="1">
                <a:solidFill>
                  <a:srgbClr val="2F2B20"/>
                </a:solidFill>
                <a:latin typeface="Courier New"/>
                <a:cs typeface="Courier New"/>
              </a:rPr>
              <a:t>matlab_tic</a:t>
            </a:r>
            <a:r>
              <a:rPr lang="en-US" sz="1498" spc="-6" dirty="0">
                <a:solidFill>
                  <a:srgbClr val="2F2B20"/>
                </a:solidFill>
                <a:latin typeface="Courier New"/>
                <a:cs typeface="Courier New"/>
              </a:rPr>
              <a:t>;”</a:t>
            </a:r>
            <a:endParaRPr lang="en-US" sz="1498" dirty="0">
              <a:latin typeface="Courier New"/>
              <a:cs typeface="Courier New"/>
            </a:endParaRPr>
          </a:p>
        </p:txBody>
      </p:sp>
      <p:sp>
        <p:nvSpPr>
          <p:cNvPr id="16" name="Date Placeholder 15">
            <a:extLst>
              <a:ext uri="{FF2B5EF4-FFF2-40B4-BE49-F238E27FC236}">
                <a16:creationId xmlns:a16="http://schemas.microsoft.com/office/drawing/2014/main" id="{36B23A50-9B72-144E-9286-1A9812CDC268}"/>
              </a:ext>
            </a:extLst>
          </p:cNvPr>
          <p:cNvSpPr>
            <a:spLocks noGrp="1"/>
          </p:cNvSpPr>
          <p:nvPr>
            <p:ph type="dt" sz="half" idx="10"/>
          </p:nvPr>
        </p:nvSpPr>
        <p:spPr/>
        <p:txBody>
          <a:bodyPr/>
          <a:lstStyle/>
          <a:p>
            <a:fld id="{64EBAE62-8937-0C42-BA7D-07894CCE1D2C}" type="datetime1">
              <a:rPr lang="en-US" smtClean="0"/>
              <a:t>10/15/18</a:t>
            </a:fld>
            <a:endParaRPr lang="en-US"/>
          </a:p>
        </p:txBody>
      </p:sp>
      <p:sp>
        <p:nvSpPr>
          <p:cNvPr id="17" name="Footer Placeholder 16">
            <a:extLst>
              <a:ext uri="{FF2B5EF4-FFF2-40B4-BE49-F238E27FC236}">
                <a16:creationId xmlns:a16="http://schemas.microsoft.com/office/drawing/2014/main" id="{672B4938-349D-BC44-A2A9-3F7D20DAC833}"/>
              </a:ext>
            </a:extLst>
          </p:cNvPr>
          <p:cNvSpPr>
            <a:spLocks noGrp="1"/>
          </p:cNvSpPr>
          <p:nvPr>
            <p:ph type="ftr" sz="quarter" idx="11"/>
          </p:nvPr>
        </p:nvSpPr>
        <p:spPr/>
        <p:txBody>
          <a:bodyPr/>
          <a:lstStyle/>
          <a:p>
            <a:r>
              <a:rPr lang="en-US"/>
              <a:t>Job Submission and Load Balancer</a:t>
            </a:r>
          </a:p>
        </p:txBody>
      </p:sp>
      <p:sp>
        <p:nvSpPr>
          <p:cNvPr id="18" name="Slide Number Placeholder 17">
            <a:extLst>
              <a:ext uri="{FF2B5EF4-FFF2-40B4-BE49-F238E27FC236}">
                <a16:creationId xmlns:a16="http://schemas.microsoft.com/office/drawing/2014/main" id="{AE9CB645-4E2B-1046-B71B-B3FBF5057501}"/>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28721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
        <p:nvSpPr>
          <p:cNvPr id="3" name="Date Placeholder 2">
            <a:extLst>
              <a:ext uri="{FF2B5EF4-FFF2-40B4-BE49-F238E27FC236}">
                <a16:creationId xmlns:a16="http://schemas.microsoft.com/office/drawing/2014/main" id="{91FC7B38-A64F-444F-BAF2-AA4956114E27}"/>
              </a:ext>
            </a:extLst>
          </p:cNvPr>
          <p:cNvSpPr>
            <a:spLocks noGrp="1"/>
          </p:cNvSpPr>
          <p:nvPr>
            <p:ph type="dt" sz="half" idx="10"/>
          </p:nvPr>
        </p:nvSpPr>
        <p:spPr/>
        <p:txBody>
          <a:bodyPr/>
          <a:lstStyle/>
          <a:p>
            <a:fld id="{86695AE7-D3F4-A548-B5B1-25C1E0613904}" type="datetime1">
              <a:rPr lang="en-US" smtClean="0"/>
              <a:t>10/15/18</a:t>
            </a:fld>
            <a:endParaRPr lang="en-US"/>
          </a:p>
        </p:txBody>
      </p:sp>
      <p:sp>
        <p:nvSpPr>
          <p:cNvPr id="4" name="Footer Placeholder 3">
            <a:extLst>
              <a:ext uri="{FF2B5EF4-FFF2-40B4-BE49-F238E27FC236}">
                <a16:creationId xmlns:a16="http://schemas.microsoft.com/office/drawing/2014/main" id="{0D22FD20-8F8E-814A-9CD7-5E25FDD3210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6555B55-9BCD-4E4A-9106-769CBFB1BEB4}"/>
              </a:ext>
            </a:extLst>
          </p:cNvPr>
          <p:cNvSpPr>
            <a:spLocks noGrp="1"/>
          </p:cNvSpPr>
          <p:nvPr>
            <p:ph type="sldNum" sz="quarter" idx="12"/>
          </p:nvPr>
        </p:nvSpPr>
        <p:spPr/>
        <p:txBody>
          <a:bodyPr/>
          <a:lstStyle/>
          <a:p>
            <a:fld id="{DD321DBF-325B-3546-BAAF-4F6E3B3181FF}" type="slidenum">
              <a:rPr lang="en-US" smtClean="0"/>
              <a:t>2</a:t>
            </a:fld>
            <a:endParaRPr lang="en-US"/>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a:xfrm>
            <a:off x="838200" y="1372016"/>
            <a:ext cx="10515600" cy="4163129"/>
          </a:xfrm>
        </p:spPr>
        <p:txBody>
          <a:bodyPr>
            <a:noAutofit/>
          </a:bodyPr>
          <a:lstStyle/>
          <a:p>
            <a:r>
              <a:rPr lang="en-US" sz="1400" dirty="0"/>
              <a:t>Submit a </a:t>
            </a:r>
            <a:r>
              <a:rPr lang="en-US" sz="1400" dirty="0" err="1"/>
              <a:t>slurm</a:t>
            </a:r>
            <a:r>
              <a:rPr lang="en-US" sz="1400" dirty="0"/>
              <a:t> job with the following instructions:</a:t>
            </a:r>
          </a:p>
          <a:p>
            <a:endParaRPr lang="en-US" sz="1400" dirty="0"/>
          </a:p>
          <a:p>
            <a:r>
              <a:rPr lang="en-US" sz="1400" dirty="0"/>
              <a:t>Create an R program called </a:t>
            </a:r>
            <a:r>
              <a:rPr lang="en-US" sz="1400" dirty="0" err="1"/>
              <a:t>R_program.R</a:t>
            </a:r>
            <a:r>
              <a:rPr lang="en-US" sz="1400" dirty="0"/>
              <a:t> that creates a vector called  “planets” and then list the planets in the vector. Syntax:</a:t>
            </a:r>
          </a:p>
          <a:p>
            <a:endParaRPr lang="en-US" sz="1400" dirty="0"/>
          </a:p>
          <a:p>
            <a:pPr lvl="1"/>
            <a:r>
              <a:rPr lang="en-US" sz="1400" dirty="0"/>
              <a:t>planets -&gt; planets &lt;- c("Mercury", "Venus", "Earth",  "Mars", "Jupiter", "Saturn", "Uranus", "Neptune", "Pluto")</a:t>
            </a:r>
          </a:p>
          <a:p>
            <a:pPr lvl="1"/>
            <a:endParaRPr lang="en-US" sz="1400" dirty="0"/>
          </a:p>
          <a:p>
            <a:r>
              <a:rPr lang="en-US" sz="1400" dirty="0"/>
              <a:t>Print off the vector. Syntax:</a:t>
            </a:r>
          </a:p>
          <a:p>
            <a:endParaRPr lang="en-US" sz="1400" dirty="0"/>
          </a:p>
          <a:p>
            <a:pPr lvl="1"/>
            <a:r>
              <a:rPr lang="en-US" sz="1400" dirty="0"/>
              <a:t>Planets</a:t>
            </a:r>
          </a:p>
          <a:p>
            <a:pPr lvl="1"/>
            <a:endParaRPr lang="en-US" sz="1400" dirty="0"/>
          </a:p>
          <a:p>
            <a:r>
              <a:rPr lang="en-US" sz="1400" dirty="0"/>
              <a:t>Create a bash script called </a:t>
            </a:r>
            <a:r>
              <a:rPr lang="en-US" sz="1400" dirty="0" err="1"/>
              <a:t>submit_R.sh</a:t>
            </a:r>
            <a:r>
              <a:rPr lang="en-US" sz="1400" dirty="0"/>
              <a:t> that runs the R script (hint: Copy and modify the </a:t>
            </a:r>
            <a:r>
              <a:rPr lang="en-US" sz="1400" dirty="0" err="1"/>
              <a:t>matlab</a:t>
            </a:r>
            <a:r>
              <a:rPr lang="en-US" sz="1400" dirty="0"/>
              <a:t> job script you just ran)</a:t>
            </a:r>
          </a:p>
          <a:p>
            <a:r>
              <a:rPr lang="en-US" sz="1400" dirty="0"/>
              <a:t>In the script, you’ll run R with the following syntax:</a:t>
            </a:r>
          </a:p>
          <a:p>
            <a:endParaRPr lang="en-US" sz="1400" dirty="0"/>
          </a:p>
          <a:p>
            <a:pPr lvl="1"/>
            <a:r>
              <a:rPr lang="en-US" sz="1400" dirty="0" err="1"/>
              <a:t>Rscript</a:t>
            </a:r>
            <a:r>
              <a:rPr lang="en-US" sz="1400" dirty="0"/>
              <a:t> </a:t>
            </a:r>
            <a:r>
              <a:rPr lang="en-US" sz="1400" dirty="0" err="1"/>
              <a:t>R_program.R</a:t>
            </a:r>
            <a:endParaRPr lang="en-US" sz="1400" dirty="0"/>
          </a:p>
          <a:p>
            <a:pPr lvl="1"/>
            <a:endParaRPr lang="en-US" sz="1400" dirty="0"/>
          </a:p>
          <a:p>
            <a:r>
              <a:rPr lang="en-US" sz="1400" dirty="0"/>
              <a:t>Don’t forget to load the R module before the </a:t>
            </a:r>
            <a:r>
              <a:rPr lang="en-US" sz="1400" dirty="0" err="1"/>
              <a:t>Rscript</a:t>
            </a:r>
            <a:r>
              <a:rPr lang="en-US" sz="1400" dirty="0"/>
              <a:t> command!</a:t>
            </a:r>
          </a:p>
        </p:txBody>
      </p:sp>
      <p:sp>
        <p:nvSpPr>
          <p:cNvPr id="4" name="Date Placeholder 3">
            <a:extLst>
              <a:ext uri="{FF2B5EF4-FFF2-40B4-BE49-F238E27FC236}">
                <a16:creationId xmlns:a16="http://schemas.microsoft.com/office/drawing/2014/main" id="{CE1DF755-2089-864A-A6FF-0F781488D829}"/>
              </a:ext>
            </a:extLst>
          </p:cNvPr>
          <p:cNvSpPr>
            <a:spLocks noGrp="1"/>
          </p:cNvSpPr>
          <p:nvPr>
            <p:ph type="dt" sz="half" idx="10"/>
          </p:nvPr>
        </p:nvSpPr>
        <p:spPr/>
        <p:txBody>
          <a:bodyPr/>
          <a:lstStyle/>
          <a:p>
            <a:fld id="{F1FBF58F-B444-B74D-B0EF-81096AA3D4BE}" type="datetime1">
              <a:rPr lang="en-US" smtClean="0"/>
              <a:t>10/15/18</a:t>
            </a:fld>
            <a:endParaRPr lang="en-US"/>
          </a:p>
        </p:txBody>
      </p:sp>
      <p:sp>
        <p:nvSpPr>
          <p:cNvPr id="5" name="Footer Placeholder 4">
            <a:extLst>
              <a:ext uri="{FF2B5EF4-FFF2-40B4-BE49-F238E27FC236}">
                <a16:creationId xmlns:a16="http://schemas.microsoft.com/office/drawing/2014/main" id="{8CCBCF13-AA64-2046-858E-57F14C2AAA4B}"/>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12C77B3C-A3F1-2646-93A8-E496D00D3034}"/>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128030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5" name="object 5"/>
          <p:cNvSpPr txBox="1"/>
          <p:nvPr/>
        </p:nvSpPr>
        <p:spPr>
          <a:xfrm>
            <a:off x="983939" y="1628302"/>
            <a:ext cx="10165842" cy="2083232"/>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	</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endParaRPr sz="1498" dirty="0">
              <a:latin typeface="Courier New"/>
              <a:cs typeface="Courier New"/>
            </a:endParaRPr>
          </a:p>
        </p:txBody>
      </p:sp>
      <p:sp>
        <p:nvSpPr>
          <p:cNvPr id="14" name="object 14"/>
          <p:cNvSpPr txBox="1"/>
          <p:nvPr/>
        </p:nvSpPr>
        <p:spPr>
          <a:xfrm>
            <a:off x="983939" y="3984558"/>
            <a:ext cx="3636723" cy="2371792"/>
          </a:xfrm>
          <a:prstGeom prst="rect">
            <a:avLst/>
          </a:prstGeom>
        </p:spPr>
        <p:txBody>
          <a:bodyPr vert="horz" wrap="square" lIns="0" tIns="12689" rIns="0" bIns="0" rtlCol="0">
            <a:spAutoFit/>
          </a:bodyPr>
          <a:lstStyle/>
          <a:p>
            <a:pPr marL="12689" marR="5075">
              <a:lnSpc>
                <a:spcPct val="109300"/>
              </a:lnSpc>
              <a:spcBef>
                <a:spcPts val="99"/>
              </a:spcBef>
            </a:pPr>
            <a:r>
              <a:rPr lang="en-US" sz="1498" dirty="0">
                <a:solidFill>
                  <a:srgbClr val="2F2B20"/>
                </a:solidFill>
                <a:latin typeface="Courier New"/>
                <a:cs typeface="Courier New"/>
              </a:rPr>
              <a:t># purge all existing modules</a:t>
            </a:r>
          </a:p>
          <a:p>
            <a:pPr marL="12689" marR="5075">
              <a:lnSpc>
                <a:spcPct val="109300"/>
              </a:lnSpc>
              <a:spcBef>
                <a:spcPts val="99"/>
              </a:spcBef>
            </a:pPr>
            <a:r>
              <a:rPr lang="en-US" sz="1498" dirty="0">
                <a:solidFill>
                  <a:srgbClr val="2F2B20"/>
                </a:solidFill>
                <a:latin typeface="Courier New"/>
                <a:cs typeface="Courier New"/>
              </a:rPr>
              <a:t>module purge</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lang="en-US" sz="1498" dirty="0">
                <a:solidFill>
                  <a:srgbClr val="2F2B20"/>
                </a:solidFill>
                <a:latin typeface="Courier New"/>
                <a:cs typeface="Courier New"/>
              </a:rPr>
              <a:t># Load the R module</a:t>
            </a:r>
          </a:p>
          <a:p>
            <a:pPr marL="12689" marR="5075">
              <a:lnSpc>
                <a:spcPct val="109300"/>
              </a:lnSpc>
              <a:spcBef>
                <a:spcPts val="99"/>
              </a:spcBef>
            </a:pPr>
            <a:r>
              <a:rPr lang="en-US" sz="1498" dirty="0">
                <a:solidFill>
                  <a:srgbClr val="2F2B20"/>
                </a:solidFill>
                <a:latin typeface="Courier New"/>
                <a:cs typeface="Courier New"/>
              </a:rPr>
              <a:t>module load R</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
        <p:nvSpPr>
          <p:cNvPr id="15" name="Date Placeholder 14">
            <a:extLst>
              <a:ext uri="{FF2B5EF4-FFF2-40B4-BE49-F238E27FC236}">
                <a16:creationId xmlns:a16="http://schemas.microsoft.com/office/drawing/2014/main" id="{B101B859-1A15-7046-BE9F-478D8C6ED29B}"/>
              </a:ext>
            </a:extLst>
          </p:cNvPr>
          <p:cNvSpPr>
            <a:spLocks noGrp="1"/>
          </p:cNvSpPr>
          <p:nvPr>
            <p:ph type="dt" sz="half" idx="10"/>
          </p:nvPr>
        </p:nvSpPr>
        <p:spPr/>
        <p:txBody>
          <a:bodyPr/>
          <a:lstStyle/>
          <a:p>
            <a:fld id="{3E66B68D-A8F2-FE4B-A56C-C67011E0D4CA}" type="datetime1">
              <a:rPr lang="en-US" smtClean="0"/>
              <a:t>10/15/18</a:t>
            </a:fld>
            <a:endParaRPr lang="en-US"/>
          </a:p>
        </p:txBody>
      </p:sp>
      <p:sp>
        <p:nvSpPr>
          <p:cNvPr id="16" name="Footer Placeholder 15">
            <a:extLst>
              <a:ext uri="{FF2B5EF4-FFF2-40B4-BE49-F238E27FC236}">
                <a16:creationId xmlns:a16="http://schemas.microsoft.com/office/drawing/2014/main" id="{4882DD40-CA5C-3244-949E-CA390C955A55}"/>
              </a:ext>
            </a:extLst>
          </p:cNvPr>
          <p:cNvSpPr>
            <a:spLocks noGrp="1"/>
          </p:cNvSpPr>
          <p:nvPr>
            <p:ph type="ftr" sz="quarter" idx="11"/>
          </p:nvPr>
        </p:nvSpPr>
        <p:spPr/>
        <p:txBody>
          <a:bodyPr/>
          <a:lstStyle/>
          <a:p>
            <a:r>
              <a:rPr lang="en-US"/>
              <a:t>Job Submission and Load Balancer</a:t>
            </a:r>
          </a:p>
        </p:txBody>
      </p:sp>
      <p:sp>
        <p:nvSpPr>
          <p:cNvPr id="17" name="Slide Number Placeholder 16">
            <a:extLst>
              <a:ext uri="{FF2B5EF4-FFF2-40B4-BE49-F238E27FC236}">
                <a16:creationId xmlns:a16="http://schemas.microsoft.com/office/drawing/2014/main" id="{19BF9F86-2BBC-3A42-95EE-CB1BA654CA2F}"/>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416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3" name="object 3"/>
          <p:cNvSpPr txBox="1"/>
          <p:nvPr/>
        </p:nvSpPr>
        <p:spPr>
          <a:xfrm>
            <a:off x="928057" y="1930798"/>
            <a:ext cx="9248329" cy="1772910"/>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p>
          <a:p>
            <a:pPr marL="12689" marR="5075">
              <a:spcBef>
                <a:spcPts val="99"/>
              </a:spcBef>
            </a:pPr>
            <a:endParaRPr lang="en-US" sz="1698" dirty="0">
              <a:solidFill>
                <a:srgbClr val="2F2B20"/>
              </a:solidFill>
              <a:latin typeface="Courier New"/>
              <a:cs typeface="Courier New"/>
            </a:endParaRPr>
          </a:p>
          <a:p>
            <a:pPr marL="12689">
              <a:spcBef>
                <a:spcPts val="489"/>
              </a:spcBef>
            </a:pPr>
            <a:r>
              <a:rPr lang="en-US" sz="1698" dirty="0">
                <a:solidFill>
                  <a:srgbClr val="2F2B20"/>
                </a:solidFill>
                <a:latin typeface="Courier New"/>
                <a:cs typeface="Courier New"/>
              </a:rPr>
              <a:t># Create vector</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planets &lt;- c("Mercury", "Venus", "Earth",  "Saturn", "Uranus", "Mars",</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"Jupiter", "Neptune",</a:t>
            </a:r>
            <a:r>
              <a:rPr lang="en-US" sz="1698" spc="-46" dirty="0">
                <a:solidFill>
                  <a:srgbClr val="2F2B20"/>
                </a:solidFill>
                <a:latin typeface="Courier New"/>
                <a:cs typeface="Courier New"/>
              </a:rPr>
              <a:t> </a:t>
            </a:r>
            <a:r>
              <a:rPr lang="en-US" sz="1698" dirty="0">
                <a:solidFill>
                  <a:srgbClr val="2F2B20"/>
                </a:solidFill>
                <a:latin typeface="Courier New"/>
                <a:cs typeface="Courier New"/>
              </a:rPr>
              <a:t>"Pluto")</a:t>
            </a:r>
            <a:endParaRPr lang="en-US" sz="1698" dirty="0">
              <a:latin typeface="Courier New"/>
              <a:cs typeface="Courier New"/>
            </a:endParaRPr>
          </a:p>
          <a:p>
            <a:pPr marL="12689" marR="5075">
              <a:spcBef>
                <a:spcPts val="99"/>
              </a:spcBef>
            </a:pPr>
            <a:endParaRPr sz="1698" dirty="0">
              <a:latin typeface="Courier New"/>
              <a:cs typeface="Courier New"/>
            </a:endParaRPr>
          </a:p>
        </p:txBody>
      </p:sp>
      <p:sp>
        <p:nvSpPr>
          <p:cNvPr id="7" name="object 7"/>
          <p:cNvSpPr txBox="1"/>
          <p:nvPr/>
        </p:nvSpPr>
        <p:spPr>
          <a:xfrm>
            <a:off x="928057" y="3943818"/>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
        <p:nvSpPr>
          <p:cNvPr id="8" name="Date Placeholder 7">
            <a:extLst>
              <a:ext uri="{FF2B5EF4-FFF2-40B4-BE49-F238E27FC236}">
                <a16:creationId xmlns:a16="http://schemas.microsoft.com/office/drawing/2014/main" id="{D4377704-4CAE-AA48-9D94-F220025A582E}"/>
              </a:ext>
            </a:extLst>
          </p:cNvPr>
          <p:cNvSpPr>
            <a:spLocks noGrp="1"/>
          </p:cNvSpPr>
          <p:nvPr>
            <p:ph type="dt" sz="half" idx="10"/>
          </p:nvPr>
        </p:nvSpPr>
        <p:spPr/>
        <p:txBody>
          <a:bodyPr/>
          <a:lstStyle/>
          <a:p>
            <a:fld id="{DE34AD56-1022-894F-9C26-4D64D38742EC}" type="datetime1">
              <a:rPr lang="en-US" smtClean="0"/>
              <a:t>10/15/18</a:t>
            </a:fld>
            <a:endParaRPr lang="en-US"/>
          </a:p>
        </p:txBody>
      </p:sp>
      <p:sp>
        <p:nvSpPr>
          <p:cNvPr id="9" name="Footer Placeholder 8">
            <a:extLst>
              <a:ext uri="{FF2B5EF4-FFF2-40B4-BE49-F238E27FC236}">
                <a16:creationId xmlns:a16="http://schemas.microsoft.com/office/drawing/2014/main" id="{BFE8825C-1519-0B41-B25A-56C2AE4546A7}"/>
              </a:ext>
            </a:extLst>
          </p:cNvPr>
          <p:cNvSpPr>
            <a:spLocks noGrp="1"/>
          </p:cNvSpPr>
          <p:nvPr>
            <p:ph type="ftr" sz="quarter" idx="11"/>
          </p:nvPr>
        </p:nvSpPr>
        <p:spPr/>
        <p:txBody>
          <a:bodyPr/>
          <a:lstStyle/>
          <a:p>
            <a:r>
              <a:rPr lang="en-US"/>
              <a:t>Job Submission and Load Balancer</a:t>
            </a:r>
          </a:p>
        </p:txBody>
      </p:sp>
      <p:sp>
        <p:nvSpPr>
          <p:cNvPr id="10" name="Slide Number Placeholder 9">
            <a:extLst>
              <a:ext uri="{FF2B5EF4-FFF2-40B4-BE49-F238E27FC236}">
                <a16:creationId xmlns:a16="http://schemas.microsoft.com/office/drawing/2014/main" id="{6BA1FC7C-1ADE-4647-BDA5-8C2E3CF02C89}"/>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349135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
        <p:nvSpPr>
          <p:cNvPr id="3" name="Date Placeholder 2">
            <a:extLst>
              <a:ext uri="{FF2B5EF4-FFF2-40B4-BE49-F238E27FC236}">
                <a16:creationId xmlns:a16="http://schemas.microsoft.com/office/drawing/2014/main" id="{83744DB9-CFF7-7F4A-8270-4F0505AA34A5}"/>
              </a:ext>
            </a:extLst>
          </p:cNvPr>
          <p:cNvSpPr>
            <a:spLocks noGrp="1"/>
          </p:cNvSpPr>
          <p:nvPr>
            <p:ph type="dt" sz="half" idx="10"/>
          </p:nvPr>
        </p:nvSpPr>
        <p:spPr/>
        <p:txBody>
          <a:bodyPr/>
          <a:lstStyle/>
          <a:p>
            <a:fld id="{2F85994E-CF55-F24B-97AE-9ED89A93173A}" type="datetime1">
              <a:rPr lang="en-US" smtClean="0"/>
              <a:t>10/15/18</a:t>
            </a:fld>
            <a:endParaRPr lang="en-US"/>
          </a:p>
        </p:txBody>
      </p:sp>
      <p:sp>
        <p:nvSpPr>
          <p:cNvPr id="4" name="Footer Placeholder 3">
            <a:extLst>
              <a:ext uri="{FF2B5EF4-FFF2-40B4-BE49-F238E27FC236}">
                <a16:creationId xmlns:a16="http://schemas.microsoft.com/office/drawing/2014/main" id="{7D326B58-48AA-914D-80D6-04CD324B7D51}"/>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DA4407C-3233-D542-8375-989BC6738C1B}"/>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522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4C4-94D8-BF4F-91D5-012ACC54A3FF}"/>
              </a:ext>
            </a:extLst>
          </p:cNvPr>
          <p:cNvSpPr>
            <a:spLocks noGrp="1"/>
          </p:cNvSpPr>
          <p:nvPr>
            <p:ph type="title"/>
          </p:nvPr>
        </p:nvSpPr>
        <p:spPr>
          <a:xfrm>
            <a:off x="838200" y="90283"/>
            <a:ext cx="10515600" cy="1325563"/>
          </a:xfrm>
        </p:spPr>
        <p:txBody>
          <a:bodyPr/>
          <a:lstStyle/>
          <a:p>
            <a:r>
              <a:rPr lang="en-US" dirty="0" err="1"/>
              <a:t>submit_python_mpi.sh</a:t>
            </a:r>
            <a:endParaRPr lang="en-US" dirty="0"/>
          </a:p>
        </p:txBody>
      </p:sp>
      <p:sp>
        <p:nvSpPr>
          <p:cNvPr id="3" name="Content Placeholder 2">
            <a:extLst>
              <a:ext uri="{FF2B5EF4-FFF2-40B4-BE49-F238E27FC236}">
                <a16:creationId xmlns:a16="http://schemas.microsoft.com/office/drawing/2014/main" id="{A83D0758-A808-3546-B6F9-F06CDC7F7BF3}"/>
              </a:ext>
            </a:extLst>
          </p:cNvPr>
          <p:cNvSpPr>
            <a:spLocks noGrp="1"/>
          </p:cNvSpPr>
          <p:nvPr>
            <p:ph idx="1"/>
          </p:nvPr>
        </p:nvSpPr>
        <p:spPr>
          <a:xfrm>
            <a:off x="838200" y="1415846"/>
            <a:ext cx="10515600" cy="4551920"/>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#!/bin/bash</a:t>
            </a:r>
          </a:p>
          <a:p>
            <a:pPr marL="0" indent="0">
              <a:buNone/>
            </a:pPr>
            <a:r>
              <a:rPr lang="en-US" sz="4800" dirty="0">
                <a:latin typeface="Courier New" panose="02070309020205020404" pitchFamily="49" charset="0"/>
                <a:cs typeface="Courier New" panose="02070309020205020404" pitchFamily="49" charset="0"/>
              </a:rPr>
              <a:t>#SBATCH --nodes=1			# Number of requested nodes</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ntasks</a:t>
            </a:r>
            <a:r>
              <a:rPr lang="en-US" sz="4800" dirty="0">
                <a:latin typeface="Courier New" panose="02070309020205020404" pitchFamily="49" charset="0"/>
                <a:cs typeface="Courier New" panose="02070309020205020404" pitchFamily="49" charset="0"/>
              </a:rPr>
              <a:t>=4			# Number of requested nodes</a:t>
            </a:r>
          </a:p>
          <a:p>
            <a:pPr marL="0" indent="0">
              <a:buNone/>
            </a:pPr>
            <a:r>
              <a:rPr lang="en-US" sz="4800" dirty="0">
                <a:latin typeface="Courier New" panose="02070309020205020404" pitchFamily="49" charset="0"/>
                <a:cs typeface="Courier New" panose="02070309020205020404" pitchFamily="49" charset="0"/>
              </a:rPr>
              <a:t>#SBATCH --time=0:01:00		# Max wall time</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qos</a:t>
            </a:r>
            <a:r>
              <a:rPr lang="en-US" sz="4800" dirty="0">
                <a:latin typeface="Courier New" panose="02070309020205020404" pitchFamily="49" charset="0"/>
                <a:cs typeface="Courier New" panose="02070309020205020404" pitchFamily="49" charset="0"/>
              </a:rPr>
              <a:t>=normal		# Specify QOS</a:t>
            </a:r>
          </a:p>
          <a:p>
            <a:pPr marL="0" indent="0">
              <a:buNone/>
            </a:pPr>
            <a:r>
              <a:rPr lang="en-US" sz="4800" dirty="0">
                <a:latin typeface="Courier New" panose="02070309020205020404" pitchFamily="49" charset="0"/>
                <a:cs typeface="Courier New" panose="02070309020205020404" pitchFamily="49" charset="0"/>
              </a:rPr>
              <a:t>#SBATCH --partition=</a:t>
            </a:r>
            <a:r>
              <a:rPr lang="en-US" sz="4800" dirty="0" err="1">
                <a:latin typeface="Courier New" panose="02070309020205020404" pitchFamily="49" charset="0"/>
                <a:cs typeface="Courier New" panose="02070309020205020404" pitchFamily="49" charset="0"/>
              </a:rPr>
              <a:t>shas</a:t>
            </a:r>
            <a:r>
              <a:rPr lang="en-US" sz="4800" dirty="0">
                <a:latin typeface="Courier New" panose="02070309020205020404" pitchFamily="49" charset="0"/>
                <a:cs typeface="Courier New" panose="02070309020205020404" pitchFamily="49" charset="0"/>
              </a:rPr>
              <a:t>		# Specify Summit </a:t>
            </a:r>
            <a:r>
              <a:rPr lang="en-US" sz="4800" dirty="0" err="1">
                <a:latin typeface="Courier New" panose="02070309020205020404" pitchFamily="49" charset="0"/>
                <a:cs typeface="Courier New" panose="02070309020205020404" pitchFamily="49" charset="0"/>
              </a:rPr>
              <a:t>haswell</a:t>
            </a:r>
            <a:r>
              <a:rPr lang="en-US" sz="4800" dirty="0">
                <a:latin typeface="Courier New" panose="02070309020205020404" pitchFamily="49" charset="0"/>
                <a:cs typeface="Courier New" panose="02070309020205020404" pitchFamily="49" charset="0"/>
              </a:rPr>
              <a:t> nodes</a:t>
            </a:r>
          </a:p>
          <a:p>
            <a:pPr marL="0" indent="0">
              <a:buNone/>
            </a:pPr>
            <a:r>
              <a:rPr lang="en-US" sz="4800" dirty="0">
                <a:latin typeface="Courier New" panose="02070309020205020404" pitchFamily="49" charset="0"/>
                <a:cs typeface="Courier New" panose="02070309020205020404" pitchFamily="49" charset="0"/>
              </a:rPr>
              <a:t>#SBATCH --output=hostname_%</a:t>
            </a:r>
            <a:r>
              <a:rPr lang="en-US" sz="4800" dirty="0" err="1">
                <a:latin typeface="Courier New" panose="02070309020205020404" pitchFamily="49" charset="0"/>
                <a:cs typeface="Courier New" panose="02070309020205020404" pitchFamily="49" charset="0"/>
              </a:rPr>
              <a:t>j.out</a:t>
            </a:r>
            <a:r>
              <a:rPr lang="en-US" sz="4800" dirty="0">
                <a:latin typeface="Courier New" panose="02070309020205020404" pitchFamily="49" charset="0"/>
                <a:cs typeface="Courier New" panose="02070309020205020404" pitchFamily="49" charset="0"/>
              </a:rPr>
              <a:t>	# Rename standard output file</a:t>
            </a:r>
          </a:p>
          <a:p>
            <a:pPr marL="0" indent="0">
              <a:buNone/>
            </a:pPr>
            <a:r>
              <a:rPr lang="en-US" sz="4800"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purge all existing modules</a:t>
            </a:r>
          </a:p>
          <a:p>
            <a:pPr marL="0" indent="0">
              <a:buNone/>
            </a:pPr>
            <a:r>
              <a:rPr lang="en-US" sz="4800" dirty="0">
                <a:latin typeface="Courier New" panose="02070309020205020404" pitchFamily="49" charset="0"/>
                <a:cs typeface="Courier New" panose="02070309020205020404" pitchFamily="49" charset="0"/>
              </a:rPr>
              <a:t>module purge</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Load the modules you need</a:t>
            </a:r>
          </a:p>
          <a:p>
            <a:pPr marL="0" indent="0">
              <a:buNone/>
            </a:pPr>
            <a:r>
              <a:rPr lang="en-US" sz="4800" dirty="0">
                <a:latin typeface="Courier New" panose="02070309020205020404" pitchFamily="49" charset="0"/>
                <a:cs typeface="Courier New" panose="02070309020205020404" pitchFamily="49" charset="0"/>
              </a:rPr>
              <a:t>module load python/3.5.1 intel </a:t>
            </a:r>
            <a:r>
              <a:rPr lang="en-US" sz="4800" dirty="0" err="1">
                <a:latin typeface="Courier New" panose="02070309020205020404" pitchFamily="49" charset="0"/>
                <a:cs typeface="Courier New" panose="02070309020205020404" pitchFamily="49" charset="0"/>
              </a:rPr>
              <a:t>impi</a:t>
            </a:r>
            <a:endParaRPr lang="en-US" sz="4800" dirty="0">
              <a:latin typeface="Courier New" panose="02070309020205020404" pitchFamily="49" charset="0"/>
              <a:cs typeface="Courier New" panose="02070309020205020404" pitchFamily="49" charset="0"/>
            </a:endParaRP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Run Python Script</a:t>
            </a:r>
          </a:p>
          <a:p>
            <a:pPr marL="0" indent="0">
              <a:buNone/>
            </a:pPr>
            <a:r>
              <a:rPr lang="en-US" sz="4800" dirty="0">
                <a:latin typeface="Courier New" panose="02070309020205020404" pitchFamily="49" charset="0"/>
                <a:cs typeface="Courier New" panose="02070309020205020404" pitchFamily="49" charset="0"/>
              </a:rPr>
              <a:t>cd progs</a:t>
            </a:r>
          </a:p>
          <a:p>
            <a:pPr marL="0" indent="0">
              <a:buNone/>
            </a:pPr>
            <a:r>
              <a:rPr lang="en-US" sz="4800" dirty="0" err="1">
                <a:latin typeface="Courier New" panose="02070309020205020404" pitchFamily="49" charset="0"/>
                <a:cs typeface="Courier New" panose="02070309020205020404" pitchFamily="49" charset="0"/>
              </a:rPr>
              <a:t>mpirun</a:t>
            </a:r>
            <a:r>
              <a:rPr lang="en-US" sz="4800" dirty="0">
                <a:latin typeface="Courier New" panose="02070309020205020404" pitchFamily="49" charset="0"/>
                <a:cs typeface="Courier New" panose="02070309020205020404" pitchFamily="49" charset="0"/>
              </a:rPr>
              <a:t> -np $SLURM_NTASKS python hello1.py</a:t>
            </a:r>
          </a:p>
          <a:p>
            <a:endParaRPr lang="en-US" dirty="0"/>
          </a:p>
        </p:txBody>
      </p:sp>
      <p:sp>
        <p:nvSpPr>
          <p:cNvPr id="4" name="Date Placeholder 3">
            <a:extLst>
              <a:ext uri="{FF2B5EF4-FFF2-40B4-BE49-F238E27FC236}">
                <a16:creationId xmlns:a16="http://schemas.microsoft.com/office/drawing/2014/main" id="{8EB3915F-13BE-C345-8608-6C7E52D993A9}"/>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88B4EC82-FCF9-5C40-847C-921B9AC0BE3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4BD06458-ADB6-E241-AAB2-A405F1F5997B}"/>
              </a:ext>
            </a:extLst>
          </p:cNvPr>
          <p:cNvSpPr>
            <a:spLocks noGrp="1"/>
          </p:cNvSpPr>
          <p:nvPr>
            <p:ph type="sldNum" sz="quarter" idx="12"/>
          </p:nvPr>
        </p:nvSpPr>
        <p:spPr/>
        <p:txBody>
          <a:bodyPr/>
          <a:lstStyle/>
          <a:p>
            <a:fld id="{DD321DBF-325B-3546-BAAF-4F6E3B3181FF}" type="slidenum">
              <a:rPr lang="en-US" smtClean="0"/>
              <a:pPr/>
              <a:t>24</a:t>
            </a:fld>
            <a:endParaRPr lang="en-US" dirty="0"/>
          </a:p>
        </p:txBody>
      </p:sp>
    </p:spTree>
    <p:extLst>
      <p:ext uri="{BB962C8B-B14F-4D97-AF65-F5344CB8AC3E}">
        <p14:creationId xmlns:p14="http://schemas.microsoft.com/office/powerpoint/2010/main" val="426309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
        <p:nvSpPr>
          <p:cNvPr id="3" name="Date Placeholder 2">
            <a:extLst>
              <a:ext uri="{FF2B5EF4-FFF2-40B4-BE49-F238E27FC236}">
                <a16:creationId xmlns:a16="http://schemas.microsoft.com/office/drawing/2014/main" id="{A39D5111-7938-D44A-9EBB-FD18340885AC}"/>
              </a:ext>
            </a:extLst>
          </p:cNvPr>
          <p:cNvSpPr>
            <a:spLocks noGrp="1"/>
          </p:cNvSpPr>
          <p:nvPr>
            <p:ph type="dt" sz="half" idx="10"/>
          </p:nvPr>
        </p:nvSpPr>
        <p:spPr/>
        <p:txBody>
          <a:bodyPr/>
          <a:lstStyle/>
          <a:p>
            <a:fld id="{039DD2B5-34CC-9D47-8CF8-26729B19D696}" type="datetime1">
              <a:rPr lang="en-US" smtClean="0"/>
              <a:t>10/15/18</a:t>
            </a:fld>
            <a:endParaRPr lang="en-US"/>
          </a:p>
        </p:txBody>
      </p:sp>
      <p:sp>
        <p:nvSpPr>
          <p:cNvPr id="4" name="Footer Placeholder 3">
            <a:extLst>
              <a:ext uri="{FF2B5EF4-FFF2-40B4-BE49-F238E27FC236}">
                <a16:creationId xmlns:a16="http://schemas.microsoft.com/office/drawing/2014/main" id="{542A0989-5D4A-034D-AB98-D1188803BDF5}"/>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A6B9882D-9A91-4A45-A0A9-648D20BF3B6C}"/>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1461142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a:t>
            </a:r>
            <a:r>
              <a:rPr lang="en-US" sz="2400" spc="-6" dirty="0" err="1">
                <a:solidFill>
                  <a:srgbClr val="2F2B20"/>
                </a:solidFill>
                <a:latin typeface="Courier New"/>
                <a:cs typeface="Courier New"/>
              </a:rPr>
              <a:t>ntasks</a:t>
            </a:r>
            <a:r>
              <a:rPr lang="en-US" sz="2400" spc="-6" dirty="0">
                <a:solidFill>
                  <a:srgbClr val="2F2B20"/>
                </a:solidFill>
                <a:latin typeface="Courier New"/>
                <a:cs typeface="Courier New"/>
              </a:rPr>
              <a:t>=1</a:t>
            </a:r>
            <a:r>
              <a:rPr lang="en-US" sz="2400" dirty="0">
                <a:latin typeface="Courier New"/>
                <a:cs typeface="Courier New"/>
              </a:rPr>
              <a:t> </a:t>
            </a:r>
            <a:r>
              <a:rPr lang="en-US" sz="2400" spc="-6" dirty="0">
                <a:solidFill>
                  <a:srgbClr val="2F2B20"/>
                </a:solidFill>
                <a:latin typeface="Courier New"/>
                <a:cs typeface="Courier New"/>
              </a:rPr>
              <a:t>--reservation=tutorial1</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
        <p:nvSpPr>
          <p:cNvPr id="3" name="Date Placeholder 2">
            <a:extLst>
              <a:ext uri="{FF2B5EF4-FFF2-40B4-BE49-F238E27FC236}">
                <a16:creationId xmlns:a16="http://schemas.microsoft.com/office/drawing/2014/main" id="{74CF6FED-5BFD-C74D-B316-49052E6F8BE2}"/>
              </a:ext>
            </a:extLst>
          </p:cNvPr>
          <p:cNvSpPr>
            <a:spLocks noGrp="1"/>
          </p:cNvSpPr>
          <p:nvPr>
            <p:ph type="dt" sz="half" idx="10"/>
          </p:nvPr>
        </p:nvSpPr>
        <p:spPr/>
        <p:txBody>
          <a:bodyPr/>
          <a:lstStyle/>
          <a:p>
            <a:fld id="{6D26296D-539E-BA45-941D-A6C32547544B}" type="datetime1">
              <a:rPr lang="en-US" smtClean="0"/>
              <a:t>10/15/18</a:t>
            </a:fld>
            <a:endParaRPr lang="en-US"/>
          </a:p>
        </p:txBody>
      </p:sp>
      <p:sp>
        <p:nvSpPr>
          <p:cNvPr id="4" name="Footer Placeholder 3">
            <a:extLst>
              <a:ext uri="{FF2B5EF4-FFF2-40B4-BE49-F238E27FC236}">
                <a16:creationId xmlns:a16="http://schemas.microsoft.com/office/drawing/2014/main" id="{EA9A2A0D-3BE5-654B-909F-F6C1FE93F1AF}"/>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CA6FB0C-C72D-B04B-A965-4811A232DAFD}"/>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789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3" name="Date Placeholder 2">
            <a:extLst>
              <a:ext uri="{FF2B5EF4-FFF2-40B4-BE49-F238E27FC236}">
                <a16:creationId xmlns:a16="http://schemas.microsoft.com/office/drawing/2014/main" id="{1223A24D-CC3E-E147-B775-1FAA114E6122}"/>
              </a:ext>
            </a:extLst>
          </p:cNvPr>
          <p:cNvSpPr>
            <a:spLocks noGrp="1"/>
          </p:cNvSpPr>
          <p:nvPr>
            <p:ph type="dt" sz="half" idx="10"/>
          </p:nvPr>
        </p:nvSpPr>
        <p:spPr/>
        <p:txBody>
          <a:bodyPr/>
          <a:lstStyle/>
          <a:p>
            <a:fld id="{044AC50F-0E9E-C744-9CC7-70B1938DDCA8}" type="datetime1">
              <a:rPr lang="en-US" smtClean="0"/>
              <a:t>10/15/18</a:t>
            </a:fld>
            <a:endParaRPr lang="en-US"/>
          </a:p>
        </p:txBody>
      </p:sp>
      <p:sp>
        <p:nvSpPr>
          <p:cNvPr id="4" name="Footer Placeholder 3">
            <a:extLst>
              <a:ext uri="{FF2B5EF4-FFF2-40B4-BE49-F238E27FC236}">
                <a16:creationId xmlns:a16="http://schemas.microsoft.com/office/drawing/2014/main" id="{9D4F2F4D-43CE-614F-A1A2-C2675AC247E2}"/>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3D52F9E3-BF50-F844-952F-F0E8033AE8A2}"/>
              </a:ext>
            </a:extLst>
          </p:cNvPr>
          <p:cNvSpPr>
            <a:spLocks noGrp="1"/>
          </p:cNvSpPr>
          <p:nvPr>
            <p:ph type="sldNum" sz="quarter" idx="12"/>
          </p:nvPr>
        </p:nvSpPr>
        <p:spPr/>
        <p:txBody>
          <a:bodyPr/>
          <a:lstStyle/>
          <a:p>
            <a:fld id="{DD321DBF-325B-3546-BAAF-4F6E3B3181FF}" type="slidenum">
              <a:rPr lang="en-US" smtClean="0"/>
              <a:t>27</a:t>
            </a:fld>
            <a:endParaRPr lang="en-US"/>
          </a:p>
        </p:txBody>
      </p:sp>
      <p:sp>
        <p:nvSpPr>
          <p:cNvPr id="9" name="Content Placeholder 9">
            <a:extLst>
              <a:ext uri="{FF2B5EF4-FFF2-40B4-BE49-F238E27FC236}">
                <a16:creationId xmlns:a16="http://schemas.microsoft.com/office/drawing/2014/main" id="{DDD3AC5E-7852-BE4E-960C-3036D52AFE1F}"/>
              </a:ext>
            </a:extLst>
          </p:cNvPr>
          <p:cNvSpPr txBox="1">
            <a:spLocks/>
          </p:cNvSpPr>
          <p:nvPr/>
        </p:nvSpPr>
        <p:spPr>
          <a:xfrm>
            <a:off x="838200" y="1804636"/>
            <a:ext cx="10515600" cy="4163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100" marR="5075" indent="-228411">
              <a:lnSpc>
                <a:spcPct val="100000"/>
              </a:lnSpc>
              <a:spcBef>
                <a:spcPts val="400"/>
              </a:spcBef>
              <a:buClr>
                <a:srgbClr val="A9A57C"/>
              </a:buClr>
              <a:tabLst>
                <a:tab pos="240465" algn="l"/>
                <a:tab pos="241100" algn="l"/>
              </a:tabLst>
            </a:pPr>
            <a:r>
              <a:rPr lang="en-US" dirty="0"/>
              <a:t>Useful when you have 100s to 100,000s of “tiny” serial jobs (&lt;5 min)</a:t>
            </a:r>
          </a:p>
          <a:p>
            <a:pPr marL="241100" marR="5075" indent="-228411">
              <a:lnSpc>
                <a:spcPct val="100000"/>
              </a:lnSpc>
              <a:spcBef>
                <a:spcPts val="400"/>
              </a:spcBef>
              <a:buClr>
                <a:srgbClr val="A9A57C"/>
              </a:buClr>
              <a:tabLst>
                <a:tab pos="240465" algn="l"/>
                <a:tab pos="241100" algn="l"/>
              </a:tabLst>
            </a:pPr>
            <a:r>
              <a:rPr lang="en-US" dirty="0">
                <a:cs typeface="Arial"/>
              </a:rPr>
              <a:t>Instead of running them all as separate jobs, wrap into one job</a:t>
            </a:r>
          </a:p>
          <a:p>
            <a:pPr marL="241100" marR="5075" indent="-228411">
              <a:lnSpc>
                <a:spcPct val="100000"/>
              </a:lnSpc>
              <a:spcBef>
                <a:spcPts val="400"/>
              </a:spcBef>
              <a:buClr>
                <a:srgbClr val="A9A57C"/>
              </a:buClr>
              <a:tabLst>
                <a:tab pos="240465" algn="l"/>
                <a:tab pos="241100" algn="l"/>
              </a:tabLst>
            </a:pPr>
            <a:r>
              <a:rPr lang="en-US" dirty="0">
                <a:cs typeface="Arial"/>
              </a:rPr>
              <a:t>This will save you time and SUs, as it reduces start-up overhead</a:t>
            </a:r>
          </a:p>
          <a:p>
            <a:pPr marL="241100" marR="5075" indent="-228411">
              <a:lnSpc>
                <a:spcPct val="100000"/>
              </a:lnSpc>
              <a:spcBef>
                <a:spcPts val="400"/>
              </a:spcBef>
              <a:buClr>
                <a:srgbClr val="A9A57C"/>
              </a:buClr>
              <a:tabLst>
                <a:tab pos="240465" algn="l"/>
                <a:tab pos="241100" algn="l"/>
              </a:tabLst>
            </a:pPr>
            <a:r>
              <a:rPr lang="en-US" dirty="0">
                <a:cs typeface="Arial"/>
              </a:rPr>
              <a:t>To use (within batch job script): module load </a:t>
            </a:r>
            <a:r>
              <a:rPr lang="en-US" dirty="0" err="1">
                <a:cs typeface="Arial"/>
              </a:rPr>
              <a:t>loadbalance</a:t>
            </a:r>
            <a:endParaRPr lang="en-US" dirty="0">
              <a:cs typeface="Arial"/>
            </a:endParaRPr>
          </a:p>
          <a:p>
            <a:pPr marL="241100" marR="5075" indent="-228411">
              <a:lnSpc>
                <a:spcPct val="100000"/>
              </a:lnSpc>
              <a:spcBef>
                <a:spcPts val="400"/>
              </a:spcBef>
              <a:buClr>
                <a:srgbClr val="A9A57C"/>
              </a:buClr>
              <a:tabLst>
                <a:tab pos="240465" algn="l"/>
                <a:tab pos="241100" algn="l"/>
              </a:tabLst>
            </a:pPr>
            <a:r>
              <a:rPr lang="en-US" dirty="0">
                <a:cs typeface="Arial"/>
              </a:rPr>
              <a:t>Let’s take a look at the example in the documentation:</a:t>
            </a:r>
          </a:p>
          <a:p>
            <a:pPr marL="698300" marR="5075" lvl="1" indent="-228411">
              <a:lnSpc>
                <a:spcPct val="100000"/>
              </a:lnSpc>
              <a:spcBef>
                <a:spcPts val="400"/>
              </a:spcBef>
              <a:buClr>
                <a:srgbClr val="A9A57C"/>
              </a:buClr>
              <a:tabLst>
                <a:tab pos="240465" algn="l"/>
                <a:tab pos="241100" algn="l"/>
              </a:tabLst>
            </a:pPr>
            <a:r>
              <a:rPr lang="en-US" i="1" dirty="0">
                <a:cs typeface="Arial"/>
              </a:rPr>
              <a:t>https://</a:t>
            </a:r>
            <a:r>
              <a:rPr lang="en-US" i="1" dirty="0" err="1">
                <a:cs typeface="Arial"/>
              </a:rPr>
              <a:t>github.com</a:t>
            </a:r>
            <a:r>
              <a:rPr lang="en-US" i="1" dirty="0">
                <a:cs typeface="Arial"/>
              </a:rPr>
              <a:t>/</a:t>
            </a:r>
            <a:r>
              <a:rPr lang="en-US" i="1" dirty="0" err="1">
                <a:cs typeface="Arial"/>
              </a:rPr>
              <a:t>ResearchComputing</a:t>
            </a:r>
            <a:r>
              <a:rPr lang="en-US" i="1" dirty="0">
                <a:cs typeface="Arial"/>
              </a:rPr>
              <a:t>/Research-Computing-User-Tutorials/wiki/The-Load-Balancer-Tool</a:t>
            </a:r>
          </a:p>
          <a:p>
            <a:pPr marL="698300" marR="5075" lvl="1" indent="-228411">
              <a:lnSpc>
                <a:spcPct val="100000"/>
              </a:lnSpc>
              <a:spcBef>
                <a:spcPts val="400"/>
              </a:spcBef>
              <a:buClr>
                <a:srgbClr val="A9A57C"/>
              </a:buClr>
              <a:tabLst>
                <a:tab pos="240465" algn="l"/>
                <a:tab pos="241100" algn="l"/>
              </a:tabLst>
            </a:pPr>
            <a:endParaRPr lang="en-US" dirty="0">
              <a:cs typeface="Arial"/>
            </a:endParaRPr>
          </a:p>
          <a:p>
            <a:pPr marL="241100" marR="5075" indent="-228411">
              <a:lnSpc>
                <a:spcPts val="2368"/>
              </a:lnSpc>
              <a:spcBef>
                <a:spcPts val="400"/>
              </a:spcBef>
              <a:buClr>
                <a:srgbClr val="A9A57C"/>
              </a:buClr>
              <a:tabLst>
                <a:tab pos="240465" algn="l"/>
                <a:tab pos="241100" algn="l"/>
              </a:tabLst>
            </a:pPr>
            <a:endParaRPr lang="en-US" dirty="0"/>
          </a:p>
        </p:txBody>
      </p:sp>
    </p:spTree>
    <p:extLst>
      <p:ext uri="{BB962C8B-B14F-4D97-AF65-F5344CB8AC3E}">
        <p14:creationId xmlns:p14="http://schemas.microsoft.com/office/powerpoint/2010/main" val="343080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588-4ADF-DE4F-BDC1-081D926431D6}"/>
              </a:ext>
            </a:extLst>
          </p:cNvPr>
          <p:cNvSpPr>
            <a:spLocks noGrp="1"/>
          </p:cNvSpPr>
          <p:nvPr>
            <p:ph type="title"/>
          </p:nvPr>
        </p:nvSpPr>
        <p:spPr>
          <a:xfrm>
            <a:off x="838200" y="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A3257E0A-99FA-1043-B4EA-59C3E900CF91}"/>
              </a:ext>
            </a:extLst>
          </p:cNvPr>
          <p:cNvSpPr>
            <a:spLocks noGrp="1"/>
          </p:cNvSpPr>
          <p:nvPr>
            <p:ph idx="1"/>
          </p:nvPr>
        </p:nvSpPr>
        <p:spPr>
          <a:xfrm>
            <a:off x="838200" y="1236372"/>
            <a:ext cx="10515600" cy="4731393"/>
          </a:xfrm>
        </p:spPr>
        <p:txBody>
          <a:bodyPr>
            <a:normAutofit fontScale="70000" lnSpcReduction="20000"/>
          </a:bodyPr>
          <a:lstStyle/>
          <a:p>
            <a:pPr marL="25168" marR="59144">
              <a:lnSpc>
                <a:spcPct val="120000"/>
              </a:lnSpc>
              <a:spcBef>
                <a:spcPts val="188"/>
              </a:spcBef>
            </a:pPr>
            <a:r>
              <a:rPr lang="en-US" sz="2700" spc="-20" dirty="0">
                <a:cs typeface="Tahoma"/>
              </a:rPr>
              <a:t>Please fill out the survey:  </a:t>
            </a:r>
            <a:r>
              <a:rPr lang="en-US" sz="2700" spc="-20" dirty="0">
                <a:solidFill>
                  <a:schemeClr val="bg1">
                    <a:lumMod val="65000"/>
                  </a:schemeClr>
                </a:solidFill>
                <a:cs typeface="Tahoma"/>
                <a:hlinkClick r:id="rId2"/>
              </a:rPr>
              <a:t>http://tinyurl.com/curc-survey18</a:t>
            </a:r>
            <a:r>
              <a:rPr lang="en-US" sz="2700" spc="-20" dirty="0">
                <a:solidFill>
                  <a:schemeClr val="bg1">
                    <a:lumMod val="65000"/>
                  </a:schemeClr>
                </a:solidFill>
                <a:cs typeface="Tahoma"/>
              </a:rPr>
              <a:t> </a:t>
            </a:r>
          </a:p>
          <a:p>
            <a:pPr marL="25168" marR="59144">
              <a:lnSpc>
                <a:spcPct val="120000"/>
              </a:lnSpc>
              <a:spcBef>
                <a:spcPts val="188"/>
              </a:spcBef>
            </a:pPr>
            <a:endParaRPr lang="en-US" sz="2700" spc="-20" dirty="0">
              <a:cs typeface="Tahoma"/>
            </a:endParaRPr>
          </a:p>
          <a:p>
            <a:pPr marL="25168" marR="59144">
              <a:lnSpc>
                <a:spcPct val="120000"/>
              </a:lnSpc>
              <a:spcBef>
                <a:spcPts val="188"/>
              </a:spcBef>
            </a:pPr>
            <a:r>
              <a:rPr lang="en-US" sz="2700" spc="-20" dirty="0">
                <a:cs typeface="Tahoma"/>
              </a:rPr>
              <a:t>Register!  </a:t>
            </a:r>
            <a:r>
              <a:rPr lang="en-US" sz="2700" spc="-20" dirty="0">
                <a:cs typeface="Tahoma"/>
                <a:hlinkClick r:id="rId3"/>
              </a:rPr>
              <a:t>http://tinyurl.com/curc-names</a:t>
            </a:r>
            <a:r>
              <a:rPr lang="en-US" sz="2700" spc="-20" dirty="0">
                <a:cs typeface="Tahoma"/>
              </a:rPr>
              <a:t> </a:t>
            </a:r>
          </a:p>
          <a:p>
            <a:pPr marL="0" marR="59144" indent="0">
              <a:lnSpc>
                <a:spcPct val="120000"/>
              </a:lnSpc>
              <a:spcBef>
                <a:spcPts val="188"/>
              </a:spcBef>
              <a:buNone/>
            </a:pPr>
            <a:endParaRPr lang="en-US" sz="2700" spc="-20" dirty="0">
              <a:cs typeface="Tahoma"/>
            </a:endParaRPr>
          </a:p>
          <a:p>
            <a:pPr marR="59144">
              <a:lnSpc>
                <a:spcPct val="120000"/>
              </a:lnSpc>
              <a:spcBef>
                <a:spcPts val="188"/>
              </a:spcBef>
            </a:pPr>
            <a:r>
              <a:rPr lang="en-US" sz="2700" spc="-20" dirty="0">
                <a:cs typeface="Tahoma"/>
              </a:rPr>
              <a:t>Contact information:   </a:t>
            </a:r>
            <a:r>
              <a:rPr lang="en-US" sz="2700" spc="-20" dirty="0">
                <a:solidFill>
                  <a:schemeClr val="bg1">
                    <a:lumMod val="65000"/>
                  </a:schemeClr>
                </a:solidFill>
                <a:cs typeface="Tahoma"/>
                <a:hlinkClick r:id="rId4"/>
              </a:rPr>
              <a:t>rc-help@Colorado.edu</a:t>
            </a:r>
            <a:endParaRPr lang="en-US" sz="2700" spc="-20" dirty="0">
              <a:solidFill>
                <a:schemeClr val="bg1">
                  <a:lumMod val="65000"/>
                </a:schemeClr>
              </a:solidFill>
              <a:cs typeface="Tahoma"/>
            </a:endParaRPr>
          </a:p>
          <a:p>
            <a:pPr marL="0" marR="59144" indent="0">
              <a:lnSpc>
                <a:spcPct val="120000"/>
              </a:lnSpc>
              <a:spcBef>
                <a:spcPts val="188"/>
              </a:spcBef>
              <a:buNone/>
            </a:pPr>
            <a:endParaRPr lang="en-US" sz="2700" spc="-20" dirty="0">
              <a:cs typeface="Tahoma"/>
            </a:endParaRPr>
          </a:p>
          <a:p>
            <a:pPr marL="25168">
              <a:lnSpc>
                <a:spcPct val="120000"/>
              </a:lnSpc>
            </a:pPr>
            <a:r>
              <a:rPr lang="en-US" sz="2700" spc="-50" dirty="0">
                <a:cs typeface="Tahoma"/>
              </a:rPr>
              <a:t>Slides and Examples from this course:</a:t>
            </a:r>
            <a:r>
              <a:rPr lang="en-US" sz="2700" spc="-50" dirty="0">
                <a:solidFill>
                  <a:srgbClr val="999999"/>
                </a:solidFill>
                <a:cs typeface="Tahoma"/>
              </a:rPr>
              <a:t> </a:t>
            </a:r>
            <a:r>
              <a:rPr lang="en-US" sz="2700" spc="-20" dirty="0">
                <a:solidFill>
                  <a:schemeClr val="bg1">
                    <a:lumMod val="65000"/>
                  </a:schemeClr>
                </a:solidFill>
                <a:cs typeface="Tahoma"/>
                <a:hlinkClick r:id="rId5"/>
              </a:rPr>
              <a:t>https://github.com/rctraining/HPC_Short_Course_Fall_2018</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err="1">
                <a:cs typeface="Tahoma"/>
              </a:rPr>
              <a:t>Slurm</a:t>
            </a:r>
            <a:r>
              <a:rPr lang="en-US" sz="2700" spc="-50" dirty="0">
                <a:cs typeface="Tahoma"/>
              </a:rPr>
              <a:t> Commands:  </a:t>
            </a:r>
            <a:r>
              <a:rPr lang="en-US" sz="2700" spc="-50" dirty="0">
                <a:solidFill>
                  <a:srgbClr val="999999"/>
                </a:solidFill>
                <a:cs typeface="Tahoma"/>
                <a:hlinkClick r:id="rId6"/>
              </a:rPr>
              <a:t>https://slurm.schedmd.com/quickstart.html</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a:cs typeface="Tahoma"/>
              </a:rPr>
              <a:t>Load Balancer Tool: </a:t>
            </a:r>
            <a:r>
              <a:rPr lang="en-US" sz="2700" spc="-50" dirty="0">
                <a:solidFill>
                  <a:srgbClr val="999999"/>
                </a:solidFill>
                <a:cs typeface="Tahoma"/>
                <a:hlinkClick r:id="rId7"/>
              </a:rPr>
              <a:t>https://github.com/ResearchComputing/Research-Computing-User-Tutorials/wiki/The-Load-Balancer-Tool</a:t>
            </a:r>
            <a:endParaRPr lang="en-US" sz="2700" spc="-50" dirty="0">
              <a:solidFill>
                <a:srgbClr val="999999"/>
              </a:solidFill>
              <a:cs typeface="Tahoma"/>
            </a:endParaRPr>
          </a:p>
          <a:p>
            <a:pPr marL="25168" marR="59144">
              <a:spcBef>
                <a:spcPts val="188"/>
              </a:spcBef>
            </a:pPr>
            <a:endParaRPr lang="en-US" sz="2700" i="1" spc="-20" dirty="0">
              <a:solidFill>
                <a:schemeClr val="bg1">
                  <a:lumMod val="65000"/>
                </a:schemeClr>
              </a:solidFill>
              <a:cs typeface="Tahoma"/>
            </a:endParaRPr>
          </a:p>
          <a:p>
            <a:pPr marL="25168" marR="59144">
              <a:spcBef>
                <a:spcPts val="188"/>
              </a:spcBef>
            </a:pPr>
            <a:endParaRPr lang="en-US" i="1" spc="-20" dirty="0">
              <a:solidFill>
                <a:schemeClr val="bg1">
                  <a:lumMod val="65000"/>
                </a:schemeClr>
              </a:solidFill>
              <a:latin typeface="Tahoma"/>
              <a:cs typeface="Tahoma"/>
            </a:endParaRPr>
          </a:p>
          <a:p>
            <a:endParaRPr lang="en-US" dirty="0"/>
          </a:p>
        </p:txBody>
      </p:sp>
      <p:sp>
        <p:nvSpPr>
          <p:cNvPr id="4" name="Date Placeholder 3">
            <a:extLst>
              <a:ext uri="{FF2B5EF4-FFF2-40B4-BE49-F238E27FC236}">
                <a16:creationId xmlns:a16="http://schemas.microsoft.com/office/drawing/2014/main" id="{C59E7906-405D-9647-842D-F969EBC4F77D}"/>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3E789D65-11EC-C548-A07F-B32BFF984FB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55A8915-9014-7C47-A36D-EE048CF50950}"/>
              </a:ext>
            </a:extLst>
          </p:cNvPr>
          <p:cNvSpPr>
            <a:spLocks noGrp="1"/>
          </p:cNvSpPr>
          <p:nvPr>
            <p:ph type="sldNum" sz="quarter" idx="12"/>
          </p:nvPr>
        </p:nvSpPr>
        <p:spPr/>
        <p:txBody>
          <a:bodyPr/>
          <a:lstStyle/>
          <a:p>
            <a:fld id="{DD321DBF-325B-3546-BAAF-4F6E3B3181FF}" type="slidenum">
              <a:rPr lang="en-US" smtClean="0"/>
              <a:pPr/>
              <a:t>28</a:t>
            </a:fld>
            <a:endParaRPr lang="en-US" dirty="0"/>
          </a:p>
        </p:txBody>
      </p:sp>
    </p:spTree>
    <p:extLst>
      <p:ext uri="{BB962C8B-B14F-4D97-AF65-F5344CB8AC3E}">
        <p14:creationId xmlns:p14="http://schemas.microsoft.com/office/powerpoint/2010/main" val="13754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
        <p:nvSpPr>
          <p:cNvPr id="2" name="Date Placeholder 1">
            <a:extLst>
              <a:ext uri="{FF2B5EF4-FFF2-40B4-BE49-F238E27FC236}">
                <a16:creationId xmlns:a16="http://schemas.microsoft.com/office/drawing/2014/main" id="{DA35A9AD-4ED2-294B-B533-A01C259C7303}"/>
              </a:ext>
            </a:extLst>
          </p:cNvPr>
          <p:cNvSpPr>
            <a:spLocks noGrp="1"/>
          </p:cNvSpPr>
          <p:nvPr>
            <p:ph type="dt" sz="half" idx="10"/>
          </p:nvPr>
        </p:nvSpPr>
        <p:spPr/>
        <p:txBody>
          <a:bodyPr/>
          <a:lstStyle/>
          <a:p>
            <a:fld id="{561C9957-296D-C949-82EC-A43D8C7DF8AB}" type="datetime1">
              <a:rPr lang="en-US" smtClean="0"/>
              <a:t>10/15/18</a:t>
            </a:fld>
            <a:endParaRPr lang="en-US"/>
          </a:p>
        </p:txBody>
      </p:sp>
      <p:sp>
        <p:nvSpPr>
          <p:cNvPr id="4" name="Footer Placeholder 3">
            <a:extLst>
              <a:ext uri="{FF2B5EF4-FFF2-40B4-BE49-F238E27FC236}">
                <a16:creationId xmlns:a16="http://schemas.microsoft.com/office/drawing/2014/main" id="{B90BEBF2-3DAD-0B4C-9ECF-DE03D891FD1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9C9DFB6F-D793-934D-8102-299CD10B216C}"/>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
        <p:nvSpPr>
          <p:cNvPr id="2" name="Date Placeholder 1">
            <a:extLst>
              <a:ext uri="{FF2B5EF4-FFF2-40B4-BE49-F238E27FC236}">
                <a16:creationId xmlns:a16="http://schemas.microsoft.com/office/drawing/2014/main" id="{DB041AC2-B500-FA45-914A-D1BCA20C9C6A}"/>
              </a:ext>
            </a:extLst>
          </p:cNvPr>
          <p:cNvSpPr>
            <a:spLocks noGrp="1"/>
          </p:cNvSpPr>
          <p:nvPr>
            <p:ph type="dt" sz="half" idx="10"/>
          </p:nvPr>
        </p:nvSpPr>
        <p:spPr/>
        <p:txBody>
          <a:bodyPr/>
          <a:lstStyle/>
          <a:p>
            <a:fld id="{36F9382C-BBDE-B94C-A4BD-66B1FE83D759}" type="datetime1">
              <a:rPr lang="en-US" smtClean="0"/>
              <a:t>10/15/18</a:t>
            </a:fld>
            <a:endParaRPr lang="en-US"/>
          </a:p>
        </p:txBody>
      </p:sp>
      <p:sp>
        <p:nvSpPr>
          <p:cNvPr id="4" name="Footer Placeholder 3">
            <a:extLst>
              <a:ext uri="{FF2B5EF4-FFF2-40B4-BE49-F238E27FC236}">
                <a16:creationId xmlns:a16="http://schemas.microsoft.com/office/drawing/2014/main" id="{7BE12F28-579D-C546-AFF7-B88FF7FCC83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A37B028-2F2A-894F-82E2-989672AA3F60}"/>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fld id="{FD270C43-AF2D-AA40-9C7B-C832E9D45669}" type="datetime1">
              <a:rPr lang="en-US" smtClean="0"/>
              <a:t>10/15/18</a:t>
            </a:fld>
            <a:endParaRPr lang="en-US"/>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[user0049@tlogin1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fld id="{ECDBAB96-A6BC-384B-8C71-A0C52DAB8078}" type="datetime1">
              <a:rPr lang="en-US" smtClean="0"/>
              <a:t>10/15/18</a:t>
            </a:fld>
            <a:endParaRPr lang="en-US"/>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6</a:t>
            </a:fld>
            <a:endParaRPr lang="en-US"/>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rgbClr val="A9A57C"/>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job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rgbClr val="A9A57C"/>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rgbClr val="A9A57C"/>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rgbClr val="A9A57C"/>
              </a:buClr>
              <a:tabLst>
                <a:tab pos="269652" algn="l"/>
              </a:tabLst>
            </a:pPr>
            <a:r>
              <a:rPr lang="en-US" spc="-10" dirty="0">
                <a:solidFill>
                  <a:srgbClr val="2F2B20"/>
                </a:solidFill>
                <a:cs typeface="Arial"/>
              </a:rPr>
              <a:t>Example:  </a:t>
            </a:r>
          </a:p>
          <a:p>
            <a:pPr marL="41241">
              <a:spcBef>
                <a:spcPts val="555"/>
              </a:spcBef>
              <a:buClr>
                <a:srgbClr val="A9A57C"/>
              </a:buClr>
              <a:tabLst>
                <a:tab pos="269652" algn="l"/>
              </a:tabLst>
            </a:pPr>
            <a:endParaRPr lang="en-US" spc="-10" dirty="0">
              <a:solidFill>
                <a:srgbClr val="2F2B20"/>
              </a:solidFill>
              <a:cs typeface="Arial"/>
            </a:endParaRPr>
          </a:p>
          <a:p>
            <a:pPr marL="41241">
              <a:spcBef>
                <a:spcPts val="555"/>
              </a:spcBef>
              <a:buClr>
                <a:srgbClr val="A9A57C"/>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rgbClr val="A9A57C"/>
              </a:buClr>
              <a:tabLst>
                <a:tab pos="269652" algn="l"/>
              </a:tabLst>
            </a:pPr>
            <a:r>
              <a:rPr lang="en-US" spc="-69" dirty="0">
                <a:solidFill>
                  <a:srgbClr val="2F2B20"/>
                </a:solidFill>
                <a:cs typeface="Arial"/>
              </a:rPr>
              <a:t>OR</a:t>
            </a:r>
            <a:endParaRPr lang="en-US" dirty="0">
              <a:cs typeface="Arial"/>
            </a:endParaRPr>
          </a:p>
          <a:p>
            <a:pPr marL="12689">
              <a:spcBef>
                <a:spcPts val="355"/>
              </a:spcBef>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
        <p:nvSpPr>
          <p:cNvPr id="3" name="Date Placeholder 2">
            <a:extLst>
              <a:ext uri="{FF2B5EF4-FFF2-40B4-BE49-F238E27FC236}">
                <a16:creationId xmlns:a16="http://schemas.microsoft.com/office/drawing/2014/main" id="{E4B82E9C-4940-1643-8E71-5711EC354C00}"/>
              </a:ext>
            </a:extLst>
          </p:cNvPr>
          <p:cNvSpPr>
            <a:spLocks noGrp="1"/>
          </p:cNvSpPr>
          <p:nvPr>
            <p:ph type="dt" sz="half" idx="10"/>
          </p:nvPr>
        </p:nvSpPr>
        <p:spPr/>
        <p:txBody>
          <a:bodyPr/>
          <a:lstStyle/>
          <a:p>
            <a:fld id="{BC5A9D9C-513D-3C42-BBEF-A85537C43881}" type="datetime1">
              <a:rPr lang="en-US" smtClean="0"/>
              <a:t>10/15/18</a:t>
            </a:fld>
            <a:endParaRPr lang="en-US"/>
          </a:p>
        </p:txBody>
      </p:sp>
      <p:sp>
        <p:nvSpPr>
          <p:cNvPr id="5" name="Footer Placeholder 4">
            <a:extLst>
              <a:ext uri="{FF2B5EF4-FFF2-40B4-BE49-F238E27FC236}">
                <a16:creationId xmlns:a16="http://schemas.microsoft.com/office/drawing/2014/main" id="{9E5563F2-5DC1-B74A-9B58-ECA435E15444}"/>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836F11D6-68EE-3147-BA1A-8E2EE4527A3D}"/>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
        <p:nvSpPr>
          <p:cNvPr id="7" name="Date Placeholder 6">
            <a:extLst>
              <a:ext uri="{FF2B5EF4-FFF2-40B4-BE49-F238E27FC236}">
                <a16:creationId xmlns:a16="http://schemas.microsoft.com/office/drawing/2014/main" id="{ED75C046-4FE0-984F-808A-6597E62A570F}"/>
              </a:ext>
            </a:extLst>
          </p:cNvPr>
          <p:cNvSpPr>
            <a:spLocks noGrp="1"/>
          </p:cNvSpPr>
          <p:nvPr>
            <p:ph type="dt" sz="half" idx="10"/>
          </p:nvPr>
        </p:nvSpPr>
        <p:spPr/>
        <p:txBody>
          <a:bodyPr/>
          <a:lstStyle/>
          <a:p>
            <a:fld id="{6FB416AB-7BDD-F04F-9A24-8EE0DAD8DDDA}" type="datetime1">
              <a:rPr lang="en-US" smtClean="0"/>
              <a:t>10/15/18</a:t>
            </a:fld>
            <a:endParaRPr lang="en-US"/>
          </a:p>
        </p:txBody>
      </p:sp>
      <p:sp>
        <p:nvSpPr>
          <p:cNvPr id="8" name="Footer Placeholder 7">
            <a:extLst>
              <a:ext uri="{FF2B5EF4-FFF2-40B4-BE49-F238E27FC236}">
                <a16:creationId xmlns:a16="http://schemas.microsoft.com/office/drawing/2014/main" id="{2947B5D6-344B-9441-8670-D19B3B652327}"/>
              </a:ext>
            </a:extLst>
          </p:cNvPr>
          <p:cNvSpPr>
            <a:spLocks noGrp="1"/>
          </p:cNvSpPr>
          <p:nvPr>
            <p:ph type="ftr" sz="quarter" idx="11"/>
          </p:nvPr>
        </p:nvSpPr>
        <p:spPr/>
        <p:txBody>
          <a:bodyPr/>
          <a:lstStyle/>
          <a:p>
            <a:r>
              <a:rPr lang="en-US"/>
              <a:t>Job Submission and Load Balancer</a:t>
            </a:r>
          </a:p>
        </p:txBody>
      </p:sp>
      <p:sp>
        <p:nvSpPr>
          <p:cNvPr id="9" name="Slide Number Placeholder 8">
            <a:extLst>
              <a:ext uri="{FF2B5EF4-FFF2-40B4-BE49-F238E27FC236}">
                <a16:creationId xmlns:a16="http://schemas.microsoft.com/office/drawing/2014/main" id="{432E9A73-E568-D445-8B5A-B76537000483}"/>
              </a:ext>
            </a:extLst>
          </p:cNvPr>
          <p:cNvSpPr>
            <a:spLocks noGrp="1"/>
          </p:cNvSpPr>
          <p:nvPr>
            <p:ph type="sldNum" sz="quarter" idx="12"/>
          </p:nvPr>
        </p:nvSpPr>
        <p:spPr/>
        <p:txBody>
          <a:bodyPr/>
          <a:lstStyle/>
          <a:p>
            <a:fld id="{DD321DBF-325B-3546-BAAF-4F6E3B3181FF}" type="slidenum">
              <a:rPr lang="en-US" smtClean="0"/>
              <a:t>8</a:t>
            </a:fld>
            <a:endParaRPr lang="en-US"/>
          </a:p>
        </p:txBody>
      </p:sp>
      <p:sp>
        <p:nvSpPr>
          <p:cNvPr id="10" name="Rectangle 9">
            <a:extLst>
              <a:ext uri="{FF2B5EF4-FFF2-40B4-BE49-F238E27FC236}">
                <a16:creationId xmlns:a16="http://schemas.microsoft.com/office/drawing/2014/main" id="{8F813389-1BEF-0946-933F-57FA69701DBB}"/>
              </a:ext>
            </a:extLst>
          </p:cNvPr>
          <p:cNvSpPr/>
          <p:nvPr/>
        </p:nvSpPr>
        <p:spPr>
          <a:xfrm>
            <a:off x="9177608" y="3306237"/>
            <a:ext cx="2565193" cy="646331"/>
          </a:xfrm>
          <a:prstGeom prst="rect">
            <a:avLst/>
          </a:prstGeom>
        </p:spPr>
        <p:txBody>
          <a:bodyPr wrap="square">
            <a:spAutoFit/>
          </a:bodyPr>
          <a:lstStyle/>
          <a:p>
            <a:r>
              <a:rPr lang="en-US" sz="1200" i="1" spc="-50" dirty="0">
                <a:solidFill>
                  <a:srgbClr val="999999"/>
                </a:solidFill>
                <a:latin typeface="Tahoma"/>
                <a:cs typeface="Tahoma"/>
                <a:hlinkClick r:id="rId2"/>
              </a:rPr>
              <a:t>More on slurm commands:  https://slurm.schedmd.com/quickstart.html</a:t>
            </a:r>
            <a:endParaRPr lang="en-US" sz="1200" i="1" spc="-50" dirty="0">
              <a:solidFill>
                <a:srgbClr val="999999"/>
              </a:solidFill>
              <a:latin typeface="Tahoma"/>
              <a:cs typeface="Tahoma"/>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
        <p:nvSpPr>
          <p:cNvPr id="2" name="Date Placeholder 1">
            <a:extLst>
              <a:ext uri="{FF2B5EF4-FFF2-40B4-BE49-F238E27FC236}">
                <a16:creationId xmlns:a16="http://schemas.microsoft.com/office/drawing/2014/main" id="{4FBA2D2E-BC5A-8D4D-997A-4630116314D6}"/>
              </a:ext>
            </a:extLst>
          </p:cNvPr>
          <p:cNvSpPr>
            <a:spLocks noGrp="1"/>
          </p:cNvSpPr>
          <p:nvPr>
            <p:ph type="dt" sz="half" idx="10"/>
          </p:nvPr>
        </p:nvSpPr>
        <p:spPr/>
        <p:txBody>
          <a:bodyPr/>
          <a:lstStyle/>
          <a:p>
            <a:fld id="{25E65980-49FF-474D-9DF8-E38D2DDADD61}" type="datetime1">
              <a:rPr lang="en-US" smtClean="0"/>
              <a:t>10/15/18</a:t>
            </a:fld>
            <a:endParaRPr lang="en-US"/>
          </a:p>
        </p:txBody>
      </p:sp>
      <p:sp>
        <p:nvSpPr>
          <p:cNvPr id="3" name="Footer Placeholder 2">
            <a:extLst>
              <a:ext uri="{FF2B5EF4-FFF2-40B4-BE49-F238E27FC236}">
                <a16:creationId xmlns:a16="http://schemas.microsoft.com/office/drawing/2014/main" id="{2010108C-160C-5240-A68F-AD0675FD6E40}"/>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CE378EA2-5B32-9146-9D5C-175D98B4C128}"/>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7335</TotalTime>
  <Words>1772</Words>
  <Application>Microsoft Macintosh PowerPoint</Application>
  <PresentationFormat>Widescreen</PresentationFormat>
  <Paragraphs>438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submit_hostname.sh</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33</cp:revision>
  <dcterms:created xsi:type="dcterms:W3CDTF">2018-10-11T20:34:51Z</dcterms:created>
  <dcterms:modified xsi:type="dcterms:W3CDTF">2018-10-16T22:55:14Z</dcterms:modified>
</cp:coreProperties>
</file>