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1" r:id="rId11"/>
    <p:sldId id="267" r:id="rId12"/>
    <p:sldId id="271" r:id="rId13"/>
    <p:sldId id="272" r:id="rId14"/>
    <p:sldId id="273" r:id="rId15"/>
    <p:sldId id="274" r:id="rId16"/>
    <p:sldId id="275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0058400" cy="7772400"/>
  <p:notesSz cx="6858000" cy="981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2C10C-6D9E-C873-56DF-51B36E09134C}" v="3" dt="2018-09-27T20:16:03.82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53"/>
    <p:restoredTop sz="94674"/>
  </p:normalViewPr>
  <p:slideViewPr>
    <p:cSldViewPr>
      <p:cViewPr varScale="1">
        <p:scale>
          <a:sx n="105" d="100"/>
          <a:sy n="105" d="100"/>
        </p:scale>
        <p:origin x="192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0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2000"/>
            </a:lvl3pPr>
            <a:lvl4pPr marL="1508760" indent="0" algn="ctr">
              <a:buNone/>
              <a:defRPr sz="1800"/>
            </a:lvl4pPr>
            <a:lvl5pPr marL="2011680" indent="0" algn="ctr">
              <a:buNone/>
              <a:defRPr sz="1800"/>
            </a:lvl5pPr>
            <a:lvl6pPr marL="2514600" indent="0" algn="ctr">
              <a:buNone/>
              <a:defRPr sz="1800"/>
            </a:lvl6pPr>
            <a:lvl7pPr marL="3017520" indent="0" algn="ctr">
              <a:buNone/>
              <a:defRPr sz="1800"/>
            </a:lvl7pPr>
            <a:lvl8pPr marL="3520440" indent="0" algn="ctr">
              <a:buNone/>
              <a:defRPr sz="1800"/>
            </a:lvl8pPr>
            <a:lvl9pPr marL="402336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225731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141137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20537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8854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340206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339056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2000" b="1"/>
            </a:lvl3pPr>
            <a:lvl4pPr marL="1508760" indent="0">
              <a:buNone/>
              <a:defRPr sz="1800" b="1"/>
            </a:lvl4pPr>
            <a:lvl5pPr marL="2011680" indent="0">
              <a:buNone/>
              <a:defRPr sz="1800" b="1"/>
            </a:lvl5pPr>
            <a:lvl6pPr marL="2514600" indent="0">
              <a:buNone/>
              <a:defRPr sz="1800" b="1"/>
            </a:lvl6pPr>
            <a:lvl7pPr marL="3017520" indent="0">
              <a:buNone/>
              <a:defRPr sz="1800" b="1"/>
            </a:lvl7pPr>
            <a:lvl8pPr marL="3520440" indent="0">
              <a:buNone/>
              <a:defRPr sz="1800" b="1"/>
            </a:lvl8pPr>
            <a:lvl9pPr marL="4023360" indent="0">
              <a:buNone/>
              <a:defRPr sz="18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2000" b="1"/>
            </a:lvl3pPr>
            <a:lvl4pPr marL="1508760" indent="0">
              <a:buNone/>
              <a:defRPr sz="1800" b="1"/>
            </a:lvl4pPr>
            <a:lvl5pPr marL="2011680" indent="0">
              <a:buNone/>
              <a:defRPr sz="1800" b="1"/>
            </a:lvl5pPr>
            <a:lvl6pPr marL="2514600" indent="0">
              <a:buNone/>
              <a:defRPr sz="1800" b="1"/>
            </a:lvl6pPr>
            <a:lvl7pPr marL="3017520" indent="0">
              <a:buNone/>
              <a:defRPr sz="1800" b="1"/>
            </a:lvl7pPr>
            <a:lvl8pPr marL="3520440" indent="0">
              <a:buNone/>
              <a:defRPr sz="1800" b="1"/>
            </a:lvl8pPr>
            <a:lvl9pPr marL="4023360" indent="0">
              <a:buNone/>
              <a:defRPr sz="18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32448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24956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18554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800"/>
            </a:lvl1pPr>
            <a:lvl2pPr marL="502920" indent="0">
              <a:buNone/>
              <a:defRPr sz="1500"/>
            </a:lvl2pPr>
            <a:lvl3pPr marL="1005840" indent="0">
              <a:buNone/>
              <a:defRPr sz="130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319171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00"/>
            </a:lvl1pPr>
            <a:lvl2pPr marL="502920" indent="0">
              <a:buNone/>
              <a:defRPr sz="3100"/>
            </a:lvl2pPr>
            <a:lvl3pPr marL="1005840" indent="0">
              <a:buNone/>
              <a:defRPr sz="260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800"/>
            </a:lvl1pPr>
            <a:lvl2pPr marL="502920" indent="0">
              <a:buNone/>
              <a:defRPr sz="1500"/>
            </a:lvl2pPr>
            <a:lvl3pPr marL="1005840" indent="0">
              <a:buNone/>
              <a:defRPr sz="130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344983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1/</a:t>
            </a:r>
            <a:r>
              <a:rPr lang="en-US" spc="25" dirty="0"/>
              <a:t>31/</a:t>
            </a:r>
            <a:r>
              <a:rPr lang="en-US" spc="0" dirty="0"/>
              <a:t>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dirty="0"/>
              <a:t>Research </a:t>
            </a:r>
            <a:r>
              <a:rPr lang="en-US" spc="25" dirty="0"/>
              <a:t>Computing </a:t>
            </a:r>
            <a:r>
              <a:rPr lang="en-US" spc="-260" dirty="0"/>
              <a:t>@ </a:t>
            </a:r>
            <a:r>
              <a:rPr lang="en-US" spc="5" dirty="0"/>
              <a:t>CU</a:t>
            </a:r>
            <a:r>
              <a:rPr lang="en-US" spc="35" dirty="0"/>
              <a:t> </a:t>
            </a:r>
            <a:r>
              <a:rPr lang="en-US" spc="10" dirty="0"/>
              <a:t>Boulder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0" dirty="0"/>
              <a:t>‹#›</a:t>
            </a:fld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78960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rado.edu/rc" TargetMode="External"/><Relationship Id="rId7" Type="http://schemas.openxmlformats.org/officeDocument/2006/relationships/image" Target="../media/image2.tiff"/><Relationship Id="rId2" Type="http://schemas.openxmlformats.org/officeDocument/2006/relationships/hyperlink" Target="mailto:daniel.trahan@colorado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ResearchComputing/HPC_short_course_summer_2018" TargetMode="External"/><Relationship Id="rId4" Type="http://schemas.openxmlformats.org/officeDocument/2006/relationships/hyperlink" Target="http://rc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2.tiff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xkcd.com/37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surrey.ac.uk/Teaching/Unix/index.html" TargetMode="External"/><Relationship Id="rId2" Type="http://schemas.openxmlformats.org/officeDocument/2006/relationships/hyperlink" Target="http://tinyurl.com/curc-survey1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username@tutorial-login.rc.colorado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8999" y="1574178"/>
            <a:ext cx="7978775" cy="1097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0" spc="-5" dirty="0">
                <a:solidFill>
                  <a:srgbClr val="675E47"/>
                </a:solidFill>
              </a:rPr>
              <a:t>Introduction </a:t>
            </a:r>
            <a:r>
              <a:rPr sz="7000" spc="140" dirty="0">
                <a:solidFill>
                  <a:srgbClr val="675E47"/>
                </a:solidFill>
              </a:rPr>
              <a:t>to</a:t>
            </a:r>
            <a:r>
              <a:rPr sz="7000" spc="-434" dirty="0">
                <a:solidFill>
                  <a:srgbClr val="675E47"/>
                </a:solidFill>
              </a:rPr>
              <a:t> </a:t>
            </a:r>
            <a:r>
              <a:rPr sz="7000" spc="-70" dirty="0">
                <a:solidFill>
                  <a:srgbClr val="675E47"/>
                </a:solidFill>
              </a:rPr>
              <a:t>Linux</a:t>
            </a:r>
            <a:endParaRPr sz="700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</a:t>
            </a:r>
            <a:r>
              <a:rPr spc="25" dirty="0"/>
              <a:t>/</a:t>
            </a:r>
            <a:r>
              <a:rPr spc="0" dirty="0"/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1</a:t>
            </a:fld>
            <a:endParaRPr spc="0" dirty="0"/>
          </a:p>
        </p:txBody>
      </p:sp>
      <p:sp>
        <p:nvSpPr>
          <p:cNvPr id="6" name="object 6"/>
          <p:cNvSpPr txBox="1"/>
          <p:nvPr/>
        </p:nvSpPr>
        <p:spPr>
          <a:xfrm>
            <a:off x="358688" y="3872353"/>
            <a:ext cx="9013911" cy="2709140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 marR="3953510">
              <a:lnSpc>
                <a:spcPct val="122200"/>
              </a:lnSpc>
              <a:spcBef>
                <a:spcPts val="90"/>
              </a:spcBef>
            </a:pPr>
            <a:r>
              <a:rPr lang="en-US" sz="2000" dirty="0">
                <a:solidFill>
                  <a:srgbClr val="675E47"/>
                </a:solidFill>
                <a:latin typeface="Arial"/>
                <a:cs typeface="Arial"/>
              </a:rPr>
              <a:t>Daniel Trahan</a:t>
            </a:r>
          </a:p>
          <a:p>
            <a:r>
              <a:rPr lang="en-US" sz="2000" spc="25" dirty="0">
                <a:solidFill>
                  <a:srgbClr val="8E8D8C"/>
                </a:solidFill>
                <a:latin typeface="Arial"/>
                <a:cs typeface="Arial"/>
                <a:hlinkClick r:id="rId2"/>
              </a:rPr>
              <a:t>daniel.trahan@colorado.edu</a:t>
            </a:r>
          </a:p>
          <a:p>
            <a:endParaRPr lang="en-US" sz="2000" spc="25" dirty="0">
              <a:solidFill>
                <a:srgbClr val="8E8D8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25" dirty="0">
                <a:solidFill>
                  <a:srgbClr val="8E8D8C"/>
                </a:solidFill>
                <a:latin typeface="Arial"/>
                <a:cs typeface="Arial"/>
                <a:hlinkClick r:id="rId3"/>
              </a:rPr>
              <a:t>www.colorado.edu</a:t>
            </a:r>
            <a:r>
              <a:rPr lang="en-US" sz="2000" spc="25" dirty="0">
                <a:solidFill>
                  <a:srgbClr val="8E8D8C"/>
                </a:solidFill>
                <a:latin typeface="Arial"/>
                <a:cs typeface="Arial"/>
                <a:hlinkClick r:id="rId4"/>
              </a:rPr>
              <a:t>/rc</a:t>
            </a:r>
            <a:endParaRPr sz="2000">
              <a:latin typeface="Arial"/>
              <a:cs typeface="Arial"/>
            </a:endParaRPr>
          </a:p>
          <a:p>
            <a:pPr marL="12700"/>
            <a:endParaRPr lang="en-US" sz="2000" spc="25" dirty="0">
              <a:solidFill>
                <a:srgbClr val="8E8D8C"/>
              </a:solidFill>
              <a:latin typeface="Arial"/>
              <a:cs typeface="Arial"/>
            </a:endParaRPr>
          </a:p>
          <a:p>
            <a:pPr marL="83185" marR="5080" indent="-71120">
              <a:lnSpc>
                <a:spcPct val="122200"/>
              </a:lnSpc>
              <a:spcBef>
                <a:spcPts val="5"/>
              </a:spcBef>
            </a:pPr>
            <a:r>
              <a:rPr sz="2000" spc="0" dirty="0">
                <a:solidFill>
                  <a:srgbClr val="675E47"/>
                </a:solidFill>
                <a:latin typeface="Arial"/>
                <a:cs typeface="Arial"/>
              </a:rPr>
              <a:t>Slides </a:t>
            </a:r>
            <a:r>
              <a:rPr sz="2000" dirty="0">
                <a:solidFill>
                  <a:srgbClr val="675E47"/>
                </a:solidFill>
                <a:latin typeface="Arial"/>
                <a:cs typeface="Arial"/>
              </a:rPr>
              <a:t>available </a:t>
            </a:r>
            <a:r>
              <a:rPr sz="2000" spc="25" dirty="0">
                <a:solidFill>
                  <a:srgbClr val="675E47"/>
                </a:solidFill>
                <a:latin typeface="Arial"/>
                <a:cs typeface="Arial"/>
              </a:rPr>
              <a:t>for </a:t>
            </a:r>
            <a:r>
              <a:rPr sz="2000" spc="35" dirty="0">
                <a:solidFill>
                  <a:srgbClr val="675E47"/>
                </a:solidFill>
                <a:latin typeface="Arial"/>
                <a:cs typeface="Arial"/>
              </a:rPr>
              <a:t>download </a:t>
            </a:r>
            <a:r>
              <a:rPr sz="2000" spc="25" dirty="0">
                <a:solidFill>
                  <a:srgbClr val="675E47"/>
                </a:solidFill>
                <a:latin typeface="Arial"/>
                <a:cs typeface="Arial"/>
              </a:rPr>
              <a:t>from</a:t>
            </a:r>
            <a:r>
              <a:rPr lang="en-US" sz="2000" spc="25" dirty="0">
                <a:solidFill>
                  <a:srgbClr val="675E47"/>
                </a:solidFill>
                <a:latin typeface="Arial"/>
                <a:cs typeface="Arial"/>
              </a:rPr>
              <a:t>: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3185" marR="5080" indent="-71120">
              <a:lnSpc>
                <a:spcPct val="122200"/>
              </a:lnSpc>
              <a:spcBef>
                <a:spcPts val="5"/>
              </a:spcBef>
            </a:pPr>
            <a:r>
              <a:rPr lang="en-US" sz="2000" spc="15" dirty="0">
                <a:solidFill>
                  <a:srgbClr val="675E47"/>
                </a:solidFill>
                <a:latin typeface="Arial"/>
                <a:cs typeface="Arial"/>
                <a:hlinkClick r:id="rId5"/>
              </a:rPr>
              <a:t>https://github.com/ResearchComputing/HPC_short_course_summer_2018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3185" marR="5080" indent="-71120">
              <a:lnSpc>
                <a:spcPct val="122200"/>
              </a:lnSpc>
              <a:spcBef>
                <a:spcPts val="5"/>
              </a:spcBef>
            </a:pPr>
            <a:endParaRPr lang="en-US" sz="2000" spc="15" dirty="0">
              <a:solidFill>
                <a:srgbClr val="675E47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890263-9992-4D13-8529-08FAC3BC6312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Shape 87">
            <a:extLst>
              <a:ext uri="{FF2B5EF4-FFF2-40B4-BE49-F238E27FC236}">
                <a16:creationId xmlns:a16="http://schemas.microsoft.com/office/drawing/2014/main" id="{5F0ECA2E-E7C5-4E54-99A3-1B360F1A556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783B69-7F8E-48B9-A5D5-7E19851A46D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AADAD6-09EC-451A-815E-3D5CB84097C1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87966" y="1930399"/>
            <a:ext cx="8208432" cy="4758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3475" y="1962150"/>
            <a:ext cx="8115300" cy="4667250"/>
          </a:xfrm>
          <a:custGeom>
            <a:avLst/>
            <a:gdLst/>
            <a:ahLst/>
            <a:cxnLst/>
            <a:rect l="l" t="t" r="r" b="b"/>
            <a:pathLst>
              <a:path w="8115300" h="4667250">
                <a:moveTo>
                  <a:pt x="7972483" y="0"/>
                </a:moveTo>
                <a:lnTo>
                  <a:pt x="142816" y="0"/>
                </a:lnTo>
                <a:lnTo>
                  <a:pt x="97675" y="7280"/>
                </a:lnTo>
                <a:lnTo>
                  <a:pt x="58470" y="27555"/>
                </a:lnTo>
                <a:lnTo>
                  <a:pt x="27555" y="58470"/>
                </a:lnTo>
                <a:lnTo>
                  <a:pt x="7280" y="97675"/>
                </a:lnTo>
                <a:lnTo>
                  <a:pt x="0" y="142816"/>
                </a:lnTo>
                <a:lnTo>
                  <a:pt x="0" y="4524433"/>
                </a:lnTo>
                <a:lnTo>
                  <a:pt x="7280" y="4569574"/>
                </a:lnTo>
                <a:lnTo>
                  <a:pt x="27555" y="4608779"/>
                </a:lnTo>
                <a:lnTo>
                  <a:pt x="58470" y="4639694"/>
                </a:lnTo>
                <a:lnTo>
                  <a:pt x="97675" y="4659969"/>
                </a:lnTo>
                <a:lnTo>
                  <a:pt x="142816" y="4667250"/>
                </a:lnTo>
                <a:lnTo>
                  <a:pt x="7972483" y="4667250"/>
                </a:lnTo>
                <a:lnTo>
                  <a:pt x="8017624" y="4659969"/>
                </a:lnTo>
                <a:lnTo>
                  <a:pt x="8056828" y="4639694"/>
                </a:lnTo>
                <a:lnTo>
                  <a:pt x="8087744" y="4608779"/>
                </a:lnTo>
                <a:lnTo>
                  <a:pt x="8108018" y="4569574"/>
                </a:lnTo>
                <a:lnTo>
                  <a:pt x="8115299" y="4524433"/>
                </a:lnTo>
                <a:lnTo>
                  <a:pt x="8115299" y="142816"/>
                </a:lnTo>
                <a:lnTo>
                  <a:pt x="8108018" y="97675"/>
                </a:lnTo>
                <a:lnTo>
                  <a:pt x="8087744" y="58470"/>
                </a:lnTo>
                <a:lnTo>
                  <a:pt x="8056828" y="27555"/>
                </a:lnTo>
                <a:lnTo>
                  <a:pt x="8017624" y="7280"/>
                </a:lnTo>
                <a:lnTo>
                  <a:pt x="7972483" y="0"/>
                </a:lnTo>
                <a:close/>
              </a:path>
            </a:pathLst>
          </a:custGeom>
          <a:solidFill>
            <a:srgbClr val="A9A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19659" y="2159090"/>
            <a:ext cx="2731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0" dirty="0">
                <a:solidFill>
                  <a:srgbClr val="E6E6E6"/>
                </a:solidFill>
                <a:latin typeface="Arial"/>
                <a:cs typeface="Arial"/>
              </a:rPr>
              <a:t>shell: </a:t>
            </a:r>
            <a:r>
              <a:rPr sz="3200" spc="-40" dirty="0">
                <a:solidFill>
                  <a:srgbClr val="E6E6E6"/>
                </a:solidFill>
                <a:latin typeface="Arial"/>
                <a:cs typeface="Arial"/>
              </a:rPr>
              <a:t>bash,</a:t>
            </a:r>
            <a:r>
              <a:rPr sz="3200" spc="30" dirty="0">
                <a:solidFill>
                  <a:srgbClr val="E6E6E6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E6E6E6"/>
                </a:solidFill>
                <a:latin typeface="Arial"/>
                <a:cs typeface="Arial"/>
              </a:rPr>
              <a:t>csh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82232" y="2882900"/>
            <a:ext cx="6692900" cy="3318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8800" y="2914650"/>
            <a:ext cx="6600825" cy="3228975"/>
          </a:xfrm>
          <a:custGeom>
            <a:avLst/>
            <a:gdLst/>
            <a:ahLst/>
            <a:cxnLst/>
            <a:rect l="l" t="t" r="r" b="b"/>
            <a:pathLst>
              <a:path w="6600825" h="3228975">
                <a:moveTo>
                  <a:pt x="6458074" y="0"/>
                </a:moveTo>
                <a:lnTo>
                  <a:pt x="142750" y="0"/>
                </a:lnTo>
                <a:lnTo>
                  <a:pt x="97630" y="7277"/>
                </a:lnTo>
                <a:lnTo>
                  <a:pt x="58443" y="27542"/>
                </a:lnTo>
                <a:lnTo>
                  <a:pt x="27542" y="58444"/>
                </a:lnTo>
                <a:lnTo>
                  <a:pt x="7277" y="97630"/>
                </a:lnTo>
                <a:lnTo>
                  <a:pt x="0" y="142751"/>
                </a:lnTo>
                <a:lnTo>
                  <a:pt x="0" y="3086224"/>
                </a:lnTo>
                <a:lnTo>
                  <a:pt x="7277" y="3131344"/>
                </a:lnTo>
                <a:lnTo>
                  <a:pt x="27542" y="3170531"/>
                </a:lnTo>
                <a:lnTo>
                  <a:pt x="58443" y="3201432"/>
                </a:lnTo>
                <a:lnTo>
                  <a:pt x="97630" y="3221697"/>
                </a:lnTo>
                <a:lnTo>
                  <a:pt x="142750" y="3228975"/>
                </a:lnTo>
                <a:lnTo>
                  <a:pt x="6458074" y="3228975"/>
                </a:lnTo>
                <a:lnTo>
                  <a:pt x="6503194" y="3221697"/>
                </a:lnTo>
                <a:lnTo>
                  <a:pt x="6542381" y="3201432"/>
                </a:lnTo>
                <a:lnTo>
                  <a:pt x="6573282" y="3170531"/>
                </a:lnTo>
                <a:lnTo>
                  <a:pt x="6593547" y="3131344"/>
                </a:lnTo>
                <a:lnTo>
                  <a:pt x="6600825" y="3086224"/>
                </a:lnTo>
                <a:lnTo>
                  <a:pt x="6600825" y="142751"/>
                </a:lnTo>
                <a:lnTo>
                  <a:pt x="6593547" y="97630"/>
                </a:lnTo>
                <a:lnTo>
                  <a:pt x="6573282" y="58444"/>
                </a:lnTo>
                <a:lnTo>
                  <a:pt x="6542381" y="27542"/>
                </a:lnTo>
                <a:lnTo>
                  <a:pt x="6503194" y="7277"/>
                </a:lnTo>
                <a:lnTo>
                  <a:pt x="6458074" y="0"/>
                </a:lnTo>
                <a:close/>
              </a:path>
            </a:pathLst>
          </a:custGeom>
          <a:solidFill>
            <a:srgbClr val="D9E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23565" y="3019970"/>
            <a:ext cx="1703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4D4D4D"/>
                </a:solidFill>
                <a:latin typeface="Arial"/>
                <a:cs typeface="Arial"/>
              </a:rPr>
              <a:t>p</a:t>
            </a:r>
            <a:r>
              <a:rPr sz="3200" spc="-6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3200" spc="-15" dirty="0">
                <a:solidFill>
                  <a:srgbClr val="4D4D4D"/>
                </a:solidFill>
                <a:latin typeface="Arial"/>
                <a:cs typeface="Arial"/>
              </a:rPr>
              <a:t>og</a:t>
            </a:r>
            <a:r>
              <a:rPr sz="3200" spc="-60" dirty="0">
                <a:solidFill>
                  <a:srgbClr val="4D4D4D"/>
                </a:solidFill>
                <a:latin typeface="Arial"/>
                <a:cs typeface="Arial"/>
              </a:rPr>
              <a:t>r</a:t>
            </a:r>
            <a:r>
              <a:rPr sz="3200" spc="-120" dirty="0">
                <a:solidFill>
                  <a:srgbClr val="4D4D4D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4D4D4D"/>
                </a:solidFill>
                <a:latin typeface="Arial"/>
                <a:cs typeface="Arial"/>
              </a:rPr>
              <a:t>m</a:t>
            </a:r>
            <a:r>
              <a:rPr sz="3200" spc="-65" dirty="0">
                <a:solidFill>
                  <a:srgbClr val="4D4D4D"/>
                </a:solidFill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1579" y="3020196"/>
            <a:ext cx="1995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solidFill>
                  <a:srgbClr val="4D4D4D"/>
                </a:solidFill>
                <a:latin typeface="Arial"/>
                <a:cs typeface="Arial"/>
              </a:rPr>
              <a:t>c</a:t>
            </a:r>
            <a:r>
              <a:rPr sz="3200" spc="-15" dirty="0">
                <a:solidFill>
                  <a:srgbClr val="4D4D4D"/>
                </a:solidFill>
                <a:latin typeface="Arial"/>
                <a:cs typeface="Arial"/>
              </a:rPr>
              <a:t>o</a:t>
            </a:r>
            <a:r>
              <a:rPr sz="3200" spc="-10" dirty="0">
                <a:solidFill>
                  <a:srgbClr val="4D4D4D"/>
                </a:solidFill>
                <a:latin typeface="Arial"/>
                <a:cs typeface="Arial"/>
              </a:rPr>
              <a:t>mm</a:t>
            </a:r>
            <a:r>
              <a:rPr sz="3200" spc="-120" dirty="0">
                <a:solidFill>
                  <a:srgbClr val="4D4D4D"/>
                </a:solidFill>
                <a:latin typeface="Arial"/>
                <a:cs typeface="Arial"/>
              </a:rPr>
              <a:t>a</a:t>
            </a:r>
            <a:r>
              <a:rPr sz="3200" spc="-70" dirty="0">
                <a:solidFill>
                  <a:srgbClr val="4D4D4D"/>
                </a:solidFill>
                <a:latin typeface="Arial"/>
                <a:cs typeface="Arial"/>
              </a:rPr>
              <a:t>n</a:t>
            </a:r>
            <a:r>
              <a:rPr sz="3200" spc="-5" dirty="0">
                <a:solidFill>
                  <a:srgbClr val="4D4D4D"/>
                </a:solidFill>
                <a:latin typeface="Arial"/>
                <a:cs typeface="Arial"/>
              </a:rPr>
              <a:t>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26267" y="3632200"/>
            <a:ext cx="5405967" cy="2353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71775" y="3667125"/>
            <a:ext cx="5314950" cy="2257425"/>
          </a:xfrm>
          <a:custGeom>
            <a:avLst/>
            <a:gdLst/>
            <a:ahLst/>
            <a:cxnLst/>
            <a:rect l="l" t="t" r="r" b="b"/>
            <a:pathLst>
              <a:path w="5314950" h="2257425">
                <a:moveTo>
                  <a:pt x="5172078" y="0"/>
                </a:moveTo>
                <a:lnTo>
                  <a:pt x="142871" y="0"/>
                </a:lnTo>
                <a:lnTo>
                  <a:pt x="97713" y="7283"/>
                </a:lnTo>
                <a:lnTo>
                  <a:pt x="58493" y="27565"/>
                </a:lnTo>
                <a:lnTo>
                  <a:pt x="27565" y="58492"/>
                </a:lnTo>
                <a:lnTo>
                  <a:pt x="7283" y="97712"/>
                </a:lnTo>
                <a:lnTo>
                  <a:pt x="0" y="142871"/>
                </a:lnTo>
                <a:lnTo>
                  <a:pt x="0" y="2114553"/>
                </a:lnTo>
                <a:lnTo>
                  <a:pt x="7283" y="2159711"/>
                </a:lnTo>
                <a:lnTo>
                  <a:pt x="27565" y="2198931"/>
                </a:lnTo>
                <a:lnTo>
                  <a:pt x="58493" y="2229859"/>
                </a:lnTo>
                <a:lnTo>
                  <a:pt x="97713" y="2250141"/>
                </a:lnTo>
                <a:lnTo>
                  <a:pt x="142871" y="2257425"/>
                </a:lnTo>
                <a:lnTo>
                  <a:pt x="5172078" y="2257425"/>
                </a:lnTo>
                <a:lnTo>
                  <a:pt x="5217237" y="2250141"/>
                </a:lnTo>
                <a:lnTo>
                  <a:pt x="5256457" y="2229859"/>
                </a:lnTo>
                <a:lnTo>
                  <a:pt x="5287384" y="2198931"/>
                </a:lnTo>
                <a:lnTo>
                  <a:pt x="5307666" y="2159711"/>
                </a:lnTo>
                <a:lnTo>
                  <a:pt x="5314950" y="2114553"/>
                </a:lnTo>
                <a:lnTo>
                  <a:pt x="5314950" y="142871"/>
                </a:lnTo>
                <a:lnTo>
                  <a:pt x="5307666" y="97712"/>
                </a:lnTo>
                <a:lnTo>
                  <a:pt x="5287384" y="58492"/>
                </a:lnTo>
                <a:lnTo>
                  <a:pt x="5256457" y="27565"/>
                </a:lnTo>
                <a:lnTo>
                  <a:pt x="5217237" y="7283"/>
                </a:lnTo>
                <a:lnTo>
                  <a:pt x="5172078" y="0"/>
                </a:lnTo>
                <a:close/>
              </a:path>
            </a:pathLst>
          </a:custGeom>
          <a:solidFill>
            <a:srgbClr val="C0ED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8500" y="4576233"/>
            <a:ext cx="3903132" cy="10456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86125" y="4610100"/>
            <a:ext cx="3810000" cy="952500"/>
          </a:xfrm>
          <a:custGeom>
            <a:avLst/>
            <a:gdLst/>
            <a:ahLst/>
            <a:cxnLst/>
            <a:rect l="l" t="t" r="r" b="b"/>
            <a:pathLst>
              <a:path w="3810000" h="952500">
                <a:moveTo>
                  <a:pt x="3667125" y="0"/>
                </a:moveTo>
                <a:lnTo>
                  <a:pt x="142875" y="0"/>
                </a:lnTo>
                <a:lnTo>
                  <a:pt x="97715" y="7283"/>
                </a:lnTo>
                <a:lnTo>
                  <a:pt x="58494" y="27566"/>
                </a:lnTo>
                <a:lnTo>
                  <a:pt x="27566" y="58494"/>
                </a:lnTo>
                <a:lnTo>
                  <a:pt x="7283" y="97715"/>
                </a:lnTo>
                <a:lnTo>
                  <a:pt x="0" y="142875"/>
                </a:lnTo>
                <a:lnTo>
                  <a:pt x="0" y="809625"/>
                </a:lnTo>
                <a:lnTo>
                  <a:pt x="7283" y="854784"/>
                </a:lnTo>
                <a:lnTo>
                  <a:pt x="27566" y="894005"/>
                </a:lnTo>
                <a:lnTo>
                  <a:pt x="58494" y="924933"/>
                </a:lnTo>
                <a:lnTo>
                  <a:pt x="97715" y="945216"/>
                </a:lnTo>
                <a:lnTo>
                  <a:pt x="142875" y="952500"/>
                </a:lnTo>
                <a:lnTo>
                  <a:pt x="3667125" y="952500"/>
                </a:lnTo>
                <a:lnTo>
                  <a:pt x="3712284" y="945216"/>
                </a:lnTo>
                <a:lnTo>
                  <a:pt x="3751505" y="924933"/>
                </a:lnTo>
                <a:lnTo>
                  <a:pt x="3782433" y="894005"/>
                </a:lnTo>
                <a:lnTo>
                  <a:pt x="3802716" y="854784"/>
                </a:lnTo>
                <a:lnTo>
                  <a:pt x="3810000" y="809625"/>
                </a:lnTo>
                <a:lnTo>
                  <a:pt x="3810000" y="142875"/>
                </a:lnTo>
                <a:lnTo>
                  <a:pt x="3802716" y="97715"/>
                </a:lnTo>
                <a:lnTo>
                  <a:pt x="3782433" y="58494"/>
                </a:lnTo>
                <a:lnTo>
                  <a:pt x="3751505" y="27566"/>
                </a:lnTo>
                <a:lnTo>
                  <a:pt x="3712284" y="7283"/>
                </a:lnTo>
                <a:lnTo>
                  <a:pt x="3667125" y="0"/>
                </a:lnTo>
                <a:close/>
              </a:path>
            </a:pathLst>
          </a:custGeom>
          <a:solidFill>
            <a:srgbClr val="C2E5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06775" y="3933009"/>
            <a:ext cx="352679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sz="3200" spc="-80" dirty="0">
                <a:solidFill>
                  <a:srgbClr val="4D4D4D"/>
                </a:solidFill>
                <a:latin typeface="Arial"/>
                <a:cs typeface="Arial"/>
              </a:rPr>
              <a:t>Linux</a:t>
            </a:r>
            <a:r>
              <a:rPr sz="3200" spc="-2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200" spc="-75" dirty="0">
                <a:solidFill>
                  <a:srgbClr val="4D4D4D"/>
                </a:solidFill>
                <a:latin typeface="Arial"/>
                <a:cs typeface="Arial"/>
              </a:rPr>
              <a:t>kernel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9"/>
              </a:spcBef>
            </a:pPr>
            <a:r>
              <a:rPr sz="3200" spc="-30" dirty="0">
                <a:solidFill>
                  <a:srgbClr val="4D4D4D"/>
                </a:solidFill>
                <a:latin typeface="Arial"/>
                <a:cs typeface="Arial"/>
              </a:rPr>
              <a:t>Computer</a:t>
            </a:r>
            <a:r>
              <a:rPr sz="3200" spc="-40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3200" spc="-70" dirty="0">
                <a:solidFill>
                  <a:srgbClr val="4D4D4D"/>
                </a:solidFill>
                <a:latin typeface="Arial"/>
                <a:cs typeface="Arial"/>
              </a:rPr>
              <a:t>hardware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06926" y="1310459"/>
            <a:ext cx="9734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>
                <a:solidFill>
                  <a:srgbClr val="4D4D4D"/>
                </a:solidFill>
              </a:rPr>
              <a:t>us</a:t>
            </a:r>
            <a:r>
              <a:rPr sz="3200" spc="-120" dirty="0">
                <a:solidFill>
                  <a:srgbClr val="4D4D4D"/>
                </a:solidFill>
              </a:rPr>
              <a:t>e</a:t>
            </a:r>
            <a:r>
              <a:rPr sz="3200" spc="-55" dirty="0">
                <a:solidFill>
                  <a:srgbClr val="4D4D4D"/>
                </a:solidFill>
              </a:rPr>
              <a:t>r</a:t>
            </a:r>
            <a:r>
              <a:rPr sz="3200" spc="-65" dirty="0">
                <a:solidFill>
                  <a:srgbClr val="4D4D4D"/>
                </a:solidFill>
              </a:rPr>
              <a:t>s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10</a:t>
            </a:fld>
            <a:endParaRPr spc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D85F6-957E-4C3F-9A94-D5CDCA37C268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D39C001-D3A7-4FB8-9BAF-01479A237B5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2C9A275-656F-4287-BB25-C5FE0F01E6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5A4701A-1741-4D3C-BDE6-BF7670DFFDDD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A21031E-EC61-46C3-AEDF-FFCE13849DF0}"/>
              </a:ext>
            </a:extLst>
          </p:cNvPr>
          <p:cNvSpPr txBox="1">
            <a:spLocks/>
          </p:cNvSpPr>
          <p:nvPr/>
        </p:nvSpPr>
        <p:spPr>
          <a:xfrm>
            <a:off x="724916" y="473119"/>
            <a:ext cx="8570408" cy="786754"/>
          </a:xfrm>
          <a:prstGeom prst="rect">
            <a:avLst/>
          </a:prstGeom>
        </p:spPr>
        <p:txBody>
          <a:bodyPr vert="horz" wrap="square" lIns="0" tIns="116205" rIns="0" bIns="0" rtlCol="0" anchor="ctr">
            <a:sp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lang="en-US" sz="4350" spc="-114"/>
              <a:t>Shells</a:t>
            </a:r>
            <a:endParaRPr lang="en-US" sz="4350">
              <a:cs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362077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Shell</a:t>
            </a:r>
            <a:r>
              <a:rPr spc="-300" dirty="0"/>
              <a:t> </a:t>
            </a:r>
            <a:r>
              <a:rPr spc="-105" dirty="0"/>
              <a:t>features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963105"/>
            <a:ext cx="5184140" cy="3223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10" dirty="0">
                <a:solidFill>
                  <a:srgbClr val="2F2B20"/>
                </a:solidFill>
                <a:latin typeface="Arial"/>
                <a:cs typeface="Arial"/>
              </a:rPr>
              <a:t>Tab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completion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9A57C"/>
              </a:buClr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History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command-line</a:t>
            </a:r>
            <a:r>
              <a:rPr sz="2550" spc="-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editing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A9A57C"/>
              </a:buClr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Scripting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-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programming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9A57C"/>
              </a:buClr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Built-in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utilities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8014E9-F09B-4EA6-B6FC-F3AA0D3C7133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B7BB6B7-CE84-49D5-AED4-CB29FE200D1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92007AFC-45C4-444E-838F-3CCB8F94F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2538448-D685-482F-8B47-241B564280AF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803465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Anatomy </a:t>
            </a:r>
            <a:r>
              <a:rPr spc="25" dirty="0"/>
              <a:t>of </a:t>
            </a:r>
            <a:r>
              <a:rPr spc="-95" dirty="0"/>
              <a:t>a </a:t>
            </a:r>
            <a:r>
              <a:rPr lang="en-US" spc="-70"/>
              <a:t>Linux </a:t>
            </a:r>
            <a:r>
              <a:rPr lang="en-US" spc="-15"/>
              <a:t>command</a:t>
            </a:r>
            <a:endParaRPr spc="-15" dirty="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89560" indent="-243204">
              <a:lnSpc>
                <a:spcPct val="100000"/>
              </a:lnSpc>
              <a:spcBef>
                <a:spcPts val="600"/>
              </a:spcBef>
              <a:buClr>
                <a:srgbClr val="A9A57C"/>
              </a:buClr>
              <a:buChar char="•"/>
              <a:tabLst>
                <a:tab pos="290830" algn="l"/>
              </a:tabLst>
            </a:pPr>
            <a:r>
              <a:rPr spc="35" dirty="0"/>
              <a:t>command </a:t>
            </a:r>
            <a:r>
              <a:rPr spc="-10" dirty="0"/>
              <a:t>[flags] </a:t>
            </a:r>
            <a:r>
              <a:rPr dirty="0"/>
              <a:t>[flag </a:t>
            </a:r>
            <a:r>
              <a:rPr spc="-5" dirty="0"/>
              <a:t>arguments]</a:t>
            </a:r>
            <a:r>
              <a:rPr spc="-60" dirty="0"/>
              <a:t> </a:t>
            </a:r>
            <a:r>
              <a:rPr spc="-40" dirty="0"/>
              <a:t>[target(s)]</a:t>
            </a:r>
          </a:p>
          <a:p>
            <a:pPr marL="289560" indent="-243204">
              <a:lnSpc>
                <a:spcPct val="100000"/>
              </a:lnSpc>
              <a:spcBef>
                <a:spcPts val="509"/>
              </a:spcBef>
              <a:buClr>
                <a:srgbClr val="A9A57C"/>
              </a:buClr>
              <a:buFont typeface="Arial"/>
              <a:buChar char="•"/>
              <a:tabLst>
                <a:tab pos="290830" algn="l"/>
              </a:tabLst>
            </a:pPr>
            <a:r>
              <a:rPr dirty="0">
                <a:latin typeface="Courier New"/>
                <a:cs typeface="Courier New"/>
              </a:rPr>
              <a:t>tar </a:t>
            </a:r>
            <a:r>
              <a:rPr spc="0" dirty="0">
                <a:latin typeface="Courier New"/>
                <a:cs typeface="Courier New"/>
              </a:rPr>
              <a:t>-c -f </a:t>
            </a:r>
            <a:r>
              <a:rPr dirty="0">
                <a:latin typeface="Courier New"/>
                <a:cs typeface="Courier New"/>
              </a:rPr>
              <a:t>archive.tar</a:t>
            </a:r>
            <a:r>
              <a:rPr spc="-7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mydir</a:t>
            </a:r>
          </a:p>
          <a:p>
            <a:pPr marL="289560" marR="598805" indent="-243204">
              <a:lnSpc>
                <a:spcPct val="100000"/>
              </a:lnSpc>
              <a:spcBef>
                <a:spcPts val="740"/>
              </a:spcBef>
              <a:buClr>
                <a:srgbClr val="A9A57C"/>
              </a:buClr>
              <a:buChar char="•"/>
              <a:tabLst>
                <a:tab pos="290830" algn="l"/>
              </a:tabLst>
            </a:pPr>
            <a:r>
              <a:rPr spc="-20" dirty="0"/>
              <a:t>Flags </a:t>
            </a:r>
            <a:r>
              <a:rPr dirty="0"/>
              <a:t>may </a:t>
            </a:r>
            <a:r>
              <a:rPr spc="40" dirty="0"/>
              <a:t>not </a:t>
            </a:r>
            <a:r>
              <a:rPr spc="-10" dirty="0"/>
              <a:t>mean </a:t>
            </a:r>
            <a:r>
              <a:rPr spc="10" dirty="0"/>
              <a:t>the </a:t>
            </a:r>
            <a:r>
              <a:rPr spc="-10" dirty="0"/>
              <a:t>same </a:t>
            </a:r>
            <a:r>
              <a:rPr spc="25" dirty="0"/>
              <a:t>thing </a:t>
            </a:r>
            <a:r>
              <a:rPr spc="10" dirty="0"/>
              <a:t>when </a:t>
            </a:r>
            <a:r>
              <a:rPr spc="5" dirty="0"/>
              <a:t>used</a:t>
            </a:r>
            <a:r>
              <a:rPr spc="-195" dirty="0"/>
              <a:t> </a:t>
            </a:r>
            <a:r>
              <a:rPr spc="40" dirty="0"/>
              <a:t>with  </a:t>
            </a:r>
            <a:r>
              <a:rPr spc="5" dirty="0"/>
              <a:t>different</a:t>
            </a:r>
            <a:r>
              <a:rPr spc="-20" dirty="0"/>
              <a:t> </a:t>
            </a:r>
            <a:r>
              <a:rPr spc="30" dirty="0"/>
              <a:t>commands</a:t>
            </a:r>
          </a:p>
          <a:p>
            <a:pPr marL="289560" marR="5080" indent="-243204">
              <a:lnSpc>
                <a:spcPct val="100000"/>
              </a:lnSpc>
              <a:spcBef>
                <a:spcPts val="610"/>
              </a:spcBef>
              <a:buClr>
                <a:srgbClr val="A9A57C"/>
              </a:buClr>
              <a:buChar char="•"/>
              <a:tabLst>
                <a:tab pos="290830" algn="l"/>
              </a:tabLst>
            </a:pPr>
            <a:r>
              <a:rPr spc="-45" dirty="0"/>
              <a:t>The </a:t>
            </a:r>
            <a:r>
              <a:rPr spc="-10" dirty="0"/>
              <a:t>same </a:t>
            </a:r>
            <a:r>
              <a:rPr spc="35" dirty="0"/>
              <a:t>command </a:t>
            </a:r>
            <a:r>
              <a:rPr dirty="0"/>
              <a:t>may </a:t>
            </a:r>
            <a:r>
              <a:rPr spc="-25" dirty="0"/>
              <a:t>have </a:t>
            </a:r>
            <a:r>
              <a:rPr spc="5" dirty="0"/>
              <a:t>different flags </a:t>
            </a:r>
            <a:r>
              <a:rPr spc="0" dirty="0"/>
              <a:t>in </a:t>
            </a:r>
            <a:r>
              <a:rPr spc="5" dirty="0"/>
              <a:t>different  </a:t>
            </a:r>
            <a:r>
              <a:rPr spc="25" dirty="0"/>
              <a:t>kinds </a:t>
            </a:r>
            <a:r>
              <a:rPr spc="40" dirty="0"/>
              <a:t>of </a:t>
            </a:r>
            <a:r>
              <a:rPr spc="10" dirty="0"/>
              <a:t>Unix </a:t>
            </a:r>
            <a:r>
              <a:rPr spc="-30" dirty="0"/>
              <a:t>(esp. </a:t>
            </a:r>
            <a:r>
              <a:rPr spc="5" dirty="0"/>
              <a:t>Linux </a:t>
            </a:r>
            <a:r>
              <a:rPr dirty="0"/>
              <a:t>vs</a:t>
            </a:r>
            <a:r>
              <a:rPr spc="-140" dirty="0"/>
              <a:t> </a:t>
            </a:r>
            <a:r>
              <a:rPr spc="-60" dirty="0"/>
              <a:t>BSD)</a:t>
            </a:r>
          </a:p>
          <a:p>
            <a:pPr marL="289560" indent="-243204">
              <a:lnSpc>
                <a:spcPct val="100000"/>
              </a:lnSpc>
              <a:spcBef>
                <a:spcPts val="650"/>
              </a:spcBef>
              <a:buClr>
                <a:srgbClr val="A9A57C"/>
              </a:buClr>
              <a:buChar char="•"/>
              <a:tabLst>
                <a:tab pos="290830" algn="l"/>
              </a:tabLst>
            </a:pPr>
            <a:r>
              <a:rPr spc="-25" dirty="0"/>
              <a:t>Case </a:t>
            </a:r>
            <a:r>
              <a:rPr spc="0" dirty="0"/>
              <a:t>is</a:t>
            </a:r>
            <a:r>
              <a:rPr spc="-5" dirty="0"/>
              <a:t> </a:t>
            </a:r>
            <a:r>
              <a:rPr spc="25" dirty="0"/>
              <a:t>important!</a:t>
            </a:r>
          </a:p>
          <a:p>
            <a:pPr marL="289560" indent="-243204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90830" algn="l"/>
              </a:tabLst>
            </a:pPr>
            <a:r>
              <a:rPr spc="-10" dirty="0"/>
              <a:t>Order </a:t>
            </a:r>
            <a:r>
              <a:rPr spc="40" dirty="0"/>
              <a:t>of </a:t>
            </a:r>
            <a:r>
              <a:rPr spc="5" dirty="0"/>
              <a:t>flags </a:t>
            </a:r>
            <a:r>
              <a:rPr dirty="0"/>
              <a:t>may </a:t>
            </a:r>
            <a:r>
              <a:rPr spc="25" dirty="0"/>
              <a:t>be</a:t>
            </a:r>
            <a:r>
              <a:rPr spc="-90" dirty="0"/>
              <a:t> </a:t>
            </a:r>
            <a:r>
              <a:rPr spc="30" dirty="0"/>
              <a:t>important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B092CB-7622-442E-8C80-AD2F9F611BB5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5E4DC6-34E1-43AD-A064-984CDEBC62D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436DD7A-B8C5-4FEE-8124-37A591900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4150ED6-175B-404C-A179-AAD702BFBDC4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641146" y="2906253"/>
            <a:ext cx="2550795" cy="1584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200" spc="215" dirty="0">
                <a:solidFill>
                  <a:srgbClr val="2F2B20"/>
                </a:solidFill>
                <a:latin typeface="Arial"/>
                <a:cs typeface="Arial"/>
              </a:rPr>
              <a:t>m</a:t>
            </a:r>
            <a:r>
              <a:rPr sz="10200" spc="-100" dirty="0">
                <a:solidFill>
                  <a:srgbClr val="2F2B20"/>
                </a:solidFill>
                <a:latin typeface="Arial"/>
                <a:cs typeface="Arial"/>
              </a:rPr>
              <a:t>an</a:t>
            </a:r>
            <a:endParaRPr sz="10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4916" y="5561736"/>
            <a:ext cx="2755900" cy="956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95"/>
              </a:spcBef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man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&lt;command&gt; 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man </a:t>
            </a:r>
            <a:r>
              <a:rPr sz="2550" spc="100" dirty="0">
                <a:solidFill>
                  <a:srgbClr val="2F2B20"/>
                </a:solidFill>
                <a:latin typeface="Arial"/>
                <a:cs typeface="Arial"/>
              </a:rPr>
              <a:t>-k</a:t>
            </a:r>
            <a:r>
              <a:rPr sz="2550" spc="-8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&lt;keyword&gt;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68A72A-E2CE-44D1-A729-84B4C0276F9E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3BBC19A-D117-4430-B21E-1DD0A73D4CE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4258FEF-AD01-4126-AADF-3506A0312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CA0A198-C9B8-4E6D-8A71-D7DC205BF532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1A6CC35-734B-4EFE-939C-DFCA9A698620}"/>
              </a:ext>
            </a:extLst>
          </p:cNvPr>
          <p:cNvSpPr txBox="1">
            <a:spLocks/>
          </p:cNvSpPr>
          <p:nvPr/>
        </p:nvSpPr>
        <p:spPr>
          <a:xfrm>
            <a:off x="724916" y="456177"/>
            <a:ext cx="8034655" cy="149015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>
                <a:cs typeface="Calibri Light"/>
              </a:rPr>
              <a:t>The most important Linux </a:t>
            </a:r>
            <a:r>
              <a:rPr lang="en-US" spc="-15">
                <a:cs typeface="Calibri Light"/>
              </a:rPr>
              <a:t>command:</a:t>
            </a:r>
            <a:endParaRPr lang="en-US" spc="-1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805" y="772504"/>
            <a:ext cx="9245600" cy="690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282700" algn="l"/>
                <a:tab pos="2436495" algn="l"/>
                <a:tab pos="6552565" algn="l"/>
              </a:tabLst>
            </a:pPr>
            <a:r>
              <a:rPr lang="en-US" sz="4350" spc="-225"/>
              <a:t>F</a:t>
            </a:r>
            <a:r>
              <a:rPr lang="en-US" sz="4350" spc="-150"/>
              <a:t>i</a:t>
            </a:r>
            <a:r>
              <a:rPr lang="en-US" sz="4350" spc="-110"/>
              <a:t>l</a:t>
            </a:r>
            <a:r>
              <a:rPr lang="en-US" sz="4350" spc="-185"/>
              <a:t>e </a:t>
            </a:r>
            <a:r>
              <a:rPr lang="en-US" sz="4350" spc="-145"/>
              <a:t>a</a:t>
            </a:r>
            <a:r>
              <a:rPr lang="en-US" sz="4350" spc="-150"/>
              <a:t>nd </a:t>
            </a:r>
            <a:r>
              <a:rPr lang="en-US" sz="4350" spc="-20"/>
              <a:t>di</a:t>
            </a:r>
            <a:r>
              <a:rPr lang="en-US" sz="4350" spc="-185"/>
              <a:t>re</a:t>
            </a:r>
            <a:r>
              <a:rPr lang="en-US" sz="4350" spc="50"/>
              <a:t>ct</a:t>
            </a:r>
            <a:r>
              <a:rPr lang="en-US" sz="4350" spc="-25"/>
              <a:t>o</a:t>
            </a:r>
            <a:r>
              <a:rPr lang="en-US" sz="4350" spc="-105"/>
              <a:t>r</a:t>
            </a:r>
            <a:r>
              <a:rPr lang="en-US" sz="4350" spc="-110"/>
              <a:t>y </a:t>
            </a:r>
            <a:r>
              <a:rPr lang="en-US" sz="4350" spc="-220"/>
              <a:t>r</a:t>
            </a:r>
            <a:r>
              <a:rPr lang="en-US" sz="4350" spc="-160"/>
              <a:t>e</a:t>
            </a:r>
            <a:r>
              <a:rPr lang="en-US" sz="4350" spc="-110"/>
              <a:t>l</a:t>
            </a:r>
            <a:r>
              <a:rPr lang="en-US" sz="4350" spc="-190"/>
              <a:t>a</a:t>
            </a:r>
            <a:r>
              <a:rPr lang="en-US" sz="4350" spc="50"/>
              <a:t>t</a:t>
            </a:r>
            <a:r>
              <a:rPr lang="en-US" sz="4350" spc="-190"/>
              <a:t>ed </a:t>
            </a:r>
            <a:r>
              <a:rPr sz="4350" spc="-10"/>
              <a:t>co</a:t>
            </a:r>
            <a:r>
              <a:rPr sz="4350" spc="50"/>
              <a:t>m</a:t>
            </a:r>
            <a:r>
              <a:rPr sz="4350" spc="-5"/>
              <a:t>m</a:t>
            </a:r>
            <a:r>
              <a:rPr sz="4350" spc="-145"/>
              <a:t>a</a:t>
            </a:r>
            <a:r>
              <a:rPr sz="4350" spc="-150"/>
              <a:t>n</a:t>
            </a:r>
            <a:r>
              <a:rPr sz="4350" spc="65" dirty="0"/>
              <a:t>d</a:t>
            </a:r>
            <a:r>
              <a:rPr sz="4350" spc="0" dirty="0"/>
              <a:t>s</a:t>
            </a:r>
            <a:endParaRPr sz="435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4916" y="1895371"/>
            <a:ext cx="8368030" cy="4923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spc="50" dirty="0">
                <a:solidFill>
                  <a:srgbClr val="2F2B20"/>
                </a:solidFill>
                <a:latin typeface="Arial"/>
                <a:cs typeface="Arial"/>
              </a:rPr>
              <a:t>pwd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full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path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current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300" b="1" spc="35" dirty="0">
                <a:solidFill>
                  <a:srgbClr val="2F2B20"/>
                </a:solidFill>
                <a:latin typeface="Arial"/>
                <a:cs typeface="Arial"/>
              </a:rPr>
              <a:t>cd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changes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directory; can </a:t>
            </a: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use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full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 </a:t>
            </a: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relative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path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as</a:t>
            </a:r>
            <a:r>
              <a:rPr sz="2300" spc="1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target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00" b="1" spc="25" dirty="0">
                <a:solidFill>
                  <a:srgbClr val="2F2B20"/>
                </a:solidFill>
                <a:latin typeface="Arial"/>
                <a:cs typeface="Arial"/>
              </a:rPr>
              <a:t>mkdir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creates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subdirectory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current</a:t>
            </a:r>
            <a:r>
              <a:rPr sz="2300" spc="18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300" b="1" spc="5" dirty="0">
                <a:solidFill>
                  <a:srgbClr val="2F2B20"/>
                </a:solidFill>
                <a:latin typeface="Arial"/>
                <a:cs typeface="Arial"/>
              </a:rPr>
              <a:t>rmdir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removes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an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empty</a:t>
            </a:r>
            <a:r>
              <a:rPr sz="2300" spc="1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12700" marR="245110">
              <a:lnSpc>
                <a:spcPts val="2300"/>
              </a:lnSpc>
              <a:spcBef>
                <a:spcPts val="465"/>
              </a:spcBef>
            </a:pPr>
            <a:r>
              <a:rPr sz="2300" b="1" spc="30" dirty="0">
                <a:solidFill>
                  <a:srgbClr val="2F2B20"/>
                </a:solidFill>
                <a:latin typeface="Arial"/>
                <a:cs typeface="Arial"/>
              </a:rPr>
              <a:t>rm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removes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-40" dirty="0">
                <a:solidFill>
                  <a:srgbClr val="2F2B20"/>
                </a:solidFill>
                <a:latin typeface="Arial"/>
                <a:cs typeface="Arial"/>
              </a:rPr>
              <a:t>(</a:t>
            </a:r>
            <a:r>
              <a:rPr sz="2300" spc="-40" dirty="0">
                <a:solidFill>
                  <a:srgbClr val="2F2B20"/>
                </a:solidFill>
                <a:latin typeface="Courier New"/>
                <a:cs typeface="Courier New"/>
              </a:rPr>
              <a:t>rm </a:t>
            </a:r>
            <a:r>
              <a:rPr sz="2300" spc="15" dirty="0">
                <a:solidFill>
                  <a:srgbClr val="2F2B20"/>
                </a:solidFill>
                <a:latin typeface="Courier New"/>
                <a:cs typeface="Courier New"/>
              </a:rPr>
              <a:t>-r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removes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all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its 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contents)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300" b="1" spc="35" dirty="0">
                <a:solidFill>
                  <a:srgbClr val="2F2B20"/>
                </a:solidFill>
                <a:latin typeface="Arial"/>
                <a:cs typeface="Arial"/>
              </a:rPr>
              <a:t>cp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copies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10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300" b="1" dirty="0">
                <a:solidFill>
                  <a:srgbClr val="2F2B20"/>
                </a:solidFill>
                <a:latin typeface="Arial"/>
                <a:cs typeface="Arial"/>
              </a:rPr>
              <a:t>mv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moves </a:t>
            </a:r>
            <a:r>
              <a:rPr sz="2300" spc="-35" dirty="0">
                <a:solidFill>
                  <a:srgbClr val="2F2B20"/>
                </a:solidFill>
                <a:latin typeface="Arial"/>
                <a:cs typeface="Arial"/>
              </a:rPr>
              <a:t>(or </a:t>
            </a:r>
            <a:r>
              <a:rPr sz="2300" spc="-20" dirty="0">
                <a:solidFill>
                  <a:srgbClr val="2F2B20"/>
                </a:solidFill>
                <a:latin typeface="Arial"/>
                <a:cs typeface="Arial"/>
              </a:rPr>
              <a:t>renames)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</a:t>
            </a:r>
            <a:r>
              <a:rPr sz="2300" spc="33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12700" marR="651510">
              <a:lnSpc>
                <a:spcPts val="2470"/>
              </a:lnSpc>
              <a:spcBef>
                <a:spcPts val="1030"/>
              </a:spcBef>
            </a:pPr>
            <a:r>
              <a:rPr sz="2300" b="1" spc="-35" dirty="0">
                <a:solidFill>
                  <a:srgbClr val="2F2B20"/>
                </a:solidFill>
                <a:latin typeface="Arial"/>
                <a:cs typeface="Arial"/>
              </a:rPr>
              <a:t>ls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lists the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contents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300" spc="-45" dirty="0">
                <a:solidFill>
                  <a:srgbClr val="2F2B20"/>
                </a:solidFill>
                <a:latin typeface="Arial"/>
                <a:cs typeface="Arial"/>
              </a:rPr>
              <a:t>(</a:t>
            </a:r>
            <a:r>
              <a:rPr sz="2100" spc="-45" dirty="0">
                <a:solidFill>
                  <a:srgbClr val="2F2B20"/>
                </a:solidFill>
                <a:latin typeface="Courier New"/>
                <a:cs typeface="Courier New"/>
              </a:rPr>
              <a:t>ls </a:t>
            </a:r>
            <a:r>
              <a:rPr sz="2100" spc="10" dirty="0">
                <a:solidFill>
                  <a:srgbClr val="2F2B20"/>
                </a:solidFill>
                <a:latin typeface="Courier New"/>
                <a:cs typeface="Courier New"/>
              </a:rPr>
              <a:t>-l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gives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detailed 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listing)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300" b="1" spc="40" dirty="0">
                <a:solidFill>
                  <a:srgbClr val="2F2B20"/>
                </a:solidFill>
                <a:latin typeface="Arial"/>
                <a:cs typeface="Arial"/>
              </a:rPr>
              <a:t>chmod/chown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change permissions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</a:t>
            </a:r>
            <a:r>
              <a:rPr sz="2300" spc="1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ownership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300" b="1" spc="10" dirty="0">
                <a:solidFill>
                  <a:srgbClr val="2F2B20"/>
                </a:solidFill>
                <a:latin typeface="Arial"/>
                <a:cs typeface="Arial"/>
              </a:rPr>
              <a:t>df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displays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filesystems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their</a:t>
            </a:r>
            <a:r>
              <a:rPr sz="2300" spc="1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sizes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ts val="2300"/>
              </a:lnSpc>
              <a:spcBef>
                <a:spcPts val="470"/>
              </a:spcBef>
            </a:pPr>
            <a:r>
              <a:rPr sz="2300" b="1" dirty="0">
                <a:solidFill>
                  <a:srgbClr val="2F2B20"/>
                </a:solidFill>
                <a:latin typeface="Arial"/>
                <a:cs typeface="Arial"/>
              </a:rPr>
              <a:t>du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disk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usage </a:t>
            </a:r>
            <a:r>
              <a:rPr sz="2300" spc="-40" dirty="0">
                <a:solidFill>
                  <a:srgbClr val="2F2B20"/>
                </a:solidFill>
                <a:latin typeface="Arial"/>
                <a:cs typeface="Arial"/>
              </a:rPr>
              <a:t>(</a:t>
            </a:r>
            <a:r>
              <a:rPr sz="2300" spc="-40" dirty="0">
                <a:solidFill>
                  <a:srgbClr val="2F2B20"/>
                </a:solidFill>
                <a:latin typeface="Courier New"/>
                <a:cs typeface="Courier New"/>
              </a:rPr>
              <a:t>du </a:t>
            </a:r>
            <a:r>
              <a:rPr sz="2300" spc="15" dirty="0">
                <a:solidFill>
                  <a:srgbClr val="2F2B20"/>
                </a:solidFill>
                <a:latin typeface="Courier New"/>
                <a:cs typeface="Courier New"/>
              </a:rPr>
              <a:t>-sk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300" spc="-10" dirty="0">
                <a:solidFill>
                  <a:srgbClr val="2F2B20"/>
                </a:solidFill>
                <a:latin typeface="Arial"/>
                <a:cs typeface="Arial"/>
              </a:rPr>
              <a:t>size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and 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all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its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contents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</a:t>
            </a:r>
            <a:r>
              <a:rPr sz="2300" spc="-5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2F2B20"/>
                </a:solidFill>
                <a:latin typeface="Arial"/>
                <a:cs typeface="Arial"/>
              </a:rPr>
              <a:t>KB)</a:t>
            </a:r>
            <a:endParaRPr sz="230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897118-60D4-43B2-B8A7-792E86EBB045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B663777-69E2-44B4-8DB6-EE383E1A5E4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2335A9D-9908-45C2-B8E2-05DA51B66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3C9751-E217-44E5-B711-B65ECF05638E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1274" y="787712"/>
            <a:ext cx="9489076" cy="66325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0"/>
              </a:spcBef>
            </a:pPr>
            <a:r>
              <a:rPr lang="en-US" sz="4350" spc="-60"/>
              <a:t>Process </a:t>
            </a:r>
            <a:r>
              <a:rPr lang="en-US" sz="4350" spc="-45"/>
              <a:t>and </a:t>
            </a:r>
            <a:r>
              <a:rPr lang="en-US" sz="4350" spc="-400"/>
              <a:t>P</a:t>
            </a:r>
            <a:r>
              <a:rPr lang="en-US" sz="4350" spc="-65"/>
              <a:t>rogram related </a:t>
            </a:r>
            <a:r>
              <a:rPr sz="4350" spc="-25"/>
              <a:t>commands</a:t>
            </a:r>
            <a:endParaRPr sz="435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4916" y="1858978"/>
            <a:ext cx="8431530" cy="40259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550" b="1" spc="-25" dirty="0">
                <a:solidFill>
                  <a:srgbClr val="2F2B20"/>
                </a:solidFill>
                <a:latin typeface="Arial"/>
                <a:cs typeface="Arial"/>
              </a:rPr>
              <a:t>ps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lists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processes 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(</a:t>
            </a:r>
            <a:r>
              <a:rPr sz="2550" spc="-60" dirty="0">
                <a:solidFill>
                  <a:srgbClr val="2F2B20"/>
                </a:solidFill>
                <a:latin typeface="Courier New"/>
                <a:cs typeface="Courier New"/>
              </a:rPr>
              <a:t>ps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-ef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lists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all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running</a:t>
            </a:r>
            <a:r>
              <a:rPr sz="2550" spc="1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processes)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550" b="1" spc="15" dirty="0">
                <a:solidFill>
                  <a:srgbClr val="2F2B20"/>
                </a:solidFill>
                <a:latin typeface="Arial"/>
                <a:cs typeface="Arial"/>
              </a:rPr>
              <a:t>top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processes currently using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CPU</a:t>
            </a:r>
            <a:endParaRPr sz="2550">
              <a:latin typeface="Arial"/>
              <a:cs typeface="Arial"/>
            </a:endParaRPr>
          </a:p>
          <a:p>
            <a:pPr marL="12700" marR="5080">
              <a:lnSpc>
                <a:spcPct val="100200"/>
              </a:lnSpc>
              <a:spcBef>
                <a:spcPts val="600"/>
              </a:spcBef>
            </a:pPr>
            <a:r>
              <a:rPr sz="2550" b="1" spc="-25" dirty="0">
                <a:solidFill>
                  <a:srgbClr val="2F2B20"/>
                </a:solidFill>
                <a:latin typeface="Arial"/>
                <a:cs typeface="Arial"/>
              </a:rPr>
              <a:t>kill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sends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signal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process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(kills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process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by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default).  </a:t>
            </a:r>
            <a:r>
              <a:rPr sz="2550" spc="-70" dirty="0">
                <a:solidFill>
                  <a:srgbClr val="2F2B20"/>
                </a:solidFill>
                <a:latin typeface="Arial"/>
                <a:cs typeface="Arial"/>
              </a:rPr>
              <a:t>Target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Process-ID;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found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2</a:t>
            </a:r>
            <a:r>
              <a:rPr sz="2550" spc="22" baseline="24509" dirty="0">
                <a:solidFill>
                  <a:srgbClr val="2F2B20"/>
                </a:solidFill>
                <a:latin typeface="Arial"/>
                <a:cs typeface="Arial"/>
              </a:rPr>
              <a:t>nd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column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0" dirty="0">
                <a:solidFill>
                  <a:srgbClr val="2F2B20"/>
                </a:solidFill>
                <a:latin typeface="Courier New"/>
                <a:cs typeface="Courier New"/>
              </a:rPr>
              <a:t>ps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-ef 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output.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550" b="1" spc="-15" dirty="0">
                <a:solidFill>
                  <a:srgbClr val="2F2B20"/>
                </a:solidFill>
                <a:latin typeface="Arial"/>
                <a:cs typeface="Arial"/>
              </a:rPr>
              <a:t>jobs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jobs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currently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background</a:t>
            </a:r>
            <a:endParaRPr sz="2550">
              <a:latin typeface="Arial"/>
              <a:cs typeface="Arial"/>
            </a:endParaRPr>
          </a:p>
          <a:p>
            <a:pPr marL="12700" marR="1000125">
              <a:lnSpc>
                <a:spcPct val="100000"/>
              </a:lnSpc>
              <a:spcBef>
                <a:spcPts val="645"/>
              </a:spcBef>
              <a:tabLst>
                <a:tab pos="871219" algn="l"/>
              </a:tabLst>
            </a:pPr>
            <a:r>
              <a:rPr sz="2550" b="1" spc="25" dirty="0">
                <a:solidFill>
                  <a:srgbClr val="2F2B20"/>
                </a:solidFill>
                <a:latin typeface="Arial"/>
                <a:cs typeface="Arial"/>
              </a:rPr>
              <a:t>time	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how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much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wall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time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CPU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time</a:t>
            </a:r>
            <a:r>
              <a:rPr sz="2550" spc="-1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process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has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used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550" b="1" dirty="0">
                <a:solidFill>
                  <a:srgbClr val="2F2B20"/>
                </a:solidFill>
                <a:latin typeface="Arial"/>
                <a:cs typeface="Arial"/>
              </a:rPr>
              <a:t>nice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changes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priority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process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get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CPU</a:t>
            </a:r>
            <a:r>
              <a:rPr sz="2550" spc="-1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time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AEEE5D-F8D6-48C3-9F79-542ACA5B55AC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26086DE-9F09-4880-A561-A06897CCEAB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F4DC7D1-F810-49F0-B7B2-E9D14001A5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127E90F-E68D-4F5F-9DFC-F053B6B692B8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805" y="731883"/>
            <a:ext cx="634873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File-viewing</a:t>
            </a:r>
            <a:r>
              <a:rPr spc="-295" dirty="0"/>
              <a:t> </a:t>
            </a:r>
            <a:r>
              <a:rPr spc="-30" dirty="0"/>
              <a:t>commands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4916" y="1899556"/>
            <a:ext cx="8250555" cy="49110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300" b="1" spc="-10" dirty="0">
                <a:solidFill>
                  <a:srgbClr val="2F2B20"/>
                </a:solidFill>
                <a:latin typeface="Arial"/>
                <a:cs typeface="Arial"/>
              </a:rPr>
              <a:t>less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displays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one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screen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at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2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time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300" b="1" spc="50" dirty="0">
                <a:solidFill>
                  <a:srgbClr val="2F2B20"/>
                </a:solidFill>
                <a:latin typeface="Arial"/>
                <a:cs typeface="Arial"/>
              </a:rPr>
              <a:t>cat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entire file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</a:t>
            </a:r>
            <a:r>
              <a:rPr sz="2300" spc="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screen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300" b="1" spc="25" dirty="0">
                <a:solidFill>
                  <a:srgbClr val="2F2B20"/>
                </a:solidFill>
                <a:latin typeface="Arial"/>
                <a:cs typeface="Arial"/>
              </a:rPr>
              <a:t>head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first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few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lines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ts val="2530"/>
              </a:lnSpc>
              <a:spcBef>
                <a:spcPts val="615"/>
              </a:spcBef>
            </a:pPr>
            <a:r>
              <a:rPr sz="2300" b="1" spc="0" dirty="0">
                <a:solidFill>
                  <a:srgbClr val="2F2B20"/>
                </a:solidFill>
                <a:latin typeface="Arial"/>
                <a:cs typeface="Arial"/>
              </a:rPr>
              <a:t>tail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last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few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lines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(with </a:t>
            </a:r>
            <a:r>
              <a:rPr sz="2300" spc="85" dirty="0">
                <a:solidFill>
                  <a:srgbClr val="2F2B20"/>
                </a:solidFill>
                <a:latin typeface="Arial"/>
                <a:cs typeface="Arial"/>
              </a:rPr>
              <a:t>-f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 realtime 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end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that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may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be</a:t>
            </a:r>
            <a:r>
              <a:rPr sz="2300" spc="-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changing)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630555" algn="l"/>
              </a:tabLst>
            </a:pPr>
            <a:r>
              <a:rPr sz="2300" b="1" spc="-10" dirty="0">
                <a:solidFill>
                  <a:srgbClr val="2F2B20"/>
                </a:solidFill>
                <a:latin typeface="Arial"/>
                <a:cs typeface="Arial"/>
              </a:rPr>
              <a:t>diff	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shows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differences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between </a:t>
            </a:r>
            <a:r>
              <a:rPr sz="2300" spc="80" dirty="0">
                <a:solidFill>
                  <a:srgbClr val="2F2B20"/>
                </a:solidFill>
                <a:latin typeface="Arial"/>
                <a:cs typeface="Arial"/>
              </a:rPr>
              <a:t>two</a:t>
            </a:r>
            <a:r>
              <a:rPr sz="2300" spc="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files</a:t>
            </a:r>
            <a:endParaRPr sz="2300">
              <a:latin typeface="Arial"/>
              <a:cs typeface="Arial"/>
            </a:endParaRPr>
          </a:p>
          <a:p>
            <a:pPr marL="12700" marR="1168400">
              <a:lnSpc>
                <a:spcPts val="2530"/>
              </a:lnSpc>
              <a:spcBef>
                <a:spcPts val="615"/>
              </a:spcBef>
            </a:pPr>
            <a:r>
              <a:rPr sz="2300" b="1" spc="10" dirty="0">
                <a:solidFill>
                  <a:srgbClr val="2F2B20"/>
                </a:solidFill>
                <a:latin typeface="Arial"/>
                <a:cs typeface="Arial"/>
              </a:rPr>
              <a:t>grep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lines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containing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string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other </a:t>
            </a: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regular 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expression</a:t>
            </a:r>
            <a:endParaRPr sz="2300">
              <a:latin typeface="Arial"/>
              <a:cs typeface="Arial"/>
            </a:endParaRPr>
          </a:p>
          <a:p>
            <a:pPr marL="12700" marR="583565">
              <a:lnSpc>
                <a:spcPts val="2530"/>
              </a:lnSpc>
              <a:spcBef>
                <a:spcPts val="575"/>
              </a:spcBef>
            </a:pPr>
            <a:r>
              <a:rPr sz="2300" b="1" spc="50" dirty="0">
                <a:solidFill>
                  <a:srgbClr val="2F2B20"/>
                </a:solidFill>
                <a:latin typeface="Arial"/>
                <a:cs typeface="Arial"/>
              </a:rPr>
              <a:t>tee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prints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output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also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copies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output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-9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300" b="1" spc="10" dirty="0">
                <a:solidFill>
                  <a:srgbClr val="2F2B20"/>
                </a:solidFill>
                <a:latin typeface="Arial"/>
                <a:cs typeface="Arial"/>
              </a:rPr>
              <a:t>sort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sorts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lines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13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300" b="1" spc="-10" dirty="0">
                <a:solidFill>
                  <a:srgbClr val="2F2B20"/>
                </a:solidFill>
                <a:latin typeface="Arial"/>
                <a:cs typeface="Arial"/>
              </a:rPr>
              <a:t>find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searches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files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that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meet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specified</a:t>
            </a:r>
            <a:r>
              <a:rPr sz="2300" spc="1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criteria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300" b="1" spc="80" dirty="0">
                <a:solidFill>
                  <a:srgbClr val="2F2B20"/>
                </a:solidFill>
                <a:latin typeface="Arial"/>
                <a:cs typeface="Arial"/>
              </a:rPr>
              <a:t>wc </a:t>
            </a:r>
            <a:r>
              <a:rPr sz="2300" spc="-114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count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words,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lines,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characters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 file</a:t>
            </a:r>
            <a:endParaRPr sz="230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069553-579D-45F7-B32C-EE605BB12DE6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62750E4-D147-443C-91C0-3791197D852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5F6E627-1D7F-44AE-A71F-EC1BF5BCD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36B9F4B-68AB-41F1-B0A2-91ED8B4707B5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Environment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576082"/>
            <a:ext cx="8830776" cy="3028393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6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Set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up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using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shell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environment</a:t>
            </a:r>
            <a:r>
              <a:rPr sz="2550" spc="-1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variables</a:t>
            </a:r>
            <a:endParaRPr sz="2550" dirty="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2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shell: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only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effective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current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shell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itself</a:t>
            </a:r>
            <a:endParaRPr sz="2300" dirty="0">
              <a:latin typeface="Arial"/>
              <a:cs typeface="Arial"/>
            </a:endParaRPr>
          </a:p>
          <a:p>
            <a:pPr marL="572135" marR="358775" lvl="1" indent="-243204">
              <a:lnSpc>
                <a:spcPct val="101400"/>
              </a:lnSpc>
              <a:spcBef>
                <a:spcPts val="56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environment: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carry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forward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subsequent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commands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or 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shells</a:t>
            </a:r>
            <a:endParaRPr sz="23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56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Set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default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values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at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login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time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using</a:t>
            </a:r>
            <a:r>
              <a:rPr sz="2550" spc="-2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750" spc="5" dirty="0">
                <a:solidFill>
                  <a:srgbClr val="2F2B20"/>
                </a:solidFill>
                <a:latin typeface="Courier New"/>
                <a:cs typeface="Courier New"/>
              </a:rPr>
              <a:t>.bash_profile</a:t>
            </a:r>
            <a:endParaRPr sz="2750" dirty="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30"/>
              </a:spcBef>
              <a:tabLst>
                <a:tab pos="2767330" algn="l"/>
              </a:tabLst>
            </a:pP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(or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750" spc="-10" dirty="0">
                <a:solidFill>
                  <a:srgbClr val="2F2B20"/>
                </a:solidFill>
                <a:latin typeface="Courier New"/>
                <a:cs typeface="Courier New"/>
              </a:rPr>
              <a:t>.profile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).	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Non-login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interactive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shells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will</a:t>
            </a:r>
            <a:r>
              <a:rPr sz="2550" spc="-7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read</a:t>
            </a:r>
            <a:endParaRPr sz="2550" dirty="0">
              <a:latin typeface="Arial"/>
              <a:cs typeface="Arial"/>
            </a:endParaRPr>
          </a:p>
          <a:p>
            <a:pPr marL="255904">
              <a:lnSpc>
                <a:spcPct val="100000"/>
              </a:lnSpc>
              <a:spcBef>
                <a:spcPts val="35"/>
              </a:spcBef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.bashrc</a:t>
            </a:r>
            <a:r>
              <a:rPr sz="2550" spc="-1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instead.</a:t>
            </a:r>
            <a:endParaRPr sz="2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6624" y="4603877"/>
            <a:ext cx="5137150" cy="5130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lang="en-US" sz="3200" spc="-5">
                <a:solidFill>
                  <a:srgbClr val="2F2B20"/>
                </a:solidFill>
                <a:latin typeface="Courier New"/>
                <a:cs typeface="Courier New"/>
              </a:rPr>
              <a:t>var</a:t>
            </a:r>
            <a:r>
              <a:rPr sz="3200" spc="-5">
                <a:solidFill>
                  <a:srgbClr val="2F2B20"/>
                </a:solidFill>
                <a:latin typeface="Courier New"/>
                <a:cs typeface="Courier New"/>
              </a:rPr>
              <a:t>_name[=value]</a:t>
            </a:r>
            <a:endParaRPr lang="en-US" sz="3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1739" y="4651653"/>
            <a:ext cx="857250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-75" dirty="0">
                <a:solidFill>
                  <a:srgbClr val="2F2B20"/>
                </a:solidFill>
                <a:latin typeface="Arial"/>
                <a:cs typeface="Arial"/>
              </a:rPr>
              <a:t>(</a:t>
            </a:r>
            <a:r>
              <a:rPr sz="2550" spc="-120" dirty="0">
                <a:solidFill>
                  <a:srgbClr val="2F2B20"/>
                </a:solidFill>
                <a:latin typeface="Arial"/>
                <a:cs typeface="Arial"/>
              </a:rPr>
              <a:t>s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h</a:t>
            </a:r>
            <a:r>
              <a:rPr sz="2550" spc="-50" dirty="0">
                <a:solidFill>
                  <a:srgbClr val="2F2B20"/>
                </a:solidFill>
                <a:latin typeface="Arial"/>
                <a:cs typeface="Arial"/>
              </a:rPr>
              <a:t>e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ll</a:t>
            </a:r>
            <a:r>
              <a:rPr sz="2550" spc="-185" dirty="0">
                <a:solidFill>
                  <a:srgbClr val="2F2B20"/>
                </a:solidFill>
                <a:latin typeface="Arial"/>
                <a:cs typeface="Arial"/>
              </a:rPr>
              <a:t>)</a:t>
            </a:r>
            <a:endParaRPr sz="2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624" y="5155420"/>
            <a:ext cx="8073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200" spc="-5" dirty="0">
                <a:solidFill>
                  <a:srgbClr val="2F2B20"/>
                </a:solidFill>
                <a:latin typeface="Courier New"/>
                <a:cs typeface="Courier New"/>
              </a:rPr>
              <a:t>export VAR_NAME[=value]</a:t>
            </a:r>
            <a:r>
              <a:rPr sz="3200" spc="-9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(environment)</a:t>
            </a:r>
            <a:endParaRPr sz="2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6624" y="5705019"/>
            <a:ext cx="948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env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8369" y="5740459"/>
            <a:ext cx="3627120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(shows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current</a:t>
            </a:r>
            <a:r>
              <a:rPr sz="2550" spc="-10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variables)</a:t>
            </a:r>
            <a:endParaRPr sz="2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6624" y="6231525"/>
            <a:ext cx="23075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0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$VAR_NAME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1681" y="6286559"/>
            <a:ext cx="3834765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(refers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value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</a:t>
            </a:r>
            <a:r>
              <a:rPr sz="255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variable)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940D84-2A72-418E-8373-372F66C5DD47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96AECEE-7D42-4A32-878F-B0E8765D4D3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C7C70EC-8A75-4FC3-9363-FE1CED41E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BD2026E-BF7B-4476-9C79-8374C321A465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42259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Useful</a:t>
            </a:r>
            <a:r>
              <a:rPr spc="-285" dirty="0"/>
              <a:t> </a:t>
            </a:r>
            <a:r>
              <a:rPr spc="-120" dirty="0"/>
              <a:t>variables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370965"/>
            <a:ext cx="8402955" cy="51860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43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15" dirty="0">
                <a:solidFill>
                  <a:srgbClr val="2F2B20"/>
                </a:solidFill>
                <a:latin typeface="Courier New"/>
                <a:cs typeface="Courier New"/>
              </a:rPr>
              <a:t>PATH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directories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search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</a:t>
            </a:r>
            <a:r>
              <a:rPr sz="2300" spc="-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commands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5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15" dirty="0">
                <a:solidFill>
                  <a:srgbClr val="2F2B20"/>
                </a:solidFill>
                <a:latin typeface="Courier New"/>
                <a:cs typeface="Courier New"/>
              </a:rPr>
              <a:t>HOME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home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5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DISPLAY</a:t>
            </a:r>
            <a:r>
              <a:rPr sz="2300" spc="-20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screen where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graphical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output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will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appear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MANPATH</a:t>
            </a:r>
            <a:r>
              <a:rPr sz="2300" spc="-20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directories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search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manual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pages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5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15" dirty="0">
                <a:solidFill>
                  <a:srgbClr val="2F2B20"/>
                </a:solidFill>
                <a:latin typeface="Courier New"/>
                <a:cs typeface="Courier New"/>
              </a:rPr>
              <a:t>LANG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current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language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encoding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5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15" dirty="0">
                <a:solidFill>
                  <a:srgbClr val="2F2B20"/>
                </a:solidFill>
                <a:latin typeface="Courier New"/>
                <a:cs typeface="Courier New"/>
              </a:rPr>
              <a:t>PWD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current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working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33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15" dirty="0">
                <a:solidFill>
                  <a:srgbClr val="2F2B20"/>
                </a:solidFill>
                <a:latin typeface="Courier New"/>
                <a:cs typeface="Courier New"/>
              </a:rPr>
              <a:t>USER</a:t>
            </a:r>
            <a:r>
              <a:rPr sz="2300" spc="-15" dirty="0">
                <a:solidFill>
                  <a:srgbClr val="2F2B20"/>
                </a:solidFill>
                <a:latin typeface="Arial"/>
                <a:cs typeface="Arial"/>
              </a:rPr>
              <a:t>: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username</a:t>
            </a:r>
            <a:endParaRPr sz="2300">
              <a:latin typeface="Arial"/>
              <a:cs typeface="Arial"/>
            </a:endParaRPr>
          </a:p>
          <a:p>
            <a:pPr marL="255904" marR="429895" indent="-243204">
              <a:lnSpc>
                <a:spcPct val="97700"/>
              </a:lnSpc>
              <a:spcBef>
                <a:spcPts val="42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LD_LIBRARY_PATH</a:t>
            </a:r>
            <a:r>
              <a:rPr sz="2300" spc="-20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directories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search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shared 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objects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(dynamically-loaded</a:t>
            </a:r>
            <a:r>
              <a:rPr sz="2300" spc="-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2F2B20"/>
                </a:solidFill>
                <a:latin typeface="Arial"/>
                <a:cs typeface="Arial"/>
              </a:rPr>
              <a:t>libs)</a:t>
            </a:r>
            <a:endParaRPr sz="2300">
              <a:latin typeface="Arial"/>
              <a:cs typeface="Arial"/>
            </a:endParaRPr>
          </a:p>
          <a:p>
            <a:pPr marL="255904" marR="5080" indent="-243204">
              <a:lnSpc>
                <a:spcPct val="97700"/>
              </a:lnSpc>
              <a:spcBef>
                <a:spcPts val="254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LM_LICENSE_FILE</a:t>
            </a:r>
            <a:r>
              <a:rPr sz="2300" spc="-20" dirty="0">
                <a:solidFill>
                  <a:srgbClr val="2F2B20"/>
                </a:solidFill>
                <a:latin typeface="Arial"/>
                <a:cs typeface="Arial"/>
              </a:rPr>
              <a:t>: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files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search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FlexLM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software 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licenses</a:t>
            </a:r>
            <a:endParaRPr sz="230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907C9C-8148-4C0E-B32F-DA3CDAF867A1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2290FFA-6D64-48CB-83D6-08FB533B9E2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00377363-CD31-47E9-974A-EDABDA16E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734EA45-1D07-4DC5-892C-B76847A7FB05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27781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Exercise</a:t>
            </a:r>
            <a:r>
              <a:rPr spc="-285" dirty="0"/>
              <a:t> </a:t>
            </a:r>
            <a:r>
              <a:rPr spc="-5" dirty="0"/>
              <a:t>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479954"/>
            <a:ext cx="8424545" cy="47815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99109" indent="-486409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Print your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current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PATH</a:t>
            </a:r>
            <a:r>
              <a:rPr sz="2550" spc="-95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LD_LIBRARY_PATH</a:t>
            </a:r>
            <a:endParaRPr sz="2550">
              <a:latin typeface="Courier New"/>
              <a:cs typeface="Courier New"/>
            </a:endParaRPr>
          </a:p>
          <a:p>
            <a:pPr marL="499109">
              <a:lnSpc>
                <a:spcPct val="100000"/>
              </a:lnSpc>
              <a:spcBef>
                <a:spcPts val="105"/>
              </a:spcBef>
            </a:pP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environment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variables</a:t>
            </a:r>
            <a:endParaRPr sz="2550">
              <a:latin typeface="Arial"/>
              <a:cs typeface="Arial"/>
            </a:endParaRPr>
          </a:p>
          <a:p>
            <a:pPr marL="499109" indent="-486409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AutoNum type="arabicPeriod" startAt="2"/>
              <a:tabLst>
                <a:tab pos="499109" algn="l"/>
                <a:tab pos="499745" algn="l"/>
              </a:tabLst>
            </a:pPr>
            <a:r>
              <a:rPr sz="2550" spc="-85" dirty="0">
                <a:solidFill>
                  <a:srgbClr val="2F2B20"/>
                </a:solidFill>
                <a:latin typeface="Arial"/>
                <a:cs typeface="Arial"/>
              </a:rPr>
              <a:t>Type</a:t>
            </a:r>
            <a:endParaRPr sz="255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490"/>
              </a:spcBef>
            </a:pPr>
            <a:r>
              <a:rPr sz="2300" spc="15" dirty="0">
                <a:solidFill>
                  <a:srgbClr val="2F2B20"/>
                </a:solidFill>
                <a:latin typeface="Courier New"/>
                <a:cs typeface="Courier New"/>
              </a:rPr>
              <a:t>which</a:t>
            </a:r>
            <a:r>
              <a:rPr sz="2300" spc="3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Courier New"/>
                <a:cs typeface="Courier New"/>
              </a:rPr>
              <a:t>icc</a:t>
            </a:r>
            <a:endParaRPr sz="23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  <a:spcBef>
                <a:spcPts val="725"/>
              </a:spcBef>
            </a:pP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try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find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path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Intel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C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Compiler</a:t>
            </a:r>
            <a:r>
              <a:rPr sz="2550" spc="-484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endParaRPr sz="2550">
              <a:latin typeface="Arial"/>
              <a:cs typeface="Arial"/>
            </a:endParaRPr>
          </a:p>
          <a:p>
            <a:pPr marL="499109" indent="-486409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AutoNum type="arabicPeriod" startAt="3"/>
              <a:tabLst>
                <a:tab pos="499109" algn="l"/>
                <a:tab pos="499745" algn="l"/>
              </a:tabLst>
            </a:pPr>
            <a:r>
              <a:rPr sz="2550" spc="-85" dirty="0">
                <a:solidFill>
                  <a:srgbClr val="2F2B20"/>
                </a:solidFill>
                <a:latin typeface="Arial"/>
                <a:cs typeface="Arial"/>
              </a:rPr>
              <a:t>Type</a:t>
            </a:r>
            <a:endParaRPr sz="255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490"/>
              </a:spcBef>
            </a:pPr>
            <a:r>
              <a:rPr sz="2300" spc="15" dirty="0">
                <a:solidFill>
                  <a:srgbClr val="2F2B20"/>
                </a:solidFill>
                <a:latin typeface="Courier New"/>
                <a:cs typeface="Courier New"/>
              </a:rPr>
              <a:t>module load</a:t>
            </a:r>
            <a:r>
              <a:rPr sz="2300" spc="5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Courier New"/>
                <a:cs typeface="Courier New"/>
              </a:rPr>
              <a:t>intel</a:t>
            </a:r>
            <a:endParaRPr sz="2300">
              <a:latin typeface="Courier New"/>
              <a:cs typeface="Courier New"/>
            </a:endParaRPr>
          </a:p>
          <a:p>
            <a:pPr marL="460375">
              <a:lnSpc>
                <a:spcPct val="100000"/>
              </a:lnSpc>
              <a:spcBef>
                <a:spcPts val="725"/>
              </a:spcBef>
            </a:pP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set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up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environment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use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Intel</a:t>
            </a:r>
            <a:r>
              <a:rPr sz="2550" spc="-3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compilers</a:t>
            </a:r>
            <a:endParaRPr sz="2550">
              <a:latin typeface="Arial"/>
              <a:cs typeface="Arial"/>
            </a:endParaRPr>
          </a:p>
          <a:p>
            <a:pPr marL="499109" marR="699770" indent="-486409">
              <a:lnSpc>
                <a:spcPct val="100200"/>
              </a:lnSpc>
              <a:spcBef>
                <a:spcPts val="530"/>
              </a:spcBef>
              <a:buClr>
                <a:srgbClr val="A9A57C"/>
              </a:buClr>
              <a:buAutoNum type="arabicPeriod" startAt="4"/>
              <a:tabLst>
                <a:tab pos="499109" algn="l"/>
                <a:tab pos="499745" algn="l"/>
                <a:tab pos="2240280" algn="l"/>
                <a:tab pos="4819650" algn="l"/>
                <a:tab pos="5746115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Print your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current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PATH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LD_LIBRARY_PATH 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environment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variables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again.	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What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has</a:t>
            </a:r>
            <a:r>
              <a:rPr sz="2550" spc="-8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changed? 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What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does	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which icc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say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now?	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Why?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CE2987-90DE-4B28-BF37-FEF4E5EFE193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F0C5A6-FB33-4E89-9AC2-6659694A45B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8C73511-D843-4426-8E91-7ABE29C68B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16BC5FD-F534-4A45-92D8-745245EF7F52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190500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Outline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2</a:t>
            </a:fld>
            <a:endParaRPr spc="0" dirty="0"/>
          </a:p>
        </p:txBody>
      </p:sp>
      <p:sp>
        <p:nvSpPr>
          <p:cNvPr id="6" name="object 6"/>
          <p:cNvSpPr txBox="1"/>
          <p:nvPr/>
        </p:nvSpPr>
        <p:spPr>
          <a:xfrm>
            <a:off x="724916" y="1581279"/>
            <a:ext cx="8070850" cy="3772186"/>
          </a:xfrm>
          <a:prstGeom prst="rect">
            <a:avLst/>
          </a:prstGeom>
        </p:spPr>
        <p:txBody>
          <a:bodyPr vert="horz" wrap="square" lIns="0" tIns="93345" rIns="0" bIns="0" rtlCol="0" anchor="t">
            <a:spAutoFit/>
          </a:bodyPr>
          <a:lstStyle/>
          <a:p>
            <a:pPr marL="377825" indent="-243840">
              <a:lnSpc>
                <a:spcPct val="100000"/>
              </a:lnSpc>
              <a:spcBef>
                <a:spcPts val="735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What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is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Linux?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Why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use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Linux?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What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happens when you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log</a:t>
            </a:r>
            <a:r>
              <a:rPr sz="2550" spc="-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in?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10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Shells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environment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Commands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Files </a:t>
            </a:r>
            <a:r>
              <a:rPr sz="2550" spc="140" dirty="0">
                <a:solidFill>
                  <a:srgbClr val="2F2B20"/>
                </a:solidFill>
                <a:latin typeface="Arial"/>
                <a:cs typeface="Arial"/>
              </a:rPr>
              <a:t>/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Directories </a:t>
            </a:r>
            <a:r>
              <a:rPr sz="2550" spc="140" dirty="0">
                <a:solidFill>
                  <a:srgbClr val="2F2B20"/>
                </a:solidFill>
                <a:latin typeface="Arial"/>
                <a:cs typeface="Arial"/>
              </a:rPr>
              <a:t>/</a:t>
            </a:r>
            <a:r>
              <a:rPr sz="2550" spc="-18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Filesystems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Processes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377825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More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about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>
                <a:solidFill>
                  <a:srgbClr val="2F2B20"/>
                </a:solidFill>
                <a:latin typeface="Arial"/>
                <a:cs typeface="Arial"/>
              </a:rPr>
              <a:t>shells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C69FD49-D50B-49AA-9A58-C804F2CDE727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60D071C-9A1F-4116-8EE2-CDA0D767E61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14DA52C-3F34-47AE-B23F-57775AFA1C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668CBE-6A9F-4444-AE07-BFFA3F9243EC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561721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The </a:t>
            </a:r>
            <a:r>
              <a:rPr spc="-70" dirty="0"/>
              <a:t>Linux</a:t>
            </a:r>
            <a:r>
              <a:rPr spc="-305" dirty="0"/>
              <a:t> </a:t>
            </a:r>
            <a:r>
              <a:rPr spc="-110" dirty="0"/>
              <a:t>Filesystem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525174"/>
            <a:ext cx="8241030" cy="50800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3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System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arranging files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on</a:t>
            </a:r>
            <a:r>
              <a:rPr sz="2550" spc="-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disk</a:t>
            </a:r>
            <a:endParaRPr sz="2550">
              <a:latin typeface="Arial"/>
              <a:cs typeface="Arial"/>
            </a:endParaRPr>
          </a:p>
          <a:p>
            <a:pPr marL="255904" marR="5080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Consists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directories 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(folders)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that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can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contain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files</a:t>
            </a:r>
            <a:r>
              <a:rPr sz="2550" spc="-1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or 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other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directories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1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Levels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full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paths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separated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by </a:t>
            </a:r>
            <a:r>
              <a:rPr sz="2550" i="1" spc="15" dirty="0">
                <a:solidFill>
                  <a:srgbClr val="2F2B20"/>
                </a:solidFill>
                <a:latin typeface="Arial"/>
                <a:cs typeface="Arial"/>
              </a:rPr>
              <a:t>forward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slashes,</a:t>
            </a:r>
            <a:r>
              <a:rPr sz="2550" spc="-1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e.g.</a:t>
            </a:r>
            <a:endParaRPr sz="2550">
              <a:latin typeface="Arial"/>
              <a:cs typeface="Arial"/>
            </a:endParaRPr>
          </a:p>
          <a:p>
            <a:pPr marL="281305">
              <a:lnSpc>
                <a:spcPct val="100000"/>
              </a:lnSpc>
              <a:spcBef>
                <a:spcPts val="605"/>
              </a:spcBef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/home/nunez/scripts/analyze_data.sh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Case-sensitive;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spaces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names</a:t>
            </a:r>
            <a:r>
              <a:rPr sz="2550" spc="-7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discouraged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Some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shorthand: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864235" algn="l"/>
              </a:tabLst>
            </a:pP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.	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(the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current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directory)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864235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..	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(the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one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level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above)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864235" algn="l"/>
              </a:tabLst>
            </a:pP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~	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(home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directory)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864235" algn="l"/>
              </a:tabLst>
            </a:pPr>
            <a:r>
              <a:rPr sz="2550" spc="140" dirty="0">
                <a:solidFill>
                  <a:srgbClr val="2F2B20"/>
                </a:solidFill>
                <a:latin typeface="Arial"/>
                <a:cs typeface="Arial"/>
              </a:rPr>
              <a:t>-	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(previous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directory,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when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used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with</a:t>
            </a:r>
            <a:r>
              <a:rPr sz="255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65" dirty="0">
                <a:solidFill>
                  <a:srgbClr val="2F2B20"/>
                </a:solidFill>
                <a:latin typeface="Courier New"/>
                <a:cs typeface="Courier New"/>
              </a:rPr>
              <a:t>cd</a:t>
            </a:r>
            <a:r>
              <a:rPr sz="2550" spc="-65" dirty="0">
                <a:solidFill>
                  <a:srgbClr val="2F2B20"/>
                </a:solidFill>
                <a:latin typeface="Arial"/>
                <a:cs typeface="Arial"/>
              </a:rPr>
              <a:t>)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8EC3B2-DAC5-4509-AF89-C15052E1ACC7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49869FF-8086-4B3C-A9AA-8B579BD05D6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0A790A9D-6227-44C1-AFC4-2D06FB351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E75085-B3EC-4D3A-AAF8-55F87BBA5B12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24916" y="547309"/>
            <a:ext cx="286893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110" dirty="0">
                <a:solidFill>
                  <a:srgbClr val="FF0000"/>
                </a:solidFill>
                <a:latin typeface="Arial"/>
                <a:cs typeface="Arial"/>
              </a:rPr>
              <a:t>Filesystem</a:t>
            </a:r>
            <a:endParaRPr sz="4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5647" y="1576308"/>
            <a:ext cx="0" cy="338455"/>
          </a:xfrm>
          <a:custGeom>
            <a:avLst/>
            <a:gdLst/>
            <a:ahLst/>
            <a:cxnLst/>
            <a:rect l="l" t="t" r="r" b="b"/>
            <a:pathLst>
              <a:path h="338455">
                <a:moveTo>
                  <a:pt x="0" y="0"/>
                </a:moveTo>
                <a:lnTo>
                  <a:pt x="0" y="338216"/>
                </a:lnTo>
              </a:path>
            </a:pathLst>
          </a:custGeom>
          <a:ln w="45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8907" y="1606073"/>
            <a:ext cx="0" cy="308610"/>
          </a:xfrm>
          <a:custGeom>
            <a:avLst/>
            <a:gdLst/>
            <a:ahLst/>
            <a:cxnLst/>
            <a:rect l="l" t="t" r="r" b="b"/>
            <a:pathLst>
              <a:path h="308610">
                <a:moveTo>
                  <a:pt x="0" y="0"/>
                </a:moveTo>
                <a:lnTo>
                  <a:pt x="0" y="308451"/>
                </a:lnTo>
              </a:path>
            </a:pathLst>
          </a:custGeom>
          <a:ln w="47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78907" y="224790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47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8907" y="2943225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477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38676" y="224790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59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38676" y="2943225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59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38676" y="363855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59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38676" y="4333875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59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8676" y="5029200"/>
            <a:ext cx="0" cy="492759"/>
          </a:xfrm>
          <a:custGeom>
            <a:avLst/>
            <a:gdLst/>
            <a:ahLst/>
            <a:cxnLst/>
            <a:rect l="l" t="t" r="r" b="b"/>
            <a:pathLst>
              <a:path h="492760">
                <a:moveTo>
                  <a:pt x="0" y="0"/>
                </a:moveTo>
                <a:lnTo>
                  <a:pt x="0" y="492578"/>
                </a:lnTo>
              </a:path>
            </a:pathLst>
          </a:custGeom>
          <a:ln w="59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1866" y="1058333"/>
            <a:ext cx="516466" cy="579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4500" y="1087967"/>
            <a:ext cx="541866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48173" y="1076324"/>
            <a:ext cx="409575" cy="474345"/>
          </a:xfrm>
          <a:custGeom>
            <a:avLst/>
            <a:gdLst/>
            <a:ahLst/>
            <a:cxnLst/>
            <a:rect l="l" t="t" r="r" b="b"/>
            <a:pathLst>
              <a:path w="409575" h="474344">
                <a:moveTo>
                  <a:pt x="0" y="474027"/>
                </a:moveTo>
                <a:lnTo>
                  <a:pt x="409575" y="474027"/>
                </a:lnTo>
                <a:lnTo>
                  <a:pt x="409575" y="0"/>
                </a:lnTo>
                <a:lnTo>
                  <a:pt x="0" y="0"/>
                </a:lnTo>
                <a:lnTo>
                  <a:pt x="0" y="474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48173" y="1076325"/>
            <a:ext cx="409575" cy="474345"/>
          </a:xfrm>
          <a:custGeom>
            <a:avLst/>
            <a:gdLst/>
            <a:ahLst/>
            <a:cxnLst/>
            <a:rect l="l" t="t" r="r" b="b"/>
            <a:pathLst>
              <a:path w="409575" h="474344">
                <a:moveTo>
                  <a:pt x="0" y="0"/>
                </a:moveTo>
                <a:lnTo>
                  <a:pt x="409575" y="0"/>
                </a:lnTo>
                <a:lnTo>
                  <a:pt x="409575" y="474027"/>
                </a:lnTo>
                <a:lnTo>
                  <a:pt x="0" y="474027"/>
                </a:lnTo>
                <a:lnTo>
                  <a:pt x="0" y="0"/>
                </a:lnTo>
                <a:close/>
              </a:path>
            </a:pathLst>
          </a:custGeom>
          <a:ln w="13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39166" y="1096433"/>
            <a:ext cx="452966" cy="5249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73572" y="1137047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D4D4D"/>
                </a:solidFill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60966" y="1896533"/>
            <a:ext cx="859366" cy="4402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600" y="1854200"/>
            <a:ext cx="817033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57274" y="1914525"/>
            <a:ext cx="752475" cy="333375"/>
          </a:xfrm>
          <a:custGeom>
            <a:avLst/>
            <a:gdLst/>
            <a:ahLst/>
            <a:cxnLst/>
            <a:rect l="l" t="t" r="r" b="b"/>
            <a:pathLst>
              <a:path w="752475" h="333375">
                <a:moveTo>
                  <a:pt x="0" y="333375"/>
                </a:moveTo>
                <a:lnTo>
                  <a:pt x="752474" y="333375"/>
                </a:lnTo>
                <a:lnTo>
                  <a:pt x="752474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8266" y="1862666"/>
            <a:ext cx="732366" cy="524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57274" y="1914525"/>
            <a:ext cx="75247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bin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51866" y="1896533"/>
            <a:ext cx="859366" cy="4402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54500" y="1854200"/>
            <a:ext cx="956733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48175" y="1914525"/>
            <a:ext cx="752475" cy="333375"/>
          </a:xfrm>
          <a:custGeom>
            <a:avLst/>
            <a:gdLst/>
            <a:ahLst/>
            <a:cxnLst/>
            <a:rect l="l" t="t" r="r" b="b"/>
            <a:pathLst>
              <a:path w="752475" h="333375">
                <a:moveTo>
                  <a:pt x="0" y="333375"/>
                </a:moveTo>
                <a:lnTo>
                  <a:pt x="752474" y="333375"/>
                </a:lnTo>
                <a:lnTo>
                  <a:pt x="752474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39166" y="1862666"/>
            <a:ext cx="872066" cy="5249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48175" y="1914525"/>
            <a:ext cx="75247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home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00300" y="1896533"/>
            <a:ext cx="935566" cy="4402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02932" y="1854200"/>
            <a:ext cx="817033" cy="609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95550" y="1914525"/>
            <a:ext cx="828675" cy="333375"/>
          </a:xfrm>
          <a:custGeom>
            <a:avLst/>
            <a:gdLst/>
            <a:ahLst/>
            <a:cxnLst/>
            <a:rect l="l" t="t" r="r" b="b"/>
            <a:pathLst>
              <a:path w="828675" h="333375">
                <a:moveTo>
                  <a:pt x="0" y="333375"/>
                </a:moveTo>
                <a:lnTo>
                  <a:pt x="828675" y="333375"/>
                </a:lnTo>
                <a:lnTo>
                  <a:pt x="82867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83367" y="1862666"/>
            <a:ext cx="736600" cy="52493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95550" y="1914525"/>
            <a:ext cx="82867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usr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29932" y="2590800"/>
            <a:ext cx="1181100" cy="4402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28332" y="2548467"/>
            <a:ext cx="1236133" cy="609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24125" y="2609850"/>
            <a:ext cx="1076325" cy="333375"/>
          </a:xfrm>
          <a:custGeom>
            <a:avLst/>
            <a:gdLst/>
            <a:ahLst/>
            <a:cxnLst/>
            <a:rect l="l" t="t" r="r" b="b"/>
            <a:pathLst>
              <a:path w="1076325" h="333375">
                <a:moveTo>
                  <a:pt x="0" y="333375"/>
                </a:moveTo>
                <a:lnTo>
                  <a:pt x="1076325" y="333375"/>
                </a:lnTo>
                <a:lnTo>
                  <a:pt x="107632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13000" y="2556933"/>
            <a:ext cx="1194223" cy="52493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549523" y="2600247"/>
            <a:ext cx="857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/local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429932" y="3285066"/>
            <a:ext cx="935566" cy="4402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28332" y="3246966"/>
            <a:ext cx="956733" cy="60536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24125" y="3305175"/>
            <a:ext cx="828675" cy="333375"/>
          </a:xfrm>
          <a:custGeom>
            <a:avLst/>
            <a:gdLst/>
            <a:ahLst/>
            <a:cxnLst/>
            <a:rect l="l" t="t" r="r" b="b"/>
            <a:pathLst>
              <a:path w="828675" h="333375">
                <a:moveTo>
                  <a:pt x="0" y="333375"/>
                </a:moveTo>
                <a:lnTo>
                  <a:pt x="828675" y="333375"/>
                </a:lnTo>
                <a:lnTo>
                  <a:pt x="82867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13000" y="3255433"/>
            <a:ext cx="872066" cy="5207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524125" y="3305175"/>
            <a:ext cx="82867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/bin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51866" y="2590800"/>
            <a:ext cx="1833032" cy="44026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54500" y="2548467"/>
            <a:ext cx="1926167" cy="609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48175" y="2609850"/>
            <a:ext cx="1724025" cy="333375"/>
          </a:xfrm>
          <a:custGeom>
            <a:avLst/>
            <a:gdLst/>
            <a:ahLst/>
            <a:cxnLst/>
            <a:rect l="l" t="t" r="r" b="b"/>
            <a:pathLst>
              <a:path w="1724025" h="333375">
                <a:moveTo>
                  <a:pt x="0" y="333375"/>
                </a:moveTo>
                <a:lnTo>
                  <a:pt x="1724025" y="333375"/>
                </a:lnTo>
                <a:lnTo>
                  <a:pt x="172402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39166" y="2556933"/>
            <a:ext cx="1841500" cy="52493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448175" y="2609850"/>
            <a:ext cx="172402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/&lt;username&gt;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351866" y="3285066"/>
            <a:ext cx="1735667" cy="44026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54500" y="3246966"/>
            <a:ext cx="1786467" cy="60536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48175" y="3305175"/>
            <a:ext cx="1628775" cy="333375"/>
          </a:xfrm>
          <a:custGeom>
            <a:avLst/>
            <a:gdLst/>
            <a:ahLst/>
            <a:cxnLst/>
            <a:rect l="l" t="t" r="r" b="b"/>
            <a:pathLst>
              <a:path w="1628775" h="333375">
                <a:moveTo>
                  <a:pt x="0" y="333375"/>
                </a:moveTo>
                <a:lnTo>
                  <a:pt x="1628775" y="333375"/>
                </a:lnTo>
                <a:lnTo>
                  <a:pt x="162877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9166" y="3255433"/>
            <a:ext cx="1744556" cy="5207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473573" y="3295572"/>
            <a:ext cx="141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/documents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351866" y="3979333"/>
            <a:ext cx="935566" cy="44026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54500" y="3941233"/>
            <a:ext cx="956733" cy="609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48175" y="4000500"/>
            <a:ext cx="828675" cy="333375"/>
          </a:xfrm>
          <a:custGeom>
            <a:avLst/>
            <a:gdLst/>
            <a:ahLst/>
            <a:cxnLst/>
            <a:rect l="l" t="t" r="r" b="b"/>
            <a:pathLst>
              <a:path w="828675" h="333375">
                <a:moveTo>
                  <a:pt x="0" y="333375"/>
                </a:moveTo>
                <a:lnTo>
                  <a:pt x="828675" y="333375"/>
                </a:lnTo>
                <a:lnTo>
                  <a:pt x="82867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39166" y="3949699"/>
            <a:ext cx="872066" cy="52493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448175" y="4000500"/>
            <a:ext cx="828675" cy="333375"/>
          </a:xfrm>
          <a:prstGeom prst="rect">
            <a:avLst/>
          </a:prstGeom>
          <a:ln w="135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/hpc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351866" y="4677833"/>
            <a:ext cx="1735667" cy="44026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54500" y="4635500"/>
            <a:ext cx="1786467" cy="609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48175" y="4695825"/>
            <a:ext cx="1628775" cy="333375"/>
          </a:xfrm>
          <a:custGeom>
            <a:avLst/>
            <a:gdLst/>
            <a:ahLst/>
            <a:cxnLst/>
            <a:rect l="l" t="t" r="r" b="b"/>
            <a:pathLst>
              <a:path w="1628775" h="333375">
                <a:moveTo>
                  <a:pt x="0" y="333375"/>
                </a:moveTo>
                <a:lnTo>
                  <a:pt x="1628775" y="333375"/>
                </a:lnTo>
                <a:lnTo>
                  <a:pt x="1628775" y="0"/>
                </a:lnTo>
                <a:lnTo>
                  <a:pt x="0" y="0"/>
                </a:lnTo>
                <a:lnTo>
                  <a:pt x="0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39166" y="4643966"/>
            <a:ext cx="1744556" cy="52493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473573" y="4686221"/>
            <a:ext cx="1412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solidFill>
                  <a:srgbClr val="4D4D4D"/>
                </a:solidFill>
                <a:latin typeface="Courier New"/>
                <a:cs typeface="Courier New"/>
              </a:rPr>
              <a:t>/notes.txt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558923" y="5743497"/>
            <a:ext cx="557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solidFill>
                  <a:srgbClr val="2F2B20"/>
                </a:solidFill>
                <a:latin typeface="Courier New"/>
                <a:cs typeface="Courier New"/>
              </a:rPr>
              <a:t>/home/&lt;username&gt;/documents/hpc/notes.txt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949014" y="3839766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19" h="481964">
                <a:moveTo>
                  <a:pt x="80476" y="95388"/>
                </a:moveTo>
                <a:lnTo>
                  <a:pt x="39818" y="95388"/>
                </a:lnTo>
                <a:lnTo>
                  <a:pt x="51290" y="481615"/>
                </a:lnTo>
                <a:lnTo>
                  <a:pt x="91912" y="480407"/>
                </a:lnTo>
                <a:lnTo>
                  <a:pt x="80476" y="95388"/>
                </a:lnTo>
                <a:close/>
              </a:path>
              <a:path w="121919" h="481964">
                <a:moveTo>
                  <a:pt x="57313" y="0"/>
                </a:moveTo>
                <a:lnTo>
                  <a:pt x="0" y="123676"/>
                </a:lnTo>
                <a:lnTo>
                  <a:pt x="39818" y="95388"/>
                </a:lnTo>
                <a:lnTo>
                  <a:pt x="80476" y="95388"/>
                </a:lnTo>
                <a:lnTo>
                  <a:pt x="80440" y="94180"/>
                </a:lnTo>
                <a:lnTo>
                  <a:pt x="107953" y="94180"/>
                </a:lnTo>
                <a:lnTo>
                  <a:pt x="100998" y="81244"/>
                </a:lnTo>
                <a:lnTo>
                  <a:pt x="59726" y="81244"/>
                </a:lnTo>
                <a:lnTo>
                  <a:pt x="100997" y="81243"/>
                </a:lnTo>
                <a:lnTo>
                  <a:pt x="57313" y="0"/>
                </a:lnTo>
                <a:close/>
              </a:path>
              <a:path w="121919" h="481964">
                <a:moveTo>
                  <a:pt x="107953" y="94180"/>
                </a:moveTo>
                <a:lnTo>
                  <a:pt x="80440" y="94180"/>
                </a:lnTo>
                <a:lnTo>
                  <a:pt x="121866" y="120055"/>
                </a:lnTo>
                <a:lnTo>
                  <a:pt x="107953" y="94180"/>
                </a:lnTo>
                <a:close/>
              </a:path>
              <a:path w="121919" h="481964">
                <a:moveTo>
                  <a:pt x="100997" y="81243"/>
                </a:moveTo>
                <a:lnTo>
                  <a:pt x="59726" y="81243"/>
                </a:lnTo>
                <a:lnTo>
                  <a:pt x="100998" y="81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00131" y="5172075"/>
            <a:ext cx="121920" cy="481965"/>
          </a:xfrm>
          <a:custGeom>
            <a:avLst/>
            <a:gdLst/>
            <a:ahLst/>
            <a:cxnLst/>
            <a:rect l="l" t="t" r="r" b="b"/>
            <a:pathLst>
              <a:path w="121920" h="481964">
                <a:moveTo>
                  <a:pt x="80543" y="95345"/>
                </a:moveTo>
                <a:lnTo>
                  <a:pt x="39888" y="95345"/>
                </a:lnTo>
                <a:lnTo>
                  <a:pt x="50403" y="481564"/>
                </a:lnTo>
                <a:lnTo>
                  <a:pt x="91029" y="480458"/>
                </a:lnTo>
                <a:lnTo>
                  <a:pt x="80543" y="95345"/>
                </a:lnTo>
                <a:close/>
              </a:path>
              <a:path w="121920" h="481964">
                <a:moveTo>
                  <a:pt x="57618" y="0"/>
                </a:moveTo>
                <a:lnTo>
                  <a:pt x="0" y="123534"/>
                </a:lnTo>
                <a:lnTo>
                  <a:pt x="39888" y="95345"/>
                </a:lnTo>
                <a:lnTo>
                  <a:pt x="80543" y="95345"/>
                </a:lnTo>
                <a:lnTo>
                  <a:pt x="80512" y="94237"/>
                </a:lnTo>
                <a:lnTo>
                  <a:pt x="107990" y="94237"/>
                </a:lnTo>
                <a:lnTo>
                  <a:pt x="57618" y="0"/>
                </a:lnTo>
                <a:close/>
              </a:path>
              <a:path w="121920" h="481964">
                <a:moveTo>
                  <a:pt x="107990" y="94237"/>
                </a:moveTo>
                <a:lnTo>
                  <a:pt x="80512" y="94237"/>
                </a:lnTo>
                <a:lnTo>
                  <a:pt x="121875" y="120215"/>
                </a:lnTo>
                <a:lnTo>
                  <a:pt x="107990" y="94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62053" y="1554582"/>
            <a:ext cx="5328285" cy="121920"/>
          </a:xfrm>
          <a:custGeom>
            <a:avLst/>
            <a:gdLst/>
            <a:ahLst/>
            <a:cxnLst/>
            <a:rect l="l" t="t" r="r" b="b"/>
            <a:pathLst>
              <a:path w="5328284" h="121919">
                <a:moveTo>
                  <a:pt x="45" y="34822"/>
                </a:moveTo>
                <a:lnTo>
                  <a:pt x="0" y="75462"/>
                </a:lnTo>
                <a:lnTo>
                  <a:pt x="5206126" y="81278"/>
                </a:lnTo>
                <a:lnTo>
                  <a:pt x="5206080" y="121918"/>
                </a:lnTo>
                <a:lnTo>
                  <a:pt x="5328069" y="61095"/>
                </a:lnTo>
                <a:lnTo>
                  <a:pt x="5287271" y="40639"/>
                </a:lnTo>
                <a:lnTo>
                  <a:pt x="5206171" y="40639"/>
                </a:lnTo>
                <a:lnTo>
                  <a:pt x="45" y="34822"/>
                </a:lnTo>
                <a:close/>
              </a:path>
              <a:path w="5328284" h="121919">
                <a:moveTo>
                  <a:pt x="5206217" y="0"/>
                </a:moveTo>
                <a:lnTo>
                  <a:pt x="5206171" y="40639"/>
                </a:lnTo>
                <a:lnTo>
                  <a:pt x="5287271" y="40639"/>
                </a:lnTo>
                <a:lnTo>
                  <a:pt x="52062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539872" y="4373648"/>
            <a:ext cx="1966595" cy="93853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800" spc="0" dirty="0">
                <a:solidFill>
                  <a:srgbClr val="2F2B20"/>
                </a:solidFill>
                <a:latin typeface="Courier New"/>
                <a:cs typeface="Courier New"/>
              </a:rPr>
              <a:t>/usr/local/bin</a:t>
            </a:r>
            <a:endParaRPr sz="1800">
              <a:latin typeface="Courier New"/>
              <a:cs typeface="Courier New"/>
            </a:endParaRPr>
          </a:p>
          <a:p>
            <a:pPr marL="193675">
              <a:lnSpc>
                <a:spcPct val="100000"/>
              </a:lnSpc>
              <a:spcBef>
                <a:spcPts val="1105"/>
              </a:spcBef>
            </a:pPr>
            <a:r>
              <a:rPr sz="2650" spc="-215" dirty="0">
                <a:solidFill>
                  <a:srgbClr val="0B62A4"/>
                </a:solidFill>
                <a:latin typeface="Trebuchet MS"/>
                <a:cs typeface="Trebuchet MS"/>
              </a:rPr>
              <a:t>Absolute</a:t>
            </a:r>
            <a:r>
              <a:rPr sz="2650" spc="-145" dirty="0">
                <a:solidFill>
                  <a:srgbClr val="0B62A4"/>
                </a:solidFill>
                <a:latin typeface="Trebuchet MS"/>
                <a:cs typeface="Trebuchet MS"/>
              </a:rPr>
              <a:t> </a:t>
            </a:r>
            <a:r>
              <a:rPr sz="2650" spc="-305" dirty="0">
                <a:solidFill>
                  <a:srgbClr val="0B62A4"/>
                </a:solidFill>
                <a:latin typeface="Trebuchet MS"/>
                <a:cs typeface="Trebuchet MS"/>
              </a:rPr>
              <a:t>path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464298" y="1917709"/>
            <a:ext cx="2143760" cy="9823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14"/>
              </a:spcBef>
            </a:pPr>
            <a:r>
              <a:rPr sz="2650" spc="-225" dirty="0">
                <a:solidFill>
                  <a:srgbClr val="0B62A4"/>
                </a:solidFill>
                <a:latin typeface="Trebuchet MS"/>
                <a:cs typeface="Trebuchet MS"/>
              </a:rPr>
              <a:t>Relative</a:t>
            </a:r>
            <a:r>
              <a:rPr sz="2650" spc="-145" dirty="0">
                <a:solidFill>
                  <a:srgbClr val="0B62A4"/>
                </a:solidFill>
                <a:latin typeface="Trebuchet MS"/>
                <a:cs typeface="Trebuchet MS"/>
              </a:rPr>
              <a:t> </a:t>
            </a:r>
            <a:r>
              <a:rPr sz="2650" spc="-300" dirty="0">
                <a:solidFill>
                  <a:srgbClr val="0B62A4"/>
                </a:solidFill>
                <a:latin typeface="Trebuchet MS"/>
                <a:cs typeface="Trebuchet MS"/>
              </a:rPr>
              <a:t>path</a:t>
            </a:r>
            <a:endParaRPr sz="2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1800" spc="0" dirty="0">
                <a:solidFill>
                  <a:srgbClr val="2F2B20"/>
                </a:solidFill>
                <a:latin typeface="Courier New"/>
                <a:cs typeface="Courier New"/>
              </a:rPr>
              <a:t>../../usr/local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6607175" y="488959"/>
            <a:ext cx="1819910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50" spc="-240" dirty="0">
                <a:solidFill>
                  <a:srgbClr val="0B62A4"/>
                </a:solidFill>
                <a:latin typeface="Trebuchet MS"/>
                <a:cs typeface="Trebuchet MS"/>
              </a:rPr>
              <a:t>Multiple</a:t>
            </a:r>
            <a:r>
              <a:rPr sz="2650" spc="-155" dirty="0">
                <a:solidFill>
                  <a:srgbClr val="0B62A4"/>
                </a:solidFill>
                <a:latin typeface="Trebuchet MS"/>
                <a:cs typeface="Trebuchet MS"/>
              </a:rPr>
              <a:t> </a:t>
            </a:r>
            <a:r>
              <a:rPr sz="2650" spc="-135" dirty="0">
                <a:solidFill>
                  <a:srgbClr val="0B62A4"/>
                </a:solidFill>
                <a:latin typeface="Trebuchet MS"/>
                <a:cs typeface="Trebuchet MS"/>
              </a:rPr>
              <a:t>Users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2</a:t>
            </a:r>
          </a:p>
        </p:txBody>
      </p:sp>
      <p:sp>
        <p:nvSpPr>
          <p:cNvPr id="74" name="object 74"/>
          <p:cNvSpPr/>
          <p:nvPr/>
        </p:nvSpPr>
        <p:spPr>
          <a:xfrm>
            <a:off x="5729466" y="1076325"/>
            <a:ext cx="1833245" cy="1381125"/>
          </a:xfrm>
          <a:custGeom>
            <a:avLst/>
            <a:gdLst/>
            <a:ahLst/>
            <a:cxnLst/>
            <a:rect l="l" t="t" r="r" b="b"/>
            <a:pathLst>
              <a:path w="1833245" h="1381125">
                <a:moveTo>
                  <a:pt x="387183" y="707398"/>
                </a:moveTo>
                <a:lnTo>
                  <a:pt x="341256" y="710996"/>
                </a:lnTo>
                <a:lnTo>
                  <a:pt x="297580" y="720689"/>
                </a:lnTo>
                <a:lnTo>
                  <a:pt x="253956" y="738417"/>
                </a:lnTo>
                <a:lnTo>
                  <a:pt x="213304" y="764330"/>
                </a:lnTo>
                <a:lnTo>
                  <a:pt x="176213" y="799842"/>
                </a:lnTo>
                <a:lnTo>
                  <a:pt x="147723" y="840127"/>
                </a:lnTo>
                <a:lnTo>
                  <a:pt x="125238" y="885659"/>
                </a:lnTo>
                <a:lnTo>
                  <a:pt x="108356" y="934279"/>
                </a:lnTo>
                <a:lnTo>
                  <a:pt x="96183" y="984939"/>
                </a:lnTo>
                <a:lnTo>
                  <a:pt x="87970" y="1036665"/>
                </a:lnTo>
                <a:lnTo>
                  <a:pt x="82964" y="1089545"/>
                </a:lnTo>
                <a:lnTo>
                  <a:pt x="83454" y="1140551"/>
                </a:lnTo>
                <a:lnTo>
                  <a:pt x="0" y="1146390"/>
                </a:lnTo>
                <a:lnTo>
                  <a:pt x="138644" y="1381125"/>
                </a:lnTo>
                <a:lnTo>
                  <a:pt x="240961" y="1134866"/>
                </a:lnTo>
                <a:lnTo>
                  <a:pt x="164683" y="1134866"/>
                </a:lnTo>
                <a:lnTo>
                  <a:pt x="164280" y="1092993"/>
                </a:lnTo>
                <a:lnTo>
                  <a:pt x="168645" y="1046880"/>
                </a:lnTo>
                <a:lnTo>
                  <a:pt x="175958" y="1000832"/>
                </a:lnTo>
                <a:lnTo>
                  <a:pt x="186451" y="957159"/>
                </a:lnTo>
                <a:lnTo>
                  <a:pt x="200360" y="917107"/>
                </a:lnTo>
                <a:lnTo>
                  <a:pt x="217774" y="881844"/>
                </a:lnTo>
                <a:lnTo>
                  <a:pt x="250408" y="839626"/>
                </a:lnTo>
                <a:lnTo>
                  <a:pt x="291263" y="810724"/>
                </a:lnTo>
                <a:lnTo>
                  <a:pt x="353293" y="791583"/>
                </a:lnTo>
                <a:lnTo>
                  <a:pt x="389238" y="788766"/>
                </a:lnTo>
                <a:lnTo>
                  <a:pt x="1446340" y="788766"/>
                </a:lnTo>
                <a:lnTo>
                  <a:pt x="1458099" y="785726"/>
                </a:lnTo>
                <a:lnTo>
                  <a:pt x="1492834" y="775538"/>
                </a:lnTo>
                <a:lnTo>
                  <a:pt x="1510442" y="769669"/>
                </a:lnTo>
                <a:lnTo>
                  <a:pt x="999888" y="769669"/>
                </a:lnTo>
                <a:lnTo>
                  <a:pt x="919589" y="769265"/>
                </a:lnTo>
                <a:lnTo>
                  <a:pt x="844567" y="765255"/>
                </a:lnTo>
                <a:lnTo>
                  <a:pt x="774453" y="758503"/>
                </a:lnTo>
                <a:lnTo>
                  <a:pt x="708869" y="749867"/>
                </a:lnTo>
                <a:lnTo>
                  <a:pt x="647423" y="740201"/>
                </a:lnTo>
                <a:lnTo>
                  <a:pt x="535318" y="721221"/>
                </a:lnTo>
                <a:lnTo>
                  <a:pt x="483765" y="713681"/>
                </a:lnTo>
                <a:lnTo>
                  <a:pt x="434555" y="708710"/>
                </a:lnTo>
                <a:lnTo>
                  <a:pt x="387183" y="707398"/>
                </a:lnTo>
                <a:close/>
              </a:path>
              <a:path w="1833245" h="1381125">
                <a:moveTo>
                  <a:pt x="243245" y="1129369"/>
                </a:moveTo>
                <a:lnTo>
                  <a:pt x="164683" y="1134866"/>
                </a:lnTo>
                <a:lnTo>
                  <a:pt x="240961" y="1134866"/>
                </a:lnTo>
                <a:lnTo>
                  <a:pt x="243245" y="1129369"/>
                </a:lnTo>
                <a:close/>
              </a:path>
              <a:path w="1833245" h="1381125">
                <a:moveTo>
                  <a:pt x="1446340" y="788766"/>
                </a:moveTo>
                <a:lnTo>
                  <a:pt x="389238" y="788766"/>
                </a:lnTo>
                <a:lnTo>
                  <a:pt x="429338" y="789877"/>
                </a:lnTo>
                <a:lnTo>
                  <a:pt x="473795" y="794368"/>
                </a:lnTo>
                <a:lnTo>
                  <a:pt x="522700" y="801521"/>
                </a:lnTo>
                <a:lnTo>
                  <a:pt x="634277" y="820412"/>
                </a:lnTo>
                <a:lnTo>
                  <a:pt x="697245" y="830318"/>
                </a:lnTo>
                <a:lnTo>
                  <a:pt x="765249" y="839273"/>
                </a:lnTo>
                <a:lnTo>
                  <a:pt x="838499" y="846326"/>
                </a:lnTo>
                <a:lnTo>
                  <a:pt x="917213" y="850535"/>
                </a:lnTo>
                <a:lnTo>
                  <a:pt x="1001613" y="850959"/>
                </a:lnTo>
                <a:lnTo>
                  <a:pt x="1091636" y="846686"/>
                </a:lnTo>
                <a:lnTo>
                  <a:pt x="1139353" y="842465"/>
                </a:lnTo>
                <a:lnTo>
                  <a:pt x="1188248" y="836762"/>
                </a:lnTo>
                <a:lnTo>
                  <a:pt x="1241251" y="829384"/>
                </a:lnTo>
                <a:lnTo>
                  <a:pt x="1290794" y="821579"/>
                </a:lnTo>
                <a:lnTo>
                  <a:pt x="1337128" y="813320"/>
                </a:lnTo>
                <a:lnTo>
                  <a:pt x="1380373" y="804600"/>
                </a:lnTo>
                <a:lnTo>
                  <a:pt x="1420655" y="795407"/>
                </a:lnTo>
                <a:lnTo>
                  <a:pt x="1446340" y="788766"/>
                </a:lnTo>
                <a:close/>
              </a:path>
              <a:path w="1833245" h="1381125">
                <a:moveTo>
                  <a:pt x="1752290" y="244140"/>
                </a:moveTo>
                <a:lnTo>
                  <a:pt x="1670988" y="244140"/>
                </a:lnTo>
                <a:lnTo>
                  <a:pt x="1671646" y="272629"/>
                </a:lnTo>
                <a:lnTo>
                  <a:pt x="1673847" y="313065"/>
                </a:lnTo>
                <a:lnTo>
                  <a:pt x="1676519" y="355612"/>
                </a:lnTo>
                <a:lnTo>
                  <a:pt x="1679282" y="396091"/>
                </a:lnTo>
                <a:lnTo>
                  <a:pt x="1681372" y="433939"/>
                </a:lnTo>
                <a:lnTo>
                  <a:pt x="1680331" y="500959"/>
                </a:lnTo>
                <a:lnTo>
                  <a:pt x="1668266" y="556153"/>
                </a:lnTo>
                <a:lnTo>
                  <a:pt x="1649393" y="591742"/>
                </a:lnTo>
                <a:lnTo>
                  <a:pt x="1617958" y="625081"/>
                </a:lnTo>
                <a:lnTo>
                  <a:pt x="1568828" y="657473"/>
                </a:lnTo>
                <a:lnTo>
                  <a:pt x="1524060" y="678232"/>
                </a:lnTo>
                <a:lnTo>
                  <a:pt x="1468540" y="697960"/>
                </a:lnTo>
                <a:lnTo>
                  <a:pt x="1401433" y="716423"/>
                </a:lnTo>
                <a:lnTo>
                  <a:pt x="1363295" y="725128"/>
                </a:lnTo>
                <a:lnTo>
                  <a:pt x="1321960" y="733463"/>
                </a:lnTo>
                <a:lnTo>
                  <a:pt x="1277339" y="741415"/>
                </a:lnTo>
                <a:lnTo>
                  <a:pt x="1229321" y="748981"/>
                </a:lnTo>
                <a:lnTo>
                  <a:pt x="1177935" y="756135"/>
                </a:lnTo>
                <a:lnTo>
                  <a:pt x="1131065" y="761601"/>
                </a:lnTo>
                <a:lnTo>
                  <a:pt x="1086125" y="765576"/>
                </a:lnTo>
                <a:lnTo>
                  <a:pt x="999888" y="769669"/>
                </a:lnTo>
                <a:lnTo>
                  <a:pt x="1510442" y="769669"/>
                </a:lnTo>
                <a:lnTo>
                  <a:pt x="1554674" y="753549"/>
                </a:lnTo>
                <a:lnTo>
                  <a:pt x="1607144" y="729195"/>
                </a:lnTo>
                <a:lnTo>
                  <a:pt x="1651092" y="702158"/>
                </a:lnTo>
                <a:lnTo>
                  <a:pt x="1687118" y="672148"/>
                </a:lnTo>
                <a:lnTo>
                  <a:pt x="1715524" y="639137"/>
                </a:lnTo>
                <a:lnTo>
                  <a:pt x="1744436" y="585274"/>
                </a:lnTo>
                <a:lnTo>
                  <a:pt x="1755465" y="547540"/>
                </a:lnTo>
                <a:lnTo>
                  <a:pt x="1761300" y="509150"/>
                </a:lnTo>
                <a:lnTo>
                  <a:pt x="1763274" y="470325"/>
                </a:lnTo>
                <a:lnTo>
                  <a:pt x="1762615" y="431017"/>
                </a:lnTo>
                <a:lnTo>
                  <a:pt x="1760409" y="391082"/>
                </a:lnTo>
                <a:lnTo>
                  <a:pt x="1757626" y="350304"/>
                </a:lnTo>
                <a:lnTo>
                  <a:pt x="1754988" y="308319"/>
                </a:lnTo>
                <a:lnTo>
                  <a:pt x="1752875" y="269482"/>
                </a:lnTo>
                <a:lnTo>
                  <a:pt x="1752290" y="244140"/>
                </a:lnTo>
                <a:close/>
              </a:path>
              <a:path w="1833245" h="1381125">
                <a:moveTo>
                  <a:pt x="1709129" y="0"/>
                </a:moveTo>
                <a:lnTo>
                  <a:pt x="1589090" y="244770"/>
                </a:lnTo>
                <a:lnTo>
                  <a:pt x="1752290" y="244140"/>
                </a:lnTo>
                <a:lnTo>
                  <a:pt x="1752276" y="243514"/>
                </a:lnTo>
                <a:lnTo>
                  <a:pt x="1832923" y="242893"/>
                </a:lnTo>
                <a:lnTo>
                  <a:pt x="17091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5EDE08F-76A0-459B-8834-C652BEC0E392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73EC678-FB9F-4453-A583-8828367DEF8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Picture 8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A590EF5-1DEB-43AE-8CF3-008B2406A531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2C7E180-8D47-48AE-A584-473CECC58659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667893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Navigating </a:t>
            </a:r>
            <a:r>
              <a:rPr spc="-45" dirty="0"/>
              <a:t>the</a:t>
            </a:r>
            <a:r>
              <a:rPr spc="-420" dirty="0"/>
              <a:t> </a:t>
            </a:r>
            <a:r>
              <a:rPr spc="-80" dirty="0"/>
              <a:t>filesystem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881200"/>
            <a:ext cx="3288029" cy="26790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6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Examples:</a:t>
            </a:r>
            <a:endParaRPr sz="255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2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ls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mkdir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100" dirty="0">
                <a:solidFill>
                  <a:srgbClr val="2F2B20"/>
                </a:solidFill>
                <a:latin typeface="Arial"/>
                <a:cs typeface="Arial"/>
              </a:rPr>
              <a:t>cd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1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rm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2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Permissions</a:t>
            </a:r>
            <a:r>
              <a:rPr sz="2550" spc="-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(modes)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8DC72A-B399-4D97-8786-464C0B4236B7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D641B2-9F74-43D9-8E62-BA5F7697FB9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4FFC150-EF5C-4E18-A220-94705C706A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D8B062A-D6A9-44C9-BA42-ADF29D53FB65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27781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Exercise</a:t>
            </a:r>
            <a:r>
              <a:rPr spc="-285" dirty="0"/>
              <a:t> </a:t>
            </a:r>
            <a:r>
              <a:rPr spc="-5" dirty="0"/>
              <a:t>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6990" y="1365870"/>
            <a:ext cx="9172756" cy="5324791"/>
          </a:xfrm>
          <a:prstGeom prst="rect">
            <a:avLst/>
          </a:prstGeom>
        </p:spPr>
        <p:txBody>
          <a:bodyPr vert="horz" wrap="square" lIns="0" tIns="50800" rIns="0" bIns="0" rtlCol="0" anchor="t">
            <a:spAutoFit/>
          </a:bodyPr>
          <a:lstStyle/>
          <a:p>
            <a:pPr marL="498475" indent="-485775">
              <a:lnSpc>
                <a:spcPct val="100000"/>
              </a:lnSpc>
              <a:spcBef>
                <a:spcPts val="40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Change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home</a:t>
            </a:r>
            <a:r>
              <a:rPr sz="2550" spc="-1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lang="en-US" sz="2550">
              <a:latin typeface="Arial"/>
              <a:cs typeface="Arial"/>
            </a:endParaRPr>
          </a:p>
          <a:p>
            <a:pPr marL="498475" indent="-485775">
              <a:spcBef>
                <a:spcPts val="40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lang="en-US" sz="2550" spc="25">
                <a:solidFill>
                  <a:srgbClr val="2F2B20"/>
                </a:solidFill>
                <a:latin typeface="Arial"/>
                <a:cs typeface="Arial"/>
              </a:rPr>
              <a:t>Change to HPC_Short_Course_Fall_2018/introToLinux</a:t>
            </a:r>
            <a:endParaRPr lang="en-US" sz="2550" spc="25" dirty="0">
              <a:solidFill>
                <a:srgbClr val="2F2B20"/>
              </a:solidFill>
              <a:latin typeface="Arial"/>
              <a:cs typeface="Arial"/>
            </a:endParaRPr>
          </a:p>
          <a:p>
            <a:pPr marL="498475" indent="-485775">
              <a:lnSpc>
                <a:spcPct val="100000"/>
              </a:lnSpc>
              <a:spcBef>
                <a:spcPts val="31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Print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path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current</a:t>
            </a:r>
            <a:r>
              <a:rPr sz="2550" spc="-2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550">
              <a:latin typeface="Arial"/>
              <a:cs typeface="Arial"/>
            </a:endParaRPr>
          </a:p>
          <a:p>
            <a:pPr marL="498475" indent="-485775">
              <a:lnSpc>
                <a:spcPct val="100000"/>
              </a:lnSpc>
              <a:spcBef>
                <a:spcPts val="305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Print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75" dirty="0">
                <a:solidFill>
                  <a:srgbClr val="2F2B20"/>
                </a:solidFill>
                <a:latin typeface="Arial"/>
                <a:cs typeface="Arial"/>
              </a:rPr>
              <a:t>"long"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listing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contents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this</a:t>
            </a:r>
            <a:r>
              <a:rPr sz="2550" spc="-3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550">
              <a:latin typeface="Arial"/>
              <a:cs typeface="Arial"/>
            </a:endParaRPr>
          </a:p>
          <a:p>
            <a:pPr marL="498475" marR="201930" indent="-485775">
              <a:lnSpc>
                <a:spcPts val="2730"/>
              </a:lnSpc>
              <a:spcBef>
                <a:spcPts val="705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List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contents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50">
                <a:solidFill>
                  <a:srgbClr val="2F2B20"/>
                </a:solidFill>
                <a:latin typeface="Arial"/>
                <a:cs typeface="Arial"/>
              </a:rPr>
              <a:t>"</a:t>
            </a:r>
            <a:r>
              <a:rPr lang="en-US" sz="2550" spc="50">
                <a:solidFill>
                  <a:srgbClr val="2F2B20"/>
                </a:solidFill>
                <a:latin typeface="Arial"/>
                <a:cs typeface="Arial"/>
              </a:rPr>
              <a:t>testfiles</a:t>
            </a:r>
            <a:r>
              <a:rPr sz="2550" spc="50">
                <a:solidFill>
                  <a:srgbClr val="2F2B20"/>
                </a:solidFill>
                <a:latin typeface="Arial"/>
                <a:cs typeface="Arial"/>
              </a:rPr>
              <a:t>"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r>
              <a:rPr sz="2550" spc="-2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without</a:t>
            </a:r>
            <a:r>
              <a:rPr lang="en-US" sz="2550" spc="40" dirty="0">
                <a:solidFill>
                  <a:srgbClr val="2F2B20"/>
                </a:solidFill>
                <a:latin typeface="Arial"/>
                <a:cs typeface="Arial"/>
              </a:rPr>
              <a:t> 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changing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into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that</a:t>
            </a:r>
            <a:r>
              <a:rPr sz="2550" spc="-10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550">
              <a:latin typeface="Arial"/>
              <a:cs typeface="Arial"/>
            </a:endParaRPr>
          </a:p>
          <a:p>
            <a:pPr marL="498475" indent="-485775">
              <a:lnSpc>
                <a:spcPct val="100000"/>
              </a:lnSpc>
              <a:spcBef>
                <a:spcPts val="31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Change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into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50">
                <a:solidFill>
                  <a:srgbClr val="2F2B20"/>
                </a:solidFill>
                <a:latin typeface="Arial"/>
                <a:cs typeface="Arial"/>
              </a:rPr>
              <a:t>"</a:t>
            </a:r>
            <a:r>
              <a:rPr lang="en-US" sz="2550" spc="50">
                <a:solidFill>
                  <a:srgbClr val="2F2B20"/>
                </a:solidFill>
                <a:latin typeface="Arial"/>
                <a:cs typeface="Arial"/>
              </a:rPr>
              <a:t>testfiles</a:t>
            </a:r>
            <a:r>
              <a:rPr sz="2550" spc="50">
                <a:solidFill>
                  <a:srgbClr val="2F2B20"/>
                </a:solidFill>
                <a:latin typeface="Arial"/>
                <a:cs typeface="Arial"/>
              </a:rPr>
              <a:t>"</a:t>
            </a:r>
            <a:r>
              <a:rPr sz="255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</a:t>
            </a:r>
            <a:endParaRPr sz="2550">
              <a:latin typeface="Arial"/>
              <a:cs typeface="Arial"/>
            </a:endParaRPr>
          </a:p>
          <a:p>
            <a:pPr marL="498475" marR="520700" indent="-485775">
              <a:lnSpc>
                <a:spcPts val="2770"/>
              </a:lnSpc>
              <a:spcBef>
                <a:spcPts val="64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Change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into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"scripts"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using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550" spc="-2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single 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endParaRPr sz="2550">
              <a:latin typeface="Arial"/>
              <a:cs typeface="Arial"/>
            </a:endParaRPr>
          </a:p>
          <a:p>
            <a:pPr marL="498475" marR="5080" indent="-485775">
              <a:lnSpc>
                <a:spcPct val="89900"/>
              </a:lnSpc>
              <a:spcBef>
                <a:spcPts val="57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  <a:tab pos="5589905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Change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home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create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10">
                <a:solidFill>
                  <a:srgbClr val="2F2B20"/>
                </a:solidFill>
                <a:latin typeface="Arial"/>
                <a:cs typeface="Arial"/>
              </a:rPr>
              <a:t>new</a:t>
            </a:r>
            <a:r>
              <a:rPr lang="en-US" sz="2550" spc="10" dirty="0">
                <a:solidFill>
                  <a:srgbClr val="2F2B20"/>
                </a:solidFill>
                <a:latin typeface="Arial"/>
                <a:cs typeface="Arial"/>
              </a:rPr>
              <a:t> </a:t>
            </a:r>
            <a:r>
              <a:rPr sz="2550" spc="25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(you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can </a:t>
            </a:r>
            <a:r>
              <a:rPr sz="2550" spc="55" dirty="0">
                <a:solidFill>
                  <a:srgbClr val="2F2B20"/>
                </a:solidFill>
                <a:latin typeface="Arial"/>
                <a:cs typeface="Arial"/>
              </a:rPr>
              <a:t>pick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 the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40">
                <a:solidFill>
                  <a:srgbClr val="2F2B20"/>
                </a:solidFill>
                <a:latin typeface="Arial"/>
                <a:cs typeface="Arial"/>
              </a:rPr>
              <a:t>name).</a:t>
            </a:r>
            <a:r>
              <a:rPr lang="en-US" sz="2550" spc="-40" dirty="0">
                <a:solidFill>
                  <a:srgbClr val="2F2B20"/>
                </a:solidFill>
                <a:latin typeface="Arial"/>
                <a:cs typeface="Arial"/>
              </a:rPr>
              <a:t> </a:t>
            </a:r>
            <a:r>
              <a:rPr sz="2550" spc="50">
                <a:solidFill>
                  <a:srgbClr val="2F2B20"/>
                </a:solidFill>
                <a:latin typeface="Arial"/>
                <a:cs typeface="Arial"/>
              </a:rPr>
              <a:t>How </a:t>
            </a:r>
            <a:r>
              <a:rPr sz="2550" spc="10">
                <a:solidFill>
                  <a:srgbClr val="2F2B20"/>
                </a:solidFill>
                <a:latin typeface="Arial"/>
                <a:cs typeface="Arial"/>
              </a:rPr>
              <a:t>can you </a:t>
            </a:r>
            <a:r>
              <a:rPr sz="2550" spc="25">
                <a:solidFill>
                  <a:srgbClr val="2F2B20"/>
                </a:solidFill>
                <a:latin typeface="Arial"/>
                <a:cs typeface="Arial"/>
              </a:rPr>
              <a:t>be</a:t>
            </a:r>
            <a:r>
              <a:rPr lang="en-US" sz="2550" spc="25" dirty="0">
                <a:solidFill>
                  <a:srgbClr val="2F2B20"/>
                </a:solidFill>
                <a:latin typeface="Arial"/>
                <a:cs typeface="Arial"/>
              </a:rPr>
              <a:t> </a:t>
            </a:r>
            <a:r>
              <a:rPr sz="2550" spc="-25">
                <a:solidFill>
                  <a:srgbClr val="2F2B20"/>
                </a:solidFill>
                <a:latin typeface="Arial"/>
                <a:cs typeface="Arial"/>
              </a:rPr>
              <a:t>sure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new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there? 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Rename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new</a:t>
            </a:r>
            <a:r>
              <a:rPr sz="2550" spc="-1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dir.</a:t>
            </a:r>
            <a:endParaRPr sz="2550">
              <a:latin typeface="Arial"/>
              <a:cs typeface="Arial"/>
            </a:endParaRPr>
          </a:p>
          <a:p>
            <a:pPr marL="498475" indent="-485775">
              <a:lnSpc>
                <a:spcPct val="100000"/>
              </a:lnSpc>
              <a:spcBef>
                <a:spcPts val="34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Bonus: </a:t>
            </a: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Determine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how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many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KB 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are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</a:t>
            </a:r>
            <a:r>
              <a:rPr sz="2550" spc="-10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0">
                <a:solidFill>
                  <a:srgbClr val="2F2B20"/>
                </a:solidFill>
                <a:latin typeface="Arial"/>
                <a:cs typeface="Arial"/>
              </a:rPr>
              <a:t>"</a:t>
            </a:r>
            <a:r>
              <a:rPr lang="en-US" sz="2550" spc="50">
                <a:solidFill>
                  <a:srgbClr val="2F2B20"/>
                </a:solidFill>
                <a:latin typeface="Arial"/>
                <a:cs typeface="Arial"/>
              </a:rPr>
              <a:t>testfiles</a:t>
            </a:r>
            <a:r>
              <a:rPr sz="2550" spc="50">
                <a:solidFill>
                  <a:srgbClr val="2F2B20"/>
                </a:solidFill>
                <a:latin typeface="Arial"/>
                <a:cs typeface="Arial"/>
              </a:rPr>
              <a:t>"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DAE28B-7FDA-446E-A012-09958148AB73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A8A2E3-2140-496F-8BED-FCF14601602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955716EE-F645-401D-AFF3-562DB0D12E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9A1FE4B-5C19-4F86-9156-8E5F2AE7B2E8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290004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File</a:t>
            </a:r>
            <a:r>
              <a:rPr spc="-270" dirty="0"/>
              <a:t> </a:t>
            </a:r>
            <a:r>
              <a:rPr spc="-45" dirty="0"/>
              <a:t>editing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4916" y="1963105"/>
            <a:ext cx="8366759" cy="3922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77825" marR="5080" indent="-243840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Font typeface="Arial"/>
              <a:buChar char="•"/>
              <a:tabLst>
                <a:tab pos="377825" algn="l"/>
              </a:tabLst>
            </a:pPr>
            <a:r>
              <a:rPr sz="2550" b="1" spc="-10" dirty="0">
                <a:solidFill>
                  <a:srgbClr val="2F2B20"/>
                </a:solidFill>
                <a:latin typeface="Arial"/>
                <a:cs typeface="Arial"/>
              </a:rPr>
              <a:t>nano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simple and intuitive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get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started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with;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not</a:t>
            </a:r>
            <a:r>
              <a:rPr sz="2550" spc="-1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very 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feature-ful;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keyboard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driven</a:t>
            </a:r>
            <a:endParaRPr sz="2550" dirty="0">
              <a:latin typeface="Arial"/>
              <a:cs typeface="Arial"/>
            </a:endParaRPr>
          </a:p>
          <a:p>
            <a:pPr marL="377825" marR="26670" indent="-243840">
              <a:lnSpc>
                <a:spcPct val="100000"/>
              </a:lnSpc>
              <a:spcBef>
                <a:spcPts val="645"/>
              </a:spcBef>
              <a:buClr>
                <a:srgbClr val="A9A57C"/>
              </a:buClr>
              <a:buFont typeface="Arial"/>
              <a:buChar char="•"/>
              <a:tabLst>
                <a:tab pos="377825" algn="l"/>
              </a:tabLst>
            </a:pPr>
            <a:r>
              <a:rPr sz="2550" b="1" dirty="0">
                <a:solidFill>
                  <a:srgbClr val="2F2B20"/>
                </a:solidFill>
                <a:latin typeface="Arial"/>
                <a:cs typeface="Arial"/>
              </a:rPr>
              <a:t>vi/vim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universal;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keyboard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driven;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powerful </a:t>
            </a:r>
            <a:r>
              <a:rPr sz="2550" spc="60" dirty="0">
                <a:solidFill>
                  <a:srgbClr val="2F2B20"/>
                </a:solidFill>
                <a:latin typeface="Arial"/>
                <a:cs typeface="Arial"/>
              </a:rPr>
              <a:t>but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some 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learning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curve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required</a:t>
            </a:r>
            <a:endParaRPr sz="2550" dirty="0">
              <a:latin typeface="Arial"/>
              <a:cs typeface="Arial"/>
            </a:endParaRPr>
          </a:p>
          <a:p>
            <a:pPr marL="377825" marR="123189" indent="-243840">
              <a:lnSpc>
                <a:spcPct val="100000"/>
              </a:lnSpc>
              <a:spcBef>
                <a:spcPts val="615"/>
              </a:spcBef>
              <a:buClr>
                <a:srgbClr val="A9A57C"/>
              </a:buClr>
              <a:buFont typeface="Arial"/>
              <a:buChar char="•"/>
              <a:tabLst>
                <a:tab pos="377825" algn="l"/>
              </a:tabLst>
            </a:pPr>
            <a:r>
              <a:rPr sz="2550" b="1" spc="25" dirty="0">
                <a:solidFill>
                  <a:srgbClr val="2F2B20"/>
                </a:solidFill>
                <a:latin typeface="Arial"/>
                <a:cs typeface="Arial"/>
              </a:rPr>
              <a:t>emacs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keyboard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or 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GUI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versions;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helpful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extensions 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programmers;</a:t>
            </a: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well-documented</a:t>
            </a:r>
            <a:endParaRPr sz="2550" dirty="0">
              <a:latin typeface="Arial"/>
              <a:cs typeface="Arial"/>
            </a:endParaRPr>
          </a:p>
          <a:p>
            <a:pPr marL="377825" indent="-243840">
              <a:lnSpc>
                <a:spcPct val="100000"/>
              </a:lnSpc>
              <a:spcBef>
                <a:spcPts val="615"/>
              </a:spcBef>
              <a:buClr>
                <a:srgbClr val="A9A57C"/>
              </a:buClr>
              <a:buFont typeface="Arial"/>
              <a:buChar char="•"/>
              <a:tabLst>
                <a:tab pos="377825" algn="l"/>
              </a:tabLst>
            </a:pPr>
            <a:r>
              <a:rPr sz="2550" b="1" spc="-10" dirty="0">
                <a:solidFill>
                  <a:srgbClr val="2F2B20"/>
                </a:solidFill>
                <a:latin typeface="Arial"/>
                <a:cs typeface="Arial"/>
              </a:rPr>
              <a:t>LibreOffice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</a:t>
            </a:r>
            <a:r>
              <a:rPr sz="2550" spc="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50" dirty="0">
                <a:solidFill>
                  <a:srgbClr val="2F2B20"/>
                </a:solidFill>
                <a:latin typeface="Arial"/>
                <a:cs typeface="Arial"/>
              </a:rPr>
              <a:t>WYSIWYG</a:t>
            </a:r>
            <a:endParaRPr sz="2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50" spc="60" dirty="0">
                <a:solidFill>
                  <a:srgbClr val="2F2B20"/>
                </a:solidFill>
                <a:latin typeface="Arial"/>
                <a:cs typeface="Arial"/>
                <a:hlinkClick r:id="rId2"/>
              </a:rPr>
              <a:t>http://xkcd.com/378/</a:t>
            </a:r>
            <a:endParaRPr sz="2550" dirty="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0A2585-B0DB-48E2-9D11-431096C0A60A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0C1C85-535C-416F-8C5F-4146EB8037F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966E96B6-7206-4244-A3D1-7C7318B63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D3C600D-8B66-4FC9-8A30-A9CEFDD05114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665607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Modes </a:t>
            </a:r>
            <a:r>
              <a:rPr spc="-200" dirty="0"/>
              <a:t>(aka</a:t>
            </a:r>
            <a:r>
              <a:rPr spc="-450" dirty="0"/>
              <a:t> </a:t>
            </a:r>
            <a:r>
              <a:rPr spc="-110" dirty="0"/>
              <a:t>permissions)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768372"/>
            <a:ext cx="2961005" cy="4165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3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classes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</a:t>
            </a:r>
            <a:r>
              <a:rPr sz="2550" spc="-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users:</a:t>
            </a:r>
            <a:endParaRPr sz="2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2730" y="2233991"/>
            <a:ext cx="163639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i="1" spc="-55" dirty="0">
                <a:solidFill>
                  <a:srgbClr val="2F2B20"/>
                </a:solidFill>
                <a:latin typeface="Arial"/>
                <a:cs typeface="Arial"/>
              </a:rPr>
              <a:t>aka</a:t>
            </a:r>
            <a:r>
              <a:rPr sz="2300" i="1" spc="-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i="1" spc="85" dirty="0">
                <a:solidFill>
                  <a:srgbClr val="2F2B20"/>
                </a:solidFill>
                <a:latin typeface="Arial"/>
                <a:cs typeface="Arial"/>
              </a:rPr>
              <a:t>“owner”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3066" y="2161957"/>
            <a:ext cx="1510665" cy="13087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00"/>
              </a:spcBef>
              <a:buClr>
                <a:srgbClr val="9CBEBD"/>
              </a:buClr>
              <a:buChar char="•"/>
              <a:tabLst>
                <a:tab pos="255904" algn="l"/>
                <a:tab pos="256540" algn="l"/>
              </a:tabLst>
            </a:pP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User</a:t>
            </a:r>
            <a:r>
              <a:rPr sz="2300" spc="-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105" dirty="0">
                <a:solidFill>
                  <a:srgbClr val="2F2B20"/>
                </a:solidFill>
                <a:latin typeface="Arial"/>
                <a:cs typeface="Arial"/>
              </a:rPr>
              <a:t>(u)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255904" algn="l"/>
                <a:tab pos="256540" algn="l"/>
              </a:tabLst>
            </a:pP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Group</a:t>
            </a:r>
            <a:r>
              <a:rPr sz="2300" spc="-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2F2B20"/>
                </a:solidFill>
                <a:latin typeface="Arial"/>
                <a:cs typeface="Arial"/>
              </a:rPr>
              <a:t>(g)</a:t>
            </a:r>
            <a:endParaRPr sz="230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255904" algn="l"/>
                <a:tab pos="256540" algn="l"/>
              </a:tabLst>
            </a:pP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Other</a:t>
            </a:r>
            <a:r>
              <a:rPr sz="2300" spc="-3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2F2B20"/>
                </a:solidFill>
                <a:latin typeface="Arial"/>
                <a:cs typeface="Arial"/>
              </a:rPr>
              <a:t>(o)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624" y="3439073"/>
            <a:ext cx="3635375" cy="27406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6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3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types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</a:t>
            </a:r>
            <a:r>
              <a:rPr sz="2550" spc="-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permissions:</a:t>
            </a:r>
            <a:endParaRPr sz="255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2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Read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105" dirty="0">
                <a:solidFill>
                  <a:srgbClr val="2F2B20"/>
                </a:solidFill>
                <a:latin typeface="Arial"/>
                <a:cs typeface="Arial"/>
              </a:rPr>
              <a:t>(r)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Write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75" dirty="0">
                <a:solidFill>
                  <a:srgbClr val="2F2B20"/>
                </a:solidFill>
                <a:latin typeface="Arial"/>
                <a:cs typeface="Arial"/>
              </a:rPr>
              <a:t>(w)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Execute </a:t>
            </a:r>
            <a:r>
              <a:rPr sz="2300" spc="-90" dirty="0">
                <a:solidFill>
                  <a:srgbClr val="2F2B20"/>
                </a:solidFill>
                <a:latin typeface="Arial"/>
                <a:cs typeface="Arial"/>
              </a:rPr>
              <a:t>(x)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marL="328930">
              <a:lnSpc>
                <a:spcPct val="100000"/>
              </a:lnSpc>
            </a:pPr>
            <a:r>
              <a:rPr sz="3000" spc="-20" dirty="0">
                <a:solidFill>
                  <a:srgbClr val="2F2B20"/>
                </a:solidFill>
                <a:latin typeface="Courier New"/>
                <a:cs typeface="Courier New"/>
              </a:rPr>
              <a:t>rwxr-xr--</a:t>
            </a:r>
            <a:endParaRPr sz="3000">
              <a:latin typeface="Courier New"/>
              <a:cs typeface="Courier New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137D1A-7488-4745-80D1-1840484CFD18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1861180-0787-4C26-AFCC-F96BA3D346B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607F5CC-8998-45D2-9E26-F09B3CC04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6ED971E-2CFF-483A-BA37-14D8A2AE47D4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498538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Modes</a:t>
            </a:r>
            <a:r>
              <a:rPr spc="-254" dirty="0"/>
              <a:t> </a:t>
            </a:r>
            <a:r>
              <a:rPr spc="-120" dirty="0"/>
              <a:t>(continued)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4916" y="1755659"/>
            <a:ext cx="8060690" cy="4620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77825" indent="-243840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Font typeface="Arial"/>
              <a:buChar char="•"/>
              <a:tabLst>
                <a:tab pos="377825" algn="l"/>
              </a:tabLst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chmod</a:t>
            </a:r>
            <a:r>
              <a:rPr sz="2550" spc="-85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changes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modes:</a:t>
            </a:r>
            <a:endParaRPr sz="2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50" spc="-1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add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write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execute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permission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group:</a:t>
            </a:r>
            <a:endParaRPr sz="255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  <a:spcBef>
                <a:spcPts val="509"/>
              </a:spcBef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chmod g+wx</a:t>
            </a:r>
            <a:r>
              <a:rPr sz="2550" spc="-3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filename</a:t>
            </a:r>
            <a:endParaRPr sz="2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2550" spc="-1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remove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execute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permission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</a:t>
            </a:r>
            <a:r>
              <a:rPr sz="2550" spc="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others:</a:t>
            </a:r>
            <a:endParaRPr sz="255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  <a:spcBef>
                <a:spcPts val="505"/>
              </a:spcBef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chmod o-x</a:t>
            </a:r>
            <a:r>
              <a:rPr sz="2550" spc="-3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filename</a:t>
            </a:r>
            <a:endParaRPr sz="2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550" spc="-1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set only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read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execute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group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others:</a:t>
            </a:r>
            <a:endParaRPr sz="2550">
              <a:latin typeface="Arial"/>
              <a:cs typeface="Arial"/>
            </a:endParaRPr>
          </a:p>
          <a:p>
            <a:pPr marL="401320">
              <a:lnSpc>
                <a:spcPct val="100000"/>
              </a:lnSpc>
              <a:spcBef>
                <a:spcPts val="505"/>
              </a:spcBef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chmod go=rx</a:t>
            </a:r>
            <a:r>
              <a:rPr sz="2550" spc="-3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filename</a:t>
            </a:r>
            <a:endParaRPr sz="2550">
              <a:latin typeface="Courier New"/>
              <a:cs typeface="Courier New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F23A65-6A60-45CD-B334-06F8A8048E76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7646B8-3609-474E-BD71-BEED7CEC3C4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B5795B9-C338-49AD-85A8-31B445C6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5337E33-C2CC-4D51-99BC-E05429516C1D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27781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Exercise</a:t>
            </a:r>
            <a:r>
              <a:rPr spc="-285" dirty="0"/>
              <a:t> </a:t>
            </a:r>
            <a:r>
              <a:rPr spc="-5" dirty="0"/>
              <a:t>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33" y="1708404"/>
            <a:ext cx="9429749" cy="4021486"/>
          </a:xfrm>
          <a:prstGeom prst="rect">
            <a:avLst/>
          </a:prstGeom>
        </p:spPr>
        <p:txBody>
          <a:bodyPr vert="horz" wrap="square" lIns="0" tIns="93345" rIns="0" bIns="0" rtlCol="0" anchor="t">
            <a:spAutoFit/>
          </a:bodyPr>
          <a:lstStyle/>
          <a:p>
            <a:pPr marL="527050" indent="-514350">
              <a:spcBef>
                <a:spcPts val="735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0">
                <a:solidFill>
                  <a:srgbClr val="2F2B20"/>
                </a:solidFill>
                <a:latin typeface="Arial"/>
                <a:cs typeface="Arial"/>
              </a:rPr>
              <a:t>Change </a:t>
            </a:r>
            <a:r>
              <a:rPr sz="2550" spc="25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65">
                <a:solidFill>
                  <a:srgbClr val="2F2B20"/>
                </a:solidFill>
                <a:latin typeface="Arial"/>
                <a:cs typeface="Arial"/>
              </a:rPr>
              <a:t>to</a:t>
            </a: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lang="en-US" sz="2200">
                <a:solidFill>
                  <a:srgbClr val="2F2B20"/>
                </a:solidFill>
                <a:latin typeface="Courier New"/>
                <a:cs typeface="Courier New"/>
              </a:rPr>
              <a:t>~/HPC_Short_Course_Fall_2018/introToLinux/scripts</a:t>
            </a:r>
            <a:endParaRPr lang="en-US" sz="2200">
              <a:latin typeface="Courier New"/>
              <a:cs typeface="Courier New"/>
            </a:endParaRPr>
          </a:p>
          <a:p>
            <a:pPr marL="498475" indent="-485775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Use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cat</a:t>
            </a:r>
            <a:r>
              <a:rPr sz="2550" spc="-109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show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contents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hello.sh</a:t>
            </a:r>
            <a:endParaRPr sz="2550">
              <a:latin typeface="Courier New"/>
              <a:cs typeface="Courier New"/>
            </a:endParaRPr>
          </a:p>
          <a:p>
            <a:pPr marL="498475" marR="876935" indent="-485775">
              <a:lnSpc>
                <a:spcPct val="103499"/>
              </a:lnSpc>
              <a:spcBef>
                <a:spcPts val="50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10" dirty="0">
                <a:solidFill>
                  <a:srgbClr val="2F2B20"/>
                </a:solidFill>
                <a:latin typeface="Arial"/>
                <a:cs typeface="Arial"/>
              </a:rPr>
              <a:t>Try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run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hello.sh</a:t>
            </a:r>
            <a:r>
              <a:rPr sz="2550" spc="-1040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by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typing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its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name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at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line</a:t>
            </a:r>
            <a:endParaRPr sz="2550">
              <a:latin typeface="Arial"/>
              <a:cs typeface="Arial"/>
            </a:endParaRPr>
          </a:p>
          <a:p>
            <a:pPr marL="498475" indent="-485775">
              <a:lnSpc>
                <a:spcPct val="100000"/>
              </a:lnSpc>
              <a:spcBef>
                <a:spcPts val="505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Add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execute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permission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hello.sh</a:t>
            </a:r>
            <a:r>
              <a:rPr sz="2550" spc="-109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using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chmod</a:t>
            </a:r>
            <a:endParaRPr sz="2550">
              <a:latin typeface="Courier New"/>
              <a:cs typeface="Courier New"/>
            </a:endParaRPr>
          </a:p>
          <a:p>
            <a:pPr marL="498475" indent="-485775">
              <a:lnSpc>
                <a:spcPct val="100000"/>
              </a:lnSpc>
              <a:spcBef>
                <a:spcPts val="74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</a:tabLst>
            </a:pP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Can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you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run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it</a:t>
            </a:r>
            <a:r>
              <a:rPr sz="2550" spc="-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now?</a:t>
            </a:r>
            <a:endParaRPr sz="2550">
              <a:latin typeface="Arial"/>
              <a:cs typeface="Arial"/>
            </a:endParaRPr>
          </a:p>
          <a:p>
            <a:pPr marL="498475" marR="5080" indent="-485775">
              <a:lnSpc>
                <a:spcPct val="100000"/>
              </a:lnSpc>
              <a:spcBef>
                <a:spcPts val="610"/>
              </a:spcBef>
              <a:buClr>
                <a:srgbClr val="A9A57C"/>
              </a:buClr>
              <a:buAutoNum type="arabicPeriod"/>
              <a:tabLst>
                <a:tab pos="499109" algn="l"/>
                <a:tab pos="499745" algn="l"/>
                <a:tab pos="3772535" algn="l"/>
              </a:tabLst>
            </a:pP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there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path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issue?	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What 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are </a:t>
            </a:r>
            <a:r>
              <a:rPr sz="2550" spc="75" dirty="0">
                <a:solidFill>
                  <a:srgbClr val="2F2B20"/>
                </a:solidFill>
                <a:latin typeface="Arial"/>
                <a:cs typeface="Arial"/>
              </a:rPr>
              <a:t>two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ways you</a:t>
            </a:r>
            <a:r>
              <a:rPr sz="2550" spc="-1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could 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get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script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</a:t>
            </a:r>
            <a:r>
              <a:rPr sz="2550" spc="-15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run?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571E8A-4D36-4E3A-99D5-3100C5C16D1A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E6B0ECD-8040-48AB-90DA-CCDBD8B2D4E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3D655D1-2EFE-44E4-8883-672D0F8C2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26E735-4FB1-4227-8780-5069CADF160F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280924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P</a:t>
            </a:r>
            <a:r>
              <a:rPr spc="-229" dirty="0"/>
              <a:t>r</a:t>
            </a:r>
            <a:r>
              <a:rPr spc="-25" dirty="0"/>
              <a:t>o</a:t>
            </a:r>
            <a:r>
              <a:rPr spc="75" dirty="0"/>
              <a:t>c</a:t>
            </a:r>
            <a:r>
              <a:rPr spc="-200" dirty="0"/>
              <a:t>e</a:t>
            </a:r>
            <a:r>
              <a:rPr spc="-110" dirty="0"/>
              <a:t>ss</a:t>
            </a:r>
            <a:r>
              <a:rPr spc="-200" dirty="0"/>
              <a:t>e</a:t>
            </a:r>
            <a:r>
              <a:rPr dirty="0"/>
              <a:t>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2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884403"/>
            <a:ext cx="7094855" cy="2678430"/>
          </a:xfrm>
          <a:prstGeom prst="rect">
            <a:avLst/>
          </a:prstGeom>
        </p:spPr>
        <p:txBody>
          <a:bodyPr vert="horz" wrap="square" lIns="0" tIns="93345" rIns="0" bIns="0" rtlCol="0" anchor="t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73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process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unique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task;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it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may 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have</a:t>
            </a:r>
            <a:r>
              <a:rPr sz="2550" spc="-1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threads</a:t>
            </a:r>
            <a:endParaRPr lang="en-US" sz="2550">
              <a:latin typeface="Arial"/>
              <a:cs typeface="Arial"/>
            </a:endParaRPr>
          </a:p>
          <a:p>
            <a:pPr marL="255270" indent="-24257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Examples:</a:t>
            </a:r>
            <a:endParaRPr sz="2550">
              <a:latin typeface="Arial"/>
              <a:cs typeface="Arial"/>
            </a:endParaRPr>
          </a:p>
          <a:p>
            <a:pPr marL="572135" lvl="1" indent="-242570">
              <a:lnSpc>
                <a:spcPct val="100000"/>
              </a:lnSpc>
              <a:spcBef>
                <a:spcPts val="59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  <a:tab pos="4417060" algn="l"/>
              </a:tabLst>
            </a:pP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Foreground</a:t>
            </a:r>
            <a:r>
              <a:rPr sz="2300" spc="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vs</a:t>
            </a:r>
            <a:r>
              <a:rPr sz="2300" spc="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background	</a:t>
            </a:r>
            <a:r>
              <a:rPr sz="2300" spc="-165" dirty="0">
                <a:solidFill>
                  <a:srgbClr val="2F2B20"/>
                </a:solidFill>
                <a:latin typeface="Arial"/>
                <a:cs typeface="Arial"/>
              </a:rPr>
              <a:t>( </a:t>
            </a:r>
            <a:r>
              <a:rPr sz="2300" spc="-65" dirty="0">
                <a:solidFill>
                  <a:srgbClr val="2F2B20"/>
                </a:solidFill>
                <a:latin typeface="Arial"/>
                <a:cs typeface="Arial"/>
              </a:rPr>
              <a:t>&amp;</a:t>
            </a:r>
            <a:r>
              <a:rPr sz="2300" spc="-28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-165" dirty="0">
                <a:solidFill>
                  <a:srgbClr val="2F2B20"/>
                </a:solidFill>
                <a:latin typeface="Arial"/>
                <a:cs typeface="Arial"/>
              </a:rPr>
              <a:t>)</a:t>
            </a:r>
            <a:endParaRPr sz="2300">
              <a:latin typeface="Arial"/>
              <a:cs typeface="Arial"/>
            </a:endParaRPr>
          </a:p>
          <a:p>
            <a:pPr marL="572135" lvl="1" indent="-242570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jobs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endParaRPr sz="2300">
              <a:latin typeface="Arial"/>
              <a:cs typeface="Arial"/>
            </a:endParaRPr>
          </a:p>
          <a:p>
            <a:pPr marL="572135" lvl="1" indent="-242570">
              <a:spcBef>
                <a:spcPts val="64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  <a:tab pos="2574925" algn="l"/>
                <a:tab pos="2823845" algn="l"/>
              </a:tabLst>
            </a:pPr>
            <a:r>
              <a:rPr lang="en-US" sz="2300" spc="50">
                <a:solidFill>
                  <a:srgbClr val="2F2B20"/>
                </a:solidFill>
                <a:latin typeface="Arial"/>
                <a:cs typeface="Arial"/>
              </a:rPr>
              <a:t>Ctrl-C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vs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lang="en-US" sz="2300" spc="50">
                <a:solidFill>
                  <a:srgbClr val="2F2B20"/>
                </a:solidFill>
                <a:latin typeface="Arial"/>
                <a:cs typeface="Arial"/>
              </a:rPr>
              <a:t>Ctrl-Z </a:t>
            </a:r>
            <a:r>
              <a:rPr sz="2300" spc="0">
                <a:solidFill>
                  <a:srgbClr val="2F2B20"/>
                </a:solidFill>
                <a:latin typeface="Arial"/>
                <a:cs typeface="Arial"/>
              </a:rPr>
              <a:t>;</a:t>
            </a:r>
            <a:r>
              <a:rPr lang="en-US" sz="2300">
                <a:solidFill>
                  <a:srgbClr val="2F2B20"/>
                </a:solidFill>
                <a:latin typeface="Arial"/>
                <a:cs typeface="Arial"/>
              </a:rPr>
              <a:t> </a:t>
            </a:r>
            <a:r>
              <a:rPr sz="2300" spc="75">
                <a:solidFill>
                  <a:srgbClr val="2F2B20"/>
                </a:solidFill>
                <a:latin typeface="Arial"/>
                <a:cs typeface="Arial"/>
              </a:rPr>
              <a:t>bg</a:t>
            </a:r>
            <a:endParaRPr sz="2300">
              <a:latin typeface="Arial"/>
              <a:cs typeface="Arial"/>
            </a:endParaRPr>
          </a:p>
          <a:p>
            <a:pPr marL="572135" lvl="1" indent="-242570">
              <a:lnSpc>
                <a:spcPct val="100000"/>
              </a:lnSpc>
              <a:spcBef>
                <a:spcPts val="61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kill</a:t>
            </a:r>
            <a:endParaRPr sz="230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AA7539-3C67-468F-843B-FC0E3B70F8E6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E3D1C9-1C86-4DF5-86B5-71F415772F2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26524DD-0BD0-4558-8192-B443862D9C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AF0E41-F898-40B2-8FB7-454E4A75DAF4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475488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More </a:t>
            </a:r>
            <a:r>
              <a:rPr spc="-20" dirty="0"/>
              <a:t>about</a:t>
            </a:r>
            <a:r>
              <a:rPr spc="-434" dirty="0"/>
              <a:t> </a:t>
            </a:r>
            <a:r>
              <a:rPr spc="-125" dirty="0"/>
              <a:t>shells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881200"/>
            <a:ext cx="7543165" cy="30981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6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Input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output</a:t>
            </a:r>
            <a:r>
              <a:rPr sz="255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redirection</a:t>
            </a:r>
            <a:endParaRPr sz="255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2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  <a:tab pos="7054215" algn="l"/>
              </a:tabLst>
            </a:pP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Send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output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new</a:t>
            </a:r>
            <a:r>
              <a:rPr sz="2300" spc="1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 with	&gt;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  <a:tab pos="5688965" algn="l"/>
              </a:tabLst>
            </a:pP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Append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output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an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existing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 with	&gt;&gt;</a:t>
            </a:r>
            <a:endParaRPr sz="2300">
              <a:latin typeface="Arial"/>
              <a:cs typeface="Arial"/>
            </a:endParaRPr>
          </a:p>
          <a:p>
            <a:pPr marL="572135" lvl="1" indent="-243204">
              <a:lnSpc>
                <a:spcPct val="100000"/>
              </a:lnSpc>
              <a:spcBef>
                <a:spcPts val="605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  <a:tab pos="5836920" algn="l"/>
              </a:tabLst>
            </a:pP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Use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0" dirty="0">
                <a:solidFill>
                  <a:srgbClr val="2F2B20"/>
                </a:solidFill>
                <a:latin typeface="Arial"/>
                <a:cs typeface="Arial"/>
              </a:rPr>
              <a:t>file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as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input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-3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2300" spc="1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with	&lt;</a:t>
            </a:r>
            <a:endParaRPr sz="2300">
              <a:latin typeface="Arial"/>
              <a:cs typeface="Arial"/>
            </a:endParaRPr>
          </a:p>
          <a:p>
            <a:pPr marL="255904" marR="5080" indent="-243204">
              <a:lnSpc>
                <a:spcPct val="100000"/>
              </a:lnSpc>
              <a:spcBef>
                <a:spcPts val="625"/>
              </a:spcBef>
              <a:buClr>
                <a:srgbClr val="A9A57C"/>
              </a:buClr>
              <a:buChar char="•"/>
              <a:tabLst>
                <a:tab pos="256540" algn="l"/>
                <a:tab pos="1336040" algn="l"/>
              </a:tabLst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Pipes:	</a:t>
            </a:r>
            <a:r>
              <a:rPr sz="2550" spc="-95" dirty="0">
                <a:solidFill>
                  <a:srgbClr val="2F2B20"/>
                </a:solidFill>
                <a:latin typeface="Arial"/>
                <a:cs typeface="Arial"/>
              </a:rPr>
              <a:t>|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sends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output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one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</a:t>
            </a:r>
            <a:r>
              <a:rPr sz="2550" spc="-1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another 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endParaRPr sz="2550">
              <a:latin typeface="Arial"/>
              <a:cs typeface="Arial"/>
            </a:endParaRPr>
          </a:p>
          <a:p>
            <a:pPr marL="607695">
              <a:lnSpc>
                <a:spcPct val="100000"/>
              </a:lnSpc>
              <a:spcBef>
                <a:spcPts val="545"/>
              </a:spcBef>
            </a:pPr>
            <a:r>
              <a:rPr sz="2550" spc="0" dirty="0">
                <a:solidFill>
                  <a:srgbClr val="2F2B20"/>
                </a:solidFill>
                <a:latin typeface="Courier New"/>
                <a:cs typeface="Courier New"/>
              </a:rPr>
              <a:t>ps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-ef </a:t>
            </a:r>
            <a:r>
              <a:rPr sz="2550" spc="5" dirty="0">
                <a:solidFill>
                  <a:srgbClr val="2F2B20"/>
                </a:solidFill>
                <a:latin typeface="Courier New"/>
                <a:cs typeface="Courier New"/>
              </a:rPr>
              <a:t>|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grep</a:t>
            </a:r>
            <a:r>
              <a:rPr sz="2550" spc="-7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ruprech</a:t>
            </a:r>
            <a:endParaRPr sz="2550">
              <a:latin typeface="Courier New"/>
              <a:cs typeface="Courier New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36AAEC-4944-4315-90AE-5F19A620A6B8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04F37A5-B858-4C24-B91A-03C7975C6FF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95390F9-0837-4F32-8699-88DC3BFC5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147C44B-4FB5-4D31-B66F-ED9BB73892A6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65650"/>
            <a:ext cx="394779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What </a:t>
            </a:r>
            <a:r>
              <a:rPr spc="-55" dirty="0"/>
              <a:t>is</a:t>
            </a:r>
            <a:r>
              <a:rPr spc="-434" dirty="0"/>
              <a:t> </a:t>
            </a:r>
            <a:r>
              <a:rPr spc="-75" dirty="0"/>
              <a:t>Linux?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3</a:t>
            </a:fld>
            <a:endParaRPr spc="0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689670"/>
            <a:ext cx="8218170" cy="4314190"/>
          </a:xfrm>
          <a:prstGeom prst="rect">
            <a:avLst/>
          </a:prstGeom>
        </p:spPr>
        <p:txBody>
          <a:bodyPr vert="horz" wrap="square" lIns="0" tIns="93345" rIns="0" bIns="0" rtlCol="0" anchor="t">
            <a:spAutoFit/>
          </a:bodyPr>
          <a:lstStyle/>
          <a:p>
            <a:pPr marL="255270" indent="-242570">
              <a:spcBef>
                <a:spcPts val="73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Part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lang="en-US" sz="2550" spc="10" dirty="0">
                <a:solidFill>
                  <a:srgbClr val="2F2B20"/>
                </a:solidFill>
                <a:latin typeface="Arial"/>
                <a:cs typeface="Arial"/>
              </a:rPr>
              <a:t>Unix-like 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family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operating</a:t>
            </a:r>
            <a:r>
              <a:rPr sz="2550" spc="-2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systems.</a:t>
            </a:r>
            <a:endParaRPr lang="en-US" sz="2550" dirty="0">
              <a:latin typeface="Arial"/>
              <a:cs typeface="Arial"/>
            </a:endParaRPr>
          </a:p>
          <a:p>
            <a:pPr marL="255270" indent="-24257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Started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early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‘90s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by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Linus</a:t>
            </a:r>
            <a:r>
              <a:rPr sz="2550" spc="-1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Torvalds.</a:t>
            </a:r>
            <a:endParaRPr sz="2550" dirty="0">
              <a:latin typeface="Arial"/>
              <a:cs typeface="Arial"/>
            </a:endParaRPr>
          </a:p>
          <a:p>
            <a:pPr marL="255270" marR="63500" indent="-242570" algn="just"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 spc="-25" dirty="0">
                <a:solidFill>
                  <a:srgbClr val="2F2B20"/>
                </a:solidFill>
                <a:latin typeface="Arial"/>
                <a:cs typeface="Arial"/>
              </a:rPr>
              <a:t>Typically r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efers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only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kernel</a:t>
            </a:r>
            <a:r>
              <a:rPr lang="en-US" sz="2550" dirty="0">
                <a:solidFill>
                  <a:srgbClr val="2F2B20"/>
                </a:solidFill>
                <a:latin typeface="Arial"/>
                <a:cs typeface="Arial"/>
              </a:rPr>
              <a:t> with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software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</a:t>
            </a:r>
            <a:r>
              <a:rPr lang="en-US" sz="2550" spc="10" dirty="0">
                <a:solidFill>
                  <a:srgbClr val="2F2B20"/>
                </a:solidFill>
                <a:latin typeface="Arial"/>
                <a:cs typeface="Arial"/>
              </a:rPr>
              <a:t> 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GNU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project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elsewhere layered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on </a:t>
            </a:r>
            <a:r>
              <a:rPr sz="2550" spc="75" dirty="0">
                <a:solidFill>
                  <a:srgbClr val="2F2B20"/>
                </a:solidFill>
                <a:latin typeface="Arial"/>
                <a:cs typeface="Arial"/>
              </a:rPr>
              <a:t>top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form</a:t>
            </a:r>
            <a:r>
              <a:rPr sz="2550" spc="-2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lang="en-US" sz="2550" spc="-40" dirty="0">
                <a:solidFill>
                  <a:srgbClr val="2F2B20"/>
                </a:solidFill>
                <a:latin typeface="Arial"/>
                <a:cs typeface="Arial"/>
              </a:rPr>
              <a:t> 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complete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OS.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Most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open</a:t>
            </a:r>
            <a:r>
              <a:rPr sz="255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source.</a:t>
            </a:r>
            <a:endParaRPr sz="2550" dirty="0">
              <a:latin typeface="Arial"/>
              <a:cs typeface="Arial"/>
            </a:endParaRPr>
          </a:p>
          <a:p>
            <a:pPr marL="255270" marR="5080" indent="-242570">
              <a:lnSpc>
                <a:spcPct val="100000"/>
              </a:lnSpc>
              <a:spcBef>
                <a:spcPts val="62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Several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distributions </a:t>
            </a:r>
            <a:r>
              <a:rPr sz="2550" spc="-45" dirty="0">
                <a:solidFill>
                  <a:srgbClr val="2F2B20"/>
                </a:solidFill>
                <a:latin typeface="Arial"/>
                <a:cs typeface="Arial"/>
              </a:rPr>
              <a:t>are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available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enterprise- 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grade,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like 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RHEL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or </a:t>
            </a:r>
            <a:r>
              <a:rPr sz="2550" spc="-50" dirty="0">
                <a:solidFill>
                  <a:srgbClr val="2F2B20"/>
                </a:solidFill>
                <a:latin typeface="Arial"/>
                <a:cs typeface="Arial"/>
              </a:rPr>
              <a:t>SUSE,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more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consumer-focused, 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like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Ubuntu.</a:t>
            </a:r>
            <a:endParaRPr sz="2550" dirty="0">
              <a:latin typeface="Arial"/>
              <a:cs typeface="Arial"/>
            </a:endParaRPr>
          </a:p>
          <a:p>
            <a:pPr marL="255270" marR="1076960" indent="-242570">
              <a:lnSpc>
                <a:spcPct val="100000"/>
              </a:lnSpc>
              <a:spcBef>
                <a:spcPts val="65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Runs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on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everything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embedded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systems</a:t>
            </a:r>
            <a:r>
              <a:rPr sz="2550" spc="-1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65" dirty="0">
                <a:solidFill>
                  <a:srgbClr val="2F2B20"/>
                </a:solidFill>
                <a:latin typeface="Arial"/>
                <a:cs typeface="Arial"/>
              </a:rPr>
              <a:t>to 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supercomputers.</a:t>
            </a:r>
            <a:endParaRPr sz="2550" dirty="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3C1056-A112-4810-B3ED-89F42DE130C2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919457-C2D8-45A4-B2D6-24E857BF0A37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12F5551-F22E-4F92-A995-5CF6A0995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51A7DF-930E-4685-B1E8-D465A6EAB5DE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>
            <a:extLst>
              <a:ext uri="{FF2B5EF4-FFF2-40B4-BE49-F238E27FC236}">
                <a16:creationId xmlns:a16="http://schemas.microsoft.com/office/drawing/2014/main" id="{37BE5A64-29B4-47AB-A64A-BD2BAABE8114}"/>
              </a:ext>
            </a:extLst>
          </p:cNvPr>
          <p:cNvSpPr txBox="1">
            <a:spLocks/>
          </p:cNvSpPr>
          <p:nvPr/>
        </p:nvSpPr>
        <p:spPr>
          <a:xfrm>
            <a:off x="724916" y="456177"/>
            <a:ext cx="8876211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1005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pc="-125">
                <a:solidFill>
                  <a:srgbClr val="FF0000"/>
                </a:solidFill>
              </a:rPr>
              <a:t>Shell Wildcards</a:t>
            </a:r>
            <a:r>
              <a:rPr lang="en-US" spc="-125"/>
              <a:t> </a:t>
            </a:r>
            <a:r>
              <a:rPr lang="en-US" spc="-125">
                <a:solidFill>
                  <a:srgbClr val="FF0000"/>
                </a:solidFill>
              </a:rPr>
              <a:t>and Special Characters</a:t>
            </a:r>
            <a:endParaRPr lang="en-US" spc="-125">
              <a:cs typeface="Calibri Ligh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5FBE412-47F3-4619-8BBE-605DC9269ACF}"/>
              </a:ext>
            </a:extLst>
          </p:cNvPr>
          <p:cNvSpPr txBox="1"/>
          <p:nvPr/>
        </p:nvSpPr>
        <p:spPr>
          <a:xfrm>
            <a:off x="800904" y="1881200"/>
            <a:ext cx="8248559" cy="2059538"/>
          </a:xfrm>
          <a:prstGeom prst="rect">
            <a:avLst/>
          </a:prstGeom>
        </p:spPr>
        <p:txBody>
          <a:bodyPr vert="horz" wrap="square" lIns="0" tIns="96520" rIns="0" bIns="0" rtlCol="0" anchor="t">
            <a:spAutoFit/>
          </a:bodyPr>
          <a:lstStyle/>
          <a:p>
            <a:pPr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>
                <a:solidFill>
                  <a:srgbClr val="2F2B20"/>
                </a:solidFill>
                <a:latin typeface="Courier New"/>
                <a:cs typeface="Courier New"/>
              </a:rPr>
              <a:t>* - matches zero or more characters</a:t>
            </a:r>
            <a:r>
              <a:rPr lang="en-US" sz="2550" dirty="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  <a:endParaRPr lang="en-US" sz="2550" dirty="0">
              <a:latin typeface="Courier New"/>
              <a:cs typeface="Courier New"/>
            </a:endParaRPr>
          </a:p>
          <a:p>
            <a:pPr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>
                <a:solidFill>
                  <a:srgbClr val="2F2B20"/>
                </a:solidFill>
                <a:latin typeface="Courier New"/>
                <a:cs typeface="Courier New"/>
              </a:rPr>
              <a:t>? - matches a single character</a:t>
            </a:r>
            <a:r>
              <a:rPr lang="en-US" sz="255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  <a:endParaRPr lang="en-US" sz="2550" dirty="0">
              <a:latin typeface="Courier New"/>
              <a:cs typeface="Courier New"/>
            </a:endParaRPr>
          </a:p>
          <a:p>
            <a:pPr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>
                <a:solidFill>
                  <a:srgbClr val="2F2B20"/>
                </a:solidFill>
                <a:latin typeface="Courier New"/>
                <a:cs typeface="Courier New"/>
              </a:rPr>
              <a:t># - comment; rest of the line is ignored</a:t>
            </a:r>
            <a:r>
              <a:rPr lang="en-US" sz="2550" dirty="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  <a:endParaRPr lang="en-US" sz="2550" dirty="0">
              <a:latin typeface="Courier New"/>
              <a:cs typeface="Courier New"/>
            </a:endParaRPr>
          </a:p>
          <a:p>
            <a:pPr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>
                <a:solidFill>
                  <a:srgbClr val="2F2B20"/>
                </a:solidFill>
                <a:latin typeface="Courier New"/>
                <a:cs typeface="Courier New"/>
              </a:rPr>
              <a:t>\ - escape; don’t interpret the next character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3BDC56-0D61-4A1D-9491-DBC8DE12B290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5379E44-4C0D-457C-8493-B694452A81D0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C013767-5FDE-4B13-846D-46E7C0EA5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1AF209-7107-4C5A-8C7A-4D333D393E70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916" y="1474454"/>
            <a:ext cx="38887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140" dirty="0"/>
              <a:t>Thank</a:t>
            </a:r>
            <a:r>
              <a:rPr sz="6400" spc="-300" dirty="0"/>
              <a:t> </a:t>
            </a:r>
            <a:r>
              <a:rPr sz="6400" spc="-90" dirty="0"/>
              <a:t>you!</a:t>
            </a:r>
            <a:endParaRPr sz="6400"/>
          </a:p>
        </p:txBody>
      </p:sp>
      <p:sp>
        <p:nvSpPr>
          <p:cNvPr id="7" name="object 7"/>
          <p:cNvSpPr txBox="1"/>
          <p:nvPr/>
        </p:nvSpPr>
        <p:spPr>
          <a:xfrm>
            <a:off x="724916" y="3214025"/>
            <a:ext cx="7683500" cy="3063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9070">
              <a:lnSpc>
                <a:spcPct val="120100"/>
              </a:lnSpc>
              <a:spcBef>
                <a:spcPts val="100"/>
              </a:spcBef>
            </a:pPr>
            <a:r>
              <a:rPr sz="3400" spc="-50" dirty="0">
                <a:solidFill>
                  <a:srgbClr val="2F2B20"/>
                </a:solidFill>
                <a:latin typeface="Arial"/>
                <a:cs typeface="Arial"/>
              </a:rPr>
              <a:t>Please </a:t>
            </a:r>
            <a:r>
              <a:rPr sz="3400" spc="10" dirty="0">
                <a:solidFill>
                  <a:srgbClr val="2F2B20"/>
                </a:solidFill>
                <a:latin typeface="Arial"/>
                <a:cs typeface="Arial"/>
              </a:rPr>
              <a:t>fill </a:t>
            </a:r>
            <a:r>
              <a:rPr sz="3400" spc="55" dirty="0">
                <a:solidFill>
                  <a:srgbClr val="2F2B20"/>
                </a:solidFill>
                <a:latin typeface="Arial"/>
                <a:cs typeface="Arial"/>
              </a:rPr>
              <a:t>out </a:t>
            </a:r>
            <a:r>
              <a:rPr sz="340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3400" spc="-35" dirty="0">
                <a:solidFill>
                  <a:srgbClr val="2F2B20"/>
                </a:solidFill>
                <a:latin typeface="Arial"/>
                <a:cs typeface="Arial"/>
              </a:rPr>
              <a:t>survey!!!  </a:t>
            </a:r>
            <a:r>
              <a:rPr sz="3400" u="heavy" spc="40" dirty="0">
                <a:solidFill>
                  <a:srgbClr val="D25814"/>
                </a:solidFill>
                <a:uFill>
                  <a:solidFill>
                    <a:srgbClr val="D25814"/>
                  </a:solidFill>
                </a:uFill>
                <a:latin typeface="Arial"/>
                <a:cs typeface="Arial"/>
                <a:hlinkClick r:id="rId2"/>
              </a:rPr>
              <a:t>http://tinyurl.com/curc-survey</a:t>
            </a:r>
            <a:r>
              <a:rPr lang="en-US" sz="3400" u="heavy" spc="40" dirty="0">
                <a:solidFill>
                  <a:srgbClr val="D25814"/>
                </a:solidFill>
                <a:uFill>
                  <a:solidFill>
                    <a:srgbClr val="D25814"/>
                  </a:solidFill>
                </a:uFill>
                <a:latin typeface="Arial"/>
                <a:cs typeface="Arial"/>
                <a:hlinkClick r:id="rId2"/>
              </a:rPr>
              <a:t>18</a:t>
            </a:r>
            <a:endParaRPr sz="3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2300" spc="-25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300" spc="65" dirty="0">
                <a:solidFill>
                  <a:srgbClr val="2F2B20"/>
                </a:solidFill>
                <a:latin typeface="Arial"/>
                <a:cs typeface="Arial"/>
              </a:rPr>
              <a:t>good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introductory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online</a:t>
            </a:r>
            <a:r>
              <a:rPr sz="2300" spc="-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tutorial:</a:t>
            </a:r>
            <a:endParaRPr sz="2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550" spc="10" dirty="0">
                <a:solidFill>
                  <a:srgbClr val="FF6600"/>
                </a:solidFill>
                <a:latin typeface="Arial"/>
                <a:cs typeface="Arial"/>
                <a:hlinkClick r:id="rId3"/>
              </a:rPr>
              <a:t>http://www.ee.surrey.ac.uk/Teaching/Unix/index.html</a:t>
            </a:r>
            <a:endParaRPr sz="2550" dirty="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D1395B-513A-4FFF-A380-5749FF854B57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4FEB3BD-A25F-41C7-B863-EFA99B00C82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E7145053-4D01-4D8F-8632-6284F02A3D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0B6913-58A2-4B92-9FBE-FF7B703C7A86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437324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Why Use</a:t>
            </a:r>
            <a:r>
              <a:rPr spc="-395" dirty="0"/>
              <a:t> </a:t>
            </a:r>
            <a:r>
              <a:rPr spc="-75" dirty="0"/>
              <a:t>Linux?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4</a:t>
            </a:fld>
            <a:endParaRPr spc="0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768372"/>
            <a:ext cx="8338184" cy="3146373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255270" marR="5080" indent="-242570">
              <a:spcBef>
                <a:spcPts val="114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>
                <a:solidFill>
                  <a:srgbClr val="2F2B20"/>
                </a:solidFill>
                <a:latin typeface="Arial"/>
                <a:cs typeface="Arial"/>
              </a:rPr>
              <a:t>D</a:t>
            </a:r>
            <a:r>
              <a:rPr lang="en-US" sz="2550" spc="15">
                <a:solidFill>
                  <a:srgbClr val="2F2B20"/>
                </a:solidFill>
                <a:latin typeface="Arial"/>
                <a:cs typeface="Arial"/>
              </a:rPr>
              <a:t>efault </a:t>
            </a:r>
            <a:r>
              <a:rPr sz="2550" spc="15">
                <a:solidFill>
                  <a:srgbClr val="2F2B20"/>
                </a:solidFill>
                <a:latin typeface="Arial"/>
                <a:cs typeface="Arial"/>
              </a:rPr>
              <a:t>operating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system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on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virtually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all</a:t>
            </a:r>
            <a:r>
              <a:rPr sz="2550" spc="-2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5">
                <a:solidFill>
                  <a:srgbClr val="2F2B20"/>
                </a:solidFill>
                <a:latin typeface="Arial"/>
                <a:cs typeface="Arial"/>
              </a:rPr>
              <a:t>HPC</a:t>
            </a:r>
            <a:r>
              <a:rPr lang="en-US" sz="2550" spc="-15" dirty="0">
                <a:solidFill>
                  <a:srgbClr val="2F2B20"/>
                </a:solidFill>
                <a:latin typeface="Arial"/>
                <a:cs typeface="Arial"/>
              </a:rPr>
              <a:t> </a:t>
            </a:r>
            <a:r>
              <a:rPr sz="2550" spc="5">
                <a:solidFill>
                  <a:srgbClr val="2F2B20"/>
                </a:solidFill>
                <a:latin typeface="Arial"/>
                <a:cs typeface="Arial"/>
              </a:rPr>
              <a:t>systems</a:t>
            </a:r>
            <a:endParaRPr lang="en-US" sz="2550">
              <a:latin typeface="Arial"/>
              <a:cs typeface="Arial"/>
            </a:endParaRPr>
          </a:p>
          <a:p>
            <a:pPr marL="255270" indent="-242570">
              <a:lnSpc>
                <a:spcPct val="100000"/>
              </a:lnSpc>
              <a:spcBef>
                <a:spcPts val="61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>
                <a:solidFill>
                  <a:srgbClr val="2F2B20"/>
                </a:solidFill>
                <a:latin typeface="Arial"/>
                <a:cs typeface="Arial"/>
              </a:rPr>
              <a:t>Extremely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flexible</a:t>
            </a:r>
            <a:endParaRPr sz="2550">
              <a:latin typeface="Arial"/>
              <a:cs typeface="Arial"/>
            </a:endParaRPr>
          </a:p>
          <a:p>
            <a:pPr marL="255270" indent="-242570"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 spc="10">
                <a:solidFill>
                  <a:srgbClr val="2F2B20"/>
                </a:solidFill>
                <a:latin typeface="Arial"/>
                <a:cs typeface="Arial"/>
              </a:rPr>
              <a:t>Not overbearing</a:t>
            </a:r>
            <a:endParaRPr sz="2550" spc="10" dirty="0">
              <a:solidFill>
                <a:srgbClr val="2F2B20"/>
              </a:solidFill>
              <a:latin typeface="Arial"/>
              <a:cs typeface="Arial"/>
            </a:endParaRPr>
          </a:p>
          <a:p>
            <a:pPr marL="255270" indent="-24257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 spc="15">
                <a:solidFill>
                  <a:srgbClr val="2F2B20"/>
                </a:solidFill>
                <a:latin typeface="Arial"/>
                <a:cs typeface="Arial"/>
              </a:rPr>
              <a:t>Fast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-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25">
                <a:solidFill>
                  <a:srgbClr val="2F2B20"/>
                </a:solidFill>
                <a:latin typeface="Arial"/>
                <a:cs typeface="Arial"/>
              </a:rPr>
              <a:t>powerful</a:t>
            </a:r>
            <a:endParaRPr sz="2550">
              <a:latin typeface="Arial"/>
              <a:cs typeface="Arial"/>
            </a:endParaRPr>
          </a:p>
          <a:p>
            <a:pPr marL="255270" indent="-242570"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>
                <a:solidFill>
                  <a:srgbClr val="2F2B20"/>
                </a:solidFill>
                <a:latin typeface="Arial"/>
                <a:cs typeface="Arial"/>
              </a:rPr>
              <a:t>Many </a:t>
            </a:r>
            <a:r>
              <a:rPr sz="2550" spc="40">
                <a:solidFill>
                  <a:srgbClr val="2F2B20"/>
                </a:solidFill>
                <a:latin typeface="Arial"/>
                <a:cs typeface="Arial"/>
              </a:rPr>
              <a:t>potent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tools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software</a:t>
            </a:r>
            <a:r>
              <a:rPr sz="2550" spc="-1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>
                <a:solidFill>
                  <a:srgbClr val="2F2B20"/>
                </a:solidFill>
                <a:latin typeface="Arial"/>
                <a:cs typeface="Arial"/>
              </a:rPr>
              <a:t>development</a:t>
            </a:r>
            <a:endParaRPr sz="2550">
              <a:latin typeface="Arial"/>
              <a:cs typeface="Arial"/>
            </a:endParaRPr>
          </a:p>
          <a:p>
            <a:pPr marL="255270" marR="479425" indent="-24257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95" dirty="0">
                <a:solidFill>
                  <a:srgbClr val="2F2B20"/>
                </a:solidFill>
                <a:latin typeface="Arial"/>
                <a:cs typeface="Arial"/>
              </a:rPr>
              <a:t>You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can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get started </a:t>
            </a:r>
            <a:r>
              <a:rPr sz="2550" spc="50" dirty="0">
                <a:solidFill>
                  <a:srgbClr val="2F2B20"/>
                </a:solidFill>
                <a:latin typeface="Arial"/>
                <a:cs typeface="Arial"/>
              </a:rPr>
              <a:t>with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few basic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commands</a:t>
            </a:r>
            <a:r>
              <a:rPr sz="2550" spc="-1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 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build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from</a:t>
            </a:r>
            <a:r>
              <a:rPr sz="2550" spc="-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there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AD5E3E-EE0E-4876-8789-200F5EC5B717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FEEFE5-E4F2-40B3-AB0C-624FF1F6292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CE2F7E0-1B0C-4C6A-B96A-89CA00C2C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4044FA-67B3-4D1B-84B8-95C7165291C2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517207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How </a:t>
            </a:r>
            <a:r>
              <a:rPr spc="75" dirty="0"/>
              <a:t>do </a:t>
            </a:r>
            <a:r>
              <a:rPr spc="-45" dirty="0"/>
              <a:t>you </a:t>
            </a:r>
            <a:r>
              <a:rPr spc="-15" dirty="0"/>
              <a:t>log</a:t>
            </a:r>
            <a:r>
              <a:rPr spc="-1010" dirty="0"/>
              <a:t> </a:t>
            </a:r>
            <a:r>
              <a:rPr spc="-110" dirty="0"/>
              <a:t>in?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5</a:t>
            </a:fld>
            <a:endParaRPr spc="0" dirty="0"/>
          </a:p>
        </p:txBody>
      </p:sp>
      <p:sp>
        <p:nvSpPr>
          <p:cNvPr id="6" name="object 6"/>
          <p:cNvSpPr txBox="1"/>
          <p:nvPr/>
        </p:nvSpPr>
        <p:spPr>
          <a:xfrm>
            <a:off x="846623" y="1858602"/>
            <a:ext cx="8621395" cy="4644219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114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6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a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remote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system,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use Secure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Shell</a:t>
            </a:r>
            <a:r>
              <a:rPr sz="2550" spc="11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95">
                <a:solidFill>
                  <a:srgbClr val="2F2B20"/>
                </a:solidFill>
                <a:latin typeface="Arial"/>
                <a:cs typeface="Arial"/>
              </a:rPr>
              <a:t>(SSH)</a:t>
            </a:r>
            <a:endParaRPr lang="en-US" sz="2550" dirty="0">
              <a:latin typeface="Arial"/>
              <a:cs typeface="Arial"/>
            </a:endParaRPr>
          </a:p>
          <a:p>
            <a:pPr marL="255270" indent="-242570"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550" spc="25">
                <a:solidFill>
                  <a:srgbClr val="2F2B20"/>
                </a:solidFill>
                <a:latin typeface="Arial"/>
                <a:cs typeface="Arial"/>
              </a:rPr>
              <a:t>Windows</a:t>
            </a:r>
            <a:endParaRPr lang="en-US" sz="255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12470" lvl="1" indent="-242570"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 spc="-135">
                <a:solidFill>
                  <a:srgbClr val="2F2B20"/>
                </a:solidFill>
                <a:latin typeface="Arial"/>
                <a:cs typeface="Arial"/>
              </a:rPr>
              <a:t>Non-GUI SSH application: Windows PowerShell </a:t>
            </a:r>
            <a:endParaRPr lang="en-US" sz="2550">
              <a:solidFill>
                <a:srgbClr val="000000"/>
              </a:solidFill>
              <a:latin typeface="Arial"/>
              <a:cs typeface="Arial"/>
            </a:endParaRPr>
          </a:p>
          <a:p>
            <a:pPr marL="712470" lvl="1" indent="-242570"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30">
                <a:solidFill>
                  <a:srgbClr val="2F2B20"/>
                </a:solidFill>
                <a:latin typeface="Arial"/>
                <a:cs typeface="Arial"/>
              </a:rPr>
              <a:t>GUI </a:t>
            </a:r>
            <a:r>
              <a:rPr sz="2550" spc="-35">
                <a:solidFill>
                  <a:srgbClr val="2F2B20"/>
                </a:solidFill>
                <a:latin typeface="Arial"/>
                <a:cs typeface="Arial"/>
              </a:rPr>
              <a:t>SSH </a:t>
            </a:r>
            <a:r>
              <a:rPr lang="en-US" sz="2550" spc="-35">
                <a:solidFill>
                  <a:srgbClr val="2F2B20"/>
                </a:solidFill>
                <a:latin typeface="Arial"/>
                <a:cs typeface="Arial"/>
              </a:rPr>
              <a:t>application:</a:t>
            </a:r>
            <a:r>
              <a:rPr lang="en-US" sz="2550" spc="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PuTTY</a:t>
            </a:r>
            <a:endParaRPr sz="2550">
              <a:latin typeface="Arial"/>
              <a:cs typeface="Arial"/>
            </a:endParaRPr>
          </a:p>
          <a:p>
            <a:pPr marL="712470" lvl="1" indent="-242570"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 spc="-60">
                <a:solidFill>
                  <a:srgbClr val="2F2B20"/>
                </a:solidFill>
                <a:latin typeface="Arial"/>
                <a:cs typeface="Arial"/>
              </a:rPr>
              <a:t>Putty is prefered method.</a:t>
            </a:r>
            <a:endParaRPr lang="en-US" sz="2550" spc="-60" dirty="0">
              <a:solidFill>
                <a:srgbClr val="2F2B20"/>
              </a:solidFill>
              <a:latin typeface="Arial"/>
              <a:cs typeface="Arial"/>
            </a:endParaRPr>
          </a:p>
          <a:p>
            <a:pPr marL="255270" indent="-242570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From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Linux</a:t>
            </a:r>
            <a:r>
              <a:rPr lang="en-US" sz="2550" spc="5" dirty="0">
                <a:solidFill>
                  <a:srgbClr val="2F2B20"/>
                </a:solidFill>
                <a:latin typeface="Arial"/>
                <a:cs typeface="Arial"/>
              </a:rPr>
              <a:t>, Mac OS X terminal, or Windows GUI such as </a:t>
            </a:r>
            <a:r>
              <a:rPr lang="en-US" sz="2550" spc="5" err="1">
                <a:solidFill>
                  <a:srgbClr val="2F2B20"/>
                </a:solidFill>
                <a:latin typeface="Arial"/>
                <a:cs typeface="Arial"/>
              </a:rPr>
              <a:t>Cyberduck</a:t>
            </a:r>
            <a:r>
              <a:rPr lang="en-US" sz="2550" spc="5" dirty="0">
                <a:solidFill>
                  <a:srgbClr val="2F2B20"/>
                </a:solidFill>
                <a:latin typeface="Arial"/>
                <a:cs typeface="Arial"/>
              </a:rPr>
              <a:t>, </a:t>
            </a:r>
            <a:r>
              <a:rPr lang="en-US" sz="2550" spc="5" err="1">
                <a:solidFill>
                  <a:srgbClr val="2F2B20"/>
                </a:solidFill>
                <a:latin typeface="Arial"/>
                <a:cs typeface="Arial"/>
              </a:rPr>
              <a:t>PuTTY</a:t>
            </a:r>
            <a:r>
              <a:rPr lang="en-US" sz="2550" spc="5" dirty="0">
                <a:solidFill>
                  <a:srgbClr val="2F2B20"/>
                </a:solidFill>
                <a:latin typeface="Arial"/>
                <a:cs typeface="Arial"/>
              </a:rPr>
              <a:t> or </a:t>
            </a:r>
            <a:r>
              <a:rPr lang="en-US" sz="2550" spc="5" err="1">
                <a:solidFill>
                  <a:srgbClr val="2F2B20"/>
                </a:solidFill>
                <a:latin typeface="Arial"/>
                <a:cs typeface="Arial"/>
              </a:rPr>
              <a:t>Gitbash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ssh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on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550" spc="35" dirty="0">
                <a:solidFill>
                  <a:srgbClr val="2F2B20"/>
                </a:solidFill>
                <a:latin typeface="Arial"/>
                <a:cs typeface="Arial"/>
              </a:rPr>
              <a:t>command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line</a:t>
            </a:r>
            <a:endParaRPr sz="2550" dirty="0">
              <a:latin typeface="Arial"/>
              <a:cs typeface="Arial"/>
            </a:endParaRPr>
          </a:p>
          <a:p>
            <a:pPr marL="248920">
              <a:lnSpc>
                <a:spcPct val="100000"/>
              </a:lnSpc>
              <a:spcBef>
                <a:spcPts val="505"/>
              </a:spcBef>
            </a:pPr>
            <a:r>
              <a:rPr sz="2550" dirty="0">
                <a:solidFill>
                  <a:srgbClr val="2F2B20"/>
                </a:solidFill>
                <a:latin typeface="Courier New"/>
                <a:cs typeface="Courier New"/>
              </a:rPr>
              <a:t>ssh</a:t>
            </a:r>
            <a:r>
              <a:rPr sz="2550" spc="7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sz="2550" spc="-5" dirty="0">
                <a:solidFill>
                  <a:srgbClr val="2F2B20"/>
                </a:solidFill>
                <a:latin typeface="Courier New"/>
                <a:cs typeface="Courier New"/>
                <a:hlinkClick r:id="rId2"/>
              </a:rPr>
              <a:t>username@tutorial-login.rc.colorado.edu</a:t>
            </a:r>
            <a:endParaRPr sz="2550" dirty="0">
              <a:latin typeface="Courier New"/>
              <a:cs typeface="Courier New"/>
            </a:endParaRPr>
          </a:p>
          <a:p>
            <a:pPr marL="255270" marR="267335" indent="-242570">
              <a:lnSpc>
                <a:spcPct val="100000"/>
              </a:lnSpc>
              <a:spcBef>
                <a:spcPts val="153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lang="en-US" sz="2550" spc="-10" dirty="0">
                <a:solidFill>
                  <a:srgbClr val="2F2B20"/>
                </a:solidFill>
                <a:latin typeface="Arial"/>
                <a:cs typeface="Arial"/>
              </a:rPr>
              <a:t>Once you are logged on, type the following:</a:t>
            </a:r>
          </a:p>
          <a:p>
            <a:pPr marL="248920">
              <a:lnSpc>
                <a:spcPct val="100000"/>
              </a:lnSpc>
              <a:spcBef>
                <a:spcPts val="505"/>
              </a:spcBef>
            </a:pPr>
            <a:r>
              <a:rPr lang="en-US" sz="2550" err="1">
                <a:solidFill>
                  <a:srgbClr val="2F2B20"/>
                </a:solidFill>
                <a:latin typeface="Courier New"/>
                <a:cs typeface="Courier New"/>
              </a:rPr>
              <a:t>ssh</a:t>
            </a:r>
            <a:r>
              <a:rPr lang="en-US" sz="2550" spc="75" dirty="0">
                <a:solidFill>
                  <a:srgbClr val="2F2B20"/>
                </a:solidFill>
                <a:latin typeface="Courier New"/>
                <a:cs typeface="Courier New"/>
              </a:rPr>
              <a:t> </a:t>
            </a:r>
            <a:r>
              <a:rPr lang="en-US" sz="2550" spc="-5">
                <a:solidFill>
                  <a:srgbClr val="2F2B20"/>
                </a:solidFill>
                <a:latin typeface="Courier New"/>
                <a:cs typeface="Courier New"/>
              </a:rPr>
              <a:t>scompile</a:t>
            </a:r>
            <a:endParaRPr lang="en-US" sz="2550">
              <a:latin typeface="Courier New"/>
              <a:cs typeface="Courier New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92392B-0F38-4D8B-A747-D9B3E22A90B5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2764B3B-914F-47DD-8E86-0DB87778C7A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B1482FE-14BE-45F8-8F0E-AF73B143A0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F6546E-88A7-466E-A96D-C3C9A334B67A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522097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Useful </a:t>
            </a:r>
            <a:r>
              <a:rPr spc="-140" dirty="0"/>
              <a:t>SSH</a:t>
            </a:r>
            <a:r>
              <a:rPr spc="-409" dirty="0"/>
              <a:t> </a:t>
            </a:r>
            <a:r>
              <a:rPr spc="-35" dirty="0"/>
              <a:t>options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6</a:t>
            </a:fld>
            <a:endParaRPr spc="0" dirty="0"/>
          </a:p>
        </p:txBody>
      </p:sp>
      <p:sp>
        <p:nvSpPr>
          <p:cNvPr id="6" name="object 6"/>
          <p:cNvSpPr txBox="1"/>
          <p:nvPr/>
        </p:nvSpPr>
        <p:spPr>
          <a:xfrm>
            <a:off x="846623" y="1838729"/>
            <a:ext cx="8688705" cy="30797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960"/>
              </a:spcBef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2750" spc="5" dirty="0">
                <a:solidFill>
                  <a:srgbClr val="2F2B20"/>
                </a:solidFill>
                <a:latin typeface="Courier New"/>
                <a:cs typeface="Courier New"/>
              </a:rPr>
              <a:t>-X</a:t>
            </a:r>
            <a:endParaRPr sz="2750">
              <a:latin typeface="Courier New"/>
              <a:cs typeface="Courier New"/>
            </a:endParaRPr>
          </a:p>
          <a:p>
            <a:pPr marL="572135" lvl="1" indent="-243204">
              <a:lnSpc>
                <a:spcPct val="100000"/>
              </a:lnSpc>
              <a:spcBef>
                <a:spcPts val="75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Allows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X-windows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be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forwarded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back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your local</a:t>
            </a:r>
            <a:r>
              <a:rPr sz="2300" spc="-1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display</a:t>
            </a:r>
            <a:endParaRPr sz="23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CBEBD"/>
              </a:buClr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buClr>
                <a:srgbClr val="A9A57C"/>
              </a:buClr>
              <a:buFont typeface="Arial"/>
              <a:buChar char="•"/>
              <a:tabLst>
                <a:tab pos="256540" algn="l"/>
              </a:tabLst>
            </a:pPr>
            <a:r>
              <a:rPr sz="2750" spc="5" dirty="0">
                <a:solidFill>
                  <a:srgbClr val="2F2B20"/>
                </a:solidFill>
                <a:latin typeface="Courier New"/>
                <a:cs typeface="Courier New"/>
              </a:rPr>
              <a:t>-o TCPKeepAlive=yes</a:t>
            </a:r>
            <a:endParaRPr sz="2750">
              <a:latin typeface="Courier New"/>
              <a:cs typeface="Courier New"/>
            </a:endParaRPr>
          </a:p>
          <a:p>
            <a:pPr marL="572135" marR="281940" lvl="1" indent="-243204">
              <a:lnSpc>
                <a:spcPct val="102099"/>
              </a:lnSpc>
              <a:spcBef>
                <a:spcPts val="690"/>
              </a:spcBef>
              <a:buClr>
                <a:srgbClr val="9CBEBD"/>
              </a:buClr>
              <a:buChar char="•"/>
              <a:tabLst>
                <a:tab pos="572135" algn="l"/>
                <a:tab pos="572770" algn="l"/>
              </a:tabLst>
            </a:pPr>
            <a:r>
              <a:rPr sz="2300" spc="10" dirty="0">
                <a:solidFill>
                  <a:srgbClr val="2F2B20"/>
                </a:solidFill>
                <a:latin typeface="Arial"/>
                <a:cs typeface="Arial"/>
              </a:rPr>
              <a:t>Sends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occasional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communication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300" spc="-10" dirty="0">
                <a:solidFill>
                  <a:srgbClr val="2F2B20"/>
                </a:solidFill>
                <a:latin typeface="Arial"/>
                <a:cs typeface="Arial"/>
              </a:rPr>
              <a:t>SSH </a:t>
            </a:r>
            <a:r>
              <a:rPr sz="2300" dirty="0">
                <a:solidFill>
                  <a:srgbClr val="2F2B20"/>
                </a:solidFill>
                <a:latin typeface="Arial"/>
                <a:cs typeface="Arial"/>
              </a:rPr>
              <a:t>server </a:t>
            </a:r>
            <a:r>
              <a:rPr sz="2300" spc="-5" dirty="0">
                <a:solidFill>
                  <a:srgbClr val="2F2B20"/>
                </a:solidFill>
                <a:latin typeface="Arial"/>
                <a:cs typeface="Arial"/>
              </a:rPr>
              <a:t>even 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when you’re </a:t>
            </a:r>
            <a:r>
              <a:rPr sz="2300" spc="50" dirty="0">
                <a:solidFill>
                  <a:srgbClr val="2F2B20"/>
                </a:solidFill>
                <a:latin typeface="Arial"/>
                <a:cs typeface="Arial"/>
              </a:rPr>
              <a:t>not </a:t>
            </a:r>
            <a:r>
              <a:rPr sz="2300" spc="35" dirty="0">
                <a:solidFill>
                  <a:srgbClr val="2F2B20"/>
                </a:solidFill>
                <a:latin typeface="Arial"/>
                <a:cs typeface="Arial"/>
              </a:rPr>
              <a:t>typing, </a:t>
            </a:r>
            <a:r>
              <a:rPr sz="2300" spc="30" dirty="0">
                <a:solidFill>
                  <a:srgbClr val="2F2B20"/>
                </a:solidFill>
                <a:latin typeface="Arial"/>
                <a:cs typeface="Arial"/>
              </a:rPr>
              <a:t>so </a:t>
            </a:r>
            <a:r>
              <a:rPr sz="2300" spc="5" dirty="0">
                <a:solidFill>
                  <a:srgbClr val="2F2B20"/>
                </a:solidFill>
                <a:latin typeface="Arial"/>
                <a:cs typeface="Arial"/>
              </a:rPr>
              <a:t>firewalls </a:t>
            </a:r>
            <a:r>
              <a:rPr sz="2300" spc="15" dirty="0">
                <a:solidFill>
                  <a:srgbClr val="2F2B20"/>
                </a:solidFill>
                <a:latin typeface="Arial"/>
                <a:cs typeface="Arial"/>
              </a:rPr>
              <a:t>along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network path  </a:t>
            </a:r>
            <a:r>
              <a:rPr sz="2300" spc="75" dirty="0">
                <a:solidFill>
                  <a:srgbClr val="2F2B20"/>
                </a:solidFill>
                <a:latin typeface="Arial"/>
                <a:cs typeface="Arial"/>
              </a:rPr>
              <a:t>won’t </a:t>
            </a:r>
            <a:r>
              <a:rPr sz="2300" spc="55" dirty="0">
                <a:solidFill>
                  <a:srgbClr val="2F2B20"/>
                </a:solidFill>
                <a:latin typeface="Arial"/>
                <a:cs typeface="Arial"/>
              </a:rPr>
              <a:t>drop </a:t>
            </a:r>
            <a:r>
              <a:rPr sz="2300" spc="25" dirty="0">
                <a:solidFill>
                  <a:srgbClr val="2F2B20"/>
                </a:solidFill>
                <a:latin typeface="Arial"/>
                <a:cs typeface="Arial"/>
              </a:rPr>
              <a:t>your </a:t>
            </a:r>
            <a:r>
              <a:rPr sz="2300" spc="85" dirty="0">
                <a:solidFill>
                  <a:srgbClr val="2F2B20"/>
                </a:solidFill>
                <a:latin typeface="Arial"/>
                <a:cs typeface="Arial"/>
              </a:rPr>
              <a:t>“idle”</a:t>
            </a:r>
            <a:r>
              <a:rPr sz="2300" spc="-10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300" spc="40" dirty="0">
                <a:solidFill>
                  <a:srgbClr val="2F2B20"/>
                </a:solidFill>
                <a:latin typeface="Arial"/>
                <a:cs typeface="Arial"/>
              </a:rPr>
              <a:t>connection</a:t>
            </a:r>
            <a:endParaRPr sz="230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81B089-AC66-4FF2-90E5-E2AD197E125C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F9525A-C1F6-423E-B577-BA17CB46829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95F8E701-356D-43AF-B43C-F193D5635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BBEB8D-B658-4940-A4BA-EF66B6EAF712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9052" y="456178"/>
            <a:ext cx="857504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What </a:t>
            </a:r>
            <a:r>
              <a:rPr spc="-70" dirty="0"/>
              <a:t>happens </a:t>
            </a:r>
            <a:r>
              <a:rPr spc="-60" dirty="0"/>
              <a:t>when </a:t>
            </a:r>
            <a:r>
              <a:rPr spc="-50" dirty="0"/>
              <a:t>you </a:t>
            </a:r>
            <a:r>
              <a:rPr spc="-20" dirty="0"/>
              <a:t>log</a:t>
            </a:r>
            <a:r>
              <a:rPr spc="-860" dirty="0"/>
              <a:t> </a:t>
            </a:r>
            <a:r>
              <a:rPr spc="-75" dirty="0"/>
              <a:t>in?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045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0" dirty="0"/>
              <a:t>7</a:t>
            </a:fld>
            <a:endParaRPr spc="0" dirty="0"/>
          </a:p>
        </p:txBody>
      </p:sp>
      <p:sp>
        <p:nvSpPr>
          <p:cNvPr id="6" name="object 6"/>
          <p:cNvSpPr txBox="1"/>
          <p:nvPr/>
        </p:nvSpPr>
        <p:spPr>
          <a:xfrm>
            <a:off x="846624" y="1858990"/>
            <a:ext cx="8074659" cy="376364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92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15" dirty="0">
                <a:solidFill>
                  <a:srgbClr val="2F2B20"/>
                </a:solidFill>
                <a:latin typeface="Arial"/>
                <a:cs typeface="Arial"/>
              </a:rPr>
              <a:t>Login </a:t>
            </a:r>
            <a:r>
              <a:rPr sz="3400" spc="-5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3400" spc="25" dirty="0">
                <a:solidFill>
                  <a:srgbClr val="2F2B20"/>
                </a:solidFill>
                <a:latin typeface="Arial"/>
                <a:cs typeface="Arial"/>
              </a:rPr>
              <a:t>authenticated </a:t>
            </a:r>
            <a:r>
              <a:rPr sz="3400" dirty="0">
                <a:solidFill>
                  <a:srgbClr val="2F2B20"/>
                </a:solidFill>
                <a:latin typeface="Arial"/>
                <a:cs typeface="Arial"/>
              </a:rPr>
              <a:t>(password </a:t>
            </a:r>
            <a:r>
              <a:rPr sz="3400" spc="25" dirty="0">
                <a:solidFill>
                  <a:srgbClr val="2F2B20"/>
                </a:solidFill>
                <a:latin typeface="Arial"/>
                <a:cs typeface="Arial"/>
              </a:rPr>
              <a:t>or</a:t>
            </a:r>
            <a:r>
              <a:rPr sz="340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3400" spc="-65" dirty="0">
                <a:solidFill>
                  <a:srgbClr val="2F2B20"/>
                </a:solidFill>
                <a:latin typeface="Arial"/>
                <a:cs typeface="Arial"/>
              </a:rPr>
              <a:t>key)</a:t>
            </a:r>
            <a:endParaRPr sz="34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82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0" dirty="0">
                <a:solidFill>
                  <a:srgbClr val="2F2B20"/>
                </a:solidFill>
                <a:latin typeface="Arial"/>
                <a:cs typeface="Arial"/>
              </a:rPr>
              <a:t>Assigned </a:t>
            </a:r>
            <a:r>
              <a:rPr sz="3400" spc="85" dirty="0">
                <a:solidFill>
                  <a:srgbClr val="2F2B20"/>
                </a:solidFill>
                <a:latin typeface="Arial"/>
                <a:cs typeface="Arial"/>
              </a:rPr>
              <a:t>to </a:t>
            </a:r>
            <a:r>
              <a:rPr sz="3400" spc="-70" dirty="0">
                <a:solidFill>
                  <a:srgbClr val="2F2B20"/>
                </a:solidFill>
                <a:latin typeface="Arial"/>
                <a:cs typeface="Arial"/>
              </a:rPr>
              <a:t>a</a:t>
            </a:r>
            <a:r>
              <a:rPr sz="3400" spc="-9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3400" spc="75" dirty="0">
                <a:solidFill>
                  <a:srgbClr val="2F2B20"/>
                </a:solidFill>
                <a:latin typeface="Arial"/>
                <a:cs typeface="Arial"/>
              </a:rPr>
              <a:t>tty</a:t>
            </a:r>
            <a:endParaRPr sz="34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85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-30" dirty="0">
                <a:solidFill>
                  <a:srgbClr val="2F2B20"/>
                </a:solidFill>
                <a:latin typeface="Arial"/>
                <a:cs typeface="Arial"/>
              </a:rPr>
              <a:t>Shell</a:t>
            </a:r>
            <a:r>
              <a:rPr sz="3400" spc="-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3400" spc="25" dirty="0">
                <a:solidFill>
                  <a:srgbClr val="2F2B20"/>
                </a:solidFill>
                <a:latin typeface="Arial"/>
                <a:cs typeface="Arial"/>
              </a:rPr>
              <a:t>starts</a:t>
            </a:r>
            <a:endParaRPr sz="34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819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-10" dirty="0">
                <a:solidFill>
                  <a:srgbClr val="2F2B20"/>
                </a:solidFill>
                <a:latin typeface="Arial"/>
                <a:cs typeface="Arial"/>
              </a:rPr>
              <a:t>Environment </a:t>
            </a:r>
            <a:r>
              <a:rPr sz="3400" spc="-5" dirty="0">
                <a:solidFill>
                  <a:srgbClr val="2F2B20"/>
                </a:solidFill>
                <a:latin typeface="Arial"/>
                <a:cs typeface="Arial"/>
              </a:rPr>
              <a:t>is </a:t>
            </a:r>
            <a:r>
              <a:rPr sz="3400" spc="10" dirty="0">
                <a:solidFill>
                  <a:srgbClr val="2F2B20"/>
                </a:solidFill>
                <a:latin typeface="Arial"/>
                <a:cs typeface="Arial"/>
              </a:rPr>
              <a:t>set</a:t>
            </a:r>
            <a:r>
              <a:rPr sz="3400" spc="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3400" spc="50" dirty="0">
                <a:solidFill>
                  <a:srgbClr val="2F2B20"/>
                </a:solidFill>
                <a:latin typeface="Arial"/>
                <a:cs typeface="Arial"/>
              </a:rPr>
              <a:t>up</a:t>
            </a:r>
            <a:endParaRPr sz="34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819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30" dirty="0">
                <a:solidFill>
                  <a:srgbClr val="2F2B20"/>
                </a:solidFill>
                <a:latin typeface="Arial"/>
                <a:cs typeface="Arial"/>
              </a:rPr>
              <a:t>“Message </a:t>
            </a:r>
            <a:r>
              <a:rPr sz="3400" spc="55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3400" spc="10" dirty="0">
                <a:solidFill>
                  <a:srgbClr val="2F2B20"/>
                </a:solidFill>
                <a:latin typeface="Arial"/>
                <a:cs typeface="Arial"/>
              </a:rPr>
              <a:t>the </a:t>
            </a:r>
            <a:r>
              <a:rPr sz="3400" spc="40" dirty="0">
                <a:solidFill>
                  <a:srgbClr val="2F2B20"/>
                </a:solidFill>
                <a:latin typeface="Arial"/>
                <a:cs typeface="Arial"/>
              </a:rPr>
              <a:t>Day”</a:t>
            </a:r>
            <a:r>
              <a:rPr sz="3400" spc="-1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3400" spc="35" dirty="0">
                <a:solidFill>
                  <a:srgbClr val="2F2B20"/>
                </a:solidFill>
                <a:latin typeface="Arial"/>
                <a:cs typeface="Arial"/>
              </a:rPr>
              <a:t>prints</a:t>
            </a:r>
            <a:endParaRPr sz="3400" dirty="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819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3400" spc="35" dirty="0">
                <a:solidFill>
                  <a:srgbClr val="2F2B20"/>
                </a:solidFill>
                <a:latin typeface="Arial"/>
                <a:cs typeface="Arial"/>
              </a:rPr>
              <a:t>Prompt</a:t>
            </a:r>
            <a:endParaRPr sz="3400" dirty="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559B5A-3885-4986-9A9B-3E3EBDDE226A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3EAD67D-DFAE-4B06-B003-53EE98B9F50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F22494A8-226C-41D1-9602-2BE0B5E57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A3F885C-34BA-412B-B9CB-995FF4847D89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56177"/>
            <a:ext cx="766953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What </a:t>
            </a:r>
            <a:r>
              <a:rPr spc="-75" dirty="0"/>
              <a:t>identifies </a:t>
            </a:r>
            <a:r>
              <a:rPr spc="-95" dirty="0"/>
              <a:t>a </a:t>
            </a:r>
            <a:r>
              <a:rPr lang="en-US" spc="-70"/>
              <a:t>Linux </a:t>
            </a:r>
            <a:r>
              <a:rPr lang="en-US" spc="-105"/>
              <a:t>user</a:t>
            </a:r>
            <a:r>
              <a:rPr spc="-105" dirty="0"/>
              <a:t>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1884403"/>
            <a:ext cx="6346825" cy="28321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3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5" dirty="0">
                <a:solidFill>
                  <a:srgbClr val="2F2B20"/>
                </a:solidFill>
                <a:latin typeface="Arial"/>
                <a:cs typeface="Arial"/>
              </a:rPr>
              <a:t>Username </a:t>
            </a:r>
            <a:r>
              <a:rPr sz="2550" spc="140" dirty="0">
                <a:solidFill>
                  <a:srgbClr val="2F2B20"/>
                </a:solidFill>
                <a:latin typeface="Arial"/>
                <a:cs typeface="Arial"/>
              </a:rPr>
              <a:t>/</a:t>
            </a:r>
            <a:r>
              <a:rPr sz="2550" spc="-2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UUID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Group </a:t>
            </a:r>
            <a:r>
              <a:rPr sz="2550" spc="140" dirty="0">
                <a:solidFill>
                  <a:srgbClr val="2F2B20"/>
                </a:solidFill>
                <a:latin typeface="Arial"/>
                <a:cs typeface="Arial"/>
              </a:rPr>
              <a:t>/</a:t>
            </a:r>
            <a:r>
              <a:rPr sz="2550" spc="-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40" dirty="0">
                <a:solidFill>
                  <a:srgbClr val="2F2B20"/>
                </a:solidFill>
                <a:latin typeface="Arial"/>
                <a:cs typeface="Arial"/>
              </a:rPr>
              <a:t>GID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Password </a:t>
            </a:r>
            <a:r>
              <a:rPr sz="2550" spc="-50" dirty="0">
                <a:solidFill>
                  <a:srgbClr val="2F2B20"/>
                </a:solidFill>
                <a:latin typeface="Arial"/>
                <a:cs typeface="Arial"/>
              </a:rPr>
              <a:t>(or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other authentication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info)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1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GECOS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Default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shell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Home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directory 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(ie,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home </a:t>
            </a:r>
            <a:r>
              <a:rPr sz="2550" spc="55" dirty="0">
                <a:solidFill>
                  <a:srgbClr val="2F2B20"/>
                </a:solidFill>
                <a:latin typeface="Arial"/>
                <a:cs typeface="Arial"/>
              </a:rPr>
              <a:t>"folder"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on</a:t>
            </a:r>
            <a:r>
              <a:rPr sz="2550" spc="-14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disk)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72BB-8096-4601-A508-2354819624C0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78570F-69EC-4CD4-8531-4827F013B30E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5135D87-5744-41AE-91A3-FEA51D5DFA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8AE654-0950-4713-B5C6-1CF9A86C4BE9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466265"/>
            <a:ext cx="8585835" cy="16332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4350" spc="-114" dirty="0"/>
              <a:t>Shells</a:t>
            </a:r>
            <a:endParaRPr sz="4350"/>
          </a:p>
          <a:p>
            <a:pPr marL="133985" marR="5080">
              <a:lnSpc>
                <a:spcPct val="100000"/>
              </a:lnSpc>
              <a:spcBef>
                <a:spcPts val="490"/>
              </a:spcBef>
            </a:pPr>
            <a:r>
              <a:rPr sz="2550" spc="-45" dirty="0">
                <a:solidFill>
                  <a:srgbClr val="2F2B20"/>
                </a:solidFill>
              </a:rPr>
              <a:t>The </a:t>
            </a:r>
            <a:r>
              <a:rPr sz="2550" spc="-10" dirty="0">
                <a:solidFill>
                  <a:srgbClr val="2F2B20"/>
                </a:solidFill>
              </a:rPr>
              <a:t>shell </a:t>
            </a:r>
            <a:r>
              <a:rPr sz="2550" dirty="0">
                <a:solidFill>
                  <a:srgbClr val="2F2B20"/>
                </a:solidFill>
              </a:rPr>
              <a:t>parses </a:t>
            </a:r>
            <a:r>
              <a:rPr sz="2550" spc="10" dirty="0">
                <a:solidFill>
                  <a:srgbClr val="2F2B20"/>
                </a:solidFill>
              </a:rPr>
              <a:t>and interprets </a:t>
            </a:r>
            <a:r>
              <a:rPr sz="2550" spc="40" dirty="0">
                <a:solidFill>
                  <a:srgbClr val="2F2B20"/>
                </a:solidFill>
              </a:rPr>
              <a:t>typed </a:t>
            </a:r>
            <a:r>
              <a:rPr sz="2550" spc="25" dirty="0">
                <a:solidFill>
                  <a:srgbClr val="2F2B20"/>
                </a:solidFill>
              </a:rPr>
              <a:t>input, </a:t>
            </a:r>
            <a:r>
              <a:rPr sz="2550" dirty="0">
                <a:solidFill>
                  <a:srgbClr val="2F2B20"/>
                </a:solidFill>
              </a:rPr>
              <a:t>passes</a:t>
            </a:r>
            <a:r>
              <a:rPr sz="2550" spc="-165" dirty="0">
                <a:solidFill>
                  <a:srgbClr val="2F2B20"/>
                </a:solidFill>
              </a:rPr>
              <a:t> </a:t>
            </a:r>
            <a:r>
              <a:rPr lang="en-US" sz="2550" dirty="0">
                <a:solidFill>
                  <a:srgbClr val="2F2B20"/>
                </a:solidFill>
              </a:rPr>
              <a:t>results </a:t>
            </a:r>
            <a:r>
              <a:rPr lang="en-US" sz="2550" spc="65" dirty="0">
                <a:solidFill>
                  <a:srgbClr val="2F2B20"/>
                </a:solidFill>
              </a:rPr>
              <a:t>to</a:t>
            </a:r>
            <a:r>
              <a:rPr sz="2550" spc="65" dirty="0">
                <a:solidFill>
                  <a:srgbClr val="2F2B20"/>
                </a:solidFill>
              </a:rPr>
              <a:t> </a:t>
            </a:r>
            <a:r>
              <a:rPr sz="2550" spc="10" dirty="0">
                <a:solidFill>
                  <a:srgbClr val="2F2B20"/>
                </a:solidFill>
              </a:rPr>
              <a:t>the </a:t>
            </a:r>
            <a:r>
              <a:rPr sz="2550" dirty="0">
                <a:solidFill>
                  <a:srgbClr val="2F2B20"/>
                </a:solidFill>
              </a:rPr>
              <a:t>rest </a:t>
            </a:r>
            <a:r>
              <a:rPr sz="2550" spc="40" dirty="0">
                <a:solidFill>
                  <a:srgbClr val="2F2B20"/>
                </a:solidFill>
              </a:rPr>
              <a:t>of </a:t>
            </a:r>
            <a:r>
              <a:rPr sz="2550" spc="10" dirty="0">
                <a:solidFill>
                  <a:srgbClr val="2F2B20"/>
                </a:solidFill>
              </a:rPr>
              <a:t>the </a:t>
            </a:r>
            <a:r>
              <a:rPr sz="2550" spc="-35" dirty="0">
                <a:solidFill>
                  <a:srgbClr val="2F2B20"/>
                </a:solidFill>
              </a:rPr>
              <a:t>OS, </a:t>
            </a:r>
            <a:r>
              <a:rPr sz="2550" spc="0" dirty="0">
                <a:solidFill>
                  <a:srgbClr val="2F2B20"/>
                </a:solidFill>
              </a:rPr>
              <a:t>returns </a:t>
            </a:r>
            <a:r>
              <a:rPr sz="2550" dirty="0">
                <a:solidFill>
                  <a:srgbClr val="2F2B20"/>
                </a:solidFill>
              </a:rPr>
              <a:t>response </a:t>
            </a:r>
            <a:r>
              <a:rPr sz="2550" spc="-25" dirty="0">
                <a:solidFill>
                  <a:srgbClr val="2F2B20"/>
                </a:solidFill>
              </a:rPr>
              <a:t>as</a:t>
            </a:r>
            <a:r>
              <a:rPr sz="2550" spc="-229" dirty="0">
                <a:solidFill>
                  <a:srgbClr val="2F2B20"/>
                </a:solidFill>
              </a:rPr>
              <a:t> </a:t>
            </a:r>
            <a:r>
              <a:rPr sz="2550" spc="15" dirty="0">
                <a:solidFill>
                  <a:srgbClr val="2F2B20"/>
                </a:solidFill>
              </a:rPr>
              <a:t>appropriate</a:t>
            </a:r>
            <a:endParaRPr sz="255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xfrm>
            <a:off x="9003679" y="7202201"/>
            <a:ext cx="581659" cy="1994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pc="35" dirty="0"/>
              <a:t>6/</a:t>
            </a:r>
            <a:r>
              <a:rPr lang="en-US" spc="25" dirty="0"/>
              <a:t>25/</a:t>
            </a:r>
            <a:r>
              <a:rPr lang="en-US" dirty="0"/>
              <a:t>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/>
              <a:t>Research </a:t>
            </a:r>
            <a:r>
              <a:rPr spc="25" dirty="0"/>
              <a:t>Computing </a:t>
            </a:r>
            <a:r>
              <a:rPr spc="-260" dirty="0"/>
              <a:t>@ </a:t>
            </a:r>
            <a:r>
              <a:rPr spc="5" dirty="0"/>
              <a:t>CU</a:t>
            </a:r>
            <a:r>
              <a:rPr spc="35" dirty="0"/>
              <a:t> </a:t>
            </a:r>
            <a:r>
              <a:rPr spc="10" dirty="0"/>
              <a:t>Boulder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"/>
              </a:spcBef>
            </a:pPr>
            <a:r>
              <a:rPr spc="0" dirty="0"/>
              <a:t>1</a:t>
            </a: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spc="0" dirty="0"/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6624" y="2543377"/>
            <a:ext cx="8430895" cy="3606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70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Bourne </a:t>
            </a:r>
            <a:r>
              <a:rPr sz="2550" spc="-95" dirty="0">
                <a:solidFill>
                  <a:srgbClr val="2F2B20"/>
                </a:solidFill>
                <a:latin typeface="Arial"/>
                <a:cs typeface="Arial"/>
              </a:rPr>
              <a:t>(sh)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early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18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rudimentary</a:t>
            </a:r>
            <a:endParaRPr sz="2550">
              <a:latin typeface="Arial"/>
              <a:cs typeface="Arial"/>
            </a:endParaRPr>
          </a:p>
          <a:p>
            <a:pPr marL="255904" marR="1597660" indent="-243204">
              <a:lnSpc>
                <a:spcPct val="100000"/>
              </a:lnSpc>
              <a:spcBef>
                <a:spcPts val="61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Bourne-again </a:t>
            </a: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(bash)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has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many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user-friendly  extensions;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default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in</a:t>
            </a:r>
            <a:r>
              <a:rPr sz="2550" spc="-6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Linux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4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C </a:t>
            </a:r>
            <a:r>
              <a:rPr sz="2550" spc="-55" dirty="0">
                <a:solidFill>
                  <a:srgbClr val="2F2B20"/>
                </a:solidFill>
                <a:latin typeface="Arial"/>
                <a:cs typeface="Arial"/>
              </a:rPr>
              <a:t>(csh)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has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C-like</a:t>
            </a:r>
            <a:r>
              <a:rPr sz="2550" spc="130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syntax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0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-85" dirty="0">
                <a:solidFill>
                  <a:srgbClr val="2F2B20"/>
                </a:solidFill>
                <a:latin typeface="Arial"/>
                <a:cs typeface="Arial"/>
              </a:rPr>
              <a:t>T </a:t>
            </a:r>
            <a:r>
              <a:rPr sz="2550" spc="-35" dirty="0">
                <a:solidFill>
                  <a:srgbClr val="2F2B20"/>
                </a:solidFill>
                <a:latin typeface="Arial"/>
                <a:cs typeface="Arial"/>
              </a:rPr>
              <a:t>(tcsh)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extended </a:t>
            </a:r>
            <a:r>
              <a:rPr sz="2550" dirty="0">
                <a:solidFill>
                  <a:srgbClr val="2F2B20"/>
                </a:solidFill>
                <a:latin typeface="Arial"/>
                <a:cs typeface="Arial"/>
              </a:rPr>
              <a:t>version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</a:t>
            </a:r>
            <a:r>
              <a:rPr sz="2550" spc="16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30" dirty="0">
                <a:solidFill>
                  <a:srgbClr val="2F2B20"/>
                </a:solidFill>
                <a:latin typeface="Arial"/>
                <a:cs typeface="Arial"/>
              </a:rPr>
              <a:t>csh</a:t>
            </a:r>
            <a:endParaRPr sz="2550">
              <a:latin typeface="Arial"/>
              <a:cs typeface="Arial"/>
            </a:endParaRPr>
          </a:p>
          <a:p>
            <a:pPr marL="255904" marR="5080" indent="-243204">
              <a:lnSpc>
                <a:spcPct val="100000"/>
              </a:lnSpc>
              <a:spcBef>
                <a:spcPts val="640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Korn </a:t>
            </a:r>
            <a:r>
              <a:rPr sz="2550" spc="-65" dirty="0">
                <a:solidFill>
                  <a:srgbClr val="2F2B20"/>
                </a:solidFill>
                <a:latin typeface="Arial"/>
                <a:cs typeface="Arial"/>
              </a:rPr>
              <a:t>(ksh)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-20" dirty="0">
                <a:solidFill>
                  <a:srgbClr val="2F2B20"/>
                </a:solidFill>
                <a:latin typeface="Arial"/>
                <a:cs typeface="Arial"/>
              </a:rPr>
              <a:t>early </a:t>
            </a:r>
            <a:r>
              <a:rPr sz="2550" spc="0" dirty="0">
                <a:solidFill>
                  <a:srgbClr val="2F2B20"/>
                </a:solidFill>
                <a:latin typeface="Arial"/>
                <a:cs typeface="Arial"/>
              </a:rPr>
              <a:t>extension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Bourne;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was 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heavily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used  </a:t>
            </a:r>
            <a:r>
              <a:rPr sz="2550" spc="25" dirty="0">
                <a:solidFill>
                  <a:srgbClr val="2F2B20"/>
                </a:solidFill>
                <a:latin typeface="Arial"/>
                <a:cs typeface="Arial"/>
              </a:rPr>
              <a:t>for</a:t>
            </a:r>
            <a:r>
              <a:rPr sz="2550" spc="-1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15" dirty="0">
                <a:solidFill>
                  <a:srgbClr val="2F2B20"/>
                </a:solidFill>
                <a:latin typeface="Arial"/>
                <a:cs typeface="Arial"/>
              </a:rPr>
              <a:t>programming</a:t>
            </a:r>
            <a:endParaRPr sz="2550">
              <a:latin typeface="Arial"/>
              <a:cs typeface="Arial"/>
            </a:endParaRPr>
          </a:p>
          <a:p>
            <a:pPr marL="255904" indent="-243204">
              <a:lnSpc>
                <a:spcPct val="100000"/>
              </a:lnSpc>
              <a:spcBef>
                <a:spcPts val="615"/>
              </a:spcBef>
              <a:buClr>
                <a:srgbClr val="A9A57C"/>
              </a:buClr>
              <a:buChar char="•"/>
              <a:tabLst>
                <a:tab pos="256540" algn="l"/>
              </a:tabLst>
            </a:pP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Z </a:t>
            </a:r>
            <a:r>
              <a:rPr sz="2550" spc="-85" dirty="0">
                <a:solidFill>
                  <a:srgbClr val="2F2B20"/>
                </a:solidFill>
                <a:latin typeface="Arial"/>
                <a:cs typeface="Arial"/>
              </a:rPr>
              <a:t>(zsh) </a:t>
            </a:r>
            <a:r>
              <a:rPr sz="2550" spc="-135" dirty="0">
                <a:solidFill>
                  <a:srgbClr val="2F2B20"/>
                </a:solidFill>
                <a:latin typeface="Arial"/>
                <a:cs typeface="Arial"/>
              </a:rPr>
              <a:t>–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includes </a:t>
            </a:r>
            <a:r>
              <a:rPr sz="2550" spc="-10" dirty="0">
                <a:solidFill>
                  <a:srgbClr val="2F2B20"/>
                </a:solidFill>
                <a:latin typeface="Arial"/>
                <a:cs typeface="Arial"/>
              </a:rPr>
              <a:t>features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of </a:t>
            </a:r>
            <a:r>
              <a:rPr sz="2550" spc="5" dirty="0">
                <a:solidFill>
                  <a:srgbClr val="2F2B20"/>
                </a:solidFill>
                <a:latin typeface="Arial"/>
                <a:cs typeface="Arial"/>
              </a:rPr>
              <a:t>bash </a:t>
            </a:r>
            <a:r>
              <a:rPr sz="2550" spc="10" dirty="0">
                <a:solidFill>
                  <a:srgbClr val="2F2B20"/>
                </a:solidFill>
                <a:latin typeface="Arial"/>
                <a:cs typeface="Arial"/>
              </a:rPr>
              <a:t>and</a:t>
            </a:r>
            <a:r>
              <a:rPr sz="2550" spc="75" dirty="0">
                <a:solidFill>
                  <a:srgbClr val="2F2B20"/>
                </a:solidFill>
                <a:latin typeface="Arial"/>
                <a:cs typeface="Arial"/>
              </a:rPr>
              <a:t> </a:t>
            </a:r>
            <a:r>
              <a:rPr sz="2550" spc="40" dirty="0">
                <a:solidFill>
                  <a:srgbClr val="2F2B20"/>
                </a:solidFill>
                <a:latin typeface="Arial"/>
                <a:cs typeface="Arial"/>
              </a:rPr>
              <a:t>tcsh</a:t>
            </a:r>
            <a:endParaRPr sz="2550">
              <a:latin typeface="Arial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3FA54E-4227-4096-BF43-41FFD78B42F2}"/>
              </a:ext>
            </a:extLst>
          </p:cNvPr>
          <p:cNvCxnSpPr>
            <a:cxnSpLocks/>
          </p:cNvCxnSpPr>
          <p:nvPr/>
        </p:nvCxnSpPr>
        <p:spPr>
          <a:xfrm>
            <a:off x="989966" y="6930387"/>
            <a:ext cx="7755503" cy="65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Shape 8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EA2CBC-F86B-43EE-83C6-8D88D98E17A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519" y="7024305"/>
            <a:ext cx="2471484" cy="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E3AD069-1CEC-47EA-A4CE-B9FB3FD08F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6"/>
          <a:stretch/>
        </p:blipFill>
        <p:spPr>
          <a:xfrm>
            <a:off x="7305826" y="7164971"/>
            <a:ext cx="2554801" cy="4868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C477DFB-8154-44EB-9369-ECA17B901FAC}"/>
              </a:ext>
            </a:extLst>
          </p:cNvPr>
          <p:cNvSpPr/>
          <p:nvPr/>
        </p:nvSpPr>
        <p:spPr>
          <a:xfrm>
            <a:off x="3470089" y="7166892"/>
            <a:ext cx="2892020" cy="442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1888</Words>
  <Application>Microsoft Office PowerPoint</Application>
  <PresentationFormat>Custom</PresentationFormat>
  <Paragraphs>412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Introduction to Linux</vt:lpstr>
      <vt:lpstr>Outline</vt:lpstr>
      <vt:lpstr>What is Linux?</vt:lpstr>
      <vt:lpstr>Why Use Linux?</vt:lpstr>
      <vt:lpstr>How do you log in?</vt:lpstr>
      <vt:lpstr>Useful SSH options</vt:lpstr>
      <vt:lpstr>What happens when you log in?</vt:lpstr>
      <vt:lpstr>What identifies a Linux user?</vt:lpstr>
      <vt:lpstr>Shells The shell parses and interprets typed input, passes results to the rest of the OS, returns response as appropriate</vt:lpstr>
      <vt:lpstr>users</vt:lpstr>
      <vt:lpstr>Shell features</vt:lpstr>
      <vt:lpstr>Anatomy of a Linux command</vt:lpstr>
      <vt:lpstr>PowerPoint Presentation</vt:lpstr>
      <vt:lpstr>File and directory related commands</vt:lpstr>
      <vt:lpstr>Process and Program related commands</vt:lpstr>
      <vt:lpstr>File-viewing commands</vt:lpstr>
      <vt:lpstr>Environment</vt:lpstr>
      <vt:lpstr>Useful variables</vt:lpstr>
      <vt:lpstr>Exercise 1</vt:lpstr>
      <vt:lpstr>The Linux Filesystem</vt:lpstr>
      <vt:lpstr>Multiple Users</vt:lpstr>
      <vt:lpstr>Navigating the filesystem</vt:lpstr>
      <vt:lpstr>Exercise 2</vt:lpstr>
      <vt:lpstr>File editing</vt:lpstr>
      <vt:lpstr>Modes (aka permissions)</vt:lpstr>
      <vt:lpstr>Modes (continued)</vt:lpstr>
      <vt:lpstr>Exercise 3</vt:lpstr>
      <vt:lpstr>Processes</vt:lpstr>
      <vt:lpstr>More about shells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cp:lastModifiedBy>Andrew Monaghan</cp:lastModifiedBy>
  <cp:revision>248</cp:revision>
  <dcterms:created xsi:type="dcterms:W3CDTF">2018-06-24T23:15:09Z</dcterms:created>
  <dcterms:modified xsi:type="dcterms:W3CDTF">2018-10-02T19:50:26Z</dcterms:modified>
</cp:coreProperties>
</file>