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handoutMasterIdLst>
    <p:handoutMasterId r:id="rId31"/>
  </p:handoutMasterIdLst>
  <p:sldIdLst>
    <p:sldId id="333" r:id="rId2"/>
    <p:sldId id="318" r:id="rId3"/>
    <p:sldId id="316" r:id="rId4"/>
    <p:sldId id="317" r:id="rId5"/>
    <p:sldId id="280" r:id="rId6"/>
    <p:sldId id="285" r:id="rId7"/>
    <p:sldId id="283" r:id="rId8"/>
    <p:sldId id="284" r:id="rId9"/>
    <p:sldId id="320" r:id="rId10"/>
    <p:sldId id="321" r:id="rId11"/>
    <p:sldId id="286" r:id="rId12"/>
    <p:sldId id="287" r:id="rId13"/>
    <p:sldId id="335" r:id="rId14"/>
    <p:sldId id="289" r:id="rId15"/>
    <p:sldId id="291" r:id="rId16"/>
    <p:sldId id="293" r:id="rId17"/>
    <p:sldId id="294" r:id="rId18"/>
    <p:sldId id="295" r:id="rId19"/>
    <p:sldId id="296" r:id="rId20"/>
    <p:sldId id="297" r:id="rId21"/>
    <p:sldId id="322" r:id="rId22"/>
    <p:sldId id="299" r:id="rId23"/>
    <p:sldId id="323" r:id="rId24"/>
    <p:sldId id="336" r:id="rId25"/>
    <p:sldId id="300" r:id="rId26"/>
    <p:sldId id="302" r:id="rId27"/>
    <p:sldId id="305" r:id="rId28"/>
    <p:sldId id="33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9"/>
    <p:restoredTop sz="86485"/>
  </p:normalViewPr>
  <p:slideViewPr>
    <p:cSldViewPr snapToGrid="0" snapToObjects="1">
      <p:cViewPr varScale="1">
        <p:scale>
          <a:sx n="99" d="100"/>
          <a:sy n="99" d="100"/>
        </p:scale>
        <p:origin x="176" y="8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2" d="100"/>
          <a:sy n="112" d="100"/>
        </p:scale>
        <p:origin x="368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7F17BA-058B-F848-B184-4EC87368E4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71070D-2CAB-F24F-9EA8-F2F9B0CC6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B0541-0E19-3140-A75D-83F0091FD087}" type="datetimeFigureOut">
              <a:rPr lang="en-US" smtClean="0"/>
              <a:t>10/12/18</a:t>
            </a:fld>
            <a:endParaRPr lang="en-US"/>
          </a:p>
        </p:txBody>
      </p:sp>
      <p:sp>
        <p:nvSpPr>
          <p:cNvPr id="4" name="Footer Placeholder 3">
            <a:extLst>
              <a:ext uri="{FF2B5EF4-FFF2-40B4-BE49-F238E27FC236}">
                <a16:creationId xmlns:a16="http://schemas.microsoft.com/office/drawing/2014/main" id="{38684A8B-F9AA-BE4C-AED6-C472EDCC97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F488501-5C1D-424B-9FA0-018D42C28D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CAB201-4CB2-A14C-A362-013C9301991E}" type="slidenum">
              <a:rPr lang="en-US" smtClean="0"/>
              <a:t>‹#›</a:t>
            </a:fld>
            <a:endParaRPr lang="en-US"/>
          </a:p>
        </p:txBody>
      </p:sp>
      <p:pic>
        <p:nvPicPr>
          <p:cNvPr id="7" name="Picture 6">
            <a:extLst>
              <a:ext uri="{FF2B5EF4-FFF2-40B4-BE49-F238E27FC236}">
                <a16:creationId xmlns:a16="http://schemas.microsoft.com/office/drawing/2014/main" id="{5A13915B-38F1-BD42-9395-3BB3E674A240}"/>
              </a:ext>
            </a:extLst>
          </p:cNvPr>
          <p:cNvPicPr>
            <a:picLocks noChangeAspect="1"/>
          </p:cNvPicPr>
          <p:nvPr/>
        </p:nvPicPr>
        <p:blipFill>
          <a:blip r:embed="rId2"/>
          <a:stretch>
            <a:fillRect/>
          </a:stretch>
        </p:blipFill>
        <p:spPr>
          <a:xfrm>
            <a:off x="2322989" y="8685213"/>
            <a:ext cx="2210435" cy="439831"/>
          </a:xfrm>
          <a:prstGeom prst="rect">
            <a:avLst/>
          </a:prstGeom>
        </p:spPr>
      </p:pic>
    </p:spTree>
    <p:extLst>
      <p:ext uri="{BB962C8B-B14F-4D97-AF65-F5344CB8AC3E}">
        <p14:creationId xmlns:p14="http://schemas.microsoft.com/office/powerpoint/2010/main" val="628721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6759A-F17A-D54D-8D7A-CB146702B30D}" type="datetimeFigureOut">
              <a:rPr lang="en-US" smtClean="0"/>
              <a:t>10/12/18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E7691-A93E-264A-93A6-CD1131F7356E}" type="slidenum">
              <a:rPr lang="en-US" smtClean="0"/>
              <a:t>‹#›</a:t>
            </a:fld>
            <a:endParaRPr lang="en-US"/>
          </a:p>
        </p:txBody>
      </p:sp>
    </p:spTree>
    <p:extLst>
      <p:ext uri="{BB962C8B-B14F-4D97-AF65-F5344CB8AC3E}">
        <p14:creationId xmlns:p14="http://schemas.microsoft.com/office/powerpoint/2010/main" val="37855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a:xfrm>
            <a:off x="3182146" y="6356350"/>
            <a:ext cx="4114800" cy="365125"/>
          </a:xfrm>
          <a:prstGeom prst="rect">
            <a:avLst/>
          </a:prstGeom>
        </p:spPr>
        <p:txBody>
          <a:bodyPr/>
          <a:lstStyle/>
          <a:p>
            <a:r>
              <a:rPr lang="en-US"/>
              <a:t>Job Submission and Load Balancer</a:t>
            </a:r>
            <a:endParaRPr lang="en-US" dirty="0"/>
          </a:p>
        </p:txBody>
      </p:sp>
      <p:sp>
        <p:nvSpPr>
          <p:cNvPr id="6" name="Slide Number Placeholder 5"/>
          <p:cNvSpPr>
            <a:spLocks noGrp="1"/>
          </p:cNvSpPr>
          <p:nvPr>
            <p:ph type="sldNum" sz="quarter" idx="12"/>
          </p:nvPr>
        </p:nvSpPr>
        <p:spPr>
          <a:xfrm>
            <a:off x="8121202" y="6356350"/>
            <a:ext cx="682920" cy="365125"/>
          </a:xfrm>
        </p:spPr>
        <p:txBody>
          <a:bodyPr/>
          <a:lstStyle/>
          <a:p>
            <a:fld id="{DD321DBF-325B-3546-BAAF-4F6E3B3181FF}" type="slidenum">
              <a:rPr lang="en-US" smtClean="0"/>
              <a:pPr/>
              <a:t>‹#›</a:t>
            </a:fld>
            <a:endParaRPr lang="en-US"/>
          </a:p>
        </p:txBody>
      </p:sp>
    </p:spTree>
    <p:extLst>
      <p:ext uri="{BB962C8B-B14F-4D97-AF65-F5344CB8AC3E}">
        <p14:creationId xmlns:p14="http://schemas.microsoft.com/office/powerpoint/2010/main" val="169360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931387" y="6356349"/>
            <a:ext cx="817418" cy="365125"/>
          </a:xfrm>
          <a:prstGeom prst="rect">
            <a:avLst/>
          </a:prstGeom>
        </p:spPr>
        <p:txBody>
          <a:bodyPr/>
          <a:lstStyle/>
          <a:p>
            <a:fld id="{DC96B039-2CCF-4B4B-B301-7697DB5A5277}" type="datetime1">
              <a:rPr lang="en-US" smtClean="0"/>
              <a:t>10/15/18</a:t>
            </a:fld>
            <a:endParaRPr lang="en-US"/>
          </a:p>
        </p:txBody>
      </p:sp>
      <p:sp>
        <p:nvSpPr>
          <p:cNvPr id="5" name="Footer Placeholder 4"/>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6" name="Slide Number Placeholder 5"/>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899747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931387" y="6356349"/>
            <a:ext cx="817418" cy="365125"/>
          </a:xfrm>
          <a:prstGeom prst="rect">
            <a:avLst/>
          </a:prstGeom>
        </p:spPr>
        <p:txBody>
          <a:bodyPr/>
          <a:lstStyle/>
          <a:p>
            <a:fld id="{D8F61728-19A9-6B45-B2A7-E5492F517840}" type="datetime1">
              <a:rPr lang="en-US" smtClean="0"/>
              <a:t>10/15/18</a:t>
            </a:fld>
            <a:endParaRPr lang="en-US"/>
          </a:p>
        </p:txBody>
      </p:sp>
      <p:sp>
        <p:nvSpPr>
          <p:cNvPr id="5" name="Footer Placeholder 4"/>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6" name="Slide Number Placeholder 5"/>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27269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859111" y="6356350"/>
            <a:ext cx="1108636" cy="365125"/>
          </a:xfrm>
          <a:prstGeom prst="rect">
            <a:avLst/>
          </a:prstGeom>
          <a:ln>
            <a:solidFill>
              <a:schemeClr val="tx1"/>
            </a:solidFill>
          </a:ln>
        </p:spPr>
        <p:txBody>
          <a:bodyPr anchor="ctr" anchorCtr="0"/>
          <a:lstStyle>
            <a:lvl1pPr algn="ctr">
              <a:defRPr sz="1200">
                <a:solidFill>
                  <a:schemeClr val="tx1"/>
                </a:solidFill>
              </a:defRPr>
            </a:lvl1pPr>
          </a:lstStyle>
          <a:p>
            <a:fld id="{608DF0DA-981B-6344-88FB-9152BD05C7AB}" type="datetime1">
              <a:rPr lang="en-US" smtClean="0"/>
              <a:t>10/15/18</a:t>
            </a:fld>
            <a:endParaRPr lang="en-US" dirty="0"/>
          </a:p>
        </p:txBody>
      </p:sp>
      <p:sp>
        <p:nvSpPr>
          <p:cNvPr id="5" name="Footer Placeholder 4"/>
          <p:cNvSpPr>
            <a:spLocks noGrp="1"/>
          </p:cNvSpPr>
          <p:nvPr>
            <p:ph type="ftr" sz="quarter" idx="11"/>
          </p:nvPr>
        </p:nvSpPr>
        <p:spPr>
          <a:xfrm>
            <a:off x="4109428" y="6356350"/>
            <a:ext cx="4114800" cy="365125"/>
          </a:xfrm>
          <a:prstGeom prst="rect">
            <a:avLst/>
          </a:prstGeom>
          <a:ln>
            <a:solidFill>
              <a:schemeClr val="tx1"/>
            </a:solidFill>
          </a:ln>
        </p:spPr>
        <p:txBody>
          <a:bodyPr/>
          <a:lstStyle>
            <a:lvl1pPr>
              <a:defRPr>
                <a:solidFill>
                  <a:schemeClr val="tx1"/>
                </a:solidFill>
              </a:defRPr>
            </a:lvl1pPr>
          </a:lstStyle>
          <a:p>
            <a:r>
              <a:rPr lang="en-US" dirty="0"/>
              <a:t>Job Submission and Load Balancer</a:t>
            </a:r>
          </a:p>
        </p:txBody>
      </p:sp>
      <p:sp>
        <p:nvSpPr>
          <p:cNvPr id="6" name="Slide Number Placeholder 5"/>
          <p:cNvSpPr>
            <a:spLocks noGrp="1"/>
          </p:cNvSpPr>
          <p:nvPr>
            <p:ph type="sldNum" sz="quarter" idx="12"/>
          </p:nvPr>
        </p:nvSpPr>
        <p:spPr>
          <a:xfrm>
            <a:off x="8494688" y="6356350"/>
            <a:ext cx="682920" cy="365125"/>
          </a:xfrm>
          <a:ln>
            <a:solidFill>
              <a:schemeClr val="tx1"/>
            </a:solidFill>
          </a:ln>
        </p:spPr>
        <p:txBody>
          <a:bodyPr/>
          <a:lstStyle>
            <a:lvl1pPr>
              <a:defRPr>
                <a:solidFill>
                  <a:schemeClr val="tx1"/>
                </a:solidFill>
              </a:defRPr>
            </a:lvl1pPr>
          </a:lstStyle>
          <a:p>
            <a:fld id="{DD321DBF-325B-3546-BAAF-4F6E3B3181FF}" type="slidenum">
              <a:rPr lang="en-US" smtClean="0"/>
              <a:pPr/>
              <a:t>‹#›</a:t>
            </a:fld>
            <a:endParaRPr lang="en-US" dirty="0"/>
          </a:p>
        </p:txBody>
      </p:sp>
    </p:spTree>
    <p:extLst>
      <p:ext uri="{BB962C8B-B14F-4D97-AF65-F5344CB8AC3E}">
        <p14:creationId xmlns:p14="http://schemas.microsoft.com/office/powerpoint/2010/main" val="168536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25236"/>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931387" y="6356349"/>
            <a:ext cx="817418" cy="365125"/>
          </a:xfrm>
          <a:prstGeom prst="rect">
            <a:avLst/>
          </a:prstGeom>
        </p:spPr>
        <p:txBody>
          <a:bodyPr/>
          <a:lstStyle/>
          <a:p>
            <a:fld id="{20B068F4-CB99-6240-93C8-CEF97BA3E502}" type="datetime1">
              <a:rPr lang="en-US" smtClean="0"/>
              <a:t>10/15/18</a:t>
            </a:fld>
            <a:endParaRPr lang="en-US"/>
          </a:p>
        </p:txBody>
      </p:sp>
      <p:sp>
        <p:nvSpPr>
          <p:cNvPr id="5" name="Footer Placeholder 4"/>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6" name="Slide Number Placeholder 5"/>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61107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0792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0792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2931387" y="6356349"/>
            <a:ext cx="817418" cy="365125"/>
          </a:xfrm>
          <a:prstGeom prst="rect">
            <a:avLst/>
          </a:prstGeom>
        </p:spPr>
        <p:txBody>
          <a:bodyPr/>
          <a:lstStyle/>
          <a:p>
            <a:fld id="{ACC6D769-7553-6B4C-9C89-76DF0A684E98}" type="datetime1">
              <a:rPr lang="en-US" smtClean="0"/>
              <a:t>10/15/18</a:t>
            </a:fld>
            <a:endParaRPr lang="en-US"/>
          </a:p>
        </p:txBody>
      </p:sp>
      <p:sp>
        <p:nvSpPr>
          <p:cNvPr id="6" name="Footer Placeholder 5"/>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7" name="Slide Number Placeholder 6"/>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06144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4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4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2931387" y="6356349"/>
            <a:ext cx="817418" cy="365125"/>
          </a:xfrm>
          <a:prstGeom prst="rect">
            <a:avLst/>
          </a:prstGeom>
        </p:spPr>
        <p:txBody>
          <a:bodyPr/>
          <a:lstStyle/>
          <a:p>
            <a:fld id="{682316CF-5DE1-0F47-8303-8D12A39A60F3}" type="datetime1">
              <a:rPr lang="en-US" smtClean="0"/>
              <a:t>10/15/18</a:t>
            </a:fld>
            <a:endParaRPr lang="en-US"/>
          </a:p>
        </p:txBody>
      </p:sp>
      <p:sp>
        <p:nvSpPr>
          <p:cNvPr id="8" name="Footer Placeholder 7"/>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9" name="Slide Number Placeholder 8"/>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60285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2931387" y="6356349"/>
            <a:ext cx="817418" cy="365125"/>
          </a:xfrm>
          <a:prstGeom prst="rect">
            <a:avLst/>
          </a:prstGeom>
        </p:spPr>
        <p:txBody>
          <a:bodyPr/>
          <a:lstStyle/>
          <a:p>
            <a:fld id="{D59C1FD3-7206-624E-83BF-FD451D8341F4}" type="datetime1">
              <a:rPr lang="en-US" smtClean="0"/>
              <a:t>10/15/18</a:t>
            </a:fld>
            <a:endParaRPr lang="en-US"/>
          </a:p>
        </p:txBody>
      </p:sp>
      <p:sp>
        <p:nvSpPr>
          <p:cNvPr id="4" name="Footer Placeholder 3"/>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5" name="Slide Number Placeholder 4"/>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356894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931387" y="6356349"/>
            <a:ext cx="817418" cy="365125"/>
          </a:xfrm>
          <a:prstGeom prst="rect">
            <a:avLst/>
          </a:prstGeom>
        </p:spPr>
        <p:txBody>
          <a:bodyPr/>
          <a:lstStyle/>
          <a:p>
            <a:fld id="{D05660D4-63A3-7E4D-8F52-BADD2558D752}" type="datetime1">
              <a:rPr lang="en-US" smtClean="0"/>
              <a:t>10/15/18</a:t>
            </a:fld>
            <a:endParaRPr lang="en-US"/>
          </a:p>
        </p:txBody>
      </p:sp>
      <p:sp>
        <p:nvSpPr>
          <p:cNvPr id="3" name="Footer Placeholder 2"/>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4" name="Slide Number Placeholder 3"/>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40855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2931387" y="6356349"/>
            <a:ext cx="817418" cy="365125"/>
          </a:xfrm>
          <a:prstGeom prst="rect">
            <a:avLst/>
          </a:prstGeom>
        </p:spPr>
        <p:txBody>
          <a:bodyPr/>
          <a:lstStyle/>
          <a:p>
            <a:fld id="{FCA0986E-711F-3C47-9CAC-B542B420B41F}" type="datetime1">
              <a:rPr lang="en-US" smtClean="0"/>
              <a:t>10/15/18</a:t>
            </a:fld>
            <a:endParaRPr lang="en-US"/>
          </a:p>
        </p:txBody>
      </p:sp>
      <p:sp>
        <p:nvSpPr>
          <p:cNvPr id="6" name="Footer Placeholder 5"/>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7" name="Slide Number Placeholder 6"/>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10407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2931387" y="6356349"/>
            <a:ext cx="817418" cy="365125"/>
          </a:xfrm>
          <a:prstGeom prst="rect">
            <a:avLst/>
          </a:prstGeom>
        </p:spPr>
        <p:txBody>
          <a:bodyPr/>
          <a:lstStyle/>
          <a:p>
            <a:fld id="{63E37EC7-F07A-BF46-9088-A285A8762BE3}" type="datetime1">
              <a:rPr lang="en-US" smtClean="0"/>
              <a:t>10/15/18</a:t>
            </a:fld>
            <a:endParaRPr lang="en-US"/>
          </a:p>
        </p:txBody>
      </p:sp>
      <p:sp>
        <p:nvSpPr>
          <p:cNvPr id="6" name="Footer Placeholder 5"/>
          <p:cNvSpPr>
            <a:spLocks noGrp="1"/>
          </p:cNvSpPr>
          <p:nvPr>
            <p:ph type="ftr" sz="quarter" idx="11"/>
          </p:nvPr>
        </p:nvSpPr>
        <p:spPr>
          <a:xfrm>
            <a:off x="3336692" y="6356350"/>
            <a:ext cx="4114800" cy="365125"/>
          </a:xfrm>
          <a:prstGeom prst="rect">
            <a:avLst/>
          </a:prstGeom>
        </p:spPr>
        <p:txBody>
          <a:bodyPr/>
          <a:lstStyle/>
          <a:p>
            <a:r>
              <a:rPr lang="en-US"/>
              <a:t>Job Submission and Load Balancer</a:t>
            </a:r>
          </a:p>
        </p:txBody>
      </p:sp>
      <p:sp>
        <p:nvSpPr>
          <p:cNvPr id="7" name="Slide Number Placeholder 6"/>
          <p:cNvSpPr>
            <a:spLocks noGrp="1"/>
          </p:cNvSpPr>
          <p:nvPr>
            <p:ph type="sldNum" sz="quarter" idx="12"/>
          </p:nvPr>
        </p:nvSpPr>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97561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804636"/>
            <a:ext cx="10515600" cy="416312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159835" y="6356350"/>
            <a:ext cx="6829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21DBF-325B-3546-BAAF-4F6E3B3181FF}" type="slidenum">
              <a:rPr lang="en-US" smtClean="0"/>
              <a:pPr/>
              <a:t>‹#›</a:t>
            </a:fld>
            <a:endParaRPr lang="en-US"/>
          </a:p>
        </p:txBody>
      </p:sp>
      <p:pic>
        <p:nvPicPr>
          <p:cNvPr id="10" name="Picture 9" descr="Untitled.png" title="Be Boulder."/>
          <p:cNvPicPr>
            <a:picLocks noChangeAspect="1"/>
          </p:cNvPicPr>
          <p:nvPr userDrawn="1"/>
        </p:nvPicPr>
        <p:blipFill rotWithShape="1">
          <a:blip r:embed="rId13">
            <a:extLst>
              <a:ext uri="{28A0092B-C50C-407E-A947-70E740481C1C}">
                <a14:useLocalDpi xmlns:a14="http://schemas.microsoft.com/office/drawing/2010/main" val="0"/>
              </a:ext>
            </a:extLst>
          </a:blip>
          <a:srcRect b="47289"/>
          <a:stretch/>
        </p:blipFill>
        <p:spPr>
          <a:xfrm>
            <a:off x="9293520" y="6188959"/>
            <a:ext cx="2517480" cy="443402"/>
          </a:xfrm>
          <a:prstGeom prst="rect">
            <a:avLst/>
          </a:prstGeom>
        </p:spPr>
      </p:pic>
      <p:cxnSp>
        <p:nvCxnSpPr>
          <p:cNvPr id="11" name="Straight Connector 10"/>
          <p:cNvCxnSpPr/>
          <p:nvPr userDrawn="1"/>
        </p:nvCxnSpPr>
        <p:spPr>
          <a:xfrm flipV="1">
            <a:off x="457200" y="6081713"/>
            <a:ext cx="11277600" cy="14287"/>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59A83AEC-E08D-C149-BA3E-08E40DD1B496}"/>
              </a:ext>
            </a:extLst>
          </p:cNvPr>
          <p:cNvPicPr>
            <a:picLocks noChangeAspect="1"/>
          </p:cNvPicPr>
          <p:nvPr userDrawn="1"/>
        </p:nvPicPr>
        <p:blipFill>
          <a:blip r:embed="rId14"/>
          <a:stretch>
            <a:fillRect/>
          </a:stretch>
        </p:blipFill>
        <p:spPr>
          <a:xfrm>
            <a:off x="494348" y="6188959"/>
            <a:ext cx="2210435" cy="439831"/>
          </a:xfrm>
          <a:prstGeom prst="rect">
            <a:avLst/>
          </a:prstGeom>
        </p:spPr>
      </p:pic>
      <p:sp>
        <p:nvSpPr>
          <p:cNvPr id="7" name="Footer Placeholder 6">
            <a:extLst>
              <a:ext uri="{FF2B5EF4-FFF2-40B4-BE49-F238E27FC236}">
                <a16:creationId xmlns:a16="http://schemas.microsoft.com/office/drawing/2014/main" id="{0E9D67E4-9E9A-9B45-9298-F61BD8D7EEB1}"/>
              </a:ext>
            </a:extLst>
          </p:cNvPr>
          <p:cNvSpPr>
            <a:spLocks noGrp="1"/>
          </p:cNvSpPr>
          <p:nvPr>
            <p:ph type="ftr" sz="quarter" idx="3"/>
          </p:nvPr>
        </p:nvSpPr>
        <p:spPr>
          <a:xfrm>
            <a:off x="3374909"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Job Submission and Load Balancer</a:t>
            </a:r>
            <a:endParaRPr lang="en-US" dirty="0"/>
          </a:p>
        </p:txBody>
      </p:sp>
    </p:spTree>
    <p:extLst>
      <p:ext uri="{BB962C8B-B14F-4D97-AF65-F5344CB8AC3E}">
        <p14:creationId xmlns:p14="http://schemas.microsoft.com/office/powerpoint/2010/main" val="9421723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5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github.com/ResearchComputing/Final_Tutorials/blob/master/General_Computing_Topics/Basics_Supercomputing/2017_January/%5b04%5d_Submitting_Jobs_to_the_Supercomputer.pdf" TargetMode="External"/><Relationship Id="rId3" Type="http://schemas.openxmlformats.org/officeDocument/2006/relationships/hyperlink" Target="https://www.rc.colorado.edu/rc" TargetMode="External"/><Relationship Id="rId7" Type="http://schemas.openxmlformats.org/officeDocument/2006/relationships/hyperlink" Target="https://github.com/ResearchComputing/RMACC/blob/master/2017/How_Access_Summit/how_access_summit_2017.pdf" TargetMode="External"/><Relationship Id="rId2" Type="http://schemas.openxmlformats.org/officeDocument/2006/relationships/hyperlink" Target="mailto:Shelley.Knuth@Colorado.edu" TargetMode="External"/><Relationship Id="rId1" Type="http://schemas.openxmlformats.org/officeDocument/2006/relationships/slideLayout" Target="../slideLayouts/slideLayout2.xml"/><Relationship Id="rId6" Type="http://schemas.openxmlformats.org/officeDocument/2006/relationships/hyperlink" Target="https://github.com/ResearchComputing/Final_Tutorials/blob/master/General_Computing_Topics/EfficientSerialSubmission/EfficientSerial.pdf" TargetMode="External"/><Relationship Id="rId5" Type="http://schemas.openxmlformats.org/officeDocument/2006/relationships/hyperlink" Target="https://github.com/ResearchComputing/Basics_Supercomputing/blob/master/2017_July/Day_One/%5b04%5d_submitting_jobs_supercomputer.pdf" TargetMode="External"/><Relationship Id="rId4" Type="http://schemas.openxmlformats.org/officeDocument/2006/relationships/hyperlink" Target="https://github.com/rctraining/HPC_Short_Course_Fall_201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lurm.schedmd.com/quickstar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tinyurl.com/curc-names" TargetMode="External"/><Relationship Id="rId7" Type="http://schemas.openxmlformats.org/officeDocument/2006/relationships/hyperlink" Target="https://github.com/ResearchComputing/Research-Computing-User-Tutorials/wiki/The-Load-Balancer-Tool" TargetMode="External"/><Relationship Id="rId2" Type="http://schemas.openxmlformats.org/officeDocument/2006/relationships/hyperlink" Target="http://tinyurl.com/curc-survey18" TargetMode="External"/><Relationship Id="rId1" Type="http://schemas.openxmlformats.org/officeDocument/2006/relationships/slideLayout" Target="../slideLayouts/slideLayout2.xml"/><Relationship Id="rId6" Type="http://schemas.openxmlformats.org/officeDocument/2006/relationships/hyperlink" Target="https://slurm.schedmd.com/quickstart.html" TargetMode="External"/><Relationship Id="rId5" Type="http://schemas.openxmlformats.org/officeDocument/2006/relationships/hyperlink" Target="https://github.com/rctraining/HPC_Short_Course_Spring_2018" TargetMode="External"/><Relationship Id="rId4" Type="http://schemas.openxmlformats.org/officeDocument/2006/relationships/hyperlink" Target="mailto:Andrew.Monaghan@Colorado.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urm.schedmd.com/sbatch.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lurm.schedmd.com/quickstar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B44BE0-2AE8-E34F-8FB1-0F2933D9E1FA}"/>
              </a:ext>
            </a:extLst>
          </p:cNvPr>
          <p:cNvSpPr>
            <a:spLocks noGrp="1"/>
          </p:cNvSpPr>
          <p:nvPr>
            <p:ph type="title"/>
          </p:nvPr>
        </p:nvSpPr>
        <p:spPr>
          <a:xfrm>
            <a:off x="838200" y="519673"/>
            <a:ext cx="10515600" cy="1325563"/>
          </a:xfrm>
        </p:spPr>
        <p:txBody>
          <a:bodyPr/>
          <a:lstStyle/>
          <a:p>
            <a:pPr algn="ctr"/>
            <a:r>
              <a:rPr lang="en-US" dirty="0"/>
              <a:t>HPC Job Submission and Load Balancing</a:t>
            </a:r>
            <a:br>
              <a:rPr lang="en-US" dirty="0"/>
            </a:br>
            <a:endParaRPr lang="en-US" dirty="0"/>
          </a:p>
        </p:txBody>
      </p:sp>
      <p:sp>
        <p:nvSpPr>
          <p:cNvPr id="2" name="object 2"/>
          <p:cNvSpPr txBox="1">
            <a:spLocks noGrp="1"/>
          </p:cNvSpPr>
          <p:nvPr>
            <p:ph idx="1"/>
          </p:nvPr>
        </p:nvSpPr>
        <p:spPr>
          <a:xfrm>
            <a:off x="838200" y="2086377"/>
            <a:ext cx="10515600" cy="3881388"/>
          </a:xfrm>
        </p:spPr>
        <p:txBody>
          <a:bodyPr/>
          <a:lstStyle/>
          <a:p>
            <a:pPr marL="0" marR="59144" indent="0" algn="ctr">
              <a:spcBef>
                <a:spcPts val="188"/>
              </a:spcBef>
              <a:buNone/>
            </a:pPr>
            <a:r>
              <a:rPr lang="en-US" sz="3500" spc="-20" dirty="0">
                <a:cs typeface="Tahoma"/>
              </a:rPr>
              <a:t>Shelley Knuth</a:t>
            </a:r>
          </a:p>
          <a:p>
            <a:pPr marL="0" marR="59144" indent="0" algn="ctr">
              <a:spcBef>
                <a:spcPts val="188"/>
              </a:spcBef>
              <a:buNone/>
            </a:pPr>
            <a:endParaRPr lang="en-US" spc="-20" dirty="0">
              <a:cs typeface="Tahoma"/>
            </a:endParaRPr>
          </a:p>
          <a:p>
            <a:pPr marL="0" marR="59144" indent="0" algn="ctr">
              <a:spcBef>
                <a:spcPts val="188"/>
              </a:spcBef>
              <a:buNone/>
            </a:pPr>
            <a:r>
              <a:rPr lang="en-US" i="1" spc="-20" dirty="0">
                <a:solidFill>
                  <a:schemeClr val="bg1">
                    <a:lumMod val="65000"/>
                  </a:schemeClr>
                </a:solidFill>
                <a:cs typeface="Tahoma"/>
                <a:hlinkClick r:id="rId2"/>
              </a:rPr>
              <a:t>Shelley.Knuth@Colorado.edu</a:t>
            </a:r>
            <a:endParaRPr lang="en-US" i="1" spc="-20" dirty="0">
              <a:solidFill>
                <a:schemeClr val="bg1">
                  <a:lumMod val="65000"/>
                </a:schemeClr>
              </a:solidFill>
              <a:cs typeface="Tahoma"/>
            </a:endParaRPr>
          </a:p>
          <a:p>
            <a:pPr marL="0" marR="59144" indent="0" algn="ctr">
              <a:spcBef>
                <a:spcPts val="188"/>
              </a:spcBef>
              <a:buNone/>
            </a:pPr>
            <a:r>
              <a:rPr lang="en-US" i="1" spc="-20" dirty="0">
                <a:solidFill>
                  <a:schemeClr val="bg1">
                    <a:lumMod val="65000"/>
                  </a:schemeClr>
                </a:solidFill>
                <a:cs typeface="Tahoma"/>
                <a:hlinkClick r:id="rId3"/>
              </a:rPr>
              <a:t>https://www.colorado.edu/rc</a:t>
            </a:r>
            <a:r>
              <a:rPr lang="en-US" i="1" spc="-20" dirty="0">
                <a:solidFill>
                  <a:schemeClr val="bg1">
                    <a:lumMod val="65000"/>
                  </a:schemeClr>
                </a:solidFill>
                <a:cs typeface="Tahoma"/>
              </a:rPr>
              <a:t> </a:t>
            </a:r>
            <a:endParaRPr lang="en-US" spc="-20" dirty="0">
              <a:cs typeface="Tahoma"/>
            </a:endParaRPr>
          </a:p>
          <a:p>
            <a:pPr marL="0" marR="59144" indent="0" algn="ctr">
              <a:spcBef>
                <a:spcPts val="188"/>
              </a:spcBef>
              <a:buNone/>
            </a:pPr>
            <a:endParaRPr lang="en-US" spc="-20" dirty="0">
              <a:cs typeface="Tahoma"/>
            </a:endParaRPr>
          </a:p>
          <a:p>
            <a:pPr marL="0" marR="59144" indent="0" algn="ctr">
              <a:spcBef>
                <a:spcPts val="188"/>
              </a:spcBef>
              <a:buNone/>
            </a:pPr>
            <a:r>
              <a:rPr lang="en-US" spc="-20" dirty="0">
                <a:cs typeface="Tahoma"/>
              </a:rPr>
              <a:t>Slides available for download at</a:t>
            </a:r>
          </a:p>
          <a:p>
            <a:pPr marL="0" marR="59144" indent="0" algn="ctr">
              <a:spcBef>
                <a:spcPts val="188"/>
              </a:spcBef>
              <a:buNone/>
            </a:pPr>
            <a:r>
              <a:rPr lang="en-US" i="1" spc="-20" dirty="0">
                <a:solidFill>
                  <a:schemeClr val="bg1">
                    <a:lumMod val="65000"/>
                  </a:schemeClr>
                </a:solidFill>
                <a:cs typeface="Tahoma"/>
                <a:hlinkClick r:id="rId4"/>
              </a:rPr>
              <a:t>https://github.com/rctraining/HPC_Short_Course_Fall_2018</a:t>
            </a:r>
            <a:endParaRPr lang="en-US" i="1" spc="-20" dirty="0">
              <a:solidFill>
                <a:schemeClr val="bg1">
                  <a:lumMod val="65000"/>
                </a:schemeClr>
              </a:solidFill>
              <a:cs typeface="Tahoma"/>
            </a:endParaRPr>
          </a:p>
          <a:p>
            <a:pPr marL="0" marR="59144" indent="0" algn="ctr">
              <a:spcBef>
                <a:spcPts val="188"/>
              </a:spcBef>
              <a:buNone/>
            </a:pPr>
            <a:endParaRPr lang="en-US" i="1" spc="-20" dirty="0">
              <a:solidFill>
                <a:schemeClr val="bg1">
                  <a:lumMod val="65000"/>
                </a:schemeClr>
              </a:solidFill>
              <a:cs typeface="Tahoma"/>
            </a:endParaRPr>
          </a:p>
          <a:p>
            <a:pPr algn="ctr"/>
            <a:endParaRPr lang="en-US" dirty="0"/>
          </a:p>
        </p:txBody>
      </p:sp>
      <p:sp>
        <p:nvSpPr>
          <p:cNvPr id="20" name="object 3">
            <a:extLst>
              <a:ext uri="{FF2B5EF4-FFF2-40B4-BE49-F238E27FC236}">
                <a16:creationId xmlns:a16="http://schemas.microsoft.com/office/drawing/2014/main" id="{EEE09EE2-D8EE-754E-8A32-715788A463C0}"/>
              </a:ext>
            </a:extLst>
          </p:cNvPr>
          <p:cNvSpPr txBox="1"/>
          <p:nvPr/>
        </p:nvSpPr>
        <p:spPr>
          <a:xfrm>
            <a:off x="2047088" y="5733959"/>
            <a:ext cx="8848439" cy="268055"/>
          </a:xfrm>
          <a:prstGeom prst="rect">
            <a:avLst/>
          </a:prstGeom>
        </p:spPr>
        <p:txBody>
          <a:bodyPr vert="horz" wrap="square" lIns="0" tIns="23909" rIns="0" bIns="0" rtlCol="0">
            <a:spAutoFit/>
          </a:bodyPr>
          <a:lstStyle/>
          <a:p>
            <a:pPr marL="25168"/>
            <a:r>
              <a:rPr lang="en-US" sz="1585" i="1" spc="-50" dirty="0">
                <a:cs typeface="Tahoma"/>
              </a:rPr>
              <a:t>Adapted from presentations by RC members Andrew Monaghan, Aaron Holt and John </a:t>
            </a:r>
            <a:r>
              <a:rPr lang="en-US" sz="1585" i="1" spc="-50" dirty="0" err="1">
                <a:cs typeface="Tahoma"/>
              </a:rPr>
              <a:t>Blaas</a:t>
            </a:r>
            <a:r>
              <a:rPr lang="en-US" sz="1585" i="1" spc="-50" dirty="0">
                <a:cs typeface="Tahoma"/>
              </a:rPr>
              <a:t>: </a:t>
            </a:r>
            <a:r>
              <a:rPr lang="en-US" sz="1585" i="1" spc="-50" dirty="0">
                <a:cs typeface="Tahoma"/>
                <a:hlinkClick r:id="rId5">
                  <a:extLst>
                    <a:ext uri="{A12FA001-AC4F-418D-AE19-62706E023703}">
                      <ahyp:hlinkClr xmlns:ahyp="http://schemas.microsoft.com/office/drawing/2018/hyperlinkcolor" val="tx"/>
                    </a:ext>
                  </a:extLst>
                </a:hlinkClick>
              </a:rPr>
              <a:t>1</a:t>
            </a:r>
            <a:r>
              <a:rPr lang="en-US" sz="1585" i="1" spc="-50" dirty="0">
                <a:cs typeface="Tahoma"/>
              </a:rPr>
              <a:t>, </a:t>
            </a:r>
            <a:r>
              <a:rPr lang="en-US" sz="1585" i="1" spc="-50" dirty="0">
                <a:cs typeface="Tahoma"/>
                <a:hlinkClick r:id="rId6">
                  <a:extLst>
                    <a:ext uri="{A12FA001-AC4F-418D-AE19-62706E023703}">
                      <ahyp:hlinkClr xmlns:ahyp="http://schemas.microsoft.com/office/drawing/2018/hyperlinkcolor" val="tx"/>
                    </a:ext>
                  </a:extLst>
                </a:hlinkClick>
              </a:rPr>
              <a:t>2</a:t>
            </a:r>
            <a:r>
              <a:rPr lang="en-US" sz="1585" i="1" spc="-50" dirty="0">
                <a:cs typeface="Tahoma"/>
              </a:rPr>
              <a:t>, </a:t>
            </a:r>
            <a:r>
              <a:rPr lang="en-US" sz="1585" i="1" spc="-50" dirty="0">
                <a:cs typeface="Tahoma"/>
                <a:hlinkClick r:id="rId7">
                  <a:extLst>
                    <a:ext uri="{A12FA001-AC4F-418D-AE19-62706E023703}">
                      <ahyp:hlinkClr xmlns:ahyp="http://schemas.microsoft.com/office/drawing/2018/hyperlinkcolor" val="tx"/>
                    </a:ext>
                  </a:extLst>
                </a:hlinkClick>
              </a:rPr>
              <a:t>3</a:t>
            </a:r>
            <a:r>
              <a:rPr lang="en-US" sz="1585" i="1" spc="-50" dirty="0">
                <a:cs typeface="Tahoma"/>
              </a:rPr>
              <a:t>, </a:t>
            </a:r>
            <a:r>
              <a:rPr lang="en-US" sz="1585" i="1" spc="-50" dirty="0">
                <a:cs typeface="Tahoma"/>
                <a:hlinkClick r:id="rId8">
                  <a:extLst>
                    <a:ext uri="{A12FA001-AC4F-418D-AE19-62706E023703}">
                      <ahyp:hlinkClr xmlns:ahyp="http://schemas.microsoft.com/office/drawing/2018/hyperlinkcolor" val="tx"/>
                    </a:ext>
                  </a:extLst>
                </a:hlinkClick>
              </a:rPr>
              <a:t>4</a:t>
            </a:r>
            <a:r>
              <a:rPr lang="en-US" sz="1585" i="1" spc="-50" dirty="0">
                <a:cs typeface="Tahoma"/>
              </a:rPr>
              <a:t>. </a:t>
            </a:r>
            <a:endParaRPr sz="1585" i="1" dirty="0">
              <a:cs typeface="Courier New"/>
            </a:endParaRPr>
          </a:p>
        </p:txBody>
      </p:sp>
      <p:sp>
        <p:nvSpPr>
          <p:cNvPr id="3" name="Date Placeholder 2">
            <a:extLst>
              <a:ext uri="{FF2B5EF4-FFF2-40B4-BE49-F238E27FC236}">
                <a16:creationId xmlns:a16="http://schemas.microsoft.com/office/drawing/2014/main" id="{2F749640-6454-CB44-BD27-14A679ED205D}"/>
              </a:ext>
            </a:extLst>
          </p:cNvPr>
          <p:cNvSpPr>
            <a:spLocks noGrp="1"/>
          </p:cNvSpPr>
          <p:nvPr>
            <p:ph type="dt" sz="half" idx="10"/>
          </p:nvPr>
        </p:nvSpPr>
        <p:spPr/>
        <p:txBody>
          <a:bodyPr/>
          <a:lstStyle/>
          <a:p>
            <a:fld id="{43B8FEF4-1D80-0845-BFC9-5095B6FA6B75}" type="datetime1">
              <a:rPr lang="en-US" smtClean="0"/>
              <a:t>10/15/18</a:t>
            </a:fld>
            <a:endParaRPr lang="en-US"/>
          </a:p>
        </p:txBody>
      </p:sp>
      <p:sp>
        <p:nvSpPr>
          <p:cNvPr id="4" name="Footer Placeholder 3">
            <a:extLst>
              <a:ext uri="{FF2B5EF4-FFF2-40B4-BE49-F238E27FC236}">
                <a16:creationId xmlns:a16="http://schemas.microsoft.com/office/drawing/2014/main" id="{38AAE535-FB87-EC4B-B49C-EE293B15E4CA}"/>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1591AB1A-E2B2-EC49-9DDF-5363915B20AF}"/>
              </a:ext>
            </a:extLst>
          </p:cNvPr>
          <p:cNvSpPr>
            <a:spLocks noGrp="1"/>
          </p:cNvSpPr>
          <p:nvPr>
            <p:ph type="sldNum" sz="quarter" idx="12"/>
          </p:nvPr>
        </p:nvSpPr>
        <p:spPr/>
        <p:txBody>
          <a:bodyPr/>
          <a:lstStyle/>
          <a:p>
            <a:fld id="{DD321DBF-325B-3546-BAAF-4F6E3B3181FF}" type="slidenum">
              <a:rPr lang="en-US" smtClean="0"/>
              <a:t>1</a:t>
            </a:fld>
            <a:endParaRPr lang="en-US"/>
          </a:p>
        </p:txBody>
      </p:sp>
    </p:spTree>
    <p:extLst>
      <p:ext uri="{BB962C8B-B14F-4D97-AF65-F5344CB8AC3E}">
        <p14:creationId xmlns:p14="http://schemas.microsoft.com/office/powerpoint/2010/main" val="434616993"/>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2DF67C34-DE5C-1F49-B319-7C3BA401D05A}"/>
              </a:ext>
            </a:extLst>
          </p:cNvPr>
          <p:cNvSpPr>
            <a:spLocks noGrp="1"/>
          </p:cNvSpPr>
          <p:nvPr>
            <p:ph type="title"/>
          </p:nvPr>
        </p:nvSpPr>
        <p:spPr>
          <a:xfrm>
            <a:off x="838200" y="4513"/>
            <a:ext cx="10515600" cy="1325563"/>
          </a:xfrm>
        </p:spPr>
        <p:txBody>
          <a:bodyPr/>
          <a:lstStyle/>
          <a:p>
            <a:r>
              <a:rPr lang="en-US" dirty="0"/>
              <a:t>Quality of Service (--</a:t>
            </a:r>
            <a:r>
              <a:rPr lang="en-US" dirty="0" err="1"/>
              <a:t>qos</a:t>
            </a:r>
            <a:r>
              <a:rPr lang="en-US" dirty="0"/>
              <a:t>)</a:t>
            </a:r>
          </a:p>
        </p:txBody>
      </p:sp>
      <p:graphicFrame>
        <p:nvGraphicFramePr>
          <p:cNvPr id="9" name="Table 8">
            <a:extLst>
              <a:ext uri="{FF2B5EF4-FFF2-40B4-BE49-F238E27FC236}">
                <a16:creationId xmlns:a16="http://schemas.microsoft.com/office/drawing/2014/main" id="{4BC59C06-F427-1A4B-9838-6DC7CDDCA09D}"/>
              </a:ext>
            </a:extLst>
          </p:cNvPr>
          <p:cNvGraphicFramePr>
            <a:graphicFrameLocks noGrp="1"/>
          </p:cNvGraphicFramePr>
          <p:nvPr>
            <p:extLst>
              <p:ext uri="{D42A27DB-BD31-4B8C-83A1-F6EECF244321}">
                <p14:modId xmlns:p14="http://schemas.microsoft.com/office/powerpoint/2010/main" val="897205173"/>
              </p:ext>
            </p:extLst>
          </p:nvPr>
        </p:nvGraphicFramePr>
        <p:xfrm>
          <a:off x="1716947" y="1389528"/>
          <a:ext cx="8758107" cy="4429384"/>
        </p:xfrm>
        <a:graphic>
          <a:graphicData uri="http://schemas.openxmlformats.org/drawingml/2006/table">
            <a:tbl>
              <a:tblPr/>
              <a:tblGrid>
                <a:gridCol w="1842730">
                  <a:extLst>
                    <a:ext uri="{9D8B030D-6E8A-4147-A177-3AD203B41FA5}">
                      <a16:colId xmlns:a16="http://schemas.microsoft.com/office/drawing/2014/main" val="20000"/>
                    </a:ext>
                  </a:extLst>
                </a:gridCol>
                <a:gridCol w="1934252">
                  <a:extLst>
                    <a:ext uri="{9D8B030D-6E8A-4147-A177-3AD203B41FA5}">
                      <a16:colId xmlns:a16="http://schemas.microsoft.com/office/drawing/2014/main" val="20001"/>
                    </a:ext>
                  </a:extLst>
                </a:gridCol>
                <a:gridCol w="1626139">
                  <a:extLst>
                    <a:ext uri="{9D8B030D-6E8A-4147-A177-3AD203B41FA5}">
                      <a16:colId xmlns:a16="http://schemas.microsoft.com/office/drawing/2014/main" val="20002"/>
                    </a:ext>
                  </a:extLst>
                </a:gridCol>
                <a:gridCol w="1609024">
                  <a:extLst>
                    <a:ext uri="{9D8B030D-6E8A-4147-A177-3AD203B41FA5}">
                      <a16:colId xmlns:a16="http://schemas.microsoft.com/office/drawing/2014/main" val="20003"/>
                    </a:ext>
                  </a:extLst>
                </a:gridCol>
                <a:gridCol w="1745962">
                  <a:extLst>
                    <a:ext uri="{9D8B030D-6E8A-4147-A177-3AD203B41FA5}">
                      <a16:colId xmlns:a16="http://schemas.microsoft.com/office/drawing/2014/main" val="20004"/>
                    </a:ext>
                  </a:extLst>
                </a:gridCol>
              </a:tblGrid>
              <a:tr h="774865">
                <a:tc>
                  <a:txBody>
                    <a:bodyPr/>
                    <a:lstStyle/>
                    <a:p>
                      <a:pPr algn="ctr" rtl="0" fontAlgn="t">
                        <a:spcBef>
                          <a:spcPts val="0"/>
                        </a:spcBef>
                        <a:spcAft>
                          <a:spcPts val="0"/>
                        </a:spcAft>
                      </a:pPr>
                      <a:r>
                        <a:rPr lang="en-US" sz="1800" b="1" i="0" u="none" strike="noStrike" dirty="0" err="1">
                          <a:solidFill>
                            <a:srgbClr val="000000"/>
                          </a:solidFill>
                          <a:effectLst/>
                          <a:latin typeface="Arial" panose="020B0604020202020204" pitchFamily="34" charset="0"/>
                          <a:cs typeface="Arial" panose="020B0604020202020204" pitchFamily="34" charset="0"/>
                        </a:rPr>
                        <a:t>QoS</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Description</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Max wall time</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Max jobs/user</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Max</a:t>
                      </a:r>
                      <a:r>
                        <a:rPr lang="en-US" sz="1800" b="1" i="0" u="none" strike="noStrike" baseline="0" dirty="0">
                          <a:solidFill>
                            <a:srgbClr val="000000"/>
                          </a:solidFill>
                          <a:effectLst/>
                          <a:latin typeface="Arial" panose="020B0604020202020204" pitchFamily="34" charset="0"/>
                          <a:cs typeface="Arial" panose="020B0604020202020204" pitchFamily="34" charset="0"/>
                        </a:rPr>
                        <a:t> nodes/user</a:t>
                      </a:r>
                      <a:endParaRPr lang="en-US" sz="1800" b="1"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74865">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normal</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Default </a:t>
                      </a:r>
                      <a:r>
                        <a:rPr lang="en-US" sz="1800" b="0" i="0" u="none" strike="noStrike" dirty="0" err="1">
                          <a:solidFill>
                            <a:srgbClr val="000000"/>
                          </a:solidFill>
                          <a:effectLst/>
                          <a:latin typeface="Arial" panose="020B0604020202020204" pitchFamily="34" charset="0"/>
                          <a:cs typeface="Arial" panose="020B0604020202020204" pitchFamily="34" charset="0"/>
                        </a:rPr>
                        <a:t>QoS</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Derived</a:t>
                      </a:r>
                      <a:r>
                        <a:rPr lang="en-US" sz="1800" b="0" i="0" u="none" strike="noStrike" baseline="0" dirty="0">
                          <a:solidFill>
                            <a:srgbClr val="000000"/>
                          </a:solidFill>
                          <a:effectLst/>
                          <a:latin typeface="Arial" panose="020B0604020202020204" pitchFamily="34" charset="0"/>
                          <a:cs typeface="Arial" panose="020B0604020202020204" pitchFamily="34" charset="0"/>
                        </a:rPr>
                        <a:t> from partition</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n/a</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256</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76869">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testing</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For</a:t>
                      </a:r>
                      <a:r>
                        <a:rPr lang="en-US" sz="1800" b="0" i="0" u="none" strike="noStrike" baseline="0" dirty="0">
                          <a:solidFill>
                            <a:srgbClr val="000000"/>
                          </a:solidFill>
                          <a:effectLst/>
                          <a:latin typeface="Arial" panose="020B0604020202020204" pitchFamily="34" charset="0"/>
                          <a:cs typeface="Arial" panose="020B0604020202020204" pitchFamily="34" charset="0"/>
                        </a:rPr>
                        <a:t> quick turnaround when testing</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30 M</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1</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2 </a:t>
                      </a:r>
                    </a:p>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12 cores/node</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76869">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interactive</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For interactive jobs (command or GUI)</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4 H</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1</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dirty="0">
                          <a:effectLst/>
                          <a:latin typeface="Arial" panose="020B0604020202020204" pitchFamily="34" charset="0"/>
                          <a:cs typeface="Arial" panose="020B0604020202020204" pitchFamily="34" charset="0"/>
                        </a:rPr>
                        <a:t>1 core</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25916">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long</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For jobs needing longer wall times</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7</a:t>
                      </a:r>
                      <a:r>
                        <a:rPr lang="en-US" sz="1800" b="0" i="0" u="none" strike="noStrike" baseline="0" dirty="0">
                          <a:solidFill>
                            <a:srgbClr val="000000"/>
                          </a:solidFill>
                          <a:effectLst/>
                          <a:latin typeface="Arial" panose="020B0604020202020204" pitchFamily="34" charset="0"/>
                          <a:cs typeface="Arial" panose="020B0604020202020204" pitchFamily="34" charset="0"/>
                        </a:rPr>
                        <a:t> D</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n/a</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20</a:t>
                      </a:r>
                      <a:endParaRPr lang="en-US" sz="1800" dirty="0">
                        <a:effectLst/>
                        <a:latin typeface="Arial" panose="020B0604020202020204" pitchFamily="34" charset="0"/>
                        <a:cs typeface="Arial" panose="020B0604020202020204" pitchFamily="34" charset="0"/>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Date Placeholder 1">
            <a:extLst>
              <a:ext uri="{FF2B5EF4-FFF2-40B4-BE49-F238E27FC236}">
                <a16:creationId xmlns:a16="http://schemas.microsoft.com/office/drawing/2014/main" id="{4F9A3F93-39EC-B249-86D3-657FD44B1D46}"/>
              </a:ext>
            </a:extLst>
          </p:cNvPr>
          <p:cNvSpPr>
            <a:spLocks noGrp="1"/>
          </p:cNvSpPr>
          <p:nvPr>
            <p:ph type="dt" sz="half" idx="10"/>
          </p:nvPr>
        </p:nvSpPr>
        <p:spPr/>
        <p:txBody>
          <a:bodyPr/>
          <a:lstStyle/>
          <a:p>
            <a:fld id="{C88D18B9-AC9F-A44E-A5F3-5B376F9C4741}" type="datetime1">
              <a:rPr lang="en-US" smtClean="0"/>
              <a:t>10/15/18</a:t>
            </a:fld>
            <a:endParaRPr lang="en-US"/>
          </a:p>
        </p:txBody>
      </p:sp>
      <p:sp>
        <p:nvSpPr>
          <p:cNvPr id="3" name="Footer Placeholder 2">
            <a:extLst>
              <a:ext uri="{FF2B5EF4-FFF2-40B4-BE49-F238E27FC236}">
                <a16:creationId xmlns:a16="http://schemas.microsoft.com/office/drawing/2014/main" id="{0414980A-AF1F-F046-8BFE-D1098829B04A}"/>
              </a:ext>
            </a:extLst>
          </p:cNvPr>
          <p:cNvSpPr>
            <a:spLocks noGrp="1"/>
          </p:cNvSpPr>
          <p:nvPr>
            <p:ph type="ftr" sz="quarter" idx="11"/>
          </p:nvPr>
        </p:nvSpPr>
        <p:spPr/>
        <p:txBody>
          <a:bodyPr/>
          <a:lstStyle/>
          <a:p>
            <a:r>
              <a:rPr lang="en-US"/>
              <a:t>Job Submission and Load Balancer</a:t>
            </a:r>
          </a:p>
        </p:txBody>
      </p:sp>
      <p:sp>
        <p:nvSpPr>
          <p:cNvPr id="4" name="Slide Number Placeholder 3">
            <a:extLst>
              <a:ext uri="{FF2B5EF4-FFF2-40B4-BE49-F238E27FC236}">
                <a16:creationId xmlns:a16="http://schemas.microsoft.com/office/drawing/2014/main" id="{B0E552AF-073F-E54F-9B77-AA1D68B7E63F}"/>
              </a:ext>
            </a:extLst>
          </p:cNvPr>
          <p:cNvSpPr>
            <a:spLocks noGrp="1"/>
          </p:cNvSpPr>
          <p:nvPr>
            <p:ph type="sldNum" sz="quarter" idx="12"/>
          </p:nvPr>
        </p:nvSpPr>
        <p:spPr/>
        <p:txBody>
          <a:bodyPr/>
          <a:lstStyle/>
          <a:p>
            <a:fld id="{DD321DBF-325B-3546-BAAF-4F6E3B3181FF}" type="slidenum">
              <a:rPr lang="en-US" smtClean="0"/>
              <a:t>10</a:t>
            </a:fld>
            <a:endParaRPr lang="en-US"/>
          </a:p>
        </p:txBody>
      </p:sp>
    </p:spTree>
    <p:extLst>
      <p:ext uri="{BB962C8B-B14F-4D97-AF65-F5344CB8AC3E}">
        <p14:creationId xmlns:p14="http://schemas.microsoft.com/office/powerpoint/2010/main" val="2752173817"/>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8352" y="2554533"/>
            <a:ext cx="10515600" cy="1325563"/>
          </a:xfrm>
        </p:spPr>
        <p:txBody>
          <a:bodyPr/>
          <a:lstStyle/>
          <a:p>
            <a:pPr algn="ctr"/>
            <a:r>
              <a:rPr lang="en-US" dirty="0"/>
              <a:t>Practice Job Submission Examples</a:t>
            </a:r>
          </a:p>
        </p:txBody>
      </p:sp>
      <p:sp>
        <p:nvSpPr>
          <p:cNvPr id="3" name="Date Placeholder 2">
            <a:extLst>
              <a:ext uri="{FF2B5EF4-FFF2-40B4-BE49-F238E27FC236}">
                <a16:creationId xmlns:a16="http://schemas.microsoft.com/office/drawing/2014/main" id="{33F9A5D6-4D7F-2444-9A80-525326465F88}"/>
              </a:ext>
            </a:extLst>
          </p:cNvPr>
          <p:cNvSpPr>
            <a:spLocks noGrp="1"/>
          </p:cNvSpPr>
          <p:nvPr>
            <p:ph type="dt" sz="half" idx="10"/>
          </p:nvPr>
        </p:nvSpPr>
        <p:spPr/>
        <p:txBody>
          <a:bodyPr/>
          <a:lstStyle/>
          <a:p>
            <a:fld id="{88D93956-398C-7546-90D4-658196C38CC9}" type="datetime1">
              <a:rPr lang="en-US" smtClean="0"/>
              <a:t>10/15/18</a:t>
            </a:fld>
            <a:endParaRPr lang="en-US"/>
          </a:p>
        </p:txBody>
      </p:sp>
      <p:sp>
        <p:nvSpPr>
          <p:cNvPr id="4" name="Footer Placeholder 3">
            <a:extLst>
              <a:ext uri="{FF2B5EF4-FFF2-40B4-BE49-F238E27FC236}">
                <a16:creationId xmlns:a16="http://schemas.microsoft.com/office/drawing/2014/main" id="{0E7D62E0-6BF7-9747-8D51-73CCD1D828C8}"/>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07E7B71B-826B-1049-B3E6-696AB07A1C3A}"/>
              </a:ext>
            </a:extLst>
          </p:cNvPr>
          <p:cNvSpPr>
            <a:spLocks noGrp="1"/>
          </p:cNvSpPr>
          <p:nvPr>
            <p:ph type="sldNum" sz="quarter" idx="12"/>
          </p:nvPr>
        </p:nvSpPr>
        <p:spPr/>
        <p:txBody>
          <a:bodyPr/>
          <a:lstStyle/>
          <a:p>
            <a:fld id="{DD321DBF-325B-3546-BAAF-4F6E3B3181FF}" type="slidenum">
              <a:rPr lang="en-US" smtClean="0"/>
              <a:t>11</a:t>
            </a:fld>
            <a:endParaRPr lang="en-US"/>
          </a:p>
        </p:txBody>
      </p:sp>
    </p:spTree>
    <p:extLst>
      <p:ext uri="{BB962C8B-B14F-4D97-AF65-F5344CB8AC3E}">
        <p14:creationId xmlns:p14="http://schemas.microsoft.com/office/powerpoint/2010/main" val="2003543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Submit Your First Job!</a:t>
            </a:r>
            <a:endParaRPr lang="en-US" dirty="0"/>
          </a:p>
        </p:txBody>
      </p:sp>
      <p:sp>
        <p:nvSpPr>
          <p:cNvPr id="10" name="Content Placeholder 9">
            <a:extLst>
              <a:ext uri="{FF2B5EF4-FFF2-40B4-BE49-F238E27FC236}">
                <a16:creationId xmlns:a16="http://schemas.microsoft.com/office/drawing/2014/main" id="{9841BC31-ADCB-EE4C-8623-B1E2E7AF6F83}"/>
              </a:ext>
            </a:extLst>
          </p:cNvPr>
          <p:cNvSpPr>
            <a:spLocks noGrp="1"/>
          </p:cNvSpPr>
          <p:nvPr>
            <p:ph idx="1"/>
          </p:nvPr>
        </p:nvSpPr>
        <p:spPr/>
        <p:txBody>
          <a:bodyPr>
            <a:normAutofit lnSpcReduction="10000"/>
          </a:bodyPr>
          <a:lstStyle/>
          <a:p>
            <a:pPr marL="241100" indent="-228411">
              <a:spcBef>
                <a:spcPts val="99"/>
              </a:spcBef>
              <a:tabLst>
                <a:tab pos="241100" algn="l"/>
              </a:tabLst>
            </a:pPr>
            <a:r>
              <a:rPr lang="en-US" sz="2398" spc="26" dirty="0">
                <a:solidFill>
                  <a:srgbClr val="2F2B20"/>
                </a:solidFill>
                <a:cs typeface="Arial"/>
              </a:rPr>
              <a:t>Submit </a:t>
            </a:r>
            <a:r>
              <a:rPr lang="en-US" sz="2398" spc="-50" dirty="0">
                <a:solidFill>
                  <a:srgbClr val="2F2B20"/>
                </a:solidFill>
                <a:cs typeface="Arial"/>
              </a:rPr>
              <a:t>a </a:t>
            </a:r>
            <a:r>
              <a:rPr lang="en-US" sz="2398" dirty="0" err="1">
                <a:solidFill>
                  <a:srgbClr val="2F2B20"/>
                </a:solidFill>
                <a:cs typeface="Arial"/>
              </a:rPr>
              <a:t>slurm</a:t>
            </a:r>
            <a:r>
              <a:rPr lang="en-US" sz="2398" dirty="0">
                <a:solidFill>
                  <a:srgbClr val="2F2B20"/>
                </a:solidFill>
                <a:cs typeface="Arial"/>
              </a:rPr>
              <a:t> </a:t>
            </a:r>
            <a:r>
              <a:rPr lang="en-US" sz="2398" spc="36" dirty="0">
                <a:solidFill>
                  <a:srgbClr val="2F2B20"/>
                </a:solidFill>
                <a:cs typeface="Arial"/>
              </a:rPr>
              <a:t>job with </a:t>
            </a:r>
            <a:r>
              <a:rPr lang="en-US" sz="2398" spc="6" dirty="0">
                <a:solidFill>
                  <a:srgbClr val="2F2B20"/>
                </a:solidFill>
                <a:cs typeface="Arial"/>
              </a:rPr>
              <a:t>the </a:t>
            </a:r>
            <a:r>
              <a:rPr lang="en-US" sz="2398" spc="26" dirty="0">
                <a:solidFill>
                  <a:srgbClr val="2F2B20"/>
                </a:solidFill>
                <a:cs typeface="Arial"/>
              </a:rPr>
              <a:t>following</a:t>
            </a:r>
            <a:r>
              <a:rPr lang="en-US" sz="2398" spc="-125" dirty="0">
                <a:solidFill>
                  <a:srgbClr val="2F2B20"/>
                </a:solidFill>
                <a:cs typeface="Arial"/>
              </a:rPr>
              <a:t> </a:t>
            </a:r>
            <a:r>
              <a:rPr lang="en-US" sz="2398" spc="16" dirty="0">
                <a:solidFill>
                  <a:srgbClr val="2F2B20"/>
                </a:solidFill>
                <a:cs typeface="Arial"/>
              </a:rPr>
              <a:t>instructions:</a:t>
            </a:r>
            <a:endParaRPr lang="en-US" sz="2398" dirty="0">
              <a:cs typeface="Arial"/>
            </a:endParaRPr>
          </a:p>
          <a:p>
            <a:pPr>
              <a:lnSpc>
                <a:spcPct val="100000"/>
              </a:lnSpc>
            </a:pPr>
            <a:endParaRPr lang="en-US" sz="2998" dirty="0">
              <a:latin typeface="Times New Roman"/>
              <a:cs typeface="Times New Roman"/>
            </a:endParaRPr>
          </a:p>
          <a:p>
            <a:pPr marL="469512" indent="-456821">
              <a:buAutoNum type="arabicPeriod"/>
              <a:tabLst>
                <a:tab pos="468876" algn="l"/>
                <a:tab pos="469512"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should </a:t>
            </a:r>
            <a:r>
              <a:rPr lang="en-US" sz="2398" spc="-6" dirty="0">
                <a:solidFill>
                  <a:srgbClr val="2F2B20"/>
                </a:solidFill>
                <a:cs typeface="Arial"/>
              </a:rPr>
              <a:t>run </a:t>
            </a:r>
            <a:r>
              <a:rPr lang="en-US" sz="2398" spc="6" dirty="0">
                <a:solidFill>
                  <a:srgbClr val="2F2B20"/>
                </a:solidFill>
                <a:cs typeface="Arial"/>
              </a:rPr>
              <a:t>the Linux </a:t>
            </a:r>
            <a:r>
              <a:rPr lang="en-US" sz="2398" spc="50" dirty="0">
                <a:solidFill>
                  <a:srgbClr val="2F2B20"/>
                </a:solidFill>
                <a:cs typeface="Arial"/>
              </a:rPr>
              <a:t>“hostname”</a:t>
            </a:r>
            <a:r>
              <a:rPr lang="en-US" sz="2398" spc="-113" dirty="0">
                <a:solidFill>
                  <a:srgbClr val="2F2B20"/>
                </a:solidFill>
                <a:cs typeface="Arial"/>
              </a:rPr>
              <a:t> </a:t>
            </a:r>
            <a:r>
              <a:rPr lang="en-US" sz="2398" spc="30" dirty="0">
                <a:solidFill>
                  <a:srgbClr val="2F2B20"/>
                </a:solidFill>
                <a:cs typeface="Arial"/>
              </a:rPr>
              <a:t>command</a:t>
            </a:r>
            <a:endParaRPr lang="en-US" sz="2398" dirty="0">
              <a:cs typeface="Arial"/>
            </a:endParaRPr>
          </a:p>
          <a:p>
            <a:pPr marL="469512" marR="5075" indent="-456821">
              <a:lnSpc>
                <a:spcPts val="2598"/>
              </a:lnSpc>
              <a:spcBef>
                <a:spcPts val="610"/>
              </a:spcBef>
              <a:buAutoNum type="arabicPeriod"/>
              <a:tabLst>
                <a:tab pos="468876" algn="l"/>
                <a:tab pos="469512"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will be </a:t>
            </a:r>
            <a:r>
              <a:rPr lang="en-US" sz="2398" spc="30" dirty="0">
                <a:solidFill>
                  <a:srgbClr val="2F2B20"/>
                </a:solidFill>
                <a:cs typeface="Arial"/>
              </a:rPr>
              <a:t>submitted </a:t>
            </a:r>
            <a:r>
              <a:rPr lang="en-US" sz="2398" spc="16" dirty="0">
                <a:solidFill>
                  <a:srgbClr val="2F2B20"/>
                </a:solidFill>
                <a:cs typeface="Arial"/>
              </a:rPr>
              <a:t>from </a:t>
            </a:r>
            <a:r>
              <a:rPr lang="en-US" sz="2398" spc="-50" dirty="0">
                <a:solidFill>
                  <a:srgbClr val="2F2B20"/>
                </a:solidFill>
                <a:cs typeface="Arial"/>
              </a:rPr>
              <a:t>a </a:t>
            </a:r>
            <a:r>
              <a:rPr lang="en-US" sz="2398" dirty="0">
                <a:solidFill>
                  <a:srgbClr val="2F2B20"/>
                </a:solidFill>
                <a:cs typeface="Arial"/>
              </a:rPr>
              <a:t>bash </a:t>
            </a:r>
            <a:r>
              <a:rPr lang="en-US" sz="2398" spc="36" dirty="0">
                <a:solidFill>
                  <a:srgbClr val="2F2B20"/>
                </a:solidFill>
                <a:cs typeface="Arial"/>
              </a:rPr>
              <a:t>script</a:t>
            </a:r>
            <a:r>
              <a:rPr lang="en-US" sz="2398" spc="-105" dirty="0">
                <a:solidFill>
                  <a:srgbClr val="2F2B20"/>
                </a:solidFill>
                <a:cs typeface="Arial"/>
              </a:rPr>
              <a:t> </a:t>
            </a:r>
            <a:r>
              <a:rPr lang="en-US" sz="2398" dirty="0">
                <a:solidFill>
                  <a:srgbClr val="2F2B20"/>
                </a:solidFill>
                <a:cs typeface="Arial"/>
              </a:rPr>
              <a:t>named  </a:t>
            </a:r>
            <a:r>
              <a:rPr lang="en-US" sz="2398" dirty="0" err="1">
                <a:solidFill>
                  <a:srgbClr val="2F2B20"/>
                </a:solidFill>
                <a:cs typeface="Arial"/>
              </a:rPr>
              <a:t>submit_hostname.sh</a:t>
            </a:r>
            <a:endParaRPr lang="en-US" sz="2398" dirty="0">
              <a:cs typeface="Arial"/>
            </a:endParaRPr>
          </a:p>
          <a:p>
            <a:pPr marL="469512" indent="-456821">
              <a:spcBef>
                <a:spcPts val="246"/>
              </a:spcBef>
              <a:buAutoNum type="arabicPeriod"/>
              <a:tabLst>
                <a:tab pos="468876" algn="l"/>
                <a:tab pos="469512"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will </a:t>
            </a:r>
            <a:r>
              <a:rPr lang="en-US" sz="2398" spc="-6" dirty="0">
                <a:solidFill>
                  <a:srgbClr val="2F2B20"/>
                </a:solidFill>
                <a:cs typeface="Arial"/>
              </a:rPr>
              <a:t>run </a:t>
            </a:r>
            <a:r>
              <a:rPr lang="en-US" sz="2398" spc="10" dirty="0">
                <a:solidFill>
                  <a:srgbClr val="2F2B20"/>
                </a:solidFill>
                <a:cs typeface="Arial"/>
              </a:rPr>
              <a:t>on </a:t>
            </a:r>
            <a:r>
              <a:rPr lang="en-US" sz="2398" spc="-6" dirty="0">
                <a:solidFill>
                  <a:srgbClr val="2F2B20"/>
                </a:solidFill>
                <a:cs typeface="Arial"/>
              </a:rPr>
              <a:t>1 core of 1</a:t>
            </a:r>
            <a:r>
              <a:rPr lang="en-US" sz="2398" spc="-55" dirty="0">
                <a:solidFill>
                  <a:srgbClr val="2F2B20"/>
                </a:solidFill>
                <a:cs typeface="Arial"/>
              </a:rPr>
              <a:t> </a:t>
            </a:r>
            <a:r>
              <a:rPr lang="en-US" sz="2398" spc="10" dirty="0">
                <a:solidFill>
                  <a:srgbClr val="2F2B20"/>
                </a:solidFill>
                <a:cs typeface="Arial"/>
              </a:rPr>
              <a:t>node</a:t>
            </a:r>
            <a:endParaRPr lang="en-US" sz="2398" dirty="0">
              <a:cs typeface="Arial"/>
            </a:endParaRPr>
          </a:p>
          <a:p>
            <a:pPr marL="469512" indent="-456821">
              <a:spcBef>
                <a:spcPts val="285"/>
              </a:spcBef>
              <a:buAutoNum type="arabicPeriod"/>
              <a:tabLst>
                <a:tab pos="468876" algn="l"/>
                <a:tab pos="469512" algn="l"/>
              </a:tabLst>
            </a:pPr>
            <a:r>
              <a:rPr lang="en-US" sz="2398" spc="-113" dirty="0">
                <a:solidFill>
                  <a:srgbClr val="2F2B20"/>
                </a:solidFill>
                <a:cs typeface="Arial"/>
              </a:rPr>
              <a:t>We </a:t>
            </a:r>
            <a:r>
              <a:rPr lang="en-US" sz="2398" spc="16" dirty="0">
                <a:solidFill>
                  <a:srgbClr val="2F2B20"/>
                </a:solidFill>
                <a:cs typeface="Arial"/>
              </a:rPr>
              <a:t>will </a:t>
            </a:r>
            <a:r>
              <a:rPr lang="en-US" sz="2398" dirty="0">
                <a:solidFill>
                  <a:srgbClr val="2F2B20"/>
                </a:solidFill>
                <a:cs typeface="Arial"/>
              </a:rPr>
              <a:t>request a </a:t>
            </a:r>
            <a:r>
              <a:rPr lang="en-US" sz="2398" spc="-6" dirty="0">
                <a:solidFill>
                  <a:srgbClr val="2F2B20"/>
                </a:solidFill>
                <a:cs typeface="Arial"/>
              </a:rPr>
              <a:t>1 </a:t>
            </a:r>
            <a:r>
              <a:rPr lang="en-US" sz="2398" spc="6" dirty="0">
                <a:solidFill>
                  <a:srgbClr val="2F2B20"/>
                </a:solidFill>
                <a:cs typeface="Arial"/>
              </a:rPr>
              <a:t>minute </a:t>
            </a:r>
            <a:r>
              <a:rPr lang="en-US" sz="2398" dirty="0">
                <a:solidFill>
                  <a:srgbClr val="2F2B20"/>
                </a:solidFill>
                <a:cs typeface="Arial"/>
              </a:rPr>
              <a:t>wall</a:t>
            </a:r>
            <a:r>
              <a:rPr lang="en-US" sz="2398" spc="40" dirty="0">
                <a:solidFill>
                  <a:srgbClr val="2F2B20"/>
                </a:solidFill>
                <a:cs typeface="Arial"/>
              </a:rPr>
              <a:t> </a:t>
            </a:r>
            <a:r>
              <a:rPr lang="en-US" sz="2398" spc="16" dirty="0">
                <a:solidFill>
                  <a:srgbClr val="2F2B20"/>
                </a:solidFill>
                <a:cs typeface="Arial"/>
              </a:rPr>
              <a:t>time</a:t>
            </a:r>
            <a:endParaRPr lang="en-US" sz="2398" dirty="0">
              <a:cs typeface="Arial"/>
            </a:endParaRPr>
          </a:p>
          <a:p>
            <a:pPr marL="469512" indent="-456821">
              <a:spcBef>
                <a:spcPts val="289"/>
              </a:spcBef>
              <a:buAutoNum type="arabicPeriod"/>
              <a:tabLst>
                <a:tab pos="468876" algn="l"/>
                <a:tab pos="469512" algn="l"/>
              </a:tabLst>
            </a:pPr>
            <a:r>
              <a:rPr lang="en-US" sz="2398" spc="-30" dirty="0">
                <a:solidFill>
                  <a:srgbClr val="2F2B20"/>
                </a:solidFill>
                <a:cs typeface="Arial"/>
              </a:rPr>
              <a:t>Run </a:t>
            </a:r>
            <a:r>
              <a:rPr lang="en-US" sz="2398" spc="16" dirty="0">
                <a:solidFill>
                  <a:srgbClr val="2F2B20"/>
                </a:solidFill>
                <a:cs typeface="Arial"/>
              </a:rPr>
              <a:t>from </a:t>
            </a:r>
            <a:r>
              <a:rPr lang="en-US" sz="2398" spc="6" dirty="0">
                <a:solidFill>
                  <a:srgbClr val="2F2B20"/>
                </a:solidFill>
                <a:cs typeface="Arial"/>
              </a:rPr>
              <a:t>the testing</a:t>
            </a:r>
            <a:r>
              <a:rPr lang="en-US" sz="2398" dirty="0">
                <a:solidFill>
                  <a:srgbClr val="2F2B20"/>
                </a:solidFill>
                <a:cs typeface="Arial"/>
              </a:rPr>
              <a:t> </a:t>
            </a:r>
            <a:r>
              <a:rPr lang="en-US" sz="2398" spc="-46" dirty="0">
                <a:solidFill>
                  <a:srgbClr val="2F2B20"/>
                </a:solidFill>
                <a:cs typeface="Arial"/>
              </a:rPr>
              <a:t>QOS</a:t>
            </a:r>
            <a:endParaRPr lang="en-US" sz="2398" dirty="0">
              <a:cs typeface="Arial"/>
            </a:endParaRPr>
          </a:p>
          <a:p>
            <a:pPr marL="469512" indent="-456821">
              <a:spcBef>
                <a:spcPts val="285"/>
              </a:spcBef>
              <a:buAutoNum type="arabicPeriod"/>
              <a:tabLst>
                <a:tab pos="468876" algn="l"/>
                <a:tab pos="469512" algn="l"/>
              </a:tabLst>
            </a:pPr>
            <a:r>
              <a:rPr lang="en-US" sz="2398" spc="-30" dirty="0">
                <a:solidFill>
                  <a:srgbClr val="2F2B20"/>
                </a:solidFill>
                <a:cs typeface="Arial"/>
              </a:rPr>
              <a:t>Run </a:t>
            </a:r>
            <a:r>
              <a:rPr lang="en-US" sz="2398" spc="10" dirty="0">
                <a:solidFill>
                  <a:srgbClr val="2F2B20"/>
                </a:solidFill>
                <a:cs typeface="Arial"/>
              </a:rPr>
              <a:t>on </a:t>
            </a:r>
            <a:r>
              <a:rPr lang="en-US" sz="2398" spc="6" dirty="0">
                <a:solidFill>
                  <a:srgbClr val="2F2B20"/>
                </a:solidFill>
                <a:cs typeface="Arial"/>
              </a:rPr>
              <a:t>the </a:t>
            </a:r>
            <a:r>
              <a:rPr lang="en-US" sz="2398" spc="-69" dirty="0" err="1">
                <a:solidFill>
                  <a:srgbClr val="2F2B20"/>
                </a:solidFill>
                <a:cs typeface="Arial"/>
              </a:rPr>
              <a:t>shas</a:t>
            </a:r>
            <a:r>
              <a:rPr lang="en-US" sz="2398" spc="-99" dirty="0">
                <a:solidFill>
                  <a:srgbClr val="2F2B20"/>
                </a:solidFill>
                <a:cs typeface="Arial"/>
              </a:rPr>
              <a:t> </a:t>
            </a:r>
            <a:r>
              <a:rPr lang="en-US" sz="2398" spc="26" dirty="0">
                <a:solidFill>
                  <a:srgbClr val="2F2B20"/>
                </a:solidFill>
                <a:cs typeface="Arial"/>
              </a:rPr>
              <a:t>partition</a:t>
            </a:r>
            <a:endParaRPr lang="en-US" sz="2398" dirty="0">
              <a:cs typeface="Arial"/>
            </a:endParaRPr>
          </a:p>
          <a:p>
            <a:pPr marL="469512" indent="-456821">
              <a:spcBef>
                <a:spcPts val="285"/>
              </a:spcBef>
              <a:buAutoNum type="arabicPeriod"/>
              <a:tabLst>
                <a:tab pos="468876" algn="l"/>
                <a:tab pos="469512" algn="l"/>
              </a:tabLst>
            </a:pPr>
            <a:r>
              <a:rPr lang="en-US" sz="2398" spc="-20" dirty="0">
                <a:solidFill>
                  <a:srgbClr val="2F2B20"/>
                </a:solidFill>
                <a:cs typeface="Arial"/>
              </a:rPr>
              <a:t>Use </a:t>
            </a:r>
            <a:r>
              <a:rPr lang="en-US" sz="2398" spc="6" dirty="0">
                <a:solidFill>
                  <a:srgbClr val="2F2B20"/>
                </a:solidFill>
                <a:cs typeface="Arial"/>
              </a:rPr>
              <a:t>the </a:t>
            </a:r>
            <a:r>
              <a:rPr lang="en-US" sz="2398" spc="10" dirty="0">
                <a:solidFill>
                  <a:srgbClr val="2F2B20"/>
                </a:solidFill>
                <a:cs typeface="Arial"/>
              </a:rPr>
              <a:t>‘tutorial1’</a:t>
            </a:r>
            <a:r>
              <a:rPr lang="en-US" sz="2398" spc="-20" dirty="0">
                <a:solidFill>
                  <a:srgbClr val="2F2B20"/>
                </a:solidFill>
                <a:cs typeface="Arial"/>
              </a:rPr>
              <a:t> </a:t>
            </a:r>
            <a:r>
              <a:rPr lang="en-US" sz="2398" spc="-10" dirty="0">
                <a:solidFill>
                  <a:srgbClr val="2F2B20"/>
                </a:solidFill>
                <a:cs typeface="Arial"/>
              </a:rPr>
              <a:t>reservation</a:t>
            </a:r>
            <a:endParaRPr lang="en-US" sz="2398" dirty="0">
              <a:cs typeface="Arial"/>
            </a:endParaRPr>
          </a:p>
          <a:p>
            <a:pPr marL="538036" lvl="1" indent="-228411">
              <a:spcBef>
                <a:spcPts val="254"/>
              </a:spcBef>
              <a:tabLst>
                <a:tab pos="537399" algn="l"/>
                <a:tab pos="538036" algn="l"/>
              </a:tabLst>
            </a:pPr>
            <a:r>
              <a:rPr lang="en-US" sz="2198" i="1" spc="-26" dirty="0">
                <a:solidFill>
                  <a:srgbClr val="2F2B20"/>
                </a:solidFill>
                <a:cs typeface="Arial"/>
              </a:rPr>
              <a:t>This </a:t>
            </a:r>
            <a:r>
              <a:rPr lang="en-US" sz="2198" i="1" spc="-6" dirty="0">
                <a:solidFill>
                  <a:srgbClr val="2F2B20"/>
                </a:solidFill>
                <a:cs typeface="Arial"/>
              </a:rPr>
              <a:t>is </a:t>
            </a:r>
            <a:r>
              <a:rPr lang="en-US" sz="2198" i="1" dirty="0">
                <a:solidFill>
                  <a:srgbClr val="2F2B20"/>
                </a:solidFill>
                <a:cs typeface="Arial"/>
              </a:rPr>
              <a:t>only </a:t>
            </a:r>
            <a:r>
              <a:rPr lang="en-US" sz="2198" i="1" spc="16" dirty="0">
                <a:solidFill>
                  <a:srgbClr val="2F2B20"/>
                </a:solidFill>
                <a:cs typeface="Arial"/>
              </a:rPr>
              <a:t>for </a:t>
            </a:r>
            <a:r>
              <a:rPr lang="en-US" sz="2198" i="1" spc="10" dirty="0">
                <a:solidFill>
                  <a:srgbClr val="2F2B20"/>
                </a:solidFill>
                <a:cs typeface="Arial"/>
              </a:rPr>
              <a:t>this</a:t>
            </a:r>
            <a:r>
              <a:rPr lang="en-US" sz="2198" i="1" dirty="0">
                <a:solidFill>
                  <a:srgbClr val="2F2B20"/>
                </a:solidFill>
                <a:cs typeface="Arial"/>
              </a:rPr>
              <a:t> </a:t>
            </a:r>
            <a:r>
              <a:rPr lang="en-US" sz="2198" i="1" spc="26" dirty="0">
                <a:solidFill>
                  <a:srgbClr val="2F2B20"/>
                </a:solidFill>
                <a:cs typeface="Arial"/>
              </a:rPr>
              <a:t>workshop</a:t>
            </a:r>
            <a:endParaRPr lang="en-US" sz="2198" i="1" dirty="0">
              <a:cs typeface="Arial"/>
            </a:endParaRPr>
          </a:p>
          <a:p>
            <a:endParaRPr lang="en-US" dirty="0"/>
          </a:p>
        </p:txBody>
      </p:sp>
      <p:sp>
        <p:nvSpPr>
          <p:cNvPr id="3" name="Date Placeholder 2">
            <a:extLst>
              <a:ext uri="{FF2B5EF4-FFF2-40B4-BE49-F238E27FC236}">
                <a16:creationId xmlns:a16="http://schemas.microsoft.com/office/drawing/2014/main" id="{083D43FC-A09E-CF41-827D-68ACCE4B76D4}"/>
              </a:ext>
            </a:extLst>
          </p:cNvPr>
          <p:cNvSpPr>
            <a:spLocks noGrp="1"/>
          </p:cNvSpPr>
          <p:nvPr>
            <p:ph type="dt" sz="half" idx="10"/>
          </p:nvPr>
        </p:nvSpPr>
        <p:spPr/>
        <p:txBody>
          <a:bodyPr/>
          <a:lstStyle/>
          <a:p>
            <a:fld id="{594A3C4D-418F-664F-A21C-22B9048F5FE5}" type="datetime1">
              <a:rPr lang="en-US" smtClean="0"/>
              <a:t>10/15/18</a:t>
            </a:fld>
            <a:endParaRPr lang="en-US"/>
          </a:p>
        </p:txBody>
      </p:sp>
      <p:sp>
        <p:nvSpPr>
          <p:cNvPr id="4" name="Footer Placeholder 3">
            <a:extLst>
              <a:ext uri="{FF2B5EF4-FFF2-40B4-BE49-F238E27FC236}">
                <a16:creationId xmlns:a16="http://schemas.microsoft.com/office/drawing/2014/main" id="{17A25963-5656-4B42-B389-F5D0224950C6}"/>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C6816E6C-72C2-E847-B13A-06F940469E27}"/>
              </a:ext>
            </a:extLst>
          </p:cNvPr>
          <p:cNvSpPr>
            <a:spLocks noGrp="1"/>
          </p:cNvSpPr>
          <p:nvPr>
            <p:ph type="sldNum" sz="quarter" idx="12"/>
          </p:nvPr>
        </p:nvSpPr>
        <p:spPr/>
        <p:txBody>
          <a:bodyPr/>
          <a:lstStyle/>
          <a:p>
            <a:fld id="{DD321DBF-325B-3546-BAAF-4F6E3B3181FF}" type="slidenum">
              <a:rPr lang="en-US" smtClean="0"/>
              <a:t>12</a:t>
            </a:fld>
            <a:endParaRPr lang="en-US"/>
          </a:p>
        </p:txBody>
      </p:sp>
    </p:spTree>
    <p:extLst>
      <p:ext uri="{BB962C8B-B14F-4D97-AF65-F5344CB8AC3E}">
        <p14:creationId xmlns:p14="http://schemas.microsoft.com/office/powerpoint/2010/main" val="2908550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D2E8-0158-F44A-B1B2-2FC038DF63D1}"/>
              </a:ext>
            </a:extLst>
          </p:cNvPr>
          <p:cNvSpPr>
            <a:spLocks noGrp="1"/>
          </p:cNvSpPr>
          <p:nvPr>
            <p:ph type="title"/>
          </p:nvPr>
        </p:nvSpPr>
        <p:spPr>
          <a:xfrm>
            <a:off x="838200" y="365125"/>
            <a:ext cx="10515600" cy="863907"/>
          </a:xfrm>
        </p:spPr>
        <p:txBody>
          <a:bodyPr/>
          <a:lstStyle/>
          <a:p>
            <a:r>
              <a:rPr lang="en-US" dirty="0" err="1"/>
              <a:t>submit_hostname.sh</a:t>
            </a:r>
            <a:endParaRPr lang="en-US" dirty="0"/>
          </a:p>
        </p:txBody>
      </p:sp>
      <p:sp>
        <p:nvSpPr>
          <p:cNvPr id="3" name="Content Placeholder 2">
            <a:extLst>
              <a:ext uri="{FF2B5EF4-FFF2-40B4-BE49-F238E27FC236}">
                <a16:creationId xmlns:a16="http://schemas.microsoft.com/office/drawing/2014/main" id="{DD169202-97AD-9844-BF85-C9CAB7DE4C12}"/>
              </a:ext>
            </a:extLst>
          </p:cNvPr>
          <p:cNvSpPr>
            <a:spLocks noGrp="1"/>
          </p:cNvSpPr>
          <p:nvPr>
            <p:ph idx="1"/>
          </p:nvPr>
        </p:nvSpPr>
        <p:spPr>
          <a:xfrm>
            <a:off x="838200" y="1229032"/>
            <a:ext cx="10515600" cy="4738733"/>
          </a:xfrm>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r>
              <a:rPr lang="en-US" dirty="0">
                <a:latin typeface="Courier New" panose="02070309020205020404" pitchFamily="49" charset="0"/>
                <a:cs typeface="Courier New" panose="02070309020205020404" pitchFamily="49" charset="0"/>
              </a:rPr>
              <a:t>#SBATCH --nodes=1			# Number of requested nodes</a:t>
            </a:r>
          </a:p>
          <a:p>
            <a:pPr marL="0" indent="0">
              <a:buNone/>
            </a:pPr>
            <a:r>
              <a:rPr lang="en-US" dirty="0">
                <a:latin typeface="Courier New" panose="02070309020205020404" pitchFamily="49" charset="0"/>
                <a:cs typeface="Courier New" panose="02070309020205020404" pitchFamily="49" charset="0"/>
              </a:rPr>
              <a:t>#SBATCH --</a:t>
            </a:r>
            <a:r>
              <a:rPr lang="en-US" dirty="0" err="1">
                <a:latin typeface="Courier New" panose="02070309020205020404" pitchFamily="49" charset="0"/>
                <a:cs typeface="Courier New" panose="02070309020205020404" pitchFamily="49" charset="0"/>
              </a:rPr>
              <a:t>ntasks</a:t>
            </a:r>
            <a:r>
              <a:rPr lang="en-US" dirty="0">
                <a:latin typeface="Courier New" panose="02070309020205020404" pitchFamily="49" charset="0"/>
                <a:cs typeface="Courier New" panose="02070309020205020404" pitchFamily="49" charset="0"/>
              </a:rPr>
              <a:t>=1			# Number of requested cores</a:t>
            </a:r>
          </a:p>
          <a:p>
            <a:pPr marL="0" indent="0">
              <a:buNone/>
            </a:pPr>
            <a:r>
              <a:rPr lang="en-US" dirty="0">
                <a:latin typeface="Courier New" panose="02070309020205020404" pitchFamily="49" charset="0"/>
                <a:cs typeface="Courier New" panose="02070309020205020404" pitchFamily="49" charset="0"/>
              </a:rPr>
              <a:t>#SBATCH --time=0:01:00		# Max wall time</a:t>
            </a:r>
          </a:p>
          <a:p>
            <a:pPr marL="0" indent="0">
              <a:buNone/>
            </a:pPr>
            <a:r>
              <a:rPr lang="en-US" dirty="0">
                <a:latin typeface="Courier New" panose="02070309020205020404" pitchFamily="49" charset="0"/>
                <a:cs typeface="Courier New" panose="02070309020205020404" pitchFamily="49" charset="0"/>
              </a:rPr>
              <a:t>#SBATCH --</a:t>
            </a:r>
            <a:r>
              <a:rPr lang="en-US" dirty="0" err="1">
                <a:latin typeface="Courier New" panose="02070309020205020404" pitchFamily="49" charset="0"/>
                <a:cs typeface="Courier New" panose="02070309020205020404" pitchFamily="49" charset="0"/>
              </a:rPr>
              <a:t>qos</a:t>
            </a:r>
            <a:r>
              <a:rPr lang="en-US" dirty="0">
                <a:latin typeface="Courier New" panose="02070309020205020404" pitchFamily="49" charset="0"/>
                <a:cs typeface="Courier New" panose="02070309020205020404" pitchFamily="49" charset="0"/>
              </a:rPr>
              <a:t>=testing		# Specify QOS</a:t>
            </a:r>
          </a:p>
          <a:p>
            <a:pPr marL="0" indent="0">
              <a:buNone/>
            </a:pPr>
            <a:r>
              <a:rPr lang="en-US" dirty="0">
                <a:latin typeface="Courier New" panose="02070309020205020404" pitchFamily="49" charset="0"/>
                <a:cs typeface="Courier New" panose="02070309020205020404" pitchFamily="49" charset="0"/>
              </a:rPr>
              <a:t>#SBATCH --partition=</a:t>
            </a:r>
            <a:r>
              <a:rPr lang="en-US" dirty="0" err="1">
                <a:latin typeface="Courier New" panose="02070309020205020404" pitchFamily="49" charset="0"/>
                <a:cs typeface="Courier New" panose="02070309020205020404" pitchFamily="49" charset="0"/>
              </a:rPr>
              <a:t>shas</a:t>
            </a:r>
            <a:r>
              <a:rPr lang="en-US" dirty="0">
                <a:latin typeface="Courier New" panose="02070309020205020404" pitchFamily="49" charset="0"/>
                <a:cs typeface="Courier New" panose="02070309020205020404" pitchFamily="49" charset="0"/>
              </a:rPr>
              <a:t>-testing	# Specify Summit Haswell nodes</a:t>
            </a:r>
          </a:p>
          <a:p>
            <a:pPr marL="0" indent="0">
              <a:buNone/>
            </a:pPr>
            <a:r>
              <a:rPr lang="en-US" dirty="0">
                <a:latin typeface="Courier New" panose="02070309020205020404" pitchFamily="49" charset="0"/>
                <a:cs typeface="Courier New" panose="02070309020205020404" pitchFamily="49" charset="0"/>
              </a:rPr>
              <a:t>#SBATCH --output=hostname_%</a:t>
            </a:r>
            <a:r>
              <a:rPr lang="en-US" dirty="0" err="1">
                <a:latin typeface="Courier New" panose="02070309020205020404" pitchFamily="49" charset="0"/>
                <a:cs typeface="Courier New" panose="02070309020205020404" pitchFamily="49" charset="0"/>
              </a:rPr>
              <a:t>j.out</a:t>
            </a:r>
            <a:r>
              <a:rPr lang="en-US" dirty="0">
                <a:latin typeface="Courier New" panose="02070309020205020404" pitchFamily="49" charset="0"/>
                <a:cs typeface="Courier New" panose="02070309020205020404" pitchFamily="49" charset="0"/>
              </a:rPr>
              <a:t>	# Rename standard output file</a:t>
            </a:r>
          </a:p>
          <a:p>
            <a:pPr marL="0" indent="0">
              <a:buNone/>
            </a:pPr>
            <a:r>
              <a:rPr lang="en-US" dirty="0">
                <a:latin typeface="Courier New" panose="02070309020205020404" pitchFamily="49" charset="0"/>
                <a:cs typeface="Courier New" panose="02070309020205020404" pitchFamily="49" charset="0"/>
              </a:rPr>
              <a:t>#SBATCH --reservation=tutorial1	# Reservation (workshop only)</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Written by:		Shelley Knuth, 15 July 2016</a:t>
            </a:r>
          </a:p>
          <a:p>
            <a:pPr marL="0" indent="0">
              <a:buNone/>
            </a:pPr>
            <a:r>
              <a:rPr lang="en-US" dirty="0">
                <a:latin typeface="Courier New" panose="02070309020205020404" pitchFamily="49" charset="0"/>
                <a:cs typeface="Courier New" panose="02070309020205020404" pitchFamily="49" charset="0"/>
              </a:rPr>
              <a:t># Updated by:		Andy Monaghan, 8 March 2018</a:t>
            </a:r>
          </a:p>
          <a:p>
            <a:pPr marL="0" indent="0">
              <a:buNone/>
            </a:pPr>
            <a:r>
              <a:rPr lang="en-US" dirty="0">
                <a:latin typeface="Courier New" panose="02070309020205020404" pitchFamily="49" charset="0"/>
                <a:cs typeface="Courier New" panose="02070309020205020404" pitchFamily="49" charset="0"/>
              </a:rPr>
              <a:t># Purpose:		Demonstrate how to run a batch job on RC resources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purge all existing modules</a:t>
            </a:r>
          </a:p>
          <a:p>
            <a:pPr marL="0" indent="0">
              <a:buNone/>
            </a:pPr>
            <a:r>
              <a:rPr lang="en-US" dirty="0">
                <a:latin typeface="Courier New" panose="02070309020205020404" pitchFamily="49" charset="0"/>
                <a:cs typeface="Courier New" panose="02070309020205020404" pitchFamily="49" charset="0"/>
              </a:rPr>
              <a:t>module purge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hostname</a:t>
            </a:r>
          </a:p>
          <a:p>
            <a:endParaRPr lang="en-US" dirty="0"/>
          </a:p>
        </p:txBody>
      </p:sp>
      <p:sp>
        <p:nvSpPr>
          <p:cNvPr id="4" name="Date Placeholder 3">
            <a:extLst>
              <a:ext uri="{FF2B5EF4-FFF2-40B4-BE49-F238E27FC236}">
                <a16:creationId xmlns:a16="http://schemas.microsoft.com/office/drawing/2014/main" id="{394E4A7A-9954-6843-8EC3-A2E616D41ED9}"/>
              </a:ext>
            </a:extLst>
          </p:cNvPr>
          <p:cNvSpPr>
            <a:spLocks noGrp="1"/>
          </p:cNvSpPr>
          <p:nvPr>
            <p:ph type="dt" sz="half" idx="10"/>
          </p:nvPr>
        </p:nvSpPr>
        <p:spPr/>
        <p:txBody>
          <a:bodyPr/>
          <a:lstStyle/>
          <a:p>
            <a:fld id="{608DF0DA-981B-6344-88FB-9152BD05C7AB}" type="datetime1">
              <a:rPr lang="en-US" smtClean="0"/>
              <a:t>10/15/18</a:t>
            </a:fld>
            <a:endParaRPr lang="en-US" dirty="0"/>
          </a:p>
        </p:txBody>
      </p:sp>
      <p:sp>
        <p:nvSpPr>
          <p:cNvPr id="5" name="Footer Placeholder 4">
            <a:extLst>
              <a:ext uri="{FF2B5EF4-FFF2-40B4-BE49-F238E27FC236}">
                <a16:creationId xmlns:a16="http://schemas.microsoft.com/office/drawing/2014/main" id="{BEF6DD9C-FAFD-6940-860F-F63B9170EA2A}"/>
              </a:ext>
            </a:extLst>
          </p:cNvPr>
          <p:cNvSpPr>
            <a:spLocks noGrp="1"/>
          </p:cNvSpPr>
          <p:nvPr>
            <p:ph type="ftr" sz="quarter" idx="11"/>
          </p:nvPr>
        </p:nvSpPr>
        <p:spPr/>
        <p:txBody>
          <a:bodyPr/>
          <a:lstStyle/>
          <a:p>
            <a:r>
              <a:rPr lang="en-US"/>
              <a:t>Job Submission and Load Balancer</a:t>
            </a:r>
            <a:endParaRPr lang="en-US" dirty="0"/>
          </a:p>
        </p:txBody>
      </p:sp>
      <p:sp>
        <p:nvSpPr>
          <p:cNvPr id="6" name="Slide Number Placeholder 5">
            <a:extLst>
              <a:ext uri="{FF2B5EF4-FFF2-40B4-BE49-F238E27FC236}">
                <a16:creationId xmlns:a16="http://schemas.microsoft.com/office/drawing/2014/main" id="{6F9460FC-F4F8-0943-8B7E-083142A1FAEE}"/>
              </a:ext>
            </a:extLst>
          </p:cNvPr>
          <p:cNvSpPr>
            <a:spLocks noGrp="1"/>
          </p:cNvSpPr>
          <p:nvPr>
            <p:ph type="sldNum" sz="quarter" idx="12"/>
          </p:nvPr>
        </p:nvSpPr>
        <p:spPr/>
        <p:txBody>
          <a:bodyPr/>
          <a:lstStyle/>
          <a:p>
            <a:fld id="{DD321DBF-325B-3546-BAAF-4F6E3B3181FF}" type="slidenum">
              <a:rPr lang="en-US" smtClean="0"/>
              <a:pPr/>
              <a:t>13</a:t>
            </a:fld>
            <a:endParaRPr lang="en-US" dirty="0"/>
          </a:p>
        </p:txBody>
      </p:sp>
    </p:spTree>
    <p:extLst>
      <p:ext uri="{BB962C8B-B14F-4D97-AF65-F5344CB8AC3E}">
        <p14:creationId xmlns:p14="http://schemas.microsoft.com/office/powerpoint/2010/main" val="345225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81787"/>
            <a:ext cx="10515600" cy="1325563"/>
          </a:xfrm>
        </p:spPr>
        <p:txBody>
          <a:bodyPr/>
          <a:lstStyle/>
          <a:p>
            <a:r>
              <a:rPr lang="en-US" dirty="0"/>
              <a:t>Running the job script</a:t>
            </a:r>
          </a:p>
        </p:txBody>
      </p:sp>
      <p:sp>
        <p:nvSpPr>
          <p:cNvPr id="11" name="Content Placeholder 10">
            <a:extLst>
              <a:ext uri="{FF2B5EF4-FFF2-40B4-BE49-F238E27FC236}">
                <a16:creationId xmlns:a16="http://schemas.microsoft.com/office/drawing/2014/main" id="{ADF6B4EF-E5B5-9C45-8EA9-E72419D0D05E}"/>
              </a:ext>
            </a:extLst>
          </p:cNvPr>
          <p:cNvSpPr>
            <a:spLocks noGrp="1"/>
          </p:cNvSpPr>
          <p:nvPr>
            <p:ph idx="1"/>
          </p:nvPr>
        </p:nvSpPr>
        <p:spPr>
          <a:xfrm>
            <a:off x="838200" y="1506828"/>
            <a:ext cx="5208639" cy="4052391"/>
          </a:xfrm>
        </p:spPr>
        <p:txBody>
          <a:bodyPr wrap="square">
            <a:spAutoFit/>
          </a:bodyPr>
          <a:lstStyle/>
          <a:p>
            <a:pPr marL="0" indent="0">
              <a:buNone/>
            </a:pPr>
            <a:r>
              <a:rPr lang="en-US" sz="1800" spc="-3" dirty="0">
                <a:solidFill>
                  <a:srgbClr val="2F2B20"/>
                </a:solidFill>
                <a:latin typeface="Arial" panose="020B0604020202020204" pitchFamily="34" charset="0"/>
                <a:cs typeface="Arial" panose="020B0604020202020204" pitchFamily="34" charset="0"/>
              </a:rPr>
              <a:t>Submit the job:</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sbatch</a:t>
            </a:r>
            <a:r>
              <a:rPr lang="en-US" sz="1800" spc="-20" dirty="0">
                <a:solidFill>
                  <a:srgbClr val="2F2B20"/>
                </a:solidFill>
                <a:latin typeface="Courier New"/>
                <a:cs typeface="Courier New"/>
              </a:rPr>
              <a:t> </a:t>
            </a:r>
            <a:r>
              <a:rPr lang="en-US" sz="1800" spc="-3" dirty="0" err="1">
                <a:solidFill>
                  <a:srgbClr val="2F2B20"/>
                </a:solidFill>
                <a:latin typeface="Courier New"/>
                <a:cs typeface="Courier New"/>
              </a:rPr>
              <a:t>submit_hostname.sh</a:t>
            </a:r>
            <a:endParaRPr lang="en-US" sz="1800" dirty="0">
              <a:latin typeface="Times New Roman"/>
              <a:cs typeface="Times New Roman"/>
            </a:endParaRPr>
          </a:p>
          <a:p>
            <a:pPr marL="0" indent="0">
              <a:buNone/>
            </a:pPr>
            <a:endParaRPr lang="en-US" sz="1800" spc="-3" dirty="0">
              <a:solidFill>
                <a:srgbClr val="2F2B20"/>
              </a:solidFill>
              <a:latin typeface="Arial" panose="020B0604020202020204" pitchFamily="34" charset="0"/>
              <a:cs typeface="Arial" panose="020B0604020202020204" pitchFamily="34" charset="0"/>
            </a:endParaRPr>
          </a:p>
          <a:p>
            <a:pPr marL="0" indent="0">
              <a:buNone/>
            </a:pPr>
            <a:r>
              <a:rPr lang="en-US" sz="1800" spc="-3" dirty="0">
                <a:solidFill>
                  <a:srgbClr val="2F2B20"/>
                </a:solidFill>
                <a:latin typeface="Arial" panose="020B0604020202020204" pitchFamily="34" charset="0"/>
                <a:cs typeface="Arial" panose="020B0604020202020204" pitchFamily="34" charset="0"/>
              </a:rPr>
              <a:t>Check the status of the job:</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squeue</a:t>
            </a:r>
            <a:r>
              <a:rPr lang="en-US" sz="1800" spc="-3" dirty="0">
                <a:solidFill>
                  <a:srgbClr val="2F2B20"/>
                </a:solidFill>
                <a:latin typeface="Courier New"/>
                <a:cs typeface="Courier New"/>
              </a:rPr>
              <a:t> / $ </a:t>
            </a:r>
            <a:r>
              <a:rPr lang="en-US" sz="1800" spc="-3" dirty="0" err="1">
                <a:solidFill>
                  <a:srgbClr val="2F2B20"/>
                </a:solidFill>
                <a:latin typeface="Courier New"/>
                <a:cs typeface="Courier New"/>
              </a:rPr>
              <a:t>squeue</a:t>
            </a:r>
            <a:r>
              <a:rPr lang="en-US" sz="1800" spc="-3" dirty="0">
                <a:solidFill>
                  <a:srgbClr val="2F2B20"/>
                </a:solidFill>
                <a:latin typeface="Courier New"/>
                <a:cs typeface="Courier New"/>
              </a:rPr>
              <a:t> –u &lt;user&gt; / </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squeue</a:t>
            </a:r>
            <a:r>
              <a:rPr lang="en-US" sz="1800" spc="-3" dirty="0">
                <a:solidFill>
                  <a:srgbClr val="2F2B20"/>
                </a:solidFill>
                <a:latin typeface="Courier New"/>
                <a:cs typeface="Courier New"/>
              </a:rPr>
              <a:t> –q &lt;</a:t>
            </a:r>
            <a:r>
              <a:rPr lang="en-US" sz="1800" spc="-3" dirty="0" err="1">
                <a:solidFill>
                  <a:srgbClr val="2F2B20"/>
                </a:solidFill>
                <a:latin typeface="Courier New"/>
                <a:cs typeface="Courier New"/>
              </a:rPr>
              <a:t>qos</a:t>
            </a:r>
            <a:r>
              <a:rPr lang="en-US" sz="1800" spc="-3" dirty="0">
                <a:solidFill>
                  <a:srgbClr val="2F2B20"/>
                </a:solidFill>
                <a:latin typeface="Courier New"/>
                <a:cs typeface="Courier New"/>
              </a:rPr>
              <a:t>&gt;</a:t>
            </a:r>
          </a:p>
          <a:p>
            <a:pPr marL="0" indent="0">
              <a:buNone/>
            </a:pPr>
            <a:r>
              <a:rPr lang="en-US" sz="1800" spc="-3" dirty="0">
                <a:solidFill>
                  <a:srgbClr val="2F2B20"/>
                </a:solidFill>
                <a:latin typeface="Arial" panose="020B0604020202020204" pitchFamily="34" charset="0"/>
                <a:cs typeface="Arial" panose="020B0604020202020204" pitchFamily="34" charset="0"/>
              </a:rPr>
              <a:t>…or</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sacct</a:t>
            </a:r>
            <a:r>
              <a:rPr lang="en-US" sz="1800" spc="-3" dirty="0">
                <a:solidFill>
                  <a:srgbClr val="2F2B20"/>
                </a:solidFill>
                <a:latin typeface="Courier New"/>
                <a:cs typeface="Courier New"/>
              </a:rPr>
              <a:t> / $</a:t>
            </a:r>
            <a:r>
              <a:rPr lang="en-US" sz="1800" spc="-3" dirty="0" err="1">
                <a:solidFill>
                  <a:srgbClr val="2F2B20"/>
                </a:solidFill>
                <a:latin typeface="Courier New"/>
                <a:cs typeface="Courier New"/>
              </a:rPr>
              <a:t>sacct</a:t>
            </a:r>
            <a:r>
              <a:rPr lang="en-US" sz="1800" spc="-3" dirty="0">
                <a:solidFill>
                  <a:srgbClr val="2F2B20"/>
                </a:solidFill>
                <a:latin typeface="Courier New"/>
                <a:cs typeface="Courier New"/>
              </a:rPr>
              <a:t> –-format=&lt;options&gt;</a:t>
            </a:r>
          </a:p>
          <a:p>
            <a:pPr marL="0" indent="0">
              <a:buNone/>
            </a:pPr>
            <a:r>
              <a:rPr lang="en-US" sz="1800" spc="-3" dirty="0">
                <a:solidFill>
                  <a:srgbClr val="2F2B20"/>
                </a:solidFill>
                <a:latin typeface="Arial" panose="020B0604020202020204" pitchFamily="34" charset="0"/>
                <a:cs typeface="Arial" panose="020B0604020202020204" pitchFamily="34" charset="0"/>
              </a:rPr>
              <a:t>…or</a:t>
            </a:r>
          </a:p>
          <a:p>
            <a:pPr marL="0" indent="0">
              <a:buNone/>
            </a:pPr>
            <a:r>
              <a:rPr lang="en-US" sz="1800" spc="-3" dirty="0">
                <a:solidFill>
                  <a:srgbClr val="2F2B20"/>
                </a:solidFill>
                <a:latin typeface="Courier New"/>
                <a:cs typeface="Courier New"/>
              </a:rPr>
              <a:t>$ </a:t>
            </a:r>
            <a:r>
              <a:rPr lang="en-US" sz="1800" spc="-3" dirty="0" err="1">
                <a:solidFill>
                  <a:srgbClr val="2F2B20"/>
                </a:solidFill>
                <a:latin typeface="Courier New"/>
                <a:cs typeface="Courier New"/>
              </a:rPr>
              <a:t>scontrol</a:t>
            </a:r>
            <a:r>
              <a:rPr lang="en-US" sz="1800" spc="-3" dirty="0">
                <a:solidFill>
                  <a:srgbClr val="2F2B20"/>
                </a:solidFill>
                <a:latin typeface="Courier New"/>
                <a:cs typeface="Courier New"/>
              </a:rPr>
              <a:t> show job &lt;job number&gt;</a:t>
            </a:r>
            <a:endParaRPr lang="en-US" sz="1800" dirty="0">
              <a:latin typeface="Courier New"/>
              <a:cs typeface="Courier New"/>
            </a:endParaRPr>
          </a:p>
          <a:p>
            <a:pPr marL="0" indent="0">
              <a:lnSpc>
                <a:spcPct val="100000"/>
              </a:lnSpc>
              <a:buNone/>
            </a:pPr>
            <a:endParaRPr lang="en-US" sz="1200" dirty="0">
              <a:latin typeface="Times New Roman"/>
              <a:cs typeface="Times New Roman"/>
            </a:endParaRPr>
          </a:p>
        </p:txBody>
      </p:sp>
      <p:sp>
        <p:nvSpPr>
          <p:cNvPr id="9" name="TextBox 8">
            <a:extLst>
              <a:ext uri="{FF2B5EF4-FFF2-40B4-BE49-F238E27FC236}">
                <a16:creationId xmlns:a16="http://schemas.microsoft.com/office/drawing/2014/main" id="{B48E411D-7067-AD4A-9A6F-67CB1352CDE9}"/>
              </a:ext>
            </a:extLst>
          </p:cNvPr>
          <p:cNvSpPr txBox="1"/>
          <p:nvPr/>
        </p:nvSpPr>
        <p:spPr>
          <a:xfrm>
            <a:off x="2151845" y="5598433"/>
            <a:ext cx="9553939" cy="369332"/>
          </a:xfrm>
          <a:prstGeom prst="rect">
            <a:avLst/>
          </a:prstGeom>
          <a:noFill/>
        </p:spPr>
        <p:txBody>
          <a:bodyPr wrap="square" rtlCol="0">
            <a:spAutoFit/>
          </a:bodyPr>
          <a:lstStyle/>
          <a:p>
            <a:r>
              <a:rPr lang="en-US" i="1" spc="-50" dirty="0">
                <a:solidFill>
                  <a:srgbClr val="999999"/>
                </a:solidFill>
                <a:latin typeface="Tahoma"/>
                <a:cs typeface="Tahoma"/>
                <a:hlinkClick r:id="rId2"/>
              </a:rPr>
              <a:t>More on slurm commands:  https://slurm.schedmd.com/quickstart.html</a:t>
            </a:r>
            <a:endParaRPr lang="en-US" i="1" spc="-50" dirty="0">
              <a:solidFill>
                <a:srgbClr val="999999"/>
              </a:solidFill>
              <a:latin typeface="Tahoma"/>
              <a:cs typeface="Tahoma"/>
            </a:endParaRPr>
          </a:p>
        </p:txBody>
      </p:sp>
      <p:sp>
        <p:nvSpPr>
          <p:cNvPr id="3" name="Date Placeholder 2">
            <a:extLst>
              <a:ext uri="{FF2B5EF4-FFF2-40B4-BE49-F238E27FC236}">
                <a16:creationId xmlns:a16="http://schemas.microsoft.com/office/drawing/2014/main" id="{FE0BE2AD-3363-7945-914B-412AE5327DFB}"/>
              </a:ext>
            </a:extLst>
          </p:cNvPr>
          <p:cNvSpPr>
            <a:spLocks noGrp="1"/>
          </p:cNvSpPr>
          <p:nvPr>
            <p:ph type="dt" sz="half" idx="10"/>
          </p:nvPr>
        </p:nvSpPr>
        <p:spPr/>
        <p:txBody>
          <a:bodyPr/>
          <a:lstStyle/>
          <a:p>
            <a:fld id="{88B308DE-644F-A14B-92B7-23A942437830}" type="datetime1">
              <a:rPr lang="en-US" smtClean="0"/>
              <a:t>10/15/18</a:t>
            </a:fld>
            <a:endParaRPr lang="en-US"/>
          </a:p>
        </p:txBody>
      </p:sp>
      <p:sp>
        <p:nvSpPr>
          <p:cNvPr id="4" name="Footer Placeholder 3">
            <a:extLst>
              <a:ext uri="{FF2B5EF4-FFF2-40B4-BE49-F238E27FC236}">
                <a16:creationId xmlns:a16="http://schemas.microsoft.com/office/drawing/2014/main" id="{505A38D9-D7FD-5C42-B988-4624A13EAD2D}"/>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E4EB6780-D24F-FF44-AD2B-22A09E483967}"/>
              </a:ext>
            </a:extLst>
          </p:cNvPr>
          <p:cNvSpPr>
            <a:spLocks noGrp="1"/>
          </p:cNvSpPr>
          <p:nvPr>
            <p:ph type="sldNum" sz="quarter" idx="12"/>
          </p:nvPr>
        </p:nvSpPr>
        <p:spPr/>
        <p:txBody>
          <a:bodyPr/>
          <a:lstStyle/>
          <a:p>
            <a:fld id="{DD321DBF-325B-3546-BAAF-4F6E3B3181FF}" type="slidenum">
              <a:rPr lang="en-US" smtClean="0"/>
              <a:t>14</a:t>
            </a:fld>
            <a:endParaRPr lang="en-US"/>
          </a:p>
        </p:txBody>
      </p:sp>
      <p:sp>
        <p:nvSpPr>
          <p:cNvPr id="8" name="Content Placeholder 10">
            <a:extLst>
              <a:ext uri="{FF2B5EF4-FFF2-40B4-BE49-F238E27FC236}">
                <a16:creationId xmlns:a16="http://schemas.microsoft.com/office/drawing/2014/main" id="{27A826AF-3025-C249-950F-CA5B7804875B}"/>
              </a:ext>
            </a:extLst>
          </p:cNvPr>
          <p:cNvSpPr txBox="1">
            <a:spLocks/>
          </p:cNvSpPr>
          <p:nvPr/>
        </p:nvSpPr>
        <p:spPr>
          <a:xfrm>
            <a:off x="6628327" y="1282716"/>
            <a:ext cx="4725473" cy="44609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spc="-3" dirty="0">
                <a:solidFill>
                  <a:srgbClr val="2F2B20"/>
                </a:solidFill>
                <a:latin typeface="Arial" panose="020B0604020202020204" pitchFamily="34" charset="0"/>
                <a:cs typeface="Arial" panose="020B0604020202020204" pitchFamily="34" charset="0"/>
              </a:rPr>
              <a:t>Look at the job output:</a:t>
            </a:r>
          </a:p>
          <a:p>
            <a:pPr marL="0" indent="0">
              <a:buFont typeface="Arial" panose="020B0604020202020204" pitchFamily="34" charset="0"/>
              <a:buNone/>
            </a:pPr>
            <a:endParaRPr lang="en-US" sz="1800" spc="-3" dirty="0">
              <a:solidFill>
                <a:srgbClr val="2F2B20"/>
              </a:solidFill>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800" spc="-3" dirty="0">
                <a:solidFill>
                  <a:srgbClr val="2F2B20"/>
                </a:solidFill>
                <a:latin typeface="Courier New"/>
                <a:cs typeface="Courier New"/>
              </a:rPr>
              <a:t>$ more </a:t>
            </a:r>
            <a:r>
              <a:rPr lang="en-US" sz="1800" spc="-3" dirty="0" err="1">
                <a:solidFill>
                  <a:srgbClr val="2F2B20"/>
                </a:solidFill>
                <a:latin typeface="Courier New"/>
                <a:cs typeface="Courier New"/>
              </a:rPr>
              <a:t>sbatch</a:t>
            </a:r>
            <a:r>
              <a:rPr lang="en-US" sz="1800" spc="-20" dirty="0">
                <a:solidFill>
                  <a:srgbClr val="2F2B20"/>
                </a:solidFill>
                <a:latin typeface="Courier New"/>
                <a:cs typeface="Courier New"/>
              </a:rPr>
              <a:t> </a:t>
            </a:r>
            <a:r>
              <a:rPr lang="en-US" sz="1800" spc="-3" dirty="0" err="1">
                <a:solidFill>
                  <a:srgbClr val="2F2B20"/>
                </a:solidFill>
                <a:latin typeface="Courier New"/>
                <a:cs typeface="Courier New"/>
              </a:rPr>
              <a:t>hostname_</a:t>
            </a:r>
            <a:r>
              <a:rPr lang="en-US" sz="1800" spc="-3" dirty="0" err="1">
                <a:solidFill>
                  <a:srgbClr val="FF0000"/>
                </a:solidFill>
                <a:latin typeface="Courier New"/>
                <a:cs typeface="Courier New"/>
              </a:rPr>
              <a:t>NNNNNN</a:t>
            </a:r>
            <a:r>
              <a:rPr lang="en-US" sz="1800" spc="-3" dirty="0" err="1">
                <a:solidFill>
                  <a:srgbClr val="2F2B20"/>
                </a:solidFill>
                <a:latin typeface="Courier New"/>
                <a:cs typeface="Courier New"/>
              </a:rPr>
              <a:t>.out</a:t>
            </a:r>
            <a:endParaRPr lang="en-US" sz="1800" spc="-3" dirty="0">
              <a:solidFill>
                <a:srgbClr val="2F2B20"/>
              </a:solidFill>
              <a:latin typeface="Courier New"/>
              <a:cs typeface="Courier New"/>
            </a:endParaRPr>
          </a:p>
          <a:p>
            <a:pPr marL="0" indent="0">
              <a:buFont typeface="Arial" panose="020B0604020202020204" pitchFamily="34" charset="0"/>
              <a:buNone/>
            </a:pPr>
            <a:r>
              <a:rPr lang="en-US" sz="1800" spc="-3" dirty="0">
                <a:solidFill>
                  <a:srgbClr val="2F2B20"/>
                </a:solidFill>
                <a:latin typeface="Courier New"/>
                <a:cs typeface="Courier New"/>
              </a:rPr>
              <a:t> </a:t>
            </a:r>
          </a:p>
          <a:p>
            <a:pPr marL="0" indent="0">
              <a:buFont typeface="Arial" panose="020B0604020202020204" pitchFamily="34" charset="0"/>
              <a:buNone/>
            </a:pPr>
            <a:r>
              <a:rPr lang="en-US" sz="1800" i="1" spc="-3" dirty="0">
                <a:solidFill>
                  <a:srgbClr val="2F2B20"/>
                </a:solidFill>
                <a:latin typeface="Arial" panose="020B0604020202020204" pitchFamily="34" charset="0"/>
                <a:cs typeface="Arial" panose="020B0604020202020204" pitchFamily="34" charset="0"/>
              </a:rPr>
              <a:t>(*note that </a:t>
            </a:r>
            <a:r>
              <a:rPr lang="en-US" sz="1800" i="1" spc="-3" dirty="0">
                <a:solidFill>
                  <a:srgbClr val="FF0000"/>
                </a:solidFill>
                <a:latin typeface="Arial" panose="020B0604020202020204" pitchFamily="34" charset="0"/>
                <a:cs typeface="Arial" panose="020B0604020202020204" pitchFamily="34" charset="0"/>
              </a:rPr>
              <a:t>NNNNNN</a:t>
            </a:r>
            <a:r>
              <a:rPr lang="en-US" sz="1800" i="1" spc="-3" dirty="0">
                <a:solidFill>
                  <a:srgbClr val="2F2B20"/>
                </a:solidFill>
                <a:latin typeface="Arial" panose="020B0604020202020204" pitchFamily="34" charset="0"/>
                <a:cs typeface="Arial" panose="020B0604020202020204" pitchFamily="34" charset="0"/>
              </a:rPr>
              <a:t> is your job number)</a:t>
            </a:r>
            <a:endParaRPr lang="en-US" sz="1800" i="1" dirty="0">
              <a:latin typeface="Arial" panose="020B0604020202020204" pitchFamily="34" charset="0"/>
              <a:cs typeface="Arial" panose="020B0604020202020204" pitchFamily="34" charset="0"/>
            </a:endParaRPr>
          </a:p>
          <a:p>
            <a:pPr marL="206204"/>
            <a:endParaRPr lang="en-US" sz="1600" dirty="0">
              <a:latin typeface="Courier" pitchFamily="2" charset="0"/>
            </a:endParaRPr>
          </a:p>
        </p:txBody>
      </p:sp>
    </p:spTree>
    <p:extLst>
      <p:ext uri="{BB962C8B-B14F-4D97-AF65-F5344CB8AC3E}">
        <p14:creationId xmlns:p14="http://schemas.microsoft.com/office/powerpoint/2010/main" val="252834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Your turn</a:t>
            </a:r>
            <a:endParaRPr lang="en-US" dirty="0"/>
          </a:p>
        </p:txBody>
      </p:sp>
      <p:sp>
        <p:nvSpPr>
          <p:cNvPr id="11" name="Content Placeholder 10">
            <a:extLst>
              <a:ext uri="{FF2B5EF4-FFF2-40B4-BE49-F238E27FC236}">
                <a16:creationId xmlns:a16="http://schemas.microsoft.com/office/drawing/2014/main" id="{D0B3C1AD-3B0A-9F48-8A93-3A837E101382}"/>
              </a:ext>
            </a:extLst>
          </p:cNvPr>
          <p:cNvSpPr>
            <a:spLocks noGrp="1"/>
          </p:cNvSpPr>
          <p:nvPr>
            <p:ph idx="1"/>
          </p:nvPr>
        </p:nvSpPr>
        <p:spPr/>
        <p:txBody>
          <a:bodyPr/>
          <a:lstStyle/>
          <a:p>
            <a:pPr marL="269652" indent="-228411">
              <a:spcBef>
                <a:spcPts val="99"/>
              </a:spcBef>
              <a:buClr>
                <a:srgbClr val="A9A57C"/>
              </a:buClr>
              <a:tabLst>
                <a:tab pos="269652" algn="l"/>
              </a:tabLst>
            </a:pPr>
            <a:r>
              <a:rPr lang="en-US" sz="2398" spc="26" dirty="0">
                <a:solidFill>
                  <a:srgbClr val="2F2B20"/>
                </a:solidFill>
                <a:cs typeface="Arial"/>
              </a:rPr>
              <a:t>Create a </a:t>
            </a:r>
            <a:r>
              <a:rPr lang="en-US" sz="2398" spc="26" dirty="0" err="1">
                <a:solidFill>
                  <a:srgbClr val="2F2B20"/>
                </a:solidFill>
                <a:cs typeface="Arial"/>
              </a:rPr>
              <a:t>Slurm</a:t>
            </a:r>
            <a:r>
              <a:rPr lang="en-US" sz="2398" spc="26" dirty="0">
                <a:solidFill>
                  <a:srgbClr val="2F2B20"/>
                </a:solidFill>
                <a:cs typeface="Arial"/>
              </a:rPr>
              <a:t> job script and submit it as a job, </a:t>
            </a:r>
            <a:r>
              <a:rPr lang="en-US" sz="2398" spc="36" dirty="0">
                <a:solidFill>
                  <a:srgbClr val="2F2B20"/>
                </a:solidFill>
                <a:cs typeface="Arial"/>
              </a:rPr>
              <a:t>with </a:t>
            </a:r>
            <a:r>
              <a:rPr lang="en-US" sz="2398" spc="6" dirty="0">
                <a:solidFill>
                  <a:srgbClr val="2F2B20"/>
                </a:solidFill>
                <a:cs typeface="Arial"/>
              </a:rPr>
              <a:t>the </a:t>
            </a:r>
            <a:r>
              <a:rPr lang="en-US" sz="2398" spc="26" dirty="0">
                <a:solidFill>
                  <a:srgbClr val="2F2B20"/>
                </a:solidFill>
                <a:cs typeface="Arial"/>
              </a:rPr>
              <a:t>following</a:t>
            </a:r>
            <a:r>
              <a:rPr lang="en-US" sz="2398" spc="-131" dirty="0">
                <a:solidFill>
                  <a:srgbClr val="2F2B20"/>
                </a:solidFill>
                <a:cs typeface="Arial"/>
              </a:rPr>
              <a:t> </a:t>
            </a:r>
            <a:r>
              <a:rPr lang="en-US" sz="2398" spc="16" dirty="0">
                <a:solidFill>
                  <a:srgbClr val="2F2B20"/>
                </a:solidFill>
                <a:cs typeface="Arial"/>
              </a:rPr>
              <a:t>instructions:</a:t>
            </a:r>
            <a:endParaRPr lang="en-US" sz="2398" dirty="0">
              <a:cs typeface="Arial"/>
            </a:endParaRPr>
          </a:p>
          <a:p>
            <a:pPr>
              <a:spcBef>
                <a:spcPts val="46"/>
              </a:spcBef>
            </a:pPr>
            <a:endParaRPr lang="en-US" sz="3446" dirty="0">
              <a:latin typeface="Times New Roman"/>
              <a:cs typeface="Times New Roman"/>
            </a:endParaRPr>
          </a:p>
          <a:p>
            <a:pPr marL="355307" marR="5075" indent="-342616">
              <a:lnSpc>
                <a:spcPct val="100099"/>
              </a:lnSpc>
              <a:spcBef>
                <a:spcPts val="6"/>
              </a:spcBef>
              <a:buClr>
                <a:srgbClr val="A9A57C"/>
              </a:buClr>
              <a:buAutoNum type="arabicPeriod"/>
              <a:tabLst>
                <a:tab pos="355307" algn="l"/>
              </a:tabLst>
            </a:pPr>
            <a:r>
              <a:rPr lang="en-US" sz="2398" spc="-50" dirty="0">
                <a:solidFill>
                  <a:srgbClr val="2F2B20"/>
                </a:solidFill>
                <a:cs typeface="Arial"/>
              </a:rPr>
              <a:t>Name it ’</a:t>
            </a:r>
            <a:r>
              <a:rPr lang="en-US" sz="2398" spc="-50" dirty="0" err="1">
                <a:solidFill>
                  <a:srgbClr val="2F2B20"/>
                </a:solidFill>
                <a:cs typeface="Arial"/>
              </a:rPr>
              <a:t>submit_sleep.sh</a:t>
            </a:r>
            <a:r>
              <a:rPr lang="en-US" sz="2398" spc="-50" dirty="0">
                <a:solidFill>
                  <a:srgbClr val="2F2B20"/>
                </a:solidFill>
                <a:cs typeface="Arial"/>
              </a:rPr>
              <a:t>’</a:t>
            </a:r>
          </a:p>
          <a:p>
            <a:pPr marL="355307" marR="5075" indent="-342616">
              <a:lnSpc>
                <a:spcPct val="100099"/>
              </a:lnSpc>
              <a:spcBef>
                <a:spcPts val="6"/>
              </a:spcBef>
              <a:buClr>
                <a:srgbClr val="A9A57C"/>
              </a:buClr>
              <a:buAutoNum type="arabicPeriod"/>
              <a:tabLst>
                <a:tab pos="355307" algn="l"/>
              </a:tabLst>
            </a:pPr>
            <a:r>
              <a:rPr lang="en-US" sz="2398" spc="-50" dirty="0">
                <a:solidFill>
                  <a:srgbClr val="2F2B20"/>
                </a:solidFill>
                <a:cs typeface="Arial"/>
              </a:rPr>
              <a:t>The </a:t>
            </a:r>
            <a:r>
              <a:rPr lang="en-US" sz="2398" spc="36" dirty="0">
                <a:solidFill>
                  <a:srgbClr val="2F2B20"/>
                </a:solidFill>
                <a:cs typeface="Arial"/>
              </a:rPr>
              <a:t>job </a:t>
            </a:r>
            <a:r>
              <a:rPr lang="en-US" sz="2398" spc="16" dirty="0">
                <a:solidFill>
                  <a:srgbClr val="2F2B20"/>
                </a:solidFill>
                <a:cs typeface="Arial"/>
              </a:rPr>
              <a:t>should </a:t>
            </a:r>
            <a:r>
              <a:rPr lang="en-US" sz="2398" spc="-6" dirty="0">
                <a:solidFill>
                  <a:srgbClr val="2F2B20"/>
                </a:solidFill>
                <a:cs typeface="Arial"/>
              </a:rPr>
              <a:t>run </a:t>
            </a:r>
            <a:r>
              <a:rPr lang="en-US" sz="2398" spc="26" dirty="0">
                <a:solidFill>
                  <a:srgbClr val="2F2B20"/>
                </a:solidFill>
                <a:cs typeface="Arial"/>
              </a:rPr>
              <a:t>first </a:t>
            </a:r>
            <a:r>
              <a:rPr lang="en-US" sz="2398" spc="6" dirty="0">
                <a:solidFill>
                  <a:srgbClr val="2F2B20"/>
                </a:solidFill>
                <a:cs typeface="Arial"/>
              </a:rPr>
              <a:t>the </a:t>
            </a:r>
            <a:r>
              <a:rPr lang="en-US" sz="2398" spc="16" dirty="0" err="1">
                <a:solidFill>
                  <a:srgbClr val="2F2B20"/>
                </a:solidFill>
                <a:cs typeface="Arial"/>
              </a:rPr>
              <a:t>whoami</a:t>
            </a:r>
            <a:r>
              <a:rPr lang="en-US" sz="2398" spc="16" dirty="0">
                <a:solidFill>
                  <a:srgbClr val="2F2B20"/>
                </a:solidFill>
                <a:cs typeface="Arial"/>
              </a:rPr>
              <a:t> </a:t>
            </a:r>
            <a:r>
              <a:rPr lang="en-US" sz="2398" spc="26" dirty="0">
                <a:solidFill>
                  <a:srgbClr val="2F2B20"/>
                </a:solidFill>
                <a:cs typeface="Arial"/>
              </a:rPr>
              <a:t>command, </a:t>
            </a:r>
            <a:r>
              <a:rPr lang="en-US" sz="2398" dirty="0">
                <a:solidFill>
                  <a:srgbClr val="2F2B20"/>
                </a:solidFill>
                <a:cs typeface="Arial"/>
              </a:rPr>
              <a:t>then</a:t>
            </a:r>
            <a:r>
              <a:rPr lang="en-US" sz="2398" spc="-184" dirty="0">
                <a:solidFill>
                  <a:srgbClr val="2F2B20"/>
                </a:solidFill>
                <a:cs typeface="Arial"/>
              </a:rPr>
              <a:t> </a:t>
            </a:r>
            <a:r>
              <a:rPr lang="en-US" sz="2398" spc="6" dirty="0">
                <a:solidFill>
                  <a:srgbClr val="2F2B20"/>
                </a:solidFill>
                <a:cs typeface="Arial"/>
              </a:rPr>
              <a:t>the Linux </a:t>
            </a:r>
            <a:r>
              <a:rPr lang="en-US" sz="2398" spc="55" dirty="0">
                <a:solidFill>
                  <a:srgbClr val="2F2B20"/>
                </a:solidFill>
                <a:cs typeface="Arial"/>
              </a:rPr>
              <a:t>“sleep” </a:t>
            </a:r>
            <a:r>
              <a:rPr lang="en-US" sz="2398" spc="30" dirty="0">
                <a:solidFill>
                  <a:srgbClr val="2F2B20"/>
                </a:solidFill>
                <a:cs typeface="Arial"/>
              </a:rPr>
              <a:t>command </a:t>
            </a:r>
            <a:r>
              <a:rPr lang="en-US" sz="2398" spc="26" dirty="0">
                <a:solidFill>
                  <a:srgbClr val="2F2B20"/>
                </a:solidFill>
                <a:cs typeface="Arial"/>
              </a:rPr>
              <a:t>for </a:t>
            </a:r>
            <a:r>
              <a:rPr lang="en-US" sz="2398" spc="-6" dirty="0">
                <a:solidFill>
                  <a:srgbClr val="2F2B20"/>
                </a:solidFill>
                <a:cs typeface="Arial"/>
              </a:rPr>
              <a:t>30 </a:t>
            </a:r>
            <a:r>
              <a:rPr lang="en-US" sz="2398" spc="10" dirty="0">
                <a:solidFill>
                  <a:srgbClr val="2F2B20"/>
                </a:solidFill>
                <a:cs typeface="Arial"/>
              </a:rPr>
              <a:t>seconds, </a:t>
            </a:r>
            <a:r>
              <a:rPr lang="en-US" sz="2398" dirty="0">
                <a:solidFill>
                  <a:srgbClr val="2F2B20"/>
                </a:solidFill>
                <a:cs typeface="Arial"/>
              </a:rPr>
              <a:t>then </a:t>
            </a:r>
            <a:r>
              <a:rPr lang="en-US" sz="2398" spc="6" dirty="0">
                <a:solidFill>
                  <a:srgbClr val="2F2B20"/>
                </a:solidFill>
                <a:cs typeface="Arial"/>
              </a:rPr>
              <a:t>the </a:t>
            </a:r>
            <a:r>
              <a:rPr lang="en-US" sz="2398" dirty="0">
                <a:solidFill>
                  <a:srgbClr val="2F2B20"/>
                </a:solidFill>
                <a:cs typeface="Arial"/>
              </a:rPr>
              <a:t>hostname</a:t>
            </a:r>
            <a:r>
              <a:rPr lang="en-US" sz="2398" spc="-16" dirty="0">
                <a:solidFill>
                  <a:srgbClr val="2F2B20"/>
                </a:solidFill>
                <a:cs typeface="Arial"/>
              </a:rPr>
              <a:t> </a:t>
            </a:r>
            <a:r>
              <a:rPr lang="en-US" sz="2398" spc="30" dirty="0">
                <a:solidFill>
                  <a:srgbClr val="2F2B20"/>
                </a:solidFill>
                <a:cs typeface="Arial"/>
              </a:rPr>
              <a:t>command</a:t>
            </a:r>
            <a:endParaRPr lang="en-US" sz="2398" dirty="0">
              <a:cs typeface="Arial"/>
            </a:endParaRPr>
          </a:p>
          <a:p>
            <a:pPr marL="566586" lvl="1" indent="-228411">
              <a:spcBef>
                <a:spcPts val="519"/>
              </a:spcBef>
              <a:buClr>
                <a:srgbClr val="9CBEBD"/>
              </a:buClr>
              <a:tabLst>
                <a:tab pos="565952" algn="l"/>
                <a:tab pos="566586" algn="l"/>
              </a:tabLst>
            </a:pPr>
            <a:r>
              <a:rPr lang="en-US" sz="2198" dirty="0">
                <a:solidFill>
                  <a:srgbClr val="2F2B20"/>
                </a:solidFill>
                <a:cs typeface="Arial"/>
              </a:rPr>
              <a:t>Syntax </a:t>
            </a:r>
            <a:r>
              <a:rPr lang="en-US" sz="2198" spc="16" dirty="0">
                <a:solidFill>
                  <a:srgbClr val="2F2B20"/>
                </a:solidFill>
                <a:cs typeface="Arial"/>
              </a:rPr>
              <a:t>for </a:t>
            </a:r>
            <a:r>
              <a:rPr lang="en-US" sz="2198" spc="-6" dirty="0">
                <a:solidFill>
                  <a:srgbClr val="2F2B20"/>
                </a:solidFill>
                <a:cs typeface="Arial"/>
              </a:rPr>
              <a:t>these Linux</a:t>
            </a:r>
            <a:r>
              <a:rPr lang="en-US" sz="2198" dirty="0">
                <a:solidFill>
                  <a:srgbClr val="2F2B20"/>
                </a:solidFill>
                <a:cs typeface="Arial"/>
              </a:rPr>
              <a:t> </a:t>
            </a:r>
            <a:r>
              <a:rPr lang="en-US" sz="2198" spc="26" dirty="0">
                <a:solidFill>
                  <a:srgbClr val="2F2B20"/>
                </a:solidFill>
                <a:cs typeface="Arial"/>
              </a:rPr>
              <a:t>commands </a:t>
            </a:r>
            <a:r>
              <a:rPr lang="en-US" sz="2198" spc="-40" dirty="0">
                <a:solidFill>
                  <a:srgbClr val="2F2B20"/>
                </a:solidFill>
                <a:cs typeface="Arial"/>
              </a:rPr>
              <a:t>is</a:t>
            </a:r>
            <a:r>
              <a:rPr lang="en-US" sz="2198" spc="16" dirty="0">
                <a:solidFill>
                  <a:srgbClr val="2F2B20"/>
                </a:solidFill>
                <a:cs typeface="Arial"/>
              </a:rPr>
              <a:t>:</a:t>
            </a:r>
            <a:endParaRPr lang="en-US" sz="2198" dirty="0">
              <a:cs typeface="Arial"/>
            </a:endParaRPr>
          </a:p>
          <a:p>
            <a:endParaRPr lang="en-US" dirty="0"/>
          </a:p>
        </p:txBody>
      </p:sp>
      <p:sp>
        <p:nvSpPr>
          <p:cNvPr id="4" name="object 4"/>
          <p:cNvSpPr txBox="1"/>
          <p:nvPr/>
        </p:nvSpPr>
        <p:spPr>
          <a:xfrm>
            <a:off x="3443660" y="4618176"/>
            <a:ext cx="3407899" cy="1349589"/>
          </a:xfrm>
          <a:prstGeom prst="rect">
            <a:avLst/>
          </a:prstGeom>
        </p:spPr>
        <p:txBody>
          <a:bodyPr vert="horz" wrap="square" lIns="0" tIns="12689" rIns="0" bIns="0" rtlCol="0">
            <a:spAutoFit/>
          </a:bodyPr>
          <a:lstStyle/>
          <a:p>
            <a:pPr marL="12689" marR="5075">
              <a:lnSpc>
                <a:spcPct val="120400"/>
              </a:lnSpc>
              <a:spcBef>
                <a:spcPts val="99"/>
              </a:spcBef>
            </a:pPr>
            <a:r>
              <a:rPr sz="2400" spc="-6" dirty="0" err="1">
                <a:solidFill>
                  <a:srgbClr val="2F2B20"/>
                </a:solidFill>
                <a:latin typeface="Courier New"/>
                <a:cs typeface="Courier New"/>
              </a:rPr>
              <a:t>whoami</a:t>
            </a:r>
            <a:r>
              <a:rPr sz="2400" spc="-6" dirty="0">
                <a:solidFill>
                  <a:srgbClr val="2F2B20"/>
                </a:solidFill>
                <a:latin typeface="Courier New"/>
                <a:cs typeface="Courier New"/>
              </a:rPr>
              <a:t>  </a:t>
            </a:r>
            <a:endParaRPr lang="en-US" sz="2400" spc="-6" dirty="0">
              <a:solidFill>
                <a:srgbClr val="2F2B20"/>
              </a:solidFill>
              <a:latin typeface="Courier New"/>
              <a:cs typeface="Courier New"/>
            </a:endParaRPr>
          </a:p>
          <a:p>
            <a:pPr marL="12689" marR="5075">
              <a:lnSpc>
                <a:spcPct val="120400"/>
              </a:lnSpc>
              <a:spcBef>
                <a:spcPts val="99"/>
              </a:spcBef>
            </a:pPr>
            <a:r>
              <a:rPr sz="2400" spc="-6" dirty="0">
                <a:solidFill>
                  <a:srgbClr val="2F2B20"/>
                </a:solidFill>
                <a:latin typeface="Courier New"/>
                <a:cs typeface="Courier New"/>
              </a:rPr>
              <a:t>sleep</a:t>
            </a:r>
            <a:r>
              <a:rPr sz="2400" spc="-99" dirty="0">
                <a:solidFill>
                  <a:srgbClr val="2F2B20"/>
                </a:solidFill>
                <a:latin typeface="Courier New"/>
                <a:cs typeface="Courier New"/>
              </a:rPr>
              <a:t> </a:t>
            </a:r>
            <a:r>
              <a:rPr sz="2400" spc="-6" dirty="0">
                <a:solidFill>
                  <a:srgbClr val="2F2B20"/>
                </a:solidFill>
                <a:latin typeface="Courier New"/>
                <a:cs typeface="Courier New"/>
              </a:rPr>
              <a:t>30  </a:t>
            </a:r>
            <a:endParaRPr lang="en-US" sz="2400" spc="-6" dirty="0">
              <a:solidFill>
                <a:srgbClr val="2F2B20"/>
              </a:solidFill>
              <a:latin typeface="Courier New"/>
              <a:cs typeface="Courier New"/>
            </a:endParaRPr>
          </a:p>
          <a:p>
            <a:pPr marL="12689" marR="5075">
              <a:lnSpc>
                <a:spcPct val="120400"/>
              </a:lnSpc>
              <a:spcBef>
                <a:spcPts val="99"/>
              </a:spcBef>
            </a:pPr>
            <a:r>
              <a:rPr sz="2400" spc="-6" dirty="0">
                <a:solidFill>
                  <a:srgbClr val="2F2B20"/>
                </a:solidFill>
                <a:latin typeface="Courier New"/>
                <a:cs typeface="Courier New"/>
              </a:rPr>
              <a:t>hostname</a:t>
            </a:r>
            <a:endParaRPr sz="2400" dirty="0">
              <a:latin typeface="Courier New"/>
              <a:cs typeface="Courier New"/>
            </a:endParaRPr>
          </a:p>
        </p:txBody>
      </p:sp>
      <p:sp>
        <p:nvSpPr>
          <p:cNvPr id="3" name="Date Placeholder 2">
            <a:extLst>
              <a:ext uri="{FF2B5EF4-FFF2-40B4-BE49-F238E27FC236}">
                <a16:creationId xmlns:a16="http://schemas.microsoft.com/office/drawing/2014/main" id="{2569C37A-12D3-DA4F-A2B7-52FEC6A8AC16}"/>
              </a:ext>
            </a:extLst>
          </p:cNvPr>
          <p:cNvSpPr>
            <a:spLocks noGrp="1"/>
          </p:cNvSpPr>
          <p:nvPr>
            <p:ph type="dt" sz="half" idx="10"/>
          </p:nvPr>
        </p:nvSpPr>
        <p:spPr/>
        <p:txBody>
          <a:bodyPr/>
          <a:lstStyle/>
          <a:p>
            <a:fld id="{55148E86-E845-044F-9CB1-4040DF1371C2}" type="datetime1">
              <a:rPr lang="en-US" smtClean="0"/>
              <a:t>10/15/18</a:t>
            </a:fld>
            <a:endParaRPr lang="en-US"/>
          </a:p>
        </p:txBody>
      </p:sp>
      <p:sp>
        <p:nvSpPr>
          <p:cNvPr id="5" name="Footer Placeholder 4">
            <a:extLst>
              <a:ext uri="{FF2B5EF4-FFF2-40B4-BE49-F238E27FC236}">
                <a16:creationId xmlns:a16="http://schemas.microsoft.com/office/drawing/2014/main" id="{AE862D69-85CA-0445-B4DA-0C70A0D57D21}"/>
              </a:ext>
            </a:extLst>
          </p:cNvPr>
          <p:cNvSpPr>
            <a:spLocks noGrp="1"/>
          </p:cNvSpPr>
          <p:nvPr>
            <p:ph type="ftr" sz="quarter" idx="11"/>
          </p:nvPr>
        </p:nvSpPr>
        <p:spPr/>
        <p:txBody>
          <a:bodyPr/>
          <a:lstStyle/>
          <a:p>
            <a:r>
              <a:rPr lang="en-US"/>
              <a:t>Job Submission and Load Balancer</a:t>
            </a:r>
          </a:p>
        </p:txBody>
      </p:sp>
      <p:sp>
        <p:nvSpPr>
          <p:cNvPr id="6" name="Slide Number Placeholder 5">
            <a:extLst>
              <a:ext uri="{FF2B5EF4-FFF2-40B4-BE49-F238E27FC236}">
                <a16:creationId xmlns:a16="http://schemas.microsoft.com/office/drawing/2014/main" id="{9D6605CA-ACB4-6A4F-87A5-2574EB7C33EC}"/>
              </a:ext>
            </a:extLst>
          </p:cNvPr>
          <p:cNvSpPr>
            <a:spLocks noGrp="1"/>
          </p:cNvSpPr>
          <p:nvPr>
            <p:ph type="sldNum" sz="quarter" idx="12"/>
          </p:nvPr>
        </p:nvSpPr>
        <p:spPr/>
        <p:txBody>
          <a:bodyPr/>
          <a:lstStyle/>
          <a:p>
            <a:fld id="{DD321DBF-325B-3546-BAAF-4F6E3B3181FF}" type="slidenum">
              <a:rPr lang="en-US" smtClean="0"/>
              <a:t>15</a:t>
            </a:fld>
            <a:endParaRPr lang="en-US"/>
          </a:p>
        </p:txBody>
      </p:sp>
    </p:spTree>
    <p:extLst>
      <p:ext uri="{BB962C8B-B14F-4D97-AF65-F5344CB8AC3E}">
        <p14:creationId xmlns:p14="http://schemas.microsoft.com/office/powerpoint/2010/main" val="1680931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Submit_sleep.sh</a:t>
            </a:r>
            <a:endParaRPr lang="en-US" dirty="0"/>
          </a:p>
        </p:txBody>
      </p:sp>
      <p:sp>
        <p:nvSpPr>
          <p:cNvPr id="6" name="object 6"/>
          <p:cNvSpPr txBox="1"/>
          <p:nvPr/>
        </p:nvSpPr>
        <p:spPr>
          <a:xfrm>
            <a:off x="924072" y="4142182"/>
            <a:ext cx="3493705" cy="528147"/>
          </a:xfrm>
          <a:prstGeom prst="rect">
            <a:avLst/>
          </a:prstGeom>
        </p:spPr>
        <p:txBody>
          <a:bodyPr vert="horz" wrap="square" lIns="0" tIns="12689" rIns="0" bIns="0" rtlCol="0">
            <a:spAutoFit/>
          </a:bodyPr>
          <a:lstStyle/>
          <a:p>
            <a:pPr marL="12689" marR="5075">
              <a:lnSpc>
                <a:spcPct val="119000"/>
              </a:lnSpc>
              <a:spcBef>
                <a:spcPts val="99"/>
              </a:spcBef>
            </a:pPr>
            <a:r>
              <a:rPr sz="1400" dirty="0">
                <a:solidFill>
                  <a:srgbClr val="2F2B20"/>
                </a:solidFill>
                <a:latin typeface="Courier New" panose="02070309020205020404" pitchFamily="49" charset="0"/>
                <a:cs typeface="Courier New" panose="02070309020205020404" pitchFamily="49" charset="0"/>
              </a:rPr>
              <a:t># </a:t>
            </a:r>
            <a:r>
              <a:rPr sz="1400" spc="-6" dirty="0">
                <a:solidFill>
                  <a:srgbClr val="2F2B20"/>
                </a:solidFill>
                <a:latin typeface="Courier New" panose="02070309020205020404" pitchFamily="49" charset="0"/>
                <a:cs typeface="Courier New" panose="02070309020205020404" pitchFamily="49" charset="0"/>
              </a:rPr>
              <a:t>purge all</a:t>
            </a:r>
            <a:r>
              <a:rPr sz="1400" spc="-113" dirty="0">
                <a:solidFill>
                  <a:srgbClr val="2F2B20"/>
                </a:solidFill>
                <a:latin typeface="Courier New" panose="02070309020205020404" pitchFamily="49" charset="0"/>
                <a:cs typeface="Courier New" panose="02070309020205020404" pitchFamily="49" charset="0"/>
              </a:rPr>
              <a:t> </a:t>
            </a:r>
            <a:r>
              <a:rPr sz="1400" spc="-6" dirty="0">
                <a:solidFill>
                  <a:srgbClr val="2F2B20"/>
                </a:solidFill>
                <a:latin typeface="Courier New" panose="02070309020205020404" pitchFamily="49" charset="0"/>
                <a:cs typeface="Courier New" panose="02070309020205020404" pitchFamily="49" charset="0"/>
              </a:rPr>
              <a:t>existing</a:t>
            </a:r>
            <a:r>
              <a:rPr lang="en-US" sz="1400" spc="-6" dirty="0">
                <a:solidFill>
                  <a:srgbClr val="2F2B20"/>
                </a:solidFill>
                <a:latin typeface="Courier New" panose="02070309020205020404" pitchFamily="49" charset="0"/>
                <a:cs typeface="Courier New" panose="02070309020205020404" pitchFamily="49" charset="0"/>
              </a:rPr>
              <a:t> modules</a:t>
            </a:r>
          </a:p>
          <a:p>
            <a:pPr marL="12689" marR="5075">
              <a:lnSpc>
                <a:spcPct val="119000"/>
              </a:lnSpc>
              <a:spcBef>
                <a:spcPts val="99"/>
              </a:spcBef>
            </a:pPr>
            <a:r>
              <a:rPr sz="1400" spc="-6" dirty="0">
                <a:solidFill>
                  <a:srgbClr val="2F2B20"/>
                </a:solidFill>
                <a:latin typeface="Courier New" panose="02070309020205020404" pitchFamily="49" charset="0"/>
                <a:cs typeface="Courier New" panose="02070309020205020404" pitchFamily="49" charset="0"/>
              </a:rPr>
              <a:t>module</a:t>
            </a:r>
            <a:r>
              <a:rPr sz="1400" spc="-26" dirty="0">
                <a:solidFill>
                  <a:srgbClr val="2F2B20"/>
                </a:solidFill>
                <a:latin typeface="Courier New" panose="02070309020205020404" pitchFamily="49" charset="0"/>
                <a:cs typeface="Courier New" panose="02070309020205020404" pitchFamily="49" charset="0"/>
              </a:rPr>
              <a:t> </a:t>
            </a:r>
            <a:r>
              <a:rPr sz="1400" spc="-6" dirty="0">
                <a:solidFill>
                  <a:srgbClr val="2F2B20"/>
                </a:solidFill>
                <a:latin typeface="Courier New" panose="02070309020205020404" pitchFamily="49" charset="0"/>
                <a:cs typeface="Courier New" panose="02070309020205020404" pitchFamily="49" charset="0"/>
              </a:rPr>
              <a:t>purge</a:t>
            </a:r>
            <a:endParaRPr sz="1400" dirty="0">
              <a:latin typeface="Courier New" panose="02070309020205020404" pitchFamily="49" charset="0"/>
              <a:cs typeface="Courier New" panose="02070309020205020404" pitchFamily="49" charset="0"/>
            </a:endParaRPr>
          </a:p>
        </p:txBody>
      </p:sp>
      <p:sp>
        <p:nvSpPr>
          <p:cNvPr id="7" name="object 7"/>
          <p:cNvSpPr txBox="1"/>
          <p:nvPr/>
        </p:nvSpPr>
        <p:spPr>
          <a:xfrm>
            <a:off x="924072" y="4853213"/>
            <a:ext cx="4792284" cy="1348051"/>
          </a:xfrm>
          <a:prstGeom prst="rect">
            <a:avLst/>
          </a:prstGeom>
        </p:spPr>
        <p:txBody>
          <a:bodyPr vert="horz" wrap="square" lIns="0" tIns="10150" rIns="0" bIns="0" rtlCol="0">
            <a:spAutoFit/>
          </a:bodyPr>
          <a:lstStyle/>
          <a:p>
            <a:r>
              <a:rPr lang="en-US" sz="1400" dirty="0">
                <a:latin typeface="Courier New" panose="02070309020205020404" pitchFamily="49" charset="0"/>
                <a:cs typeface="Courier New" panose="02070309020205020404" pitchFamily="49" charset="0"/>
              </a:rPr>
              <a:t>echo "I am" `</a:t>
            </a:r>
            <a:r>
              <a:rPr lang="en-US" sz="1400" dirty="0" err="1">
                <a:latin typeface="Courier New" panose="02070309020205020404" pitchFamily="49" charset="0"/>
                <a:cs typeface="Courier New" panose="02070309020205020404" pitchFamily="49" charset="0"/>
              </a:rPr>
              <a:t>whoami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echo "Running on host" `hostname`</a:t>
            </a:r>
          </a:p>
          <a:p>
            <a:r>
              <a:rPr lang="en-US" sz="1400" dirty="0">
                <a:latin typeface="Courier New" panose="02070309020205020404" pitchFamily="49" charset="0"/>
                <a:cs typeface="Courier New" panose="02070309020205020404" pitchFamily="49" charset="0"/>
              </a:rPr>
              <a:t>echo "Starting Sleep"</a:t>
            </a:r>
          </a:p>
          <a:p>
            <a:r>
              <a:rPr lang="en-US" sz="1400" dirty="0">
                <a:latin typeface="Courier New" panose="02070309020205020404" pitchFamily="49" charset="0"/>
                <a:cs typeface="Courier New" panose="02070309020205020404" pitchFamily="49" charset="0"/>
              </a:rPr>
              <a:t>sleep 30</a:t>
            </a:r>
          </a:p>
          <a:p>
            <a:r>
              <a:rPr lang="en-US" sz="1400" dirty="0">
                <a:latin typeface="Courier New" panose="02070309020205020404" pitchFamily="49" charset="0"/>
                <a:cs typeface="Courier New" panose="02070309020205020404" pitchFamily="49" charset="0"/>
              </a:rPr>
              <a:t>echo "Ending Sleep. Exiting Job!"</a:t>
            </a:r>
          </a:p>
          <a:p>
            <a:pPr marL="12689" marR="5075">
              <a:lnSpc>
                <a:spcPct val="120100"/>
              </a:lnSpc>
              <a:spcBef>
                <a:spcPts val="79"/>
              </a:spcBef>
            </a:pPr>
            <a:endParaRPr sz="1400"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7F90FA48-8661-2B4D-AFF2-B4F977F53A69}"/>
              </a:ext>
            </a:extLst>
          </p:cNvPr>
          <p:cNvSpPr>
            <a:spLocks noGrp="1"/>
          </p:cNvSpPr>
          <p:nvPr>
            <p:ph type="dt" sz="half" idx="10"/>
          </p:nvPr>
        </p:nvSpPr>
        <p:spPr/>
        <p:txBody>
          <a:bodyPr/>
          <a:lstStyle/>
          <a:p>
            <a:fld id="{CE5BC09A-0391-E14D-B203-CF74A79BADF8}" type="datetime1">
              <a:rPr lang="en-US" smtClean="0"/>
              <a:t>10/15/18</a:t>
            </a:fld>
            <a:endParaRPr lang="en-US"/>
          </a:p>
        </p:txBody>
      </p:sp>
      <p:sp>
        <p:nvSpPr>
          <p:cNvPr id="5" name="Footer Placeholder 4">
            <a:extLst>
              <a:ext uri="{FF2B5EF4-FFF2-40B4-BE49-F238E27FC236}">
                <a16:creationId xmlns:a16="http://schemas.microsoft.com/office/drawing/2014/main" id="{C1777197-4E31-724C-A9E0-91962D596262}"/>
              </a:ext>
            </a:extLst>
          </p:cNvPr>
          <p:cNvSpPr>
            <a:spLocks noGrp="1"/>
          </p:cNvSpPr>
          <p:nvPr>
            <p:ph type="ftr" sz="quarter" idx="11"/>
          </p:nvPr>
        </p:nvSpPr>
        <p:spPr/>
        <p:txBody>
          <a:bodyPr/>
          <a:lstStyle/>
          <a:p>
            <a:r>
              <a:rPr lang="en-US"/>
              <a:t>Job Submission and Load Balancer</a:t>
            </a:r>
          </a:p>
        </p:txBody>
      </p:sp>
      <p:sp>
        <p:nvSpPr>
          <p:cNvPr id="8" name="Slide Number Placeholder 7">
            <a:extLst>
              <a:ext uri="{FF2B5EF4-FFF2-40B4-BE49-F238E27FC236}">
                <a16:creationId xmlns:a16="http://schemas.microsoft.com/office/drawing/2014/main" id="{80500C11-9C37-104F-978C-5928C5D3DCAB}"/>
              </a:ext>
            </a:extLst>
          </p:cNvPr>
          <p:cNvSpPr>
            <a:spLocks noGrp="1"/>
          </p:cNvSpPr>
          <p:nvPr>
            <p:ph type="sldNum" sz="quarter" idx="12"/>
          </p:nvPr>
        </p:nvSpPr>
        <p:spPr/>
        <p:txBody>
          <a:bodyPr/>
          <a:lstStyle/>
          <a:p>
            <a:fld id="{DD321DBF-325B-3546-BAAF-4F6E3B3181FF}" type="slidenum">
              <a:rPr lang="en-US" smtClean="0"/>
              <a:t>16</a:t>
            </a:fld>
            <a:endParaRPr lang="en-US"/>
          </a:p>
        </p:txBody>
      </p:sp>
      <p:sp>
        <p:nvSpPr>
          <p:cNvPr id="9" name="object 3">
            <a:extLst>
              <a:ext uri="{FF2B5EF4-FFF2-40B4-BE49-F238E27FC236}">
                <a16:creationId xmlns:a16="http://schemas.microsoft.com/office/drawing/2014/main" id="{BA78AE3E-EAFE-FC4B-9BE9-945DF934F9BF}"/>
              </a:ext>
            </a:extLst>
          </p:cNvPr>
          <p:cNvSpPr txBox="1"/>
          <p:nvPr/>
        </p:nvSpPr>
        <p:spPr>
          <a:xfrm>
            <a:off x="924072" y="1454713"/>
            <a:ext cx="10429728" cy="2504585"/>
          </a:xfrm>
          <a:prstGeom prst="rect">
            <a:avLst/>
          </a:prstGeom>
        </p:spPr>
        <p:txBody>
          <a:bodyPr vert="horz" wrap="square" lIns="0" tIns="6403" rIns="0" bIns="0" rtlCol="0">
            <a:spAutoFit/>
          </a:bodyPr>
          <a:lstStyle/>
          <a:p>
            <a:pPr marL="6403">
              <a:spcBef>
                <a:spcPts val="50"/>
              </a:spcBef>
            </a:pPr>
            <a:r>
              <a:rPr lang="en-US" sz="1400" spc="-3" dirty="0">
                <a:solidFill>
                  <a:srgbClr val="2F2B20"/>
                </a:solidFill>
                <a:latin typeface="Courier New"/>
                <a:cs typeface="Courier New"/>
              </a:rPr>
              <a:t>#!/bin/bash</a:t>
            </a:r>
          </a:p>
          <a:p>
            <a:pPr marL="6403">
              <a:spcBef>
                <a:spcPts val="50"/>
              </a:spcBef>
            </a:pPr>
            <a:r>
              <a:rPr lang="en-US" sz="1400" spc="-3" dirty="0">
                <a:solidFill>
                  <a:srgbClr val="2F2B20"/>
                </a:solidFill>
                <a:latin typeface="Courier New"/>
                <a:cs typeface="Courier New"/>
              </a:rPr>
              <a:t>#SBATCH --nodes=1                       	# Number of requested nodes</a:t>
            </a:r>
          </a:p>
          <a:p>
            <a:pPr marL="6403">
              <a:spcBef>
                <a:spcPts val="50"/>
              </a:spcBef>
            </a:pPr>
            <a:r>
              <a:rPr lang="en-US" sz="1400" spc="-3" dirty="0">
                <a:solidFill>
                  <a:srgbClr val="2F2B20"/>
                </a:solidFill>
                <a:latin typeface="Courier New"/>
                <a:cs typeface="Courier New"/>
              </a:rPr>
              <a:t>#SBATCH --</a:t>
            </a:r>
            <a:r>
              <a:rPr lang="en-US" sz="1400" spc="-3" dirty="0" err="1">
                <a:solidFill>
                  <a:srgbClr val="2F2B20"/>
                </a:solidFill>
                <a:latin typeface="Courier New"/>
                <a:cs typeface="Courier New"/>
              </a:rPr>
              <a:t>ntasks</a:t>
            </a:r>
            <a:r>
              <a:rPr lang="en-US" sz="1400" spc="-3" dirty="0">
                <a:solidFill>
                  <a:srgbClr val="2F2B20"/>
                </a:solidFill>
                <a:latin typeface="Courier New"/>
                <a:cs typeface="Courier New"/>
              </a:rPr>
              <a:t>=1                      	# Number of requested tasks</a:t>
            </a:r>
          </a:p>
          <a:p>
            <a:pPr marL="6403">
              <a:spcBef>
                <a:spcPts val="50"/>
              </a:spcBef>
            </a:pPr>
            <a:r>
              <a:rPr lang="en-US" sz="1400" spc="-3" dirty="0">
                <a:solidFill>
                  <a:srgbClr val="2F2B20"/>
                </a:solidFill>
                <a:latin typeface="Courier New"/>
                <a:cs typeface="Courier New"/>
              </a:rPr>
              <a:t>#SBATCH --time=0:01:00                  	# Max wall time</a:t>
            </a:r>
          </a:p>
          <a:p>
            <a:pPr marL="6403">
              <a:spcBef>
                <a:spcPts val="50"/>
              </a:spcBef>
            </a:pPr>
            <a:r>
              <a:rPr lang="en-US" sz="1400" spc="-3" dirty="0">
                <a:solidFill>
                  <a:srgbClr val="2F2B20"/>
                </a:solidFill>
                <a:latin typeface="Courier New"/>
                <a:cs typeface="Courier New"/>
              </a:rPr>
              <a:t>#SBATCH --</a:t>
            </a:r>
            <a:r>
              <a:rPr lang="en-US" sz="1400" spc="-3" dirty="0" err="1">
                <a:solidFill>
                  <a:srgbClr val="2F2B20"/>
                </a:solidFill>
                <a:latin typeface="Courier New"/>
                <a:cs typeface="Courier New"/>
              </a:rPr>
              <a:t>qos</a:t>
            </a:r>
            <a:r>
              <a:rPr lang="en-US" sz="1400" spc="-3" dirty="0">
                <a:solidFill>
                  <a:srgbClr val="2F2B20"/>
                </a:solidFill>
                <a:latin typeface="Courier New"/>
                <a:cs typeface="Courier New"/>
              </a:rPr>
              <a:t>=testing                   	# Specify QOS</a:t>
            </a:r>
          </a:p>
          <a:p>
            <a:pPr marL="6403">
              <a:spcBef>
                <a:spcPts val="50"/>
              </a:spcBef>
            </a:pPr>
            <a:r>
              <a:rPr lang="en-US" sz="1400" spc="-3" dirty="0">
                <a:solidFill>
                  <a:srgbClr val="2F2B20"/>
                </a:solidFill>
                <a:latin typeface="Courier New"/>
                <a:cs typeface="Courier New"/>
              </a:rPr>
              <a:t>#SBATCH --partition=</a:t>
            </a:r>
            <a:r>
              <a:rPr lang="en-US" sz="1400" spc="-3" dirty="0" err="1">
                <a:solidFill>
                  <a:srgbClr val="2F2B20"/>
                </a:solidFill>
                <a:latin typeface="Courier New"/>
                <a:cs typeface="Courier New"/>
              </a:rPr>
              <a:t>shas</a:t>
            </a:r>
            <a:r>
              <a:rPr lang="en-US" sz="1400" spc="-3" dirty="0">
                <a:solidFill>
                  <a:srgbClr val="2F2B20"/>
                </a:solidFill>
                <a:latin typeface="Courier New"/>
                <a:cs typeface="Courier New"/>
              </a:rPr>
              <a:t>-testing		# Specify Summit Haswell nodes</a:t>
            </a:r>
          </a:p>
          <a:p>
            <a:pPr marL="6403">
              <a:spcBef>
                <a:spcPts val="50"/>
              </a:spcBef>
            </a:pPr>
            <a:r>
              <a:rPr lang="en-US" sz="1400" spc="-3" dirty="0">
                <a:solidFill>
                  <a:srgbClr val="2F2B20"/>
                </a:solidFill>
                <a:latin typeface="Courier New"/>
                <a:cs typeface="Courier New"/>
              </a:rPr>
              <a:t>#SBATCH --output=sleep_%</a:t>
            </a:r>
            <a:r>
              <a:rPr lang="en-US" sz="1400" spc="-3" dirty="0" err="1">
                <a:solidFill>
                  <a:srgbClr val="2F2B20"/>
                </a:solidFill>
                <a:latin typeface="Courier New"/>
                <a:cs typeface="Courier New"/>
              </a:rPr>
              <a:t>j.out</a:t>
            </a:r>
            <a:r>
              <a:rPr lang="en-US" sz="1400" spc="-3" dirty="0">
                <a:solidFill>
                  <a:srgbClr val="2F2B20"/>
                </a:solidFill>
                <a:latin typeface="Courier New"/>
                <a:cs typeface="Courier New"/>
              </a:rPr>
              <a:t>		# Rename standard output file</a:t>
            </a:r>
          </a:p>
          <a:p>
            <a:pPr marL="6403">
              <a:spcBef>
                <a:spcPts val="50"/>
              </a:spcBef>
            </a:pPr>
            <a:r>
              <a:rPr lang="en-US" sz="1400" spc="-3" dirty="0">
                <a:solidFill>
                  <a:srgbClr val="2F2B20"/>
                </a:solidFill>
                <a:latin typeface="Courier New"/>
                <a:cs typeface="Courier New"/>
              </a:rPr>
              <a:t>#SBATCH --job-name=sleep			# Job submission name</a:t>
            </a:r>
          </a:p>
          <a:p>
            <a:pPr marL="6403">
              <a:spcBef>
                <a:spcPts val="50"/>
              </a:spcBef>
            </a:pPr>
            <a:r>
              <a:rPr lang="en-US" sz="1400" spc="-3" dirty="0">
                <a:solidFill>
                  <a:srgbClr val="2F2B20"/>
                </a:solidFill>
                <a:latin typeface="Courier New"/>
                <a:cs typeface="Courier New"/>
              </a:rPr>
              <a:t>#SBATCH --mail-type=end			# Email you when the job ends</a:t>
            </a:r>
          </a:p>
          <a:p>
            <a:pPr marL="6403">
              <a:spcBef>
                <a:spcPts val="50"/>
              </a:spcBef>
            </a:pPr>
            <a:r>
              <a:rPr lang="en-US" sz="1400" spc="-3" dirty="0">
                <a:solidFill>
                  <a:srgbClr val="2F2B20"/>
                </a:solidFill>
                <a:latin typeface="Courier New"/>
                <a:cs typeface="Courier New"/>
              </a:rPr>
              <a:t>#SBATCH --mail-user=&lt;user&gt;@</a:t>
            </a:r>
            <a:r>
              <a:rPr lang="en-US" sz="1400" spc="-3" dirty="0" err="1">
                <a:solidFill>
                  <a:srgbClr val="2F2B20"/>
                </a:solidFill>
                <a:latin typeface="Courier New"/>
                <a:cs typeface="Courier New"/>
              </a:rPr>
              <a:t>colorado.edu</a:t>
            </a:r>
            <a:r>
              <a:rPr lang="en-US" sz="1400" spc="-3" dirty="0">
                <a:solidFill>
                  <a:srgbClr val="2F2B20"/>
                </a:solidFill>
                <a:latin typeface="Courier New"/>
                <a:cs typeface="Courier New"/>
              </a:rPr>
              <a:t>	# Email address to send to</a:t>
            </a:r>
          </a:p>
          <a:p>
            <a:pPr marL="6403">
              <a:spcBef>
                <a:spcPts val="50"/>
              </a:spcBef>
            </a:pPr>
            <a:r>
              <a:rPr lang="en-US" sz="1400" spc="-3" dirty="0">
                <a:solidFill>
                  <a:srgbClr val="2F2B20"/>
                </a:solidFill>
                <a:latin typeface="Courier New"/>
                <a:cs typeface="Courier New"/>
              </a:rPr>
              <a:t>#SBATCH --reservation=tutorial1		# Reservation (workshop only)</a:t>
            </a:r>
            <a:endParaRPr sz="1400" dirty="0">
              <a:latin typeface="Courier New"/>
              <a:cs typeface="Courier New"/>
            </a:endParaRPr>
          </a:p>
        </p:txBody>
      </p:sp>
    </p:spTree>
    <p:extLst>
      <p:ext uri="{BB962C8B-B14F-4D97-AF65-F5344CB8AC3E}">
        <p14:creationId xmlns:p14="http://schemas.microsoft.com/office/powerpoint/2010/main" val="2582689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an external program</a:t>
            </a:r>
            <a:endParaRPr lang="en-US" dirty="0"/>
          </a:p>
        </p:txBody>
      </p:sp>
      <p:sp>
        <p:nvSpPr>
          <p:cNvPr id="10" name="Content Placeholder 9">
            <a:extLst>
              <a:ext uri="{FF2B5EF4-FFF2-40B4-BE49-F238E27FC236}">
                <a16:creationId xmlns:a16="http://schemas.microsoft.com/office/drawing/2014/main" id="{754C0039-3066-284D-B7D3-4F5D8CD8F1D7}"/>
              </a:ext>
            </a:extLst>
          </p:cNvPr>
          <p:cNvSpPr>
            <a:spLocks noGrp="1"/>
          </p:cNvSpPr>
          <p:nvPr>
            <p:ph idx="1"/>
          </p:nvPr>
        </p:nvSpPr>
        <p:spPr/>
        <p:txBody>
          <a:bodyPr/>
          <a:lstStyle/>
          <a:p>
            <a:pPr marL="241100" indent="-228411">
              <a:spcBef>
                <a:spcPts val="650"/>
              </a:spcBef>
              <a:buClr>
                <a:srgbClr val="A9A57C"/>
              </a:buClr>
              <a:tabLst>
                <a:tab pos="241100" algn="l"/>
              </a:tabLst>
            </a:pPr>
            <a:r>
              <a:rPr lang="en-US" spc="-6" dirty="0">
                <a:solidFill>
                  <a:srgbClr val="2F2B20"/>
                </a:solidFill>
                <a:cs typeface="Arial"/>
              </a:rPr>
              <a:t>Let’s run </a:t>
            </a:r>
            <a:r>
              <a:rPr lang="en-US" spc="-50" dirty="0">
                <a:solidFill>
                  <a:srgbClr val="2F2B20"/>
                </a:solidFill>
                <a:cs typeface="Arial"/>
              </a:rPr>
              <a:t>a </a:t>
            </a:r>
            <a:r>
              <a:rPr lang="en-US" spc="26" dirty="0" err="1">
                <a:solidFill>
                  <a:srgbClr val="2F2B20"/>
                </a:solidFill>
                <a:cs typeface="Arial"/>
              </a:rPr>
              <a:t>Matlab</a:t>
            </a:r>
            <a:r>
              <a:rPr lang="en-US" spc="16" dirty="0">
                <a:solidFill>
                  <a:srgbClr val="2F2B20"/>
                </a:solidFill>
                <a:cs typeface="Arial"/>
              </a:rPr>
              <a:t> </a:t>
            </a:r>
            <a:r>
              <a:rPr lang="en-US" spc="10" dirty="0">
                <a:solidFill>
                  <a:srgbClr val="2F2B20"/>
                </a:solidFill>
                <a:cs typeface="Arial"/>
              </a:rPr>
              <a:t>program</a:t>
            </a:r>
            <a:endParaRPr lang="en-US" dirty="0">
              <a:cs typeface="Arial"/>
            </a:endParaRPr>
          </a:p>
          <a:p>
            <a:pPr marL="241100" indent="-228411">
              <a:spcBef>
                <a:spcPts val="555"/>
              </a:spcBef>
              <a:buClr>
                <a:srgbClr val="A9A57C"/>
              </a:buClr>
              <a:tabLst>
                <a:tab pos="241100" algn="l"/>
              </a:tabLst>
            </a:pPr>
            <a:r>
              <a:rPr lang="en-US" spc="-113" dirty="0">
                <a:solidFill>
                  <a:srgbClr val="2F2B20"/>
                </a:solidFill>
                <a:cs typeface="Arial"/>
              </a:rPr>
              <a:t>We </a:t>
            </a:r>
            <a:r>
              <a:rPr lang="en-US" spc="16" dirty="0">
                <a:solidFill>
                  <a:srgbClr val="2F2B20"/>
                </a:solidFill>
                <a:cs typeface="Arial"/>
              </a:rPr>
              <a:t>will </a:t>
            </a:r>
            <a:r>
              <a:rPr lang="en-US" spc="-6" dirty="0">
                <a:solidFill>
                  <a:srgbClr val="2F2B20"/>
                </a:solidFill>
                <a:cs typeface="Arial"/>
              </a:rPr>
              <a:t>run </a:t>
            </a:r>
            <a:r>
              <a:rPr lang="en-US" spc="6" dirty="0">
                <a:solidFill>
                  <a:srgbClr val="2F2B20"/>
                </a:solidFill>
                <a:cs typeface="Arial"/>
              </a:rPr>
              <a:t>the </a:t>
            </a:r>
            <a:r>
              <a:rPr lang="en-US" spc="36" dirty="0">
                <a:solidFill>
                  <a:srgbClr val="2F2B20"/>
                </a:solidFill>
                <a:cs typeface="Arial"/>
              </a:rPr>
              <a:t>batch script</a:t>
            </a:r>
            <a:r>
              <a:rPr lang="en-US" spc="-20" dirty="0">
                <a:solidFill>
                  <a:srgbClr val="2F2B20"/>
                </a:solidFill>
                <a:cs typeface="Arial"/>
              </a:rPr>
              <a:t> </a:t>
            </a:r>
            <a:r>
              <a:rPr lang="en-US" spc="-20" dirty="0" err="1">
                <a:solidFill>
                  <a:srgbClr val="2F2B20"/>
                </a:solidFill>
                <a:cs typeface="Arial"/>
              </a:rPr>
              <a:t>submit_</a:t>
            </a:r>
            <a:r>
              <a:rPr lang="en-US" spc="6" dirty="0" err="1">
                <a:solidFill>
                  <a:srgbClr val="2F2B20"/>
                </a:solidFill>
                <a:cs typeface="Arial"/>
              </a:rPr>
              <a:t>matlab.sh</a:t>
            </a:r>
            <a:endParaRPr lang="en-US" dirty="0">
              <a:cs typeface="Arial"/>
            </a:endParaRPr>
          </a:p>
          <a:p>
            <a:pPr marL="241100" indent="-228411">
              <a:spcBef>
                <a:spcPts val="585"/>
              </a:spcBef>
              <a:buClr>
                <a:srgbClr val="A9A57C"/>
              </a:buClr>
              <a:tabLst>
                <a:tab pos="241100" algn="l"/>
              </a:tabLst>
            </a:pPr>
            <a:r>
              <a:rPr lang="en-US" spc="-26" dirty="0">
                <a:solidFill>
                  <a:srgbClr val="2F2B20"/>
                </a:solidFill>
                <a:cs typeface="Arial"/>
              </a:rPr>
              <a:t>This </a:t>
            </a:r>
            <a:r>
              <a:rPr lang="en-US" spc="36" dirty="0">
                <a:solidFill>
                  <a:srgbClr val="2F2B20"/>
                </a:solidFill>
                <a:cs typeface="Arial"/>
              </a:rPr>
              <a:t>script </a:t>
            </a:r>
            <a:r>
              <a:rPr lang="en-US" dirty="0">
                <a:solidFill>
                  <a:srgbClr val="2F2B20"/>
                </a:solidFill>
                <a:cs typeface="Arial"/>
              </a:rPr>
              <a:t>calls </a:t>
            </a:r>
            <a:r>
              <a:rPr lang="en-US" spc="6" dirty="0">
                <a:solidFill>
                  <a:srgbClr val="2F2B20"/>
                </a:solidFill>
                <a:cs typeface="Arial"/>
              </a:rPr>
              <a:t>and </a:t>
            </a:r>
            <a:r>
              <a:rPr lang="en-US" spc="-6" dirty="0">
                <a:solidFill>
                  <a:srgbClr val="2F2B20"/>
                </a:solidFill>
                <a:cs typeface="Arial"/>
              </a:rPr>
              <a:t>runs</a:t>
            </a:r>
            <a:r>
              <a:rPr lang="en-US" spc="-99" dirty="0">
                <a:solidFill>
                  <a:srgbClr val="2F2B20"/>
                </a:solidFill>
                <a:cs typeface="Arial"/>
              </a:rPr>
              <a:t> </a:t>
            </a:r>
            <a:r>
              <a:rPr lang="en-US" spc="10" dirty="0" err="1">
                <a:solidFill>
                  <a:srgbClr val="2F2B20"/>
                </a:solidFill>
                <a:cs typeface="Arial"/>
              </a:rPr>
              <a:t>matlab_tic.m</a:t>
            </a:r>
            <a:endParaRPr lang="en-US" dirty="0">
              <a:cs typeface="Arial"/>
            </a:endParaRPr>
          </a:p>
          <a:p>
            <a:endParaRPr lang="en-US" dirty="0"/>
          </a:p>
        </p:txBody>
      </p:sp>
      <p:sp>
        <p:nvSpPr>
          <p:cNvPr id="3" name="Date Placeholder 2">
            <a:extLst>
              <a:ext uri="{FF2B5EF4-FFF2-40B4-BE49-F238E27FC236}">
                <a16:creationId xmlns:a16="http://schemas.microsoft.com/office/drawing/2014/main" id="{0F5E5F37-EC64-0C44-A2CC-31B7F75A728E}"/>
              </a:ext>
            </a:extLst>
          </p:cNvPr>
          <p:cNvSpPr>
            <a:spLocks noGrp="1"/>
          </p:cNvSpPr>
          <p:nvPr>
            <p:ph type="dt" sz="half" idx="10"/>
          </p:nvPr>
        </p:nvSpPr>
        <p:spPr/>
        <p:txBody>
          <a:bodyPr/>
          <a:lstStyle/>
          <a:p>
            <a:fld id="{40AE7727-E59B-CC4D-B3AB-A802854F2F82}" type="datetime1">
              <a:rPr lang="en-US" smtClean="0"/>
              <a:t>10/15/18</a:t>
            </a:fld>
            <a:endParaRPr lang="en-US"/>
          </a:p>
        </p:txBody>
      </p:sp>
      <p:sp>
        <p:nvSpPr>
          <p:cNvPr id="4" name="Footer Placeholder 3">
            <a:extLst>
              <a:ext uri="{FF2B5EF4-FFF2-40B4-BE49-F238E27FC236}">
                <a16:creationId xmlns:a16="http://schemas.microsoft.com/office/drawing/2014/main" id="{737E3441-C8A9-2740-9150-C8CE880D2A67}"/>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5826AE4D-1130-8746-AFF4-80F0DE7AEF44}"/>
              </a:ext>
            </a:extLst>
          </p:cNvPr>
          <p:cNvSpPr>
            <a:spLocks noGrp="1"/>
          </p:cNvSpPr>
          <p:nvPr>
            <p:ph type="sldNum" sz="quarter" idx="12"/>
          </p:nvPr>
        </p:nvSpPr>
        <p:spPr/>
        <p:txBody>
          <a:bodyPr/>
          <a:lstStyle/>
          <a:p>
            <a:fld id="{DD321DBF-325B-3546-BAAF-4F6E3B3181FF}" type="slidenum">
              <a:rPr lang="en-US" smtClean="0"/>
              <a:t>17</a:t>
            </a:fld>
            <a:endParaRPr lang="en-US"/>
          </a:p>
        </p:txBody>
      </p:sp>
    </p:spTree>
    <p:extLst>
      <p:ext uri="{BB962C8B-B14F-4D97-AF65-F5344CB8AC3E}">
        <p14:creationId xmlns:p14="http://schemas.microsoft.com/office/powerpoint/2010/main" val="2424203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the job script</a:t>
            </a:r>
            <a:endParaRPr lang="en-US" dirty="0"/>
          </a:p>
        </p:txBody>
      </p:sp>
      <p:sp>
        <p:nvSpPr>
          <p:cNvPr id="10" name="Content Placeholder 9">
            <a:extLst>
              <a:ext uri="{FF2B5EF4-FFF2-40B4-BE49-F238E27FC236}">
                <a16:creationId xmlns:a16="http://schemas.microsoft.com/office/drawing/2014/main" id="{704E1FA5-7E67-2049-BC71-5B66ED822827}"/>
              </a:ext>
            </a:extLst>
          </p:cNvPr>
          <p:cNvSpPr>
            <a:spLocks noGrp="1"/>
          </p:cNvSpPr>
          <p:nvPr>
            <p:ph idx="1"/>
          </p:nvPr>
        </p:nvSpPr>
        <p:spPr/>
        <p:txBody>
          <a:bodyPr/>
          <a:lstStyle/>
          <a:p>
            <a:pPr marL="241100" indent="-228411">
              <a:spcBef>
                <a:spcPts val="444"/>
              </a:spcBef>
              <a:buClr>
                <a:srgbClr val="A9A57C"/>
              </a:buClr>
              <a:tabLst>
                <a:tab pos="241100" algn="l"/>
              </a:tabLst>
            </a:pPr>
            <a:r>
              <a:rPr lang="en-US" spc="26" dirty="0">
                <a:solidFill>
                  <a:srgbClr val="2F2B20"/>
                </a:solidFill>
                <a:cs typeface="Arial"/>
              </a:rPr>
              <a:t>Submit </a:t>
            </a:r>
            <a:r>
              <a:rPr lang="en-US" spc="6" dirty="0">
                <a:solidFill>
                  <a:srgbClr val="2F2B20"/>
                </a:solidFill>
                <a:cs typeface="Arial"/>
              </a:rPr>
              <a:t>the</a:t>
            </a:r>
            <a:r>
              <a:rPr lang="en-US" spc="-59" dirty="0">
                <a:solidFill>
                  <a:srgbClr val="2F2B20"/>
                </a:solidFill>
                <a:cs typeface="Arial"/>
              </a:rPr>
              <a:t> </a:t>
            </a:r>
            <a:r>
              <a:rPr lang="en-US" spc="26" dirty="0">
                <a:solidFill>
                  <a:srgbClr val="2F2B20"/>
                </a:solidFill>
                <a:cs typeface="Arial"/>
              </a:rPr>
              <a:t>job:</a:t>
            </a:r>
            <a:endParaRPr lang="en-US" dirty="0">
              <a:cs typeface="Arial"/>
            </a:endParaRPr>
          </a:p>
          <a:p>
            <a:pPr marL="0" indent="0">
              <a:spcBef>
                <a:spcPts val="319"/>
              </a:spcBef>
              <a:buNone/>
            </a:pPr>
            <a:endParaRPr lang="en-US" dirty="0">
              <a:solidFill>
                <a:srgbClr val="2F2B20"/>
              </a:solidFill>
              <a:latin typeface="Courier New"/>
              <a:cs typeface="Courier New"/>
            </a:endParaRPr>
          </a:p>
          <a:p>
            <a:pPr marL="0" indent="0">
              <a:spcBef>
                <a:spcPts val="319"/>
              </a:spcBef>
              <a:buNone/>
            </a:pPr>
            <a:r>
              <a:rPr lang="en-US" dirty="0">
                <a:solidFill>
                  <a:srgbClr val="2F2B20"/>
                </a:solidFill>
                <a:latin typeface="Courier New"/>
                <a:cs typeface="Courier New"/>
              </a:rPr>
              <a:t>	</a:t>
            </a:r>
            <a:r>
              <a:rPr lang="en-US" dirty="0" err="1">
                <a:solidFill>
                  <a:srgbClr val="2F2B20"/>
                </a:solidFill>
                <a:latin typeface="Courier New"/>
                <a:cs typeface="Courier New"/>
              </a:rPr>
              <a:t>sbatch</a:t>
            </a:r>
            <a:r>
              <a:rPr lang="en-US" spc="-85" dirty="0">
                <a:solidFill>
                  <a:srgbClr val="2F2B20"/>
                </a:solidFill>
                <a:latin typeface="Courier New"/>
                <a:cs typeface="Courier New"/>
              </a:rPr>
              <a:t> </a:t>
            </a:r>
            <a:r>
              <a:rPr lang="en-US" spc="-85" dirty="0" err="1">
                <a:solidFill>
                  <a:srgbClr val="2F2B20"/>
                </a:solidFill>
                <a:latin typeface="Courier New"/>
                <a:cs typeface="Courier New"/>
              </a:rPr>
              <a:t>submit_</a:t>
            </a:r>
            <a:r>
              <a:rPr lang="en-US" dirty="0" err="1">
                <a:solidFill>
                  <a:srgbClr val="2F2B20"/>
                </a:solidFill>
                <a:latin typeface="Courier New"/>
                <a:cs typeface="Courier New"/>
              </a:rPr>
              <a:t>matlab.sh</a:t>
            </a:r>
            <a:endParaRPr lang="en-US" dirty="0">
              <a:latin typeface="Courier New"/>
              <a:cs typeface="Courier New"/>
            </a:endParaRPr>
          </a:p>
          <a:p>
            <a:pPr>
              <a:lnSpc>
                <a:spcPct val="100000"/>
              </a:lnSpc>
            </a:pPr>
            <a:endParaRPr lang="en-US" sz="3200" dirty="0">
              <a:latin typeface="Times New Roman"/>
              <a:cs typeface="Times New Roman"/>
            </a:endParaRPr>
          </a:p>
          <a:p>
            <a:pPr>
              <a:spcBef>
                <a:spcPts val="6"/>
              </a:spcBef>
            </a:pPr>
            <a:endParaRPr lang="en-US" sz="4000" dirty="0">
              <a:latin typeface="Times New Roman"/>
              <a:cs typeface="Times New Roman"/>
            </a:endParaRPr>
          </a:p>
          <a:p>
            <a:pPr marL="241100" indent="-228411">
              <a:buClr>
                <a:srgbClr val="A9A57C"/>
              </a:buClr>
              <a:tabLst>
                <a:tab pos="241100" algn="l"/>
              </a:tabLst>
            </a:pPr>
            <a:r>
              <a:rPr lang="en-US" spc="10" dirty="0">
                <a:solidFill>
                  <a:srgbClr val="2F2B20"/>
                </a:solidFill>
                <a:cs typeface="Arial"/>
              </a:rPr>
              <a:t>Check</a:t>
            </a:r>
            <a:r>
              <a:rPr lang="en-US" spc="-10" dirty="0">
                <a:solidFill>
                  <a:srgbClr val="2F2B20"/>
                </a:solidFill>
                <a:cs typeface="Arial"/>
              </a:rPr>
              <a:t> </a:t>
            </a:r>
            <a:r>
              <a:rPr lang="en-US" spc="40" dirty="0">
                <a:solidFill>
                  <a:srgbClr val="2F2B20"/>
                </a:solidFill>
                <a:cs typeface="Arial"/>
              </a:rPr>
              <a:t>output</a:t>
            </a:r>
            <a:endParaRPr lang="en-US" dirty="0">
              <a:cs typeface="Arial"/>
            </a:endParaRPr>
          </a:p>
          <a:p>
            <a:endParaRPr lang="en-US" dirty="0"/>
          </a:p>
        </p:txBody>
      </p:sp>
      <p:sp>
        <p:nvSpPr>
          <p:cNvPr id="3" name="Date Placeholder 2">
            <a:extLst>
              <a:ext uri="{FF2B5EF4-FFF2-40B4-BE49-F238E27FC236}">
                <a16:creationId xmlns:a16="http://schemas.microsoft.com/office/drawing/2014/main" id="{A7B72F82-8EF7-1F47-83AD-0E0019FB225E}"/>
              </a:ext>
            </a:extLst>
          </p:cNvPr>
          <p:cNvSpPr>
            <a:spLocks noGrp="1"/>
          </p:cNvSpPr>
          <p:nvPr>
            <p:ph type="dt" sz="half" idx="10"/>
          </p:nvPr>
        </p:nvSpPr>
        <p:spPr/>
        <p:txBody>
          <a:bodyPr/>
          <a:lstStyle/>
          <a:p>
            <a:fld id="{7BD558FE-96B6-3C4E-8B94-38AE01DCFD56}" type="datetime1">
              <a:rPr lang="en-US" smtClean="0"/>
              <a:t>10/15/18</a:t>
            </a:fld>
            <a:endParaRPr lang="en-US"/>
          </a:p>
        </p:txBody>
      </p:sp>
      <p:sp>
        <p:nvSpPr>
          <p:cNvPr id="4" name="Footer Placeholder 3">
            <a:extLst>
              <a:ext uri="{FF2B5EF4-FFF2-40B4-BE49-F238E27FC236}">
                <a16:creationId xmlns:a16="http://schemas.microsoft.com/office/drawing/2014/main" id="{1C394F2B-7BF4-3348-B691-F102668011BB}"/>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B3619788-50D3-CF4B-B764-F6082A6D07C9}"/>
              </a:ext>
            </a:extLst>
          </p:cNvPr>
          <p:cNvSpPr>
            <a:spLocks noGrp="1"/>
          </p:cNvSpPr>
          <p:nvPr>
            <p:ph type="sldNum" sz="quarter" idx="12"/>
          </p:nvPr>
        </p:nvSpPr>
        <p:spPr/>
        <p:txBody>
          <a:bodyPr/>
          <a:lstStyle/>
          <a:p>
            <a:fld id="{DD321DBF-325B-3546-BAAF-4F6E3B3181FF}" type="slidenum">
              <a:rPr lang="en-US" smtClean="0"/>
              <a:t>18</a:t>
            </a:fld>
            <a:endParaRPr lang="en-US"/>
          </a:p>
        </p:txBody>
      </p:sp>
    </p:spTree>
    <p:extLst>
      <p:ext uri="{BB962C8B-B14F-4D97-AF65-F5344CB8AC3E}">
        <p14:creationId xmlns:p14="http://schemas.microsoft.com/office/powerpoint/2010/main" val="1632598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submit_matlab.sh</a:t>
            </a:r>
            <a:endParaRPr lang="en-US" dirty="0"/>
          </a:p>
        </p:txBody>
      </p:sp>
      <p:sp>
        <p:nvSpPr>
          <p:cNvPr id="5" name="object 5"/>
          <p:cNvSpPr txBox="1"/>
          <p:nvPr/>
        </p:nvSpPr>
        <p:spPr>
          <a:xfrm>
            <a:off x="943897" y="1424188"/>
            <a:ext cx="9822426" cy="4644831"/>
          </a:xfrm>
          <a:prstGeom prst="rect">
            <a:avLst/>
          </a:prstGeom>
        </p:spPr>
        <p:txBody>
          <a:bodyPr vert="horz" wrap="square" lIns="0" tIns="33625" rIns="0" bIns="0" rtlCol="0">
            <a:spAutoFit/>
          </a:bodyPr>
          <a:lstStyle/>
          <a:p>
            <a:pPr marL="12689">
              <a:spcBef>
                <a:spcPts val="266"/>
              </a:spcBef>
            </a:pPr>
            <a:r>
              <a:rPr lang="en-US" sz="1498" spc="-6" dirty="0">
                <a:solidFill>
                  <a:srgbClr val="2F2B20"/>
                </a:solidFill>
                <a:latin typeface="Courier New"/>
                <a:cs typeface="Courier New"/>
              </a:rPr>
              <a:t>#!/bin/bash</a:t>
            </a:r>
          </a:p>
          <a:p>
            <a:pPr marL="12689">
              <a:spcBef>
                <a:spcPts val="266"/>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--nodes=1</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Number of requested</a:t>
            </a:r>
            <a:r>
              <a:rPr lang="en-US" sz="1498" spc="-59" dirty="0">
                <a:solidFill>
                  <a:srgbClr val="2F2B20"/>
                </a:solidFill>
                <a:latin typeface="Courier New"/>
                <a:cs typeface="Courier New"/>
              </a:rPr>
              <a:t> </a:t>
            </a:r>
            <a:r>
              <a:rPr lang="en-US" sz="1498" spc="-6" dirty="0">
                <a:solidFill>
                  <a:srgbClr val="2F2B20"/>
                </a:solidFill>
                <a:latin typeface="Courier New"/>
                <a:cs typeface="Courier New"/>
              </a:rPr>
              <a:t>nodes</a:t>
            </a:r>
          </a:p>
          <a:p>
            <a:pPr marL="12689">
              <a:spcBef>
                <a:spcPts val="266"/>
              </a:spcBef>
            </a:pPr>
            <a:r>
              <a:rPr lang="en-US" sz="1498" spc="-6" dirty="0">
                <a:solidFill>
                  <a:srgbClr val="2F2B20"/>
                </a:solidFill>
                <a:latin typeface="Courier New"/>
                <a:cs typeface="Courier New"/>
              </a:rPr>
              <a:t>#SBATCH --</a:t>
            </a:r>
            <a:r>
              <a:rPr lang="en-US" sz="1498" spc="-6" dirty="0" err="1">
                <a:solidFill>
                  <a:srgbClr val="2F2B20"/>
                </a:solidFill>
                <a:latin typeface="Courier New"/>
                <a:cs typeface="Courier New"/>
              </a:rPr>
              <a:t>ntasks</a:t>
            </a:r>
            <a:r>
              <a:rPr lang="en-US" sz="1498" spc="-6" dirty="0">
                <a:solidFill>
                  <a:srgbClr val="2F2B20"/>
                </a:solidFill>
                <a:latin typeface="Courier New"/>
                <a:cs typeface="Courier New"/>
              </a:rPr>
              <a:t>=1			# Number of requested tasks</a:t>
            </a:r>
            <a:endParaRPr sz="1498" dirty="0">
              <a:latin typeface="Courier New"/>
              <a:cs typeface="Courier New"/>
            </a:endParaRPr>
          </a:p>
          <a:p>
            <a:pPr marL="12689">
              <a:spcBef>
                <a:spcPts val="164"/>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--time=0:02:00</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Max</a:t>
            </a:r>
            <a:r>
              <a:rPr lang="en-US" sz="1498" spc="-20" dirty="0">
                <a:solidFill>
                  <a:srgbClr val="2F2B20"/>
                </a:solidFill>
                <a:latin typeface="Courier New"/>
                <a:cs typeface="Courier New"/>
              </a:rPr>
              <a:t> </a:t>
            </a:r>
            <a:r>
              <a:rPr lang="en-US" sz="1498" spc="-6" dirty="0" err="1">
                <a:solidFill>
                  <a:srgbClr val="2F2B20"/>
                </a:solidFill>
                <a:latin typeface="Courier New"/>
                <a:cs typeface="Courier New"/>
              </a:rPr>
              <a:t>walltime</a:t>
            </a:r>
            <a:endParaRPr sz="1498" dirty="0">
              <a:latin typeface="Courier New"/>
              <a:cs typeface="Courier New"/>
            </a:endParaRPr>
          </a:p>
          <a:p>
            <a:pPr marL="12689">
              <a:spcBef>
                <a:spcPts val="20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a:t>
            </a:r>
            <a:r>
              <a:rPr sz="1498" spc="-6" dirty="0" err="1">
                <a:solidFill>
                  <a:srgbClr val="2F2B20"/>
                </a:solidFill>
                <a:latin typeface="Courier New"/>
                <a:cs typeface="Courier New"/>
              </a:rPr>
              <a:t>qos</a:t>
            </a:r>
            <a:r>
              <a:rPr sz="1498" spc="-6" dirty="0">
                <a:solidFill>
                  <a:srgbClr val="2F2B20"/>
                </a:solidFill>
                <a:latin typeface="Courier New"/>
                <a:cs typeface="Courier New"/>
              </a:rPr>
              <a:t>=</a:t>
            </a:r>
            <a:r>
              <a:rPr lang="en-US" sz="1498" spc="-6" dirty="0">
                <a:solidFill>
                  <a:srgbClr val="2F2B20"/>
                </a:solidFill>
                <a:latin typeface="Courier New"/>
                <a:cs typeface="Courier New"/>
              </a:rPr>
              <a:t>debug			</a:t>
            </a:r>
            <a:r>
              <a:rPr lang="en-US" sz="1498" dirty="0">
                <a:solidFill>
                  <a:srgbClr val="2F2B20"/>
                </a:solidFill>
                <a:latin typeface="Courier New"/>
                <a:cs typeface="Courier New"/>
              </a:rPr>
              <a:t># </a:t>
            </a:r>
            <a:r>
              <a:rPr lang="en-US" sz="1498" spc="-6" dirty="0">
                <a:solidFill>
                  <a:srgbClr val="2F2B20"/>
                </a:solidFill>
                <a:latin typeface="Courier New"/>
                <a:cs typeface="Courier New"/>
              </a:rPr>
              <a:t>Specify debug</a:t>
            </a:r>
            <a:r>
              <a:rPr lang="en-US" sz="1498" spc="-30" dirty="0">
                <a:solidFill>
                  <a:srgbClr val="2F2B20"/>
                </a:solidFill>
                <a:latin typeface="Courier New"/>
                <a:cs typeface="Courier New"/>
              </a:rPr>
              <a:t> </a:t>
            </a:r>
            <a:r>
              <a:rPr lang="en-US" sz="1498" spc="-6" dirty="0">
                <a:solidFill>
                  <a:srgbClr val="2F2B20"/>
                </a:solidFill>
                <a:latin typeface="Courier New"/>
                <a:cs typeface="Courier New"/>
              </a:rPr>
              <a:t>QOS</a:t>
            </a:r>
            <a:endParaRPr sz="1498" dirty="0">
              <a:latin typeface="Courier New"/>
              <a:cs typeface="Courier New"/>
            </a:endParaRPr>
          </a:p>
          <a:p>
            <a:pPr marL="12689">
              <a:spcBef>
                <a:spcPts val="17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--partition=</a:t>
            </a:r>
            <a:r>
              <a:rPr lang="en-US" sz="1498" spc="-6" dirty="0" err="1">
                <a:solidFill>
                  <a:srgbClr val="2F2B20"/>
                </a:solidFill>
                <a:latin typeface="Courier New"/>
                <a:cs typeface="Courier New"/>
              </a:rPr>
              <a:t>shas</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Specify Summit </a:t>
            </a:r>
            <a:r>
              <a:rPr lang="en-US" sz="1498" spc="-6" dirty="0" err="1">
                <a:solidFill>
                  <a:srgbClr val="2F2B20"/>
                </a:solidFill>
                <a:latin typeface="Courier New"/>
                <a:cs typeface="Courier New"/>
              </a:rPr>
              <a:t>haswell</a:t>
            </a:r>
            <a:r>
              <a:rPr lang="en-US" sz="1498" spc="-85" dirty="0">
                <a:solidFill>
                  <a:srgbClr val="2F2B20"/>
                </a:solidFill>
                <a:latin typeface="Courier New"/>
                <a:cs typeface="Courier New"/>
              </a:rPr>
              <a:t> </a:t>
            </a:r>
            <a:r>
              <a:rPr lang="en-US" sz="1498" spc="-6" dirty="0">
                <a:solidFill>
                  <a:srgbClr val="2F2B20"/>
                </a:solidFill>
                <a:latin typeface="Courier New"/>
                <a:cs typeface="Courier New"/>
              </a:rPr>
              <a:t>nodes</a:t>
            </a:r>
            <a:endParaRPr sz="1498" dirty="0">
              <a:latin typeface="Courier New"/>
              <a:cs typeface="Courier New"/>
            </a:endParaRPr>
          </a:p>
          <a:p>
            <a:pPr marL="12689">
              <a:spcBef>
                <a:spcPts val="20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--output=matlab_%</a:t>
            </a:r>
            <a:r>
              <a:rPr sz="1498" spc="-6" dirty="0" err="1">
                <a:solidFill>
                  <a:srgbClr val="2F2B20"/>
                </a:solidFill>
                <a:latin typeface="Courier New"/>
                <a:cs typeface="Courier New"/>
              </a:rPr>
              <a:t>j.out</a:t>
            </a:r>
            <a:r>
              <a:rPr lang="en-US" sz="1498" spc="-6" dirty="0">
                <a:solidFill>
                  <a:srgbClr val="2F2B20"/>
                </a:solidFill>
                <a:latin typeface="Courier New"/>
                <a:cs typeface="Courier New"/>
              </a:rPr>
              <a:t>		# Output file name</a:t>
            </a:r>
            <a:endParaRPr sz="1498" dirty="0">
              <a:latin typeface="Courier New"/>
              <a:cs typeface="Courier New"/>
            </a:endParaRPr>
          </a:p>
          <a:p>
            <a:pPr marL="12689">
              <a:spcBef>
                <a:spcPts val="164"/>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--reservation=</a:t>
            </a:r>
            <a:r>
              <a:rPr lang="en-US" sz="1498" spc="-6" dirty="0">
                <a:solidFill>
                  <a:srgbClr val="2F2B20"/>
                </a:solidFill>
                <a:latin typeface="Courier New"/>
                <a:cs typeface="Courier New"/>
              </a:rPr>
              <a:t>tutorial1		# Reservation name</a:t>
            </a:r>
          </a:p>
          <a:p>
            <a:pPr marL="12689">
              <a:spcBef>
                <a:spcPts val="164"/>
              </a:spcBef>
            </a:pPr>
            <a:endParaRPr lang="en-US" sz="1498" spc="-6" dirty="0">
              <a:solidFill>
                <a:srgbClr val="2F2B20"/>
              </a:solidFill>
              <a:latin typeface="Courier New"/>
              <a:cs typeface="Courier New"/>
            </a:endParaRPr>
          </a:p>
          <a:p>
            <a:pPr marL="12689">
              <a:spcBef>
                <a:spcPts val="164"/>
              </a:spcBef>
            </a:pPr>
            <a:r>
              <a:rPr lang="en-US" sz="1498" spc="-6" dirty="0">
                <a:solidFill>
                  <a:srgbClr val="2F2B20"/>
                </a:solidFill>
                <a:latin typeface="Courier New"/>
                <a:cs typeface="Courier New"/>
              </a:rPr>
              <a:t># purge all modules</a:t>
            </a:r>
          </a:p>
          <a:p>
            <a:pPr marL="12689">
              <a:spcBef>
                <a:spcPts val="164"/>
              </a:spcBef>
            </a:pPr>
            <a:r>
              <a:rPr lang="en-US" sz="1498" spc="-6" dirty="0">
                <a:solidFill>
                  <a:srgbClr val="2F2B20"/>
                </a:solidFill>
                <a:latin typeface="Courier New"/>
                <a:cs typeface="Courier New"/>
              </a:rPr>
              <a:t>module purge</a:t>
            </a:r>
          </a:p>
          <a:p>
            <a:pPr marL="12689">
              <a:spcBef>
                <a:spcPts val="164"/>
              </a:spcBef>
            </a:pPr>
            <a:endParaRPr lang="en-US" sz="1498" spc="-6" dirty="0">
              <a:solidFill>
                <a:srgbClr val="2F2B20"/>
              </a:solidFill>
              <a:latin typeface="Courier New"/>
              <a:cs typeface="Courier New"/>
            </a:endParaRPr>
          </a:p>
          <a:p>
            <a:pPr marL="12689">
              <a:spcBef>
                <a:spcPts val="164"/>
              </a:spcBef>
            </a:pPr>
            <a:r>
              <a:rPr lang="en-US" sz="1498" spc="-6" dirty="0">
                <a:solidFill>
                  <a:srgbClr val="2F2B20"/>
                </a:solidFill>
                <a:latin typeface="Courier New"/>
                <a:cs typeface="Courier New"/>
              </a:rPr>
              <a:t># Load </a:t>
            </a:r>
            <a:r>
              <a:rPr lang="en-US" sz="1498" spc="-6" dirty="0" err="1">
                <a:solidFill>
                  <a:srgbClr val="2F2B20"/>
                </a:solidFill>
                <a:latin typeface="Courier New"/>
                <a:cs typeface="Courier New"/>
              </a:rPr>
              <a:t>Matlab</a:t>
            </a:r>
            <a:r>
              <a:rPr lang="en-US" sz="1498" spc="-6" dirty="0">
                <a:solidFill>
                  <a:srgbClr val="2F2B20"/>
                </a:solidFill>
                <a:latin typeface="Courier New"/>
                <a:cs typeface="Courier New"/>
              </a:rPr>
              <a:t> module</a:t>
            </a:r>
          </a:p>
          <a:p>
            <a:pPr marL="12689">
              <a:spcBef>
                <a:spcPts val="164"/>
              </a:spcBef>
            </a:pPr>
            <a:r>
              <a:rPr lang="en-US" sz="1498" spc="-6" dirty="0">
                <a:solidFill>
                  <a:srgbClr val="2F2B20"/>
                </a:solidFill>
                <a:latin typeface="Courier New"/>
                <a:cs typeface="Courier New"/>
              </a:rPr>
              <a:t>module load </a:t>
            </a:r>
            <a:r>
              <a:rPr lang="en-US" sz="1498" spc="-6" dirty="0" err="1">
                <a:solidFill>
                  <a:srgbClr val="2F2B20"/>
                </a:solidFill>
                <a:latin typeface="Courier New"/>
                <a:cs typeface="Courier New"/>
              </a:rPr>
              <a:t>matlab</a:t>
            </a:r>
            <a:endParaRPr lang="en-US" sz="1498" spc="-6" dirty="0">
              <a:solidFill>
                <a:srgbClr val="2F2B20"/>
              </a:solidFill>
              <a:latin typeface="Courier New"/>
              <a:cs typeface="Courier New"/>
            </a:endParaRPr>
          </a:p>
          <a:p>
            <a:pPr marL="12689">
              <a:spcBef>
                <a:spcPts val="164"/>
              </a:spcBef>
            </a:pPr>
            <a:endParaRPr lang="en-US" sz="1498" spc="-6" dirty="0">
              <a:solidFill>
                <a:srgbClr val="2F2B20"/>
              </a:solidFill>
              <a:latin typeface="Courier New"/>
              <a:cs typeface="Courier New"/>
            </a:endParaRPr>
          </a:p>
          <a:p>
            <a:pPr marL="12689">
              <a:spcBef>
                <a:spcPts val="164"/>
              </a:spcBef>
            </a:pPr>
            <a:r>
              <a:rPr lang="en-US" sz="1498" spc="-6" dirty="0">
                <a:solidFill>
                  <a:srgbClr val="2F2B20"/>
                </a:solidFill>
                <a:latin typeface="Courier New"/>
                <a:cs typeface="Courier New"/>
              </a:rPr>
              <a:t># Run </a:t>
            </a:r>
            <a:r>
              <a:rPr lang="en-US" sz="1498" spc="-6" dirty="0" err="1">
                <a:solidFill>
                  <a:srgbClr val="2F2B20"/>
                </a:solidFill>
                <a:latin typeface="Courier New"/>
                <a:cs typeface="Courier New"/>
              </a:rPr>
              <a:t>matlab</a:t>
            </a:r>
            <a:r>
              <a:rPr lang="en-US" sz="1498" spc="-6" dirty="0">
                <a:solidFill>
                  <a:srgbClr val="2F2B20"/>
                </a:solidFill>
                <a:latin typeface="Courier New"/>
                <a:cs typeface="Courier New"/>
              </a:rPr>
              <a:t> without a GUI</a:t>
            </a:r>
          </a:p>
          <a:p>
            <a:pPr marL="12689">
              <a:spcBef>
                <a:spcPts val="164"/>
              </a:spcBef>
            </a:pPr>
            <a:r>
              <a:rPr lang="en-US" sz="1498" spc="-6" dirty="0">
                <a:solidFill>
                  <a:srgbClr val="2F2B20"/>
                </a:solidFill>
                <a:latin typeface="Courier New"/>
                <a:cs typeface="Courier New"/>
              </a:rPr>
              <a:t>cd progs</a:t>
            </a:r>
          </a:p>
          <a:p>
            <a:pPr marL="12689">
              <a:spcBef>
                <a:spcPts val="164"/>
              </a:spcBef>
            </a:pPr>
            <a:r>
              <a:rPr lang="en-US" sz="1498" spc="-6" dirty="0">
                <a:solidFill>
                  <a:srgbClr val="2F2B20"/>
                </a:solidFill>
                <a:latin typeface="Courier New"/>
                <a:cs typeface="Courier New"/>
              </a:rPr>
              <a:t>  </a:t>
            </a:r>
            <a:r>
              <a:rPr lang="en-US" sz="1498" spc="-6" dirty="0" err="1">
                <a:solidFill>
                  <a:srgbClr val="2F2B20"/>
                </a:solidFill>
                <a:latin typeface="Courier New"/>
                <a:cs typeface="Courier New"/>
              </a:rPr>
              <a:t>matlab</a:t>
            </a:r>
            <a:r>
              <a:rPr lang="en-US" sz="1498" spc="-6" dirty="0">
                <a:solidFill>
                  <a:srgbClr val="2F2B20"/>
                </a:solidFill>
                <a:latin typeface="Courier New"/>
                <a:cs typeface="Courier New"/>
              </a:rPr>
              <a:t> -</a:t>
            </a:r>
            <a:r>
              <a:rPr lang="en-US" sz="1498" spc="-6" dirty="0" err="1">
                <a:solidFill>
                  <a:srgbClr val="2F2B20"/>
                </a:solidFill>
                <a:latin typeface="Courier New"/>
                <a:cs typeface="Courier New"/>
              </a:rPr>
              <a:t>nodisplay</a:t>
            </a:r>
            <a:r>
              <a:rPr lang="en-US" sz="1498" spc="-89" dirty="0">
                <a:solidFill>
                  <a:srgbClr val="2F2B20"/>
                </a:solidFill>
                <a:latin typeface="Courier New"/>
                <a:cs typeface="Courier New"/>
              </a:rPr>
              <a:t> </a:t>
            </a:r>
            <a:r>
              <a:rPr lang="en-US" sz="1498" spc="-6" dirty="0">
                <a:solidFill>
                  <a:srgbClr val="2F2B20"/>
                </a:solidFill>
                <a:latin typeface="Courier New"/>
                <a:cs typeface="Courier New"/>
              </a:rPr>
              <a:t>–</a:t>
            </a:r>
            <a:r>
              <a:rPr lang="en-US" sz="1498" spc="-6" dirty="0" err="1">
                <a:solidFill>
                  <a:srgbClr val="2F2B20"/>
                </a:solidFill>
                <a:latin typeface="Courier New"/>
                <a:cs typeface="Courier New"/>
              </a:rPr>
              <a:t>nodesktop</a:t>
            </a:r>
            <a:r>
              <a:rPr lang="en-US" sz="1498" spc="-6" dirty="0">
                <a:solidFill>
                  <a:srgbClr val="2F2B20"/>
                </a:solidFill>
                <a:latin typeface="Courier New"/>
                <a:cs typeface="Courier New"/>
              </a:rPr>
              <a:t> –r ”clear; </a:t>
            </a:r>
            <a:r>
              <a:rPr lang="en-US" sz="1498" spc="-6" dirty="0" err="1">
                <a:solidFill>
                  <a:srgbClr val="2F2B20"/>
                </a:solidFill>
                <a:latin typeface="Courier New"/>
                <a:cs typeface="Courier New"/>
              </a:rPr>
              <a:t>matlab_tic</a:t>
            </a:r>
            <a:r>
              <a:rPr lang="en-US" sz="1498" spc="-6" dirty="0">
                <a:solidFill>
                  <a:srgbClr val="2F2B20"/>
                </a:solidFill>
                <a:latin typeface="Courier New"/>
                <a:cs typeface="Courier New"/>
              </a:rPr>
              <a:t>;”</a:t>
            </a:r>
            <a:endParaRPr lang="en-US" sz="1498" dirty="0">
              <a:latin typeface="Courier New"/>
              <a:cs typeface="Courier New"/>
            </a:endParaRPr>
          </a:p>
        </p:txBody>
      </p:sp>
      <p:sp>
        <p:nvSpPr>
          <p:cNvPr id="16" name="Date Placeholder 15">
            <a:extLst>
              <a:ext uri="{FF2B5EF4-FFF2-40B4-BE49-F238E27FC236}">
                <a16:creationId xmlns:a16="http://schemas.microsoft.com/office/drawing/2014/main" id="{36B23A50-9B72-144E-9286-1A9812CDC268}"/>
              </a:ext>
            </a:extLst>
          </p:cNvPr>
          <p:cNvSpPr>
            <a:spLocks noGrp="1"/>
          </p:cNvSpPr>
          <p:nvPr>
            <p:ph type="dt" sz="half" idx="10"/>
          </p:nvPr>
        </p:nvSpPr>
        <p:spPr/>
        <p:txBody>
          <a:bodyPr/>
          <a:lstStyle/>
          <a:p>
            <a:fld id="{64EBAE62-8937-0C42-BA7D-07894CCE1D2C}" type="datetime1">
              <a:rPr lang="en-US" smtClean="0"/>
              <a:t>10/15/18</a:t>
            </a:fld>
            <a:endParaRPr lang="en-US"/>
          </a:p>
        </p:txBody>
      </p:sp>
      <p:sp>
        <p:nvSpPr>
          <p:cNvPr id="17" name="Footer Placeholder 16">
            <a:extLst>
              <a:ext uri="{FF2B5EF4-FFF2-40B4-BE49-F238E27FC236}">
                <a16:creationId xmlns:a16="http://schemas.microsoft.com/office/drawing/2014/main" id="{672B4938-349D-BC44-A2A9-3F7D20DAC833}"/>
              </a:ext>
            </a:extLst>
          </p:cNvPr>
          <p:cNvSpPr>
            <a:spLocks noGrp="1"/>
          </p:cNvSpPr>
          <p:nvPr>
            <p:ph type="ftr" sz="quarter" idx="11"/>
          </p:nvPr>
        </p:nvSpPr>
        <p:spPr/>
        <p:txBody>
          <a:bodyPr/>
          <a:lstStyle/>
          <a:p>
            <a:r>
              <a:rPr lang="en-US"/>
              <a:t>Job Submission and Load Balancer</a:t>
            </a:r>
          </a:p>
        </p:txBody>
      </p:sp>
      <p:sp>
        <p:nvSpPr>
          <p:cNvPr id="18" name="Slide Number Placeholder 17">
            <a:extLst>
              <a:ext uri="{FF2B5EF4-FFF2-40B4-BE49-F238E27FC236}">
                <a16:creationId xmlns:a16="http://schemas.microsoft.com/office/drawing/2014/main" id="{AE9CB645-4E2B-1046-B71B-B3FBF5057501}"/>
              </a:ext>
            </a:extLst>
          </p:cNvPr>
          <p:cNvSpPr>
            <a:spLocks noGrp="1"/>
          </p:cNvSpPr>
          <p:nvPr>
            <p:ph type="sldNum" sz="quarter" idx="12"/>
          </p:nvPr>
        </p:nvSpPr>
        <p:spPr/>
        <p:txBody>
          <a:bodyPr/>
          <a:lstStyle/>
          <a:p>
            <a:fld id="{DD321DBF-325B-3546-BAAF-4F6E3B3181FF}" type="slidenum">
              <a:rPr lang="en-US" smtClean="0"/>
              <a:t>19</a:t>
            </a:fld>
            <a:endParaRPr lang="en-US"/>
          </a:p>
        </p:txBody>
      </p:sp>
    </p:spTree>
    <p:extLst>
      <p:ext uri="{BB962C8B-B14F-4D97-AF65-F5344CB8AC3E}">
        <p14:creationId xmlns:p14="http://schemas.microsoft.com/office/powerpoint/2010/main" val="287218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Outline</a:t>
            </a:r>
          </a:p>
        </p:txBody>
      </p:sp>
      <p:sp>
        <p:nvSpPr>
          <p:cNvPr id="10" name="Content Placeholder 9">
            <a:extLst>
              <a:ext uri="{FF2B5EF4-FFF2-40B4-BE49-F238E27FC236}">
                <a16:creationId xmlns:a16="http://schemas.microsoft.com/office/drawing/2014/main" id="{A0761840-D67D-AD43-8FFB-FD3A6F4E7294}"/>
              </a:ext>
            </a:extLst>
          </p:cNvPr>
          <p:cNvSpPr>
            <a:spLocks noGrp="1"/>
          </p:cNvSpPr>
          <p:nvPr>
            <p:ph idx="1"/>
          </p:nvPr>
        </p:nvSpPr>
        <p:spPr/>
        <p:txBody>
          <a:bodyPr/>
          <a:lstStyle/>
          <a:p>
            <a:pPr marL="241100" indent="-228411">
              <a:spcBef>
                <a:spcPts val="664"/>
              </a:spcBef>
              <a:tabLst>
                <a:tab pos="241100" algn="l"/>
              </a:tabLst>
            </a:pPr>
            <a:r>
              <a:rPr lang="en-US" sz="3000" spc="26" dirty="0">
                <a:cs typeface="Arial"/>
              </a:rPr>
              <a:t>General Info</a:t>
            </a:r>
          </a:p>
          <a:p>
            <a:pPr marL="241100" indent="-228411">
              <a:spcBef>
                <a:spcPts val="664"/>
              </a:spcBef>
              <a:tabLst>
                <a:tab pos="241100" algn="l"/>
              </a:tabLst>
            </a:pPr>
            <a:r>
              <a:rPr lang="en-US" sz="3000" spc="26" dirty="0">
                <a:cs typeface="Arial"/>
              </a:rPr>
              <a:t>Examples of submitting jobs </a:t>
            </a:r>
            <a:r>
              <a:rPr lang="en-US" sz="3000" spc="55" dirty="0">
                <a:cs typeface="Arial"/>
              </a:rPr>
              <a:t>to </a:t>
            </a:r>
            <a:r>
              <a:rPr lang="en-US" sz="3000" spc="6" dirty="0">
                <a:cs typeface="Arial"/>
              </a:rPr>
              <a:t>the</a:t>
            </a:r>
            <a:r>
              <a:rPr lang="en-US" sz="3000" spc="-228" dirty="0">
                <a:cs typeface="Arial"/>
              </a:rPr>
              <a:t> </a:t>
            </a:r>
            <a:r>
              <a:rPr lang="en-US" sz="3000" spc="10" dirty="0">
                <a:cs typeface="Arial"/>
              </a:rPr>
              <a:t>supercomputer!</a:t>
            </a:r>
            <a:endParaRPr lang="en-US" sz="3000" dirty="0">
              <a:cs typeface="Arial"/>
            </a:endParaRPr>
          </a:p>
          <a:p>
            <a:pPr marL="538036" lvl="1" indent="-228411">
              <a:spcBef>
                <a:spcPts val="519"/>
              </a:spcBef>
              <a:tabLst>
                <a:tab pos="537399" algn="l"/>
                <a:tab pos="538036" algn="l"/>
              </a:tabLst>
            </a:pPr>
            <a:r>
              <a:rPr lang="en-US" spc="26" dirty="0">
                <a:cs typeface="Arial"/>
              </a:rPr>
              <a:t>Simple Batch</a:t>
            </a:r>
            <a:r>
              <a:rPr lang="en-US" spc="-6" dirty="0">
                <a:cs typeface="Arial"/>
              </a:rPr>
              <a:t> </a:t>
            </a:r>
            <a:r>
              <a:rPr lang="en-US" spc="30" dirty="0">
                <a:cs typeface="Arial"/>
              </a:rPr>
              <a:t>jobs</a:t>
            </a:r>
            <a:endParaRPr lang="en-US" dirty="0">
              <a:cs typeface="Arial"/>
            </a:endParaRPr>
          </a:p>
          <a:p>
            <a:pPr marL="538036" lvl="1" indent="-228411">
              <a:spcBef>
                <a:spcPts val="529"/>
              </a:spcBef>
              <a:tabLst>
                <a:tab pos="537399" algn="l"/>
                <a:tab pos="538036" algn="l"/>
              </a:tabLst>
            </a:pPr>
            <a:r>
              <a:rPr lang="en-US" spc="-10" dirty="0">
                <a:cs typeface="Arial"/>
              </a:rPr>
              <a:t>Advanced Batch jobs: running </a:t>
            </a:r>
            <a:r>
              <a:rPr lang="en-US" dirty="0">
                <a:cs typeface="Arial"/>
              </a:rPr>
              <a:t>programs, </a:t>
            </a:r>
            <a:r>
              <a:rPr lang="en-US" dirty="0" err="1">
                <a:cs typeface="Arial"/>
              </a:rPr>
              <a:t>mpi</a:t>
            </a:r>
            <a:endParaRPr lang="en-US" dirty="0">
              <a:cs typeface="Arial"/>
            </a:endParaRPr>
          </a:p>
          <a:p>
            <a:pPr marL="538036" lvl="1" indent="-228411">
              <a:spcBef>
                <a:spcPts val="525"/>
              </a:spcBef>
              <a:tabLst>
                <a:tab pos="537399" algn="l"/>
                <a:tab pos="538036" algn="l"/>
              </a:tabLst>
            </a:pPr>
            <a:r>
              <a:rPr lang="en-US" dirty="0">
                <a:cs typeface="Arial"/>
              </a:rPr>
              <a:t>Interactive </a:t>
            </a:r>
            <a:r>
              <a:rPr lang="en-US" spc="30" dirty="0">
                <a:cs typeface="Arial"/>
              </a:rPr>
              <a:t>jobs</a:t>
            </a:r>
          </a:p>
          <a:p>
            <a:pPr marL="538036" lvl="1" indent="-228411">
              <a:spcBef>
                <a:spcPts val="525"/>
              </a:spcBef>
              <a:tabLst>
                <a:tab pos="537399" algn="l"/>
                <a:tab pos="538036" algn="l"/>
              </a:tabLst>
            </a:pPr>
            <a:r>
              <a:rPr lang="en-US" spc="30" dirty="0">
                <a:cs typeface="Arial"/>
              </a:rPr>
              <a:t>Load balancing</a:t>
            </a:r>
            <a:endParaRPr lang="en-US" dirty="0">
              <a:cs typeface="Arial"/>
            </a:endParaRPr>
          </a:p>
          <a:p>
            <a:pPr>
              <a:buClr>
                <a:schemeClr val="tx1"/>
              </a:buClr>
            </a:pPr>
            <a:endParaRPr lang="en-US" dirty="0"/>
          </a:p>
        </p:txBody>
      </p:sp>
      <p:sp>
        <p:nvSpPr>
          <p:cNvPr id="3" name="Date Placeholder 2">
            <a:extLst>
              <a:ext uri="{FF2B5EF4-FFF2-40B4-BE49-F238E27FC236}">
                <a16:creationId xmlns:a16="http://schemas.microsoft.com/office/drawing/2014/main" id="{91FC7B38-A64F-444F-BAF2-AA4956114E27}"/>
              </a:ext>
            </a:extLst>
          </p:cNvPr>
          <p:cNvSpPr>
            <a:spLocks noGrp="1"/>
          </p:cNvSpPr>
          <p:nvPr>
            <p:ph type="dt" sz="half" idx="10"/>
          </p:nvPr>
        </p:nvSpPr>
        <p:spPr/>
        <p:txBody>
          <a:bodyPr/>
          <a:lstStyle/>
          <a:p>
            <a:fld id="{86695AE7-D3F4-A548-B5B1-25C1E0613904}" type="datetime1">
              <a:rPr lang="en-US" smtClean="0"/>
              <a:t>10/15/18</a:t>
            </a:fld>
            <a:endParaRPr lang="en-US"/>
          </a:p>
        </p:txBody>
      </p:sp>
      <p:sp>
        <p:nvSpPr>
          <p:cNvPr id="4" name="Footer Placeholder 3">
            <a:extLst>
              <a:ext uri="{FF2B5EF4-FFF2-40B4-BE49-F238E27FC236}">
                <a16:creationId xmlns:a16="http://schemas.microsoft.com/office/drawing/2014/main" id="{0D22FD20-8F8E-814A-9CD7-5E25FDD3210A}"/>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B6555B55-9BCD-4E4A-9106-769CBFB1BEB4}"/>
              </a:ext>
            </a:extLst>
          </p:cNvPr>
          <p:cNvSpPr>
            <a:spLocks noGrp="1"/>
          </p:cNvSpPr>
          <p:nvPr>
            <p:ph type="sldNum" sz="quarter" idx="12"/>
          </p:nvPr>
        </p:nvSpPr>
        <p:spPr/>
        <p:txBody>
          <a:bodyPr/>
          <a:lstStyle/>
          <a:p>
            <a:fld id="{DD321DBF-325B-3546-BAAF-4F6E3B3181FF}" type="slidenum">
              <a:rPr lang="en-US" smtClean="0"/>
              <a:t>2</a:t>
            </a:fld>
            <a:endParaRPr lang="en-US"/>
          </a:p>
        </p:txBody>
      </p:sp>
    </p:spTree>
    <p:extLst>
      <p:ext uri="{BB962C8B-B14F-4D97-AF65-F5344CB8AC3E}">
        <p14:creationId xmlns:p14="http://schemas.microsoft.com/office/powerpoint/2010/main" val="425776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Your turn</a:t>
            </a:r>
            <a:endParaRPr lang="en-US" dirty="0"/>
          </a:p>
        </p:txBody>
      </p:sp>
      <p:sp>
        <p:nvSpPr>
          <p:cNvPr id="3" name="object 3"/>
          <p:cNvSpPr txBox="1">
            <a:spLocks noGrp="1"/>
          </p:cNvSpPr>
          <p:nvPr>
            <p:ph idx="1"/>
          </p:nvPr>
        </p:nvSpPr>
        <p:spPr>
          <a:xfrm>
            <a:off x="838200" y="1372016"/>
            <a:ext cx="10515600" cy="4163129"/>
          </a:xfrm>
        </p:spPr>
        <p:txBody>
          <a:bodyPr>
            <a:noAutofit/>
          </a:bodyPr>
          <a:lstStyle/>
          <a:p>
            <a:r>
              <a:rPr lang="en-US" sz="1400" dirty="0"/>
              <a:t>Submit a </a:t>
            </a:r>
            <a:r>
              <a:rPr lang="en-US" sz="1400" dirty="0" err="1"/>
              <a:t>slurm</a:t>
            </a:r>
            <a:r>
              <a:rPr lang="en-US" sz="1400" dirty="0"/>
              <a:t> job with the following instructions:</a:t>
            </a:r>
          </a:p>
          <a:p>
            <a:endParaRPr lang="en-US" sz="1400" dirty="0"/>
          </a:p>
          <a:p>
            <a:r>
              <a:rPr lang="en-US" sz="1400" dirty="0"/>
              <a:t>Create an R program called </a:t>
            </a:r>
            <a:r>
              <a:rPr lang="en-US" sz="1400" dirty="0" err="1"/>
              <a:t>R_program.R</a:t>
            </a:r>
            <a:r>
              <a:rPr lang="en-US" sz="1400" dirty="0"/>
              <a:t> that creates a vector called  “planets” and then list the planets in the vector. Syntax:</a:t>
            </a:r>
          </a:p>
          <a:p>
            <a:endParaRPr lang="en-US" sz="1400" dirty="0"/>
          </a:p>
          <a:p>
            <a:pPr lvl="1"/>
            <a:r>
              <a:rPr lang="en-US" sz="1400" dirty="0"/>
              <a:t>planets -&gt; planets &lt;- c("Mercury", "Venus", "Earth",  "Mars", "Jupiter", "Saturn", "Uranus", "Neptune", "Pluto")</a:t>
            </a:r>
          </a:p>
          <a:p>
            <a:pPr lvl="1"/>
            <a:endParaRPr lang="en-US" sz="1400" dirty="0"/>
          </a:p>
          <a:p>
            <a:r>
              <a:rPr lang="en-US" sz="1400" dirty="0"/>
              <a:t>Print off the vector. Syntax:</a:t>
            </a:r>
          </a:p>
          <a:p>
            <a:endParaRPr lang="en-US" sz="1400" dirty="0"/>
          </a:p>
          <a:p>
            <a:pPr lvl="1"/>
            <a:r>
              <a:rPr lang="en-US" sz="1400" dirty="0"/>
              <a:t>Planets</a:t>
            </a:r>
          </a:p>
          <a:p>
            <a:pPr lvl="1"/>
            <a:endParaRPr lang="en-US" sz="1400" dirty="0"/>
          </a:p>
          <a:p>
            <a:r>
              <a:rPr lang="en-US" sz="1400" dirty="0"/>
              <a:t>Create a bash script called </a:t>
            </a:r>
            <a:r>
              <a:rPr lang="en-US" sz="1400" dirty="0" err="1"/>
              <a:t>submit_R.sh</a:t>
            </a:r>
            <a:r>
              <a:rPr lang="en-US" sz="1400" dirty="0"/>
              <a:t> that runs the R script (hint: Copy and modify the </a:t>
            </a:r>
            <a:r>
              <a:rPr lang="en-US" sz="1400" dirty="0" err="1"/>
              <a:t>matlab</a:t>
            </a:r>
            <a:r>
              <a:rPr lang="en-US" sz="1400" dirty="0"/>
              <a:t> job script you just ran)</a:t>
            </a:r>
          </a:p>
          <a:p>
            <a:r>
              <a:rPr lang="en-US" sz="1400" dirty="0"/>
              <a:t>In the script, you’ll run R with the following syntax:</a:t>
            </a:r>
          </a:p>
          <a:p>
            <a:endParaRPr lang="en-US" sz="1400" dirty="0"/>
          </a:p>
          <a:p>
            <a:pPr lvl="1"/>
            <a:r>
              <a:rPr lang="en-US" sz="1400" dirty="0" err="1"/>
              <a:t>Rscript</a:t>
            </a:r>
            <a:r>
              <a:rPr lang="en-US" sz="1400" dirty="0"/>
              <a:t> </a:t>
            </a:r>
            <a:r>
              <a:rPr lang="en-US" sz="1400" dirty="0" err="1"/>
              <a:t>R_program.R</a:t>
            </a:r>
            <a:endParaRPr lang="en-US" sz="1400" dirty="0"/>
          </a:p>
          <a:p>
            <a:pPr lvl="1"/>
            <a:endParaRPr lang="en-US" sz="1400" dirty="0"/>
          </a:p>
          <a:p>
            <a:r>
              <a:rPr lang="en-US" sz="1400" dirty="0"/>
              <a:t>Don’t forget to load the R module before the </a:t>
            </a:r>
            <a:r>
              <a:rPr lang="en-US" sz="1400" dirty="0" err="1"/>
              <a:t>Rscript</a:t>
            </a:r>
            <a:r>
              <a:rPr lang="en-US" sz="1400" dirty="0"/>
              <a:t> command!</a:t>
            </a:r>
          </a:p>
        </p:txBody>
      </p:sp>
      <p:sp>
        <p:nvSpPr>
          <p:cNvPr id="4" name="Date Placeholder 3">
            <a:extLst>
              <a:ext uri="{FF2B5EF4-FFF2-40B4-BE49-F238E27FC236}">
                <a16:creationId xmlns:a16="http://schemas.microsoft.com/office/drawing/2014/main" id="{CE1DF755-2089-864A-A6FF-0F781488D829}"/>
              </a:ext>
            </a:extLst>
          </p:cNvPr>
          <p:cNvSpPr>
            <a:spLocks noGrp="1"/>
          </p:cNvSpPr>
          <p:nvPr>
            <p:ph type="dt" sz="half" idx="10"/>
          </p:nvPr>
        </p:nvSpPr>
        <p:spPr/>
        <p:txBody>
          <a:bodyPr/>
          <a:lstStyle/>
          <a:p>
            <a:fld id="{F1FBF58F-B444-B74D-B0EF-81096AA3D4BE}" type="datetime1">
              <a:rPr lang="en-US" smtClean="0"/>
              <a:t>10/15/18</a:t>
            </a:fld>
            <a:endParaRPr lang="en-US"/>
          </a:p>
        </p:txBody>
      </p:sp>
      <p:sp>
        <p:nvSpPr>
          <p:cNvPr id="5" name="Footer Placeholder 4">
            <a:extLst>
              <a:ext uri="{FF2B5EF4-FFF2-40B4-BE49-F238E27FC236}">
                <a16:creationId xmlns:a16="http://schemas.microsoft.com/office/drawing/2014/main" id="{8CCBCF13-AA64-2046-858E-57F14C2AAA4B}"/>
              </a:ext>
            </a:extLst>
          </p:cNvPr>
          <p:cNvSpPr>
            <a:spLocks noGrp="1"/>
          </p:cNvSpPr>
          <p:nvPr>
            <p:ph type="ftr" sz="quarter" idx="11"/>
          </p:nvPr>
        </p:nvSpPr>
        <p:spPr/>
        <p:txBody>
          <a:bodyPr/>
          <a:lstStyle/>
          <a:p>
            <a:r>
              <a:rPr lang="en-US"/>
              <a:t>Job Submission and Load Balancer</a:t>
            </a:r>
          </a:p>
        </p:txBody>
      </p:sp>
      <p:sp>
        <p:nvSpPr>
          <p:cNvPr id="6" name="Slide Number Placeholder 5">
            <a:extLst>
              <a:ext uri="{FF2B5EF4-FFF2-40B4-BE49-F238E27FC236}">
                <a16:creationId xmlns:a16="http://schemas.microsoft.com/office/drawing/2014/main" id="{12C77B3C-A3F1-2646-93A8-E496D00D3034}"/>
              </a:ext>
            </a:extLst>
          </p:cNvPr>
          <p:cNvSpPr>
            <a:spLocks noGrp="1"/>
          </p:cNvSpPr>
          <p:nvPr>
            <p:ph type="sldNum" sz="quarter" idx="12"/>
          </p:nvPr>
        </p:nvSpPr>
        <p:spPr/>
        <p:txBody>
          <a:bodyPr/>
          <a:lstStyle/>
          <a:p>
            <a:fld id="{DD321DBF-325B-3546-BAAF-4F6E3B3181FF}" type="slidenum">
              <a:rPr lang="en-US" smtClean="0"/>
              <a:t>20</a:t>
            </a:fld>
            <a:endParaRPr lang="en-US"/>
          </a:p>
        </p:txBody>
      </p:sp>
    </p:spTree>
    <p:extLst>
      <p:ext uri="{BB962C8B-B14F-4D97-AF65-F5344CB8AC3E}">
        <p14:creationId xmlns:p14="http://schemas.microsoft.com/office/powerpoint/2010/main" val="1280301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Solution: submit_R.sh</a:t>
            </a:r>
            <a:endParaRPr lang="en-US" dirty="0"/>
          </a:p>
        </p:txBody>
      </p:sp>
      <p:sp>
        <p:nvSpPr>
          <p:cNvPr id="5" name="object 5"/>
          <p:cNvSpPr txBox="1"/>
          <p:nvPr/>
        </p:nvSpPr>
        <p:spPr>
          <a:xfrm>
            <a:off x="983939" y="1628302"/>
            <a:ext cx="10165842" cy="2083232"/>
          </a:xfrm>
          <a:prstGeom prst="rect">
            <a:avLst/>
          </a:prstGeom>
        </p:spPr>
        <p:txBody>
          <a:bodyPr vert="horz" wrap="square" lIns="0" tIns="33625" rIns="0" bIns="0" rtlCol="0">
            <a:spAutoFit/>
          </a:bodyPr>
          <a:lstStyle/>
          <a:p>
            <a:pPr marL="12689">
              <a:spcBef>
                <a:spcPts val="266"/>
              </a:spcBef>
            </a:pPr>
            <a:r>
              <a:rPr lang="en-US" sz="1498" spc="-6" dirty="0">
                <a:solidFill>
                  <a:srgbClr val="2F2B20"/>
                </a:solidFill>
                <a:latin typeface="Courier New"/>
                <a:cs typeface="Courier New"/>
              </a:rPr>
              <a:t>#!/bin/bash	</a:t>
            </a:r>
          </a:p>
          <a:p>
            <a:pPr marL="12689">
              <a:spcBef>
                <a:spcPts val="266"/>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--nodes=1</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Number of requested</a:t>
            </a:r>
            <a:r>
              <a:rPr lang="en-US" sz="1498" spc="-59" dirty="0">
                <a:solidFill>
                  <a:srgbClr val="2F2B20"/>
                </a:solidFill>
                <a:latin typeface="Courier New"/>
                <a:cs typeface="Courier New"/>
              </a:rPr>
              <a:t> </a:t>
            </a:r>
            <a:r>
              <a:rPr lang="en-US" sz="1498" spc="-6" dirty="0">
                <a:solidFill>
                  <a:srgbClr val="2F2B20"/>
                </a:solidFill>
                <a:latin typeface="Courier New"/>
                <a:cs typeface="Courier New"/>
              </a:rPr>
              <a:t>nodes</a:t>
            </a:r>
          </a:p>
          <a:p>
            <a:pPr marL="12689">
              <a:spcBef>
                <a:spcPts val="266"/>
              </a:spcBef>
            </a:pPr>
            <a:r>
              <a:rPr lang="en-US" sz="1498" spc="-6" dirty="0">
                <a:solidFill>
                  <a:srgbClr val="2F2B20"/>
                </a:solidFill>
                <a:latin typeface="Courier New"/>
                <a:cs typeface="Courier New"/>
              </a:rPr>
              <a:t>#SBATCH --</a:t>
            </a:r>
            <a:r>
              <a:rPr lang="en-US" sz="1498" spc="-6" dirty="0" err="1">
                <a:solidFill>
                  <a:srgbClr val="2F2B20"/>
                </a:solidFill>
                <a:latin typeface="Courier New"/>
                <a:cs typeface="Courier New"/>
              </a:rPr>
              <a:t>ntasks</a:t>
            </a:r>
            <a:r>
              <a:rPr lang="en-US" sz="1498" spc="-6" dirty="0">
                <a:solidFill>
                  <a:srgbClr val="2F2B20"/>
                </a:solidFill>
                <a:latin typeface="Courier New"/>
                <a:cs typeface="Courier New"/>
              </a:rPr>
              <a:t>=1			# Number of requested tasks</a:t>
            </a:r>
            <a:endParaRPr sz="1498" dirty="0">
              <a:latin typeface="Courier New"/>
              <a:cs typeface="Courier New"/>
            </a:endParaRPr>
          </a:p>
          <a:p>
            <a:pPr marL="12689">
              <a:spcBef>
                <a:spcPts val="164"/>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--time=0:02:00</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Max</a:t>
            </a:r>
            <a:r>
              <a:rPr lang="en-US" sz="1498" spc="-20" dirty="0">
                <a:solidFill>
                  <a:srgbClr val="2F2B20"/>
                </a:solidFill>
                <a:latin typeface="Courier New"/>
                <a:cs typeface="Courier New"/>
              </a:rPr>
              <a:t> </a:t>
            </a:r>
            <a:r>
              <a:rPr lang="en-US" sz="1498" spc="-6" dirty="0" err="1">
                <a:solidFill>
                  <a:srgbClr val="2F2B20"/>
                </a:solidFill>
                <a:latin typeface="Courier New"/>
                <a:cs typeface="Courier New"/>
              </a:rPr>
              <a:t>walltime</a:t>
            </a:r>
            <a:endParaRPr sz="1498" dirty="0">
              <a:latin typeface="Courier New"/>
              <a:cs typeface="Courier New"/>
            </a:endParaRPr>
          </a:p>
          <a:p>
            <a:pPr marL="12689">
              <a:spcBef>
                <a:spcPts val="20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a:t>
            </a:r>
            <a:r>
              <a:rPr sz="1498" spc="-6" dirty="0" err="1">
                <a:solidFill>
                  <a:srgbClr val="2F2B20"/>
                </a:solidFill>
                <a:latin typeface="Courier New"/>
                <a:cs typeface="Courier New"/>
              </a:rPr>
              <a:t>qos</a:t>
            </a:r>
            <a:r>
              <a:rPr sz="1498" spc="-6" dirty="0">
                <a:solidFill>
                  <a:srgbClr val="2F2B20"/>
                </a:solidFill>
                <a:latin typeface="Courier New"/>
                <a:cs typeface="Courier New"/>
              </a:rPr>
              <a:t>=</a:t>
            </a:r>
            <a:r>
              <a:rPr lang="en-US" sz="1498" spc="-6" dirty="0">
                <a:solidFill>
                  <a:srgbClr val="2F2B20"/>
                </a:solidFill>
                <a:latin typeface="Courier New"/>
                <a:cs typeface="Courier New"/>
              </a:rPr>
              <a:t>debug			</a:t>
            </a:r>
            <a:r>
              <a:rPr lang="en-US" sz="1498" dirty="0">
                <a:solidFill>
                  <a:srgbClr val="2F2B20"/>
                </a:solidFill>
                <a:latin typeface="Courier New"/>
                <a:cs typeface="Courier New"/>
              </a:rPr>
              <a:t># </a:t>
            </a:r>
            <a:r>
              <a:rPr lang="en-US" sz="1498" spc="-6" dirty="0">
                <a:solidFill>
                  <a:srgbClr val="2F2B20"/>
                </a:solidFill>
                <a:latin typeface="Courier New"/>
                <a:cs typeface="Courier New"/>
              </a:rPr>
              <a:t>Specify debug</a:t>
            </a:r>
            <a:r>
              <a:rPr lang="en-US" sz="1498" spc="-30" dirty="0">
                <a:solidFill>
                  <a:srgbClr val="2F2B20"/>
                </a:solidFill>
                <a:latin typeface="Courier New"/>
                <a:cs typeface="Courier New"/>
              </a:rPr>
              <a:t> </a:t>
            </a:r>
            <a:r>
              <a:rPr lang="en-US" sz="1498" spc="-6" dirty="0">
                <a:solidFill>
                  <a:srgbClr val="2F2B20"/>
                </a:solidFill>
                <a:latin typeface="Courier New"/>
                <a:cs typeface="Courier New"/>
              </a:rPr>
              <a:t>QOS</a:t>
            </a:r>
            <a:endParaRPr sz="1498" dirty="0">
              <a:latin typeface="Courier New"/>
              <a:cs typeface="Courier New"/>
            </a:endParaRPr>
          </a:p>
          <a:p>
            <a:pPr marL="12689">
              <a:spcBef>
                <a:spcPts val="17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--partition=</a:t>
            </a:r>
            <a:r>
              <a:rPr lang="en-US" sz="1498" spc="-6" dirty="0" err="1">
                <a:solidFill>
                  <a:srgbClr val="2F2B20"/>
                </a:solidFill>
                <a:latin typeface="Courier New"/>
                <a:cs typeface="Courier New"/>
              </a:rPr>
              <a:t>shas</a:t>
            </a:r>
            <a:r>
              <a:rPr lang="en-US" sz="1498" spc="-6" dirty="0">
                <a:solidFill>
                  <a:srgbClr val="2F2B20"/>
                </a:solidFill>
                <a:latin typeface="Courier New"/>
                <a:cs typeface="Courier New"/>
              </a:rPr>
              <a:t>			</a:t>
            </a:r>
            <a:r>
              <a:rPr lang="en-US" sz="1498" dirty="0">
                <a:solidFill>
                  <a:srgbClr val="2F2B20"/>
                </a:solidFill>
                <a:latin typeface="Courier New"/>
                <a:cs typeface="Courier New"/>
              </a:rPr>
              <a:t># </a:t>
            </a:r>
            <a:r>
              <a:rPr lang="en-US" sz="1498" spc="-6" dirty="0">
                <a:solidFill>
                  <a:srgbClr val="2F2B20"/>
                </a:solidFill>
                <a:latin typeface="Courier New"/>
                <a:cs typeface="Courier New"/>
              </a:rPr>
              <a:t>Specify Summit </a:t>
            </a:r>
            <a:r>
              <a:rPr lang="en-US" sz="1498" spc="-6" dirty="0" err="1">
                <a:solidFill>
                  <a:srgbClr val="2F2B20"/>
                </a:solidFill>
                <a:latin typeface="Courier New"/>
                <a:cs typeface="Courier New"/>
              </a:rPr>
              <a:t>haswell</a:t>
            </a:r>
            <a:r>
              <a:rPr lang="en-US" sz="1498" spc="-85" dirty="0">
                <a:solidFill>
                  <a:srgbClr val="2F2B20"/>
                </a:solidFill>
                <a:latin typeface="Courier New"/>
                <a:cs typeface="Courier New"/>
              </a:rPr>
              <a:t> </a:t>
            </a:r>
            <a:r>
              <a:rPr lang="en-US" sz="1498" spc="-6" dirty="0">
                <a:solidFill>
                  <a:srgbClr val="2F2B20"/>
                </a:solidFill>
                <a:latin typeface="Courier New"/>
                <a:cs typeface="Courier New"/>
              </a:rPr>
              <a:t>nodes</a:t>
            </a:r>
            <a:endParaRPr sz="1498" dirty="0">
              <a:latin typeface="Courier New"/>
              <a:cs typeface="Courier New"/>
            </a:endParaRPr>
          </a:p>
          <a:p>
            <a:pPr marL="12689">
              <a:spcBef>
                <a:spcPts val="200"/>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--output=</a:t>
            </a:r>
            <a:r>
              <a:rPr lang="en-US" sz="1498" spc="-6" dirty="0">
                <a:solidFill>
                  <a:srgbClr val="2F2B20"/>
                </a:solidFill>
                <a:latin typeface="Courier New"/>
                <a:cs typeface="Courier New"/>
              </a:rPr>
              <a:t>R_code</a:t>
            </a:r>
            <a:r>
              <a:rPr sz="1498" spc="-6" dirty="0">
                <a:solidFill>
                  <a:srgbClr val="2F2B20"/>
                </a:solidFill>
                <a:latin typeface="Courier New"/>
                <a:cs typeface="Courier New"/>
              </a:rPr>
              <a:t>_%</a:t>
            </a:r>
            <a:r>
              <a:rPr sz="1498" spc="-6" dirty="0" err="1">
                <a:solidFill>
                  <a:srgbClr val="2F2B20"/>
                </a:solidFill>
                <a:latin typeface="Courier New"/>
                <a:cs typeface="Courier New"/>
              </a:rPr>
              <a:t>j.out</a:t>
            </a:r>
            <a:r>
              <a:rPr lang="en-US" sz="1498" spc="-6" dirty="0">
                <a:solidFill>
                  <a:srgbClr val="2F2B20"/>
                </a:solidFill>
                <a:latin typeface="Courier New"/>
                <a:cs typeface="Courier New"/>
              </a:rPr>
              <a:t>		# Output file name</a:t>
            </a:r>
            <a:endParaRPr sz="1498" dirty="0">
              <a:latin typeface="Courier New"/>
              <a:cs typeface="Courier New"/>
            </a:endParaRPr>
          </a:p>
          <a:p>
            <a:pPr marL="12689">
              <a:spcBef>
                <a:spcPts val="164"/>
              </a:spcBef>
            </a:pPr>
            <a:r>
              <a:rPr lang="en-US" sz="1498" spc="-6" dirty="0">
                <a:solidFill>
                  <a:srgbClr val="2F2B20"/>
                </a:solidFill>
                <a:latin typeface="Courier New"/>
                <a:cs typeface="Courier New"/>
              </a:rPr>
              <a:t>#SBATCH </a:t>
            </a:r>
            <a:r>
              <a:rPr sz="1498" spc="-6" dirty="0">
                <a:solidFill>
                  <a:srgbClr val="2F2B20"/>
                </a:solidFill>
                <a:latin typeface="Courier New"/>
                <a:cs typeface="Courier New"/>
              </a:rPr>
              <a:t>--reservation=</a:t>
            </a:r>
            <a:r>
              <a:rPr lang="en-US" sz="1498" spc="-6" dirty="0">
                <a:solidFill>
                  <a:srgbClr val="2F2B20"/>
                </a:solidFill>
                <a:latin typeface="Courier New"/>
                <a:cs typeface="Courier New"/>
              </a:rPr>
              <a:t>tutorial1		# Reservation name</a:t>
            </a:r>
            <a:endParaRPr sz="1498" dirty="0">
              <a:latin typeface="Courier New"/>
              <a:cs typeface="Courier New"/>
            </a:endParaRPr>
          </a:p>
        </p:txBody>
      </p:sp>
      <p:sp>
        <p:nvSpPr>
          <p:cNvPr id="14" name="object 14"/>
          <p:cNvSpPr txBox="1"/>
          <p:nvPr/>
        </p:nvSpPr>
        <p:spPr>
          <a:xfrm>
            <a:off x="983939" y="3984558"/>
            <a:ext cx="3636723" cy="2371792"/>
          </a:xfrm>
          <a:prstGeom prst="rect">
            <a:avLst/>
          </a:prstGeom>
        </p:spPr>
        <p:txBody>
          <a:bodyPr vert="horz" wrap="square" lIns="0" tIns="12689" rIns="0" bIns="0" rtlCol="0">
            <a:spAutoFit/>
          </a:bodyPr>
          <a:lstStyle/>
          <a:p>
            <a:pPr marL="12689" marR="5075">
              <a:lnSpc>
                <a:spcPct val="109300"/>
              </a:lnSpc>
              <a:spcBef>
                <a:spcPts val="99"/>
              </a:spcBef>
            </a:pPr>
            <a:r>
              <a:rPr lang="en-US" sz="1498" dirty="0">
                <a:solidFill>
                  <a:srgbClr val="2F2B20"/>
                </a:solidFill>
                <a:latin typeface="Courier New"/>
                <a:cs typeface="Courier New"/>
              </a:rPr>
              <a:t># purge all existing modules</a:t>
            </a:r>
          </a:p>
          <a:p>
            <a:pPr marL="12689" marR="5075">
              <a:lnSpc>
                <a:spcPct val="109300"/>
              </a:lnSpc>
              <a:spcBef>
                <a:spcPts val="99"/>
              </a:spcBef>
            </a:pPr>
            <a:r>
              <a:rPr lang="en-US" sz="1498" dirty="0">
                <a:solidFill>
                  <a:srgbClr val="2F2B20"/>
                </a:solidFill>
                <a:latin typeface="Courier New"/>
                <a:cs typeface="Courier New"/>
              </a:rPr>
              <a:t>module purge</a:t>
            </a:r>
          </a:p>
          <a:p>
            <a:pPr marL="12689" marR="5075">
              <a:lnSpc>
                <a:spcPct val="109300"/>
              </a:lnSpc>
              <a:spcBef>
                <a:spcPts val="99"/>
              </a:spcBef>
            </a:pPr>
            <a:endParaRPr lang="en-US" sz="1498" dirty="0">
              <a:solidFill>
                <a:srgbClr val="2F2B20"/>
              </a:solidFill>
              <a:latin typeface="Courier New"/>
              <a:cs typeface="Courier New"/>
            </a:endParaRPr>
          </a:p>
          <a:p>
            <a:pPr marL="12689" marR="5075">
              <a:lnSpc>
                <a:spcPct val="109300"/>
              </a:lnSpc>
              <a:spcBef>
                <a:spcPts val="99"/>
              </a:spcBef>
            </a:pPr>
            <a:r>
              <a:rPr lang="en-US" sz="1498" dirty="0">
                <a:solidFill>
                  <a:srgbClr val="2F2B20"/>
                </a:solidFill>
                <a:latin typeface="Courier New"/>
                <a:cs typeface="Courier New"/>
              </a:rPr>
              <a:t># Load the R module</a:t>
            </a:r>
          </a:p>
          <a:p>
            <a:pPr marL="12689" marR="5075">
              <a:lnSpc>
                <a:spcPct val="109300"/>
              </a:lnSpc>
              <a:spcBef>
                <a:spcPts val="99"/>
              </a:spcBef>
            </a:pPr>
            <a:r>
              <a:rPr lang="en-US" sz="1498" dirty="0">
                <a:solidFill>
                  <a:srgbClr val="2F2B20"/>
                </a:solidFill>
                <a:latin typeface="Courier New"/>
                <a:cs typeface="Courier New"/>
              </a:rPr>
              <a:t>module load R</a:t>
            </a:r>
          </a:p>
          <a:p>
            <a:pPr marL="12689" marR="5075">
              <a:lnSpc>
                <a:spcPct val="109300"/>
              </a:lnSpc>
              <a:spcBef>
                <a:spcPts val="99"/>
              </a:spcBef>
            </a:pPr>
            <a:endParaRPr lang="en-US" sz="1498" dirty="0">
              <a:solidFill>
                <a:srgbClr val="2F2B20"/>
              </a:solidFill>
              <a:latin typeface="Courier New"/>
              <a:cs typeface="Courier New"/>
            </a:endParaRPr>
          </a:p>
          <a:p>
            <a:pPr marL="12689" marR="5075">
              <a:lnSpc>
                <a:spcPct val="109300"/>
              </a:lnSpc>
              <a:spcBef>
                <a:spcPts val="99"/>
              </a:spcBef>
            </a:pPr>
            <a:r>
              <a:rPr sz="1498" dirty="0">
                <a:solidFill>
                  <a:srgbClr val="2F2B20"/>
                </a:solidFill>
                <a:latin typeface="Courier New"/>
                <a:cs typeface="Courier New"/>
              </a:rPr>
              <a:t># </a:t>
            </a:r>
            <a:r>
              <a:rPr sz="1498" spc="-6" dirty="0">
                <a:solidFill>
                  <a:srgbClr val="2F2B20"/>
                </a:solidFill>
                <a:latin typeface="Courier New"/>
                <a:cs typeface="Courier New"/>
              </a:rPr>
              <a:t>Run </a:t>
            </a:r>
            <a:r>
              <a:rPr lang="en-US" sz="1498" spc="-6" dirty="0">
                <a:solidFill>
                  <a:srgbClr val="2F2B20"/>
                </a:solidFill>
                <a:latin typeface="Courier New"/>
                <a:cs typeface="Courier New"/>
              </a:rPr>
              <a:t>R script</a:t>
            </a:r>
          </a:p>
          <a:p>
            <a:pPr marL="12689" marR="5075">
              <a:lnSpc>
                <a:spcPct val="109300"/>
              </a:lnSpc>
              <a:spcBef>
                <a:spcPts val="99"/>
              </a:spcBef>
            </a:pPr>
            <a:r>
              <a:rPr lang="en-US" sz="1498" spc="-6" dirty="0" err="1">
                <a:solidFill>
                  <a:srgbClr val="2F2B20"/>
                </a:solidFill>
                <a:latin typeface="Courier New"/>
                <a:cs typeface="Courier New"/>
              </a:rPr>
              <a:t>Rscript</a:t>
            </a:r>
            <a:r>
              <a:rPr lang="en-US" sz="1498" spc="-6" dirty="0">
                <a:solidFill>
                  <a:srgbClr val="2F2B20"/>
                </a:solidFill>
                <a:latin typeface="Courier New"/>
                <a:cs typeface="Courier New"/>
              </a:rPr>
              <a:t> </a:t>
            </a:r>
            <a:r>
              <a:rPr lang="en-US" sz="1498" spc="-6" dirty="0" err="1">
                <a:solidFill>
                  <a:srgbClr val="2F2B20"/>
                </a:solidFill>
                <a:latin typeface="Courier New"/>
                <a:cs typeface="Courier New"/>
              </a:rPr>
              <a:t>progs</a:t>
            </a:r>
            <a:r>
              <a:rPr lang="en-US" sz="1498" spc="-6" dirty="0">
                <a:solidFill>
                  <a:srgbClr val="2F2B20"/>
                </a:solidFill>
                <a:latin typeface="Courier New"/>
                <a:cs typeface="Courier New"/>
              </a:rPr>
              <a:t>/</a:t>
            </a:r>
            <a:r>
              <a:rPr lang="en-US" sz="1498" spc="-6" dirty="0" err="1">
                <a:solidFill>
                  <a:srgbClr val="2F2B20"/>
                </a:solidFill>
                <a:latin typeface="Courier New"/>
                <a:cs typeface="Courier New"/>
              </a:rPr>
              <a:t>R_program.R</a:t>
            </a:r>
            <a:endParaRPr lang="en-US" sz="1498" spc="-6" dirty="0">
              <a:solidFill>
                <a:srgbClr val="2F2B20"/>
              </a:solidFill>
              <a:latin typeface="Courier New"/>
              <a:cs typeface="Courier New"/>
            </a:endParaRPr>
          </a:p>
          <a:p>
            <a:pPr marL="12689" marR="5075">
              <a:lnSpc>
                <a:spcPct val="109300"/>
              </a:lnSpc>
              <a:spcBef>
                <a:spcPts val="99"/>
              </a:spcBef>
            </a:pPr>
            <a:r>
              <a:rPr sz="1498" spc="-6" dirty="0">
                <a:solidFill>
                  <a:srgbClr val="2F2B20"/>
                </a:solidFill>
                <a:latin typeface="Courier New"/>
                <a:cs typeface="Courier New"/>
              </a:rPr>
              <a:t> </a:t>
            </a:r>
            <a:endParaRPr sz="1498" dirty="0">
              <a:latin typeface="Courier New"/>
              <a:cs typeface="Courier New"/>
            </a:endParaRPr>
          </a:p>
        </p:txBody>
      </p:sp>
      <p:sp>
        <p:nvSpPr>
          <p:cNvPr id="15" name="Date Placeholder 14">
            <a:extLst>
              <a:ext uri="{FF2B5EF4-FFF2-40B4-BE49-F238E27FC236}">
                <a16:creationId xmlns:a16="http://schemas.microsoft.com/office/drawing/2014/main" id="{B101B859-1A15-7046-BE9F-478D8C6ED29B}"/>
              </a:ext>
            </a:extLst>
          </p:cNvPr>
          <p:cNvSpPr>
            <a:spLocks noGrp="1"/>
          </p:cNvSpPr>
          <p:nvPr>
            <p:ph type="dt" sz="half" idx="10"/>
          </p:nvPr>
        </p:nvSpPr>
        <p:spPr/>
        <p:txBody>
          <a:bodyPr/>
          <a:lstStyle/>
          <a:p>
            <a:fld id="{3E66B68D-A8F2-FE4B-A56C-C67011E0D4CA}" type="datetime1">
              <a:rPr lang="en-US" smtClean="0"/>
              <a:t>10/15/18</a:t>
            </a:fld>
            <a:endParaRPr lang="en-US"/>
          </a:p>
        </p:txBody>
      </p:sp>
      <p:sp>
        <p:nvSpPr>
          <p:cNvPr id="16" name="Footer Placeholder 15">
            <a:extLst>
              <a:ext uri="{FF2B5EF4-FFF2-40B4-BE49-F238E27FC236}">
                <a16:creationId xmlns:a16="http://schemas.microsoft.com/office/drawing/2014/main" id="{4882DD40-CA5C-3244-949E-CA390C955A55}"/>
              </a:ext>
            </a:extLst>
          </p:cNvPr>
          <p:cNvSpPr>
            <a:spLocks noGrp="1"/>
          </p:cNvSpPr>
          <p:nvPr>
            <p:ph type="ftr" sz="quarter" idx="11"/>
          </p:nvPr>
        </p:nvSpPr>
        <p:spPr/>
        <p:txBody>
          <a:bodyPr/>
          <a:lstStyle/>
          <a:p>
            <a:r>
              <a:rPr lang="en-US"/>
              <a:t>Job Submission and Load Balancer</a:t>
            </a:r>
          </a:p>
        </p:txBody>
      </p:sp>
      <p:sp>
        <p:nvSpPr>
          <p:cNvPr id="17" name="Slide Number Placeholder 16">
            <a:extLst>
              <a:ext uri="{FF2B5EF4-FFF2-40B4-BE49-F238E27FC236}">
                <a16:creationId xmlns:a16="http://schemas.microsoft.com/office/drawing/2014/main" id="{19BF9F86-2BBC-3A42-95EE-CB1BA654CA2F}"/>
              </a:ext>
            </a:extLst>
          </p:cNvPr>
          <p:cNvSpPr>
            <a:spLocks noGrp="1"/>
          </p:cNvSpPr>
          <p:nvPr>
            <p:ph type="sldNum" sz="quarter" idx="12"/>
          </p:nvPr>
        </p:nvSpPr>
        <p:spPr/>
        <p:txBody>
          <a:bodyPr/>
          <a:lstStyle/>
          <a:p>
            <a:fld id="{DD321DBF-325B-3546-BAAF-4F6E3B3181FF}" type="slidenum">
              <a:rPr lang="en-US" smtClean="0"/>
              <a:t>21</a:t>
            </a:fld>
            <a:endParaRPr lang="en-US"/>
          </a:p>
        </p:txBody>
      </p:sp>
    </p:spTree>
    <p:extLst>
      <p:ext uri="{BB962C8B-B14F-4D97-AF65-F5344CB8AC3E}">
        <p14:creationId xmlns:p14="http://schemas.microsoft.com/office/powerpoint/2010/main" val="4169791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Solution: R_program.R</a:t>
            </a:r>
            <a:endParaRPr lang="en-US" dirty="0"/>
          </a:p>
        </p:txBody>
      </p:sp>
      <p:sp>
        <p:nvSpPr>
          <p:cNvPr id="3" name="object 3"/>
          <p:cNvSpPr txBox="1"/>
          <p:nvPr/>
        </p:nvSpPr>
        <p:spPr>
          <a:xfrm>
            <a:off x="928057" y="1930798"/>
            <a:ext cx="9248329" cy="1772910"/>
          </a:xfrm>
          <a:prstGeom prst="rect">
            <a:avLst/>
          </a:prstGeom>
        </p:spPr>
        <p:txBody>
          <a:bodyPr vert="horz" wrap="square" lIns="0" tIns="12689" rIns="0" bIns="0" rtlCol="0">
            <a:spAutoFit/>
          </a:bodyPr>
          <a:lstStyle/>
          <a:p>
            <a:pPr marL="12689" marR="5075">
              <a:spcBef>
                <a:spcPts val="99"/>
              </a:spcBef>
            </a:pPr>
            <a:r>
              <a:rPr sz="1698" dirty="0">
                <a:solidFill>
                  <a:srgbClr val="2F2B20"/>
                </a:solidFill>
                <a:latin typeface="Courier New"/>
                <a:cs typeface="Courier New"/>
              </a:rPr>
              <a:t>#Simple R code example by </a:t>
            </a:r>
            <a:r>
              <a:rPr lang="en-US" sz="1698" dirty="0">
                <a:solidFill>
                  <a:srgbClr val="2F2B20"/>
                </a:solidFill>
                <a:latin typeface="Courier New"/>
                <a:cs typeface="Courier New"/>
              </a:rPr>
              <a:t>(your name/email)</a:t>
            </a:r>
          </a:p>
          <a:p>
            <a:pPr marL="12689" marR="5075">
              <a:spcBef>
                <a:spcPts val="99"/>
              </a:spcBef>
            </a:pPr>
            <a:endParaRPr lang="en-US" sz="1698" dirty="0">
              <a:solidFill>
                <a:srgbClr val="2F2B20"/>
              </a:solidFill>
              <a:latin typeface="Courier New"/>
              <a:cs typeface="Courier New"/>
            </a:endParaRPr>
          </a:p>
          <a:p>
            <a:pPr marL="12689">
              <a:spcBef>
                <a:spcPts val="489"/>
              </a:spcBef>
            </a:pPr>
            <a:r>
              <a:rPr lang="en-US" sz="1698" dirty="0">
                <a:solidFill>
                  <a:srgbClr val="2F2B20"/>
                </a:solidFill>
                <a:latin typeface="Courier New"/>
                <a:cs typeface="Courier New"/>
              </a:rPr>
              <a:t># Create vector</a:t>
            </a:r>
            <a:endParaRPr lang="en-US" sz="1698" dirty="0">
              <a:latin typeface="Courier New"/>
              <a:cs typeface="Courier New"/>
            </a:endParaRPr>
          </a:p>
          <a:p>
            <a:pPr marL="12689" marR="5075">
              <a:spcBef>
                <a:spcPts val="394"/>
              </a:spcBef>
            </a:pPr>
            <a:r>
              <a:rPr lang="en-US" sz="1698" dirty="0">
                <a:solidFill>
                  <a:srgbClr val="2F2B20"/>
                </a:solidFill>
                <a:latin typeface="Courier New"/>
                <a:cs typeface="Courier New"/>
              </a:rPr>
              <a:t>planets &lt;- c("Mercury", "Venus", "Earth",  "Saturn", "Uranus", "Mars",</a:t>
            </a:r>
            <a:endParaRPr lang="en-US" sz="1698" dirty="0">
              <a:latin typeface="Courier New"/>
              <a:cs typeface="Courier New"/>
            </a:endParaRPr>
          </a:p>
          <a:p>
            <a:pPr marL="12689" marR="5075">
              <a:spcBef>
                <a:spcPts val="394"/>
              </a:spcBef>
            </a:pPr>
            <a:r>
              <a:rPr lang="en-US" sz="1698" dirty="0">
                <a:solidFill>
                  <a:srgbClr val="2F2B20"/>
                </a:solidFill>
                <a:latin typeface="Courier New"/>
                <a:cs typeface="Courier New"/>
              </a:rPr>
              <a:t>"Jupiter", "Neptune",</a:t>
            </a:r>
            <a:r>
              <a:rPr lang="en-US" sz="1698" spc="-46" dirty="0">
                <a:solidFill>
                  <a:srgbClr val="2F2B20"/>
                </a:solidFill>
                <a:latin typeface="Courier New"/>
                <a:cs typeface="Courier New"/>
              </a:rPr>
              <a:t> </a:t>
            </a:r>
            <a:r>
              <a:rPr lang="en-US" sz="1698" dirty="0">
                <a:solidFill>
                  <a:srgbClr val="2F2B20"/>
                </a:solidFill>
                <a:latin typeface="Courier New"/>
                <a:cs typeface="Courier New"/>
              </a:rPr>
              <a:t>"Pluto")</a:t>
            </a:r>
            <a:endParaRPr lang="en-US" sz="1698" dirty="0">
              <a:latin typeface="Courier New"/>
              <a:cs typeface="Courier New"/>
            </a:endParaRPr>
          </a:p>
          <a:p>
            <a:pPr marL="12689" marR="5075">
              <a:spcBef>
                <a:spcPts val="99"/>
              </a:spcBef>
            </a:pPr>
            <a:endParaRPr sz="1698" dirty="0">
              <a:latin typeface="Courier New"/>
              <a:cs typeface="Courier New"/>
            </a:endParaRPr>
          </a:p>
        </p:txBody>
      </p:sp>
      <p:sp>
        <p:nvSpPr>
          <p:cNvPr id="7" name="object 7"/>
          <p:cNvSpPr txBox="1"/>
          <p:nvPr/>
        </p:nvSpPr>
        <p:spPr>
          <a:xfrm>
            <a:off x="928057" y="3943818"/>
            <a:ext cx="2366377" cy="631444"/>
          </a:xfrm>
          <a:prstGeom prst="rect">
            <a:avLst/>
          </a:prstGeom>
        </p:spPr>
        <p:txBody>
          <a:bodyPr vert="horz" wrap="square" lIns="0" tIns="12689" rIns="0" bIns="0" rtlCol="0">
            <a:spAutoFit/>
          </a:bodyPr>
          <a:lstStyle/>
          <a:p>
            <a:pPr marL="12689" marR="5075">
              <a:lnSpc>
                <a:spcPct val="120900"/>
              </a:lnSpc>
              <a:spcBef>
                <a:spcPts val="99"/>
              </a:spcBef>
            </a:pPr>
            <a:r>
              <a:rPr sz="1698" dirty="0">
                <a:solidFill>
                  <a:srgbClr val="2F2B20"/>
                </a:solidFill>
                <a:latin typeface="Courier New"/>
                <a:cs typeface="Courier New"/>
              </a:rPr>
              <a:t># Print off</a:t>
            </a:r>
            <a:r>
              <a:rPr sz="1698" spc="-85" dirty="0">
                <a:solidFill>
                  <a:srgbClr val="2F2B20"/>
                </a:solidFill>
                <a:latin typeface="Courier New"/>
                <a:cs typeface="Courier New"/>
              </a:rPr>
              <a:t> </a:t>
            </a:r>
            <a:r>
              <a:rPr sz="1698" dirty="0">
                <a:solidFill>
                  <a:srgbClr val="2F2B20"/>
                </a:solidFill>
                <a:latin typeface="Courier New"/>
                <a:cs typeface="Courier New"/>
              </a:rPr>
              <a:t>vector  planets</a:t>
            </a:r>
            <a:endParaRPr sz="1698" dirty="0">
              <a:latin typeface="Courier New"/>
              <a:cs typeface="Courier New"/>
            </a:endParaRPr>
          </a:p>
        </p:txBody>
      </p:sp>
      <p:sp>
        <p:nvSpPr>
          <p:cNvPr id="8" name="Date Placeholder 7">
            <a:extLst>
              <a:ext uri="{FF2B5EF4-FFF2-40B4-BE49-F238E27FC236}">
                <a16:creationId xmlns:a16="http://schemas.microsoft.com/office/drawing/2014/main" id="{D4377704-4CAE-AA48-9D94-F220025A582E}"/>
              </a:ext>
            </a:extLst>
          </p:cNvPr>
          <p:cNvSpPr>
            <a:spLocks noGrp="1"/>
          </p:cNvSpPr>
          <p:nvPr>
            <p:ph type="dt" sz="half" idx="10"/>
          </p:nvPr>
        </p:nvSpPr>
        <p:spPr/>
        <p:txBody>
          <a:bodyPr/>
          <a:lstStyle/>
          <a:p>
            <a:fld id="{DE34AD56-1022-894F-9C26-4D64D38742EC}" type="datetime1">
              <a:rPr lang="en-US" smtClean="0"/>
              <a:t>10/15/18</a:t>
            </a:fld>
            <a:endParaRPr lang="en-US"/>
          </a:p>
        </p:txBody>
      </p:sp>
      <p:sp>
        <p:nvSpPr>
          <p:cNvPr id="9" name="Footer Placeholder 8">
            <a:extLst>
              <a:ext uri="{FF2B5EF4-FFF2-40B4-BE49-F238E27FC236}">
                <a16:creationId xmlns:a16="http://schemas.microsoft.com/office/drawing/2014/main" id="{BFE8825C-1519-0B41-B25A-56C2AE4546A7}"/>
              </a:ext>
            </a:extLst>
          </p:cNvPr>
          <p:cNvSpPr>
            <a:spLocks noGrp="1"/>
          </p:cNvSpPr>
          <p:nvPr>
            <p:ph type="ftr" sz="quarter" idx="11"/>
          </p:nvPr>
        </p:nvSpPr>
        <p:spPr/>
        <p:txBody>
          <a:bodyPr/>
          <a:lstStyle/>
          <a:p>
            <a:r>
              <a:rPr lang="en-US"/>
              <a:t>Job Submission and Load Balancer</a:t>
            </a:r>
          </a:p>
        </p:txBody>
      </p:sp>
      <p:sp>
        <p:nvSpPr>
          <p:cNvPr id="10" name="Slide Number Placeholder 9">
            <a:extLst>
              <a:ext uri="{FF2B5EF4-FFF2-40B4-BE49-F238E27FC236}">
                <a16:creationId xmlns:a16="http://schemas.microsoft.com/office/drawing/2014/main" id="{6BA1FC7C-1ADE-4647-BDA5-8C2E3CF02C89}"/>
              </a:ext>
            </a:extLst>
          </p:cNvPr>
          <p:cNvSpPr>
            <a:spLocks noGrp="1"/>
          </p:cNvSpPr>
          <p:nvPr>
            <p:ph type="sldNum" sz="quarter" idx="12"/>
          </p:nvPr>
        </p:nvSpPr>
        <p:spPr/>
        <p:txBody>
          <a:bodyPr/>
          <a:lstStyle/>
          <a:p>
            <a:fld id="{DD321DBF-325B-3546-BAAF-4F6E3B3181FF}" type="slidenum">
              <a:rPr lang="en-US" smtClean="0"/>
              <a:t>22</a:t>
            </a:fld>
            <a:endParaRPr lang="en-US"/>
          </a:p>
        </p:txBody>
      </p:sp>
    </p:spTree>
    <p:extLst>
      <p:ext uri="{BB962C8B-B14F-4D97-AF65-F5344CB8AC3E}">
        <p14:creationId xmlns:p14="http://schemas.microsoft.com/office/powerpoint/2010/main" val="3491350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an external program as an mpi job</a:t>
            </a:r>
            <a:endParaRPr lang="en-US" dirty="0"/>
          </a:p>
        </p:txBody>
      </p:sp>
      <p:sp>
        <p:nvSpPr>
          <p:cNvPr id="10" name="Content Placeholder 9">
            <a:extLst>
              <a:ext uri="{FF2B5EF4-FFF2-40B4-BE49-F238E27FC236}">
                <a16:creationId xmlns:a16="http://schemas.microsoft.com/office/drawing/2014/main" id="{8E3623D8-AF6C-CB42-A779-BCA4A5E323DF}"/>
              </a:ext>
            </a:extLst>
          </p:cNvPr>
          <p:cNvSpPr>
            <a:spLocks noGrp="1"/>
          </p:cNvSpPr>
          <p:nvPr>
            <p:ph idx="1"/>
          </p:nvPr>
        </p:nvSpPr>
        <p:spPr/>
        <p:txBody>
          <a:bodyPr/>
          <a:lstStyle/>
          <a:p>
            <a:pPr marL="241100" indent="-228411">
              <a:spcBef>
                <a:spcPts val="650"/>
              </a:spcBef>
              <a:buClr>
                <a:srgbClr val="A9A57C"/>
              </a:buClr>
              <a:tabLst>
                <a:tab pos="241100" algn="l"/>
              </a:tabLst>
            </a:pPr>
            <a:r>
              <a:rPr lang="en-US" sz="2398" spc="-6" dirty="0">
                <a:solidFill>
                  <a:srgbClr val="2F2B20"/>
                </a:solidFill>
                <a:cs typeface="Arial"/>
              </a:rPr>
              <a:t>For cases where you have a code that is parallelized, meaning it can run across multiple cores. </a:t>
            </a:r>
          </a:p>
          <a:p>
            <a:pPr marL="241100" indent="-228411">
              <a:spcBef>
                <a:spcPts val="650"/>
              </a:spcBef>
              <a:buClr>
                <a:srgbClr val="A9A57C"/>
              </a:buClr>
              <a:tabLst>
                <a:tab pos="241100" algn="l"/>
              </a:tabLst>
            </a:pPr>
            <a:r>
              <a:rPr lang="en-US" sz="2398" spc="-6" dirty="0">
                <a:solidFill>
                  <a:srgbClr val="2F2B20"/>
                </a:solidFill>
                <a:cs typeface="Arial"/>
              </a:rPr>
              <a:t>Number of tasks always &gt; 1. E.g., </a:t>
            </a:r>
          </a:p>
          <a:p>
            <a:pPr marL="1147133" lvl="1" indent="-228411">
              <a:spcBef>
                <a:spcPts val="650"/>
              </a:spcBef>
              <a:buClr>
                <a:srgbClr val="A9A57C"/>
              </a:buClr>
              <a:tabLst>
                <a:tab pos="241100" algn="l"/>
              </a:tabLst>
            </a:pPr>
            <a:r>
              <a:rPr lang="en-US" sz="2398" spc="-6" dirty="0">
                <a:solidFill>
                  <a:srgbClr val="2F2B20"/>
                </a:solidFill>
                <a:latin typeface="Courier New" panose="02070309020205020404" pitchFamily="49" charset="0"/>
                <a:cs typeface="Courier New" panose="02070309020205020404" pitchFamily="49" charset="0"/>
              </a:rPr>
              <a:t>--</a:t>
            </a:r>
            <a:r>
              <a:rPr lang="en-US" sz="2398" spc="-6" dirty="0" err="1">
                <a:solidFill>
                  <a:srgbClr val="2F2B20"/>
                </a:solidFill>
                <a:latin typeface="Courier New" panose="02070309020205020404" pitchFamily="49" charset="0"/>
                <a:cs typeface="Courier New" panose="02070309020205020404" pitchFamily="49" charset="0"/>
              </a:rPr>
              <a:t>ntasks</a:t>
            </a:r>
            <a:r>
              <a:rPr lang="en-US" sz="2398" spc="-6" dirty="0">
                <a:solidFill>
                  <a:srgbClr val="2F2B20"/>
                </a:solidFill>
                <a:latin typeface="Courier New" panose="02070309020205020404" pitchFamily="49" charset="0"/>
                <a:cs typeface="Courier New" panose="02070309020205020404" pitchFamily="49" charset="0"/>
              </a:rPr>
              <a:t>=4</a:t>
            </a:r>
          </a:p>
          <a:p>
            <a:pPr marL="241100" indent="-228411">
              <a:spcBef>
                <a:spcPts val="650"/>
              </a:spcBef>
              <a:buClr>
                <a:srgbClr val="A9A57C"/>
              </a:buClr>
              <a:tabLst>
                <a:tab pos="241100" algn="l"/>
              </a:tabLst>
            </a:pPr>
            <a:r>
              <a:rPr lang="en-US" sz="2398" spc="-6" dirty="0">
                <a:solidFill>
                  <a:srgbClr val="2F2B20"/>
                </a:solidFill>
                <a:latin typeface="Arial" panose="020B0604020202020204" pitchFamily="34" charset="0"/>
                <a:cs typeface="Arial" panose="020B0604020202020204" pitchFamily="34" charset="0"/>
              </a:rPr>
              <a:t>Will always need to load a compiler and </a:t>
            </a:r>
            <a:r>
              <a:rPr lang="en-US" sz="2398" spc="-6" dirty="0" err="1">
                <a:solidFill>
                  <a:srgbClr val="2F2B20"/>
                </a:solidFill>
                <a:latin typeface="Arial" panose="020B0604020202020204" pitchFamily="34" charset="0"/>
                <a:cs typeface="Arial" panose="020B0604020202020204" pitchFamily="34" charset="0"/>
              </a:rPr>
              <a:t>mpi</a:t>
            </a:r>
            <a:r>
              <a:rPr lang="en-US" sz="2398" spc="-6" dirty="0">
                <a:solidFill>
                  <a:srgbClr val="2F2B20"/>
                </a:solidFill>
                <a:latin typeface="Arial" panose="020B0604020202020204" pitchFamily="34" charset="0"/>
                <a:cs typeface="Arial" panose="020B0604020202020204" pitchFamily="34" charset="0"/>
              </a:rPr>
              <a:t>. </a:t>
            </a:r>
            <a:r>
              <a:rPr lang="en-US" sz="2398" spc="-6" dirty="0">
                <a:solidFill>
                  <a:srgbClr val="2F2B20"/>
                </a:solidFill>
                <a:cs typeface="Arial"/>
              </a:rPr>
              <a:t>E.g., </a:t>
            </a:r>
          </a:p>
          <a:p>
            <a:pPr marL="1147133" lvl="1" indent="-228411">
              <a:spcBef>
                <a:spcPts val="650"/>
              </a:spcBef>
              <a:buClr>
                <a:srgbClr val="A9A57C"/>
              </a:buClr>
              <a:tabLst>
                <a:tab pos="241100" algn="l"/>
              </a:tabLst>
            </a:pPr>
            <a:r>
              <a:rPr lang="en-US" sz="2398" spc="-6" dirty="0">
                <a:solidFill>
                  <a:srgbClr val="2F2B20"/>
                </a:solidFill>
                <a:latin typeface="Courier New" panose="02070309020205020404" pitchFamily="49" charset="0"/>
                <a:cs typeface="Courier New" panose="02070309020205020404" pitchFamily="49" charset="0"/>
              </a:rPr>
              <a:t>module load intel </a:t>
            </a:r>
            <a:r>
              <a:rPr lang="en-US" sz="2398" spc="-6" dirty="0" err="1">
                <a:solidFill>
                  <a:srgbClr val="2F2B20"/>
                </a:solidFill>
                <a:latin typeface="Courier New" panose="02070309020205020404" pitchFamily="49" charset="0"/>
                <a:cs typeface="Courier New" panose="02070309020205020404" pitchFamily="49" charset="0"/>
              </a:rPr>
              <a:t>impi</a:t>
            </a:r>
            <a:endParaRPr lang="en-US" sz="2398" spc="-6" dirty="0">
              <a:solidFill>
                <a:srgbClr val="2F2B20"/>
              </a:solidFill>
              <a:latin typeface="Arial" panose="020B0604020202020204" pitchFamily="34" charset="0"/>
              <a:cs typeface="Arial" panose="020B0604020202020204" pitchFamily="34" charset="0"/>
            </a:endParaRPr>
          </a:p>
          <a:p>
            <a:pPr marL="241100" indent="-228411">
              <a:spcBef>
                <a:spcPts val="650"/>
              </a:spcBef>
              <a:buClr>
                <a:srgbClr val="A9A57C"/>
              </a:buClr>
              <a:tabLst>
                <a:tab pos="241100" algn="l"/>
              </a:tabLst>
            </a:pPr>
            <a:r>
              <a:rPr lang="en-US" sz="2398" spc="-6" dirty="0">
                <a:solidFill>
                  <a:srgbClr val="2F2B20"/>
                </a:solidFill>
                <a:cs typeface="Arial"/>
              </a:rPr>
              <a:t>Executable preceded with </a:t>
            </a:r>
            <a:r>
              <a:rPr lang="en-US" sz="2398" spc="-6" dirty="0" err="1">
                <a:solidFill>
                  <a:srgbClr val="2F2B20"/>
                </a:solidFill>
                <a:cs typeface="Arial"/>
              </a:rPr>
              <a:t>mpirun</a:t>
            </a:r>
            <a:r>
              <a:rPr lang="en-US" sz="2398" spc="-6" dirty="0">
                <a:solidFill>
                  <a:srgbClr val="2F2B20"/>
                </a:solidFill>
                <a:cs typeface="Arial"/>
              </a:rPr>
              <a:t>, </a:t>
            </a:r>
            <a:r>
              <a:rPr lang="en-US" sz="2398" spc="-6" dirty="0" err="1">
                <a:solidFill>
                  <a:srgbClr val="2F2B20"/>
                </a:solidFill>
                <a:cs typeface="Arial"/>
              </a:rPr>
              <a:t>srun</a:t>
            </a:r>
            <a:r>
              <a:rPr lang="en-US" sz="2398" spc="-6" dirty="0">
                <a:solidFill>
                  <a:srgbClr val="2F2B20"/>
                </a:solidFill>
                <a:cs typeface="Arial"/>
              </a:rPr>
              <a:t>, or </a:t>
            </a:r>
            <a:r>
              <a:rPr lang="en-US" sz="2398" spc="-6" dirty="0" err="1">
                <a:solidFill>
                  <a:srgbClr val="2F2B20"/>
                </a:solidFill>
                <a:cs typeface="Arial"/>
              </a:rPr>
              <a:t>mpiexec</a:t>
            </a:r>
            <a:r>
              <a:rPr lang="en-US" sz="2398" spc="-6" dirty="0">
                <a:solidFill>
                  <a:srgbClr val="2F2B20"/>
                </a:solidFill>
                <a:cs typeface="Arial"/>
              </a:rPr>
              <a:t>. E.g.,</a:t>
            </a:r>
          </a:p>
          <a:p>
            <a:pPr marL="1147133" lvl="1" indent="-228411">
              <a:spcBef>
                <a:spcPts val="650"/>
              </a:spcBef>
              <a:buClr>
                <a:srgbClr val="A9A57C"/>
              </a:buClr>
              <a:tabLst>
                <a:tab pos="241100" algn="l"/>
              </a:tabLst>
            </a:pPr>
            <a:r>
              <a:rPr lang="en-US" sz="2398" spc="-6" dirty="0" err="1">
                <a:solidFill>
                  <a:srgbClr val="2F2B20"/>
                </a:solidFill>
                <a:latin typeface="Courier New" panose="02070309020205020404" pitchFamily="49" charset="0"/>
                <a:cs typeface="Courier New" panose="02070309020205020404" pitchFamily="49" charset="0"/>
              </a:rPr>
              <a:t>mpirun</a:t>
            </a:r>
            <a:r>
              <a:rPr lang="en-US" sz="2398" spc="-6" dirty="0">
                <a:solidFill>
                  <a:srgbClr val="2F2B20"/>
                </a:solidFill>
                <a:latin typeface="Courier New" panose="02070309020205020404" pitchFamily="49" charset="0"/>
                <a:cs typeface="Courier New" panose="02070309020205020404" pitchFamily="49" charset="0"/>
              </a:rPr>
              <a:t> –np 4 python </a:t>
            </a:r>
            <a:r>
              <a:rPr lang="en-US" sz="2398" spc="-6" dirty="0" err="1">
                <a:solidFill>
                  <a:srgbClr val="2F2B20"/>
                </a:solidFill>
                <a:latin typeface="Courier New" panose="02070309020205020404" pitchFamily="49" charset="0"/>
                <a:cs typeface="Courier New" panose="02070309020205020404" pitchFamily="49" charset="0"/>
              </a:rPr>
              <a:t>yourscript.py</a:t>
            </a:r>
            <a:endParaRPr lang="en-US" sz="2398" spc="-6" dirty="0">
              <a:solidFill>
                <a:srgbClr val="2F2B20"/>
              </a:solidFill>
              <a:cs typeface="Arial"/>
            </a:endParaRPr>
          </a:p>
          <a:p>
            <a:endParaRPr lang="en-US" dirty="0"/>
          </a:p>
        </p:txBody>
      </p:sp>
      <p:sp>
        <p:nvSpPr>
          <p:cNvPr id="3" name="Date Placeholder 2">
            <a:extLst>
              <a:ext uri="{FF2B5EF4-FFF2-40B4-BE49-F238E27FC236}">
                <a16:creationId xmlns:a16="http://schemas.microsoft.com/office/drawing/2014/main" id="{83744DB9-CFF7-7F4A-8270-4F0505AA34A5}"/>
              </a:ext>
            </a:extLst>
          </p:cNvPr>
          <p:cNvSpPr>
            <a:spLocks noGrp="1"/>
          </p:cNvSpPr>
          <p:nvPr>
            <p:ph type="dt" sz="half" idx="10"/>
          </p:nvPr>
        </p:nvSpPr>
        <p:spPr/>
        <p:txBody>
          <a:bodyPr/>
          <a:lstStyle/>
          <a:p>
            <a:fld id="{2F85994E-CF55-F24B-97AE-9ED89A93173A}" type="datetime1">
              <a:rPr lang="en-US" smtClean="0"/>
              <a:t>10/15/18</a:t>
            </a:fld>
            <a:endParaRPr lang="en-US"/>
          </a:p>
        </p:txBody>
      </p:sp>
      <p:sp>
        <p:nvSpPr>
          <p:cNvPr id="4" name="Footer Placeholder 3">
            <a:extLst>
              <a:ext uri="{FF2B5EF4-FFF2-40B4-BE49-F238E27FC236}">
                <a16:creationId xmlns:a16="http://schemas.microsoft.com/office/drawing/2014/main" id="{7D326B58-48AA-914D-80D6-04CD324B7D51}"/>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0DA4407C-3233-D542-8375-989BC6738C1B}"/>
              </a:ext>
            </a:extLst>
          </p:cNvPr>
          <p:cNvSpPr>
            <a:spLocks noGrp="1"/>
          </p:cNvSpPr>
          <p:nvPr>
            <p:ph type="sldNum" sz="quarter" idx="12"/>
          </p:nvPr>
        </p:nvSpPr>
        <p:spPr/>
        <p:txBody>
          <a:bodyPr/>
          <a:lstStyle/>
          <a:p>
            <a:fld id="{DD321DBF-325B-3546-BAAF-4F6E3B3181FF}" type="slidenum">
              <a:rPr lang="en-US" smtClean="0"/>
              <a:t>23</a:t>
            </a:fld>
            <a:endParaRPr lang="en-US"/>
          </a:p>
        </p:txBody>
      </p:sp>
    </p:spTree>
    <p:extLst>
      <p:ext uri="{BB962C8B-B14F-4D97-AF65-F5344CB8AC3E}">
        <p14:creationId xmlns:p14="http://schemas.microsoft.com/office/powerpoint/2010/main" val="252269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34C4-94D8-BF4F-91D5-012ACC54A3FF}"/>
              </a:ext>
            </a:extLst>
          </p:cNvPr>
          <p:cNvSpPr>
            <a:spLocks noGrp="1"/>
          </p:cNvSpPr>
          <p:nvPr>
            <p:ph type="title"/>
          </p:nvPr>
        </p:nvSpPr>
        <p:spPr>
          <a:xfrm>
            <a:off x="838200" y="90283"/>
            <a:ext cx="10515600" cy="1325563"/>
          </a:xfrm>
        </p:spPr>
        <p:txBody>
          <a:bodyPr/>
          <a:lstStyle/>
          <a:p>
            <a:r>
              <a:rPr lang="en-US" dirty="0" err="1"/>
              <a:t>submit_python_mpi.sh</a:t>
            </a:r>
            <a:endParaRPr lang="en-US" dirty="0"/>
          </a:p>
        </p:txBody>
      </p:sp>
      <p:sp>
        <p:nvSpPr>
          <p:cNvPr id="3" name="Content Placeholder 2">
            <a:extLst>
              <a:ext uri="{FF2B5EF4-FFF2-40B4-BE49-F238E27FC236}">
                <a16:creationId xmlns:a16="http://schemas.microsoft.com/office/drawing/2014/main" id="{A83D0758-A808-3546-B6F9-F06CDC7F7BF3}"/>
              </a:ext>
            </a:extLst>
          </p:cNvPr>
          <p:cNvSpPr>
            <a:spLocks noGrp="1"/>
          </p:cNvSpPr>
          <p:nvPr>
            <p:ph idx="1"/>
          </p:nvPr>
        </p:nvSpPr>
        <p:spPr>
          <a:xfrm>
            <a:off x="838200" y="1415846"/>
            <a:ext cx="10515600" cy="4551920"/>
          </a:xfrm>
        </p:spPr>
        <p:txBody>
          <a:bodyPr>
            <a:normAutofit fontScale="25000" lnSpcReduction="20000"/>
          </a:bodyPr>
          <a:lstStyle/>
          <a:p>
            <a:pPr marL="0" indent="0">
              <a:buNone/>
            </a:pPr>
            <a:r>
              <a:rPr lang="en-US" sz="4800" dirty="0">
                <a:latin typeface="Courier New" panose="02070309020205020404" pitchFamily="49" charset="0"/>
                <a:cs typeface="Courier New" panose="02070309020205020404" pitchFamily="49" charset="0"/>
              </a:rPr>
              <a:t>#!/bin/bash</a:t>
            </a:r>
          </a:p>
          <a:p>
            <a:pPr marL="0" indent="0">
              <a:buNone/>
            </a:pPr>
            <a:r>
              <a:rPr lang="en-US" sz="4800" dirty="0">
                <a:latin typeface="Courier New" panose="02070309020205020404" pitchFamily="49" charset="0"/>
                <a:cs typeface="Courier New" panose="02070309020205020404" pitchFamily="49" charset="0"/>
              </a:rPr>
              <a:t>#SBATCH --nodes=1			# Number of requested nodes</a:t>
            </a:r>
          </a:p>
          <a:p>
            <a:pPr marL="0" indent="0">
              <a:buNone/>
            </a:pPr>
            <a:r>
              <a:rPr lang="en-US" sz="4800" dirty="0">
                <a:latin typeface="Courier New" panose="02070309020205020404" pitchFamily="49" charset="0"/>
                <a:cs typeface="Courier New" panose="02070309020205020404" pitchFamily="49" charset="0"/>
              </a:rPr>
              <a:t>#SBATCH --</a:t>
            </a:r>
            <a:r>
              <a:rPr lang="en-US" sz="4800" dirty="0" err="1">
                <a:latin typeface="Courier New" panose="02070309020205020404" pitchFamily="49" charset="0"/>
                <a:cs typeface="Courier New" panose="02070309020205020404" pitchFamily="49" charset="0"/>
              </a:rPr>
              <a:t>ntasks</a:t>
            </a:r>
            <a:r>
              <a:rPr lang="en-US" sz="4800" dirty="0">
                <a:latin typeface="Courier New" panose="02070309020205020404" pitchFamily="49" charset="0"/>
                <a:cs typeface="Courier New" panose="02070309020205020404" pitchFamily="49" charset="0"/>
              </a:rPr>
              <a:t>=2			# Number of requested nodes</a:t>
            </a:r>
          </a:p>
          <a:p>
            <a:pPr marL="0" indent="0">
              <a:buNone/>
            </a:pPr>
            <a:r>
              <a:rPr lang="en-US" sz="4800" dirty="0">
                <a:latin typeface="Courier New" panose="02070309020205020404" pitchFamily="49" charset="0"/>
                <a:cs typeface="Courier New" panose="02070309020205020404" pitchFamily="49" charset="0"/>
              </a:rPr>
              <a:t>#SBATCH --time=0:01:00		# Max wall time</a:t>
            </a:r>
          </a:p>
          <a:p>
            <a:pPr marL="0" indent="0">
              <a:buNone/>
            </a:pPr>
            <a:r>
              <a:rPr lang="en-US" sz="4800" dirty="0">
                <a:latin typeface="Courier New" panose="02070309020205020404" pitchFamily="49" charset="0"/>
                <a:cs typeface="Courier New" panose="02070309020205020404" pitchFamily="49" charset="0"/>
              </a:rPr>
              <a:t>#SBATCH --</a:t>
            </a:r>
            <a:r>
              <a:rPr lang="en-US" sz="4800" dirty="0" err="1">
                <a:latin typeface="Courier New" panose="02070309020205020404" pitchFamily="49" charset="0"/>
                <a:cs typeface="Courier New" panose="02070309020205020404" pitchFamily="49" charset="0"/>
              </a:rPr>
              <a:t>qos</a:t>
            </a:r>
            <a:r>
              <a:rPr lang="en-US" sz="4800" dirty="0">
                <a:latin typeface="Courier New" panose="02070309020205020404" pitchFamily="49" charset="0"/>
                <a:cs typeface="Courier New" panose="02070309020205020404" pitchFamily="49" charset="0"/>
              </a:rPr>
              <a:t>=normal		# Specify QOS</a:t>
            </a:r>
          </a:p>
          <a:p>
            <a:pPr marL="0" indent="0">
              <a:buNone/>
            </a:pPr>
            <a:r>
              <a:rPr lang="en-US" sz="4800" dirty="0">
                <a:latin typeface="Courier New" panose="02070309020205020404" pitchFamily="49" charset="0"/>
                <a:cs typeface="Courier New" panose="02070309020205020404" pitchFamily="49" charset="0"/>
              </a:rPr>
              <a:t>#SBATCH --partition=</a:t>
            </a:r>
            <a:r>
              <a:rPr lang="en-US" sz="4800" dirty="0" err="1">
                <a:latin typeface="Courier New" panose="02070309020205020404" pitchFamily="49" charset="0"/>
                <a:cs typeface="Courier New" panose="02070309020205020404" pitchFamily="49" charset="0"/>
              </a:rPr>
              <a:t>shas</a:t>
            </a:r>
            <a:r>
              <a:rPr lang="en-US" sz="4800" dirty="0">
                <a:latin typeface="Courier New" panose="02070309020205020404" pitchFamily="49" charset="0"/>
                <a:cs typeface="Courier New" panose="02070309020205020404" pitchFamily="49" charset="0"/>
              </a:rPr>
              <a:t>		# Specify Summit </a:t>
            </a:r>
            <a:r>
              <a:rPr lang="en-US" sz="4800" dirty="0" err="1">
                <a:latin typeface="Courier New" panose="02070309020205020404" pitchFamily="49" charset="0"/>
                <a:cs typeface="Courier New" panose="02070309020205020404" pitchFamily="49" charset="0"/>
              </a:rPr>
              <a:t>haswell</a:t>
            </a:r>
            <a:r>
              <a:rPr lang="en-US" sz="4800" dirty="0">
                <a:latin typeface="Courier New" panose="02070309020205020404" pitchFamily="49" charset="0"/>
                <a:cs typeface="Courier New" panose="02070309020205020404" pitchFamily="49" charset="0"/>
              </a:rPr>
              <a:t> nodes</a:t>
            </a:r>
          </a:p>
          <a:p>
            <a:pPr marL="0" indent="0">
              <a:buNone/>
            </a:pPr>
            <a:r>
              <a:rPr lang="en-US" sz="4800" dirty="0">
                <a:latin typeface="Courier New" panose="02070309020205020404" pitchFamily="49" charset="0"/>
                <a:cs typeface="Courier New" panose="02070309020205020404" pitchFamily="49" charset="0"/>
              </a:rPr>
              <a:t>#SBATCH --output=hostname_%</a:t>
            </a:r>
            <a:r>
              <a:rPr lang="en-US" sz="4800" dirty="0" err="1">
                <a:latin typeface="Courier New" panose="02070309020205020404" pitchFamily="49" charset="0"/>
                <a:cs typeface="Courier New" panose="02070309020205020404" pitchFamily="49" charset="0"/>
              </a:rPr>
              <a:t>j.out</a:t>
            </a:r>
            <a:r>
              <a:rPr lang="en-US" sz="4800" dirty="0">
                <a:latin typeface="Courier New" panose="02070309020205020404" pitchFamily="49" charset="0"/>
                <a:cs typeface="Courier New" panose="02070309020205020404" pitchFamily="49" charset="0"/>
              </a:rPr>
              <a:t>	# Rename standard output file</a:t>
            </a:r>
          </a:p>
          <a:p>
            <a:pPr marL="0" indent="0">
              <a:buNone/>
            </a:pPr>
            <a:r>
              <a:rPr lang="en-US" sz="4800" dirty="0">
                <a:latin typeface="Courier New" panose="02070309020205020404" pitchFamily="49" charset="0"/>
                <a:cs typeface="Courier New" panose="02070309020205020404" pitchFamily="49" charset="0"/>
              </a:rPr>
              <a:t>#SBATCH --reservation=tutorial1	# Reservation (workshop only)</a:t>
            </a:r>
          </a:p>
          <a:p>
            <a:pPr marL="0" indent="0">
              <a:buNone/>
            </a:pP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purge all existing modules</a:t>
            </a:r>
          </a:p>
          <a:p>
            <a:pPr marL="0" indent="0">
              <a:buNone/>
            </a:pPr>
            <a:r>
              <a:rPr lang="en-US" sz="4800" dirty="0">
                <a:latin typeface="Courier New" panose="02070309020205020404" pitchFamily="49" charset="0"/>
                <a:cs typeface="Courier New" panose="02070309020205020404" pitchFamily="49" charset="0"/>
              </a:rPr>
              <a:t>module purge</a:t>
            </a:r>
          </a:p>
          <a:p>
            <a:pPr marL="0" indent="0">
              <a:buNone/>
            </a:pP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Load the modules you need</a:t>
            </a:r>
          </a:p>
          <a:p>
            <a:pPr marL="0" indent="0">
              <a:buNone/>
            </a:pPr>
            <a:r>
              <a:rPr lang="en-US" sz="4800" dirty="0">
                <a:latin typeface="Courier New" panose="02070309020205020404" pitchFamily="49" charset="0"/>
                <a:cs typeface="Courier New" panose="02070309020205020404" pitchFamily="49" charset="0"/>
              </a:rPr>
              <a:t>module load python/3.5.1 intel </a:t>
            </a:r>
            <a:r>
              <a:rPr lang="en-US" sz="4800" dirty="0" err="1">
                <a:latin typeface="Courier New" panose="02070309020205020404" pitchFamily="49" charset="0"/>
                <a:cs typeface="Courier New" panose="02070309020205020404" pitchFamily="49" charset="0"/>
              </a:rPr>
              <a:t>impi</a:t>
            </a:r>
            <a:endParaRPr lang="en-US" sz="4800" dirty="0">
              <a:latin typeface="Courier New" panose="02070309020205020404" pitchFamily="49" charset="0"/>
              <a:cs typeface="Courier New" panose="02070309020205020404" pitchFamily="49" charset="0"/>
            </a:endParaRPr>
          </a:p>
          <a:p>
            <a:pPr marL="0" indent="0">
              <a:buNone/>
            </a:pP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Run Python Script</a:t>
            </a:r>
          </a:p>
          <a:p>
            <a:pPr marL="0" indent="0">
              <a:buNone/>
            </a:pPr>
            <a:r>
              <a:rPr lang="en-US" sz="4800" dirty="0">
                <a:latin typeface="Courier New" panose="02070309020205020404" pitchFamily="49" charset="0"/>
                <a:cs typeface="Courier New" panose="02070309020205020404" pitchFamily="49" charset="0"/>
              </a:rPr>
              <a:t>cd progs</a:t>
            </a:r>
          </a:p>
          <a:p>
            <a:pPr marL="0" indent="0">
              <a:buNone/>
            </a:pPr>
            <a:r>
              <a:rPr lang="en-US" sz="4800" dirty="0" err="1">
                <a:latin typeface="Courier New" panose="02070309020205020404" pitchFamily="49" charset="0"/>
                <a:cs typeface="Courier New" panose="02070309020205020404" pitchFamily="49" charset="0"/>
              </a:rPr>
              <a:t>mpirun</a:t>
            </a:r>
            <a:r>
              <a:rPr lang="en-US" sz="4800" dirty="0">
                <a:latin typeface="Courier New" panose="02070309020205020404" pitchFamily="49" charset="0"/>
                <a:cs typeface="Courier New" panose="02070309020205020404" pitchFamily="49" charset="0"/>
              </a:rPr>
              <a:t> -np $SLURM_NTASKS python hello1.py</a:t>
            </a:r>
          </a:p>
          <a:p>
            <a:endParaRPr lang="en-US" dirty="0"/>
          </a:p>
        </p:txBody>
      </p:sp>
      <p:sp>
        <p:nvSpPr>
          <p:cNvPr id="4" name="Date Placeholder 3">
            <a:extLst>
              <a:ext uri="{FF2B5EF4-FFF2-40B4-BE49-F238E27FC236}">
                <a16:creationId xmlns:a16="http://schemas.microsoft.com/office/drawing/2014/main" id="{8EB3915F-13BE-C345-8608-6C7E52D993A9}"/>
              </a:ext>
            </a:extLst>
          </p:cNvPr>
          <p:cNvSpPr>
            <a:spLocks noGrp="1"/>
          </p:cNvSpPr>
          <p:nvPr>
            <p:ph type="dt" sz="half" idx="10"/>
          </p:nvPr>
        </p:nvSpPr>
        <p:spPr/>
        <p:txBody>
          <a:bodyPr/>
          <a:lstStyle/>
          <a:p>
            <a:fld id="{608DF0DA-981B-6344-88FB-9152BD05C7AB}" type="datetime1">
              <a:rPr lang="en-US" smtClean="0"/>
              <a:t>10/15/18</a:t>
            </a:fld>
            <a:endParaRPr lang="en-US" dirty="0"/>
          </a:p>
        </p:txBody>
      </p:sp>
      <p:sp>
        <p:nvSpPr>
          <p:cNvPr id="5" name="Footer Placeholder 4">
            <a:extLst>
              <a:ext uri="{FF2B5EF4-FFF2-40B4-BE49-F238E27FC236}">
                <a16:creationId xmlns:a16="http://schemas.microsoft.com/office/drawing/2014/main" id="{88B4EC82-FCF9-5C40-847C-921B9AC0BE34}"/>
              </a:ext>
            </a:extLst>
          </p:cNvPr>
          <p:cNvSpPr>
            <a:spLocks noGrp="1"/>
          </p:cNvSpPr>
          <p:nvPr>
            <p:ph type="ftr" sz="quarter" idx="11"/>
          </p:nvPr>
        </p:nvSpPr>
        <p:spPr/>
        <p:txBody>
          <a:bodyPr/>
          <a:lstStyle/>
          <a:p>
            <a:r>
              <a:rPr lang="en-US"/>
              <a:t>Job Submission and Load Balancer</a:t>
            </a:r>
            <a:endParaRPr lang="en-US" dirty="0"/>
          </a:p>
        </p:txBody>
      </p:sp>
      <p:sp>
        <p:nvSpPr>
          <p:cNvPr id="6" name="Slide Number Placeholder 5">
            <a:extLst>
              <a:ext uri="{FF2B5EF4-FFF2-40B4-BE49-F238E27FC236}">
                <a16:creationId xmlns:a16="http://schemas.microsoft.com/office/drawing/2014/main" id="{4BD06458-ADB6-E241-AAB2-A405F1F5997B}"/>
              </a:ext>
            </a:extLst>
          </p:cNvPr>
          <p:cNvSpPr>
            <a:spLocks noGrp="1"/>
          </p:cNvSpPr>
          <p:nvPr>
            <p:ph type="sldNum" sz="quarter" idx="12"/>
          </p:nvPr>
        </p:nvSpPr>
        <p:spPr/>
        <p:txBody>
          <a:bodyPr/>
          <a:lstStyle/>
          <a:p>
            <a:fld id="{DD321DBF-325B-3546-BAAF-4F6E3B3181FF}" type="slidenum">
              <a:rPr lang="en-US" smtClean="0"/>
              <a:pPr/>
              <a:t>24</a:t>
            </a:fld>
            <a:endParaRPr lang="en-US" dirty="0"/>
          </a:p>
        </p:txBody>
      </p:sp>
    </p:spTree>
    <p:extLst>
      <p:ext uri="{BB962C8B-B14F-4D97-AF65-F5344CB8AC3E}">
        <p14:creationId xmlns:p14="http://schemas.microsoft.com/office/powerpoint/2010/main" val="4263096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Interactive jobs</a:t>
            </a:r>
            <a:endParaRPr lang="en-US" dirty="0"/>
          </a:p>
        </p:txBody>
      </p:sp>
      <p:sp>
        <p:nvSpPr>
          <p:cNvPr id="10" name="Content Placeholder 9">
            <a:extLst>
              <a:ext uri="{FF2B5EF4-FFF2-40B4-BE49-F238E27FC236}">
                <a16:creationId xmlns:a16="http://schemas.microsoft.com/office/drawing/2014/main" id="{44286684-B7A3-E140-9994-229A54E18DCC}"/>
              </a:ext>
            </a:extLst>
          </p:cNvPr>
          <p:cNvSpPr>
            <a:spLocks noGrp="1"/>
          </p:cNvSpPr>
          <p:nvPr>
            <p:ph idx="1"/>
          </p:nvPr>
        </p:nvSpPr>
        <p:spPr/>
        <p:txBody>
          <a:bodyPr/>
          <a:lstStyle/>
          <a:p>
            <a:pPr marL="241100" indent="-228411">
              <a:spcBef>
                <a:spcPts val="650"/>
              </a:spcBef>
              <a:buClr>
                <a:srgbClr val="A9A57C"/>
              </a:buClr>
              <a:tabLst>
                <a:tab pos="241100" algn="l"/>
              </a:tabLst>
            </a:pPr>
            <a:r>
              <a:rPr lang="en-US" sz="2398" dirty="0">
                <a:solidFill>
                  <a:srgbClr val="2F2B20"/>
                </a:solidFill>
                <a:cs typeface="Arial"/>
              </a:rPr>
              <a:t>Sometimes </a:t>
            </a:r>
            <a:r>
              <a:rPr lang="en-US" sz="2398" spc="16" dirty="0">
                <a:solidFill>
                  <a:srgbClr val="2F2B20"/>
                </a:solidFill>
                <a:cs typeface="Arial"/>
              </a:rPr>
              <a:t>we </a:t>
            </a:r>
            <a:r>
              <a:rPr lang="en-US" sz="2398" spc="26" dirty="0">
                <a:solidFill>
                  <a:srgbClr val="2F2B20"/>
                </a:solidFill>
                <a:cs typeface="Arial"/>
              </a:rPr>
              <a:t>want </a:t>
            </a:r>
            <a:r>
              <a:rPr lang="en-US" sz="2398" spc="6" dirty="0">
                <a:solidFill>
                  <a:srgbClr val="2F2B20"/>
                </a:solidFill>
                <a:cs typeface="Arial"/>
              </a:rPr>
              <a:t>our </a:t>
            </a:r>
            <a:r>
              <a:rPr lang="en-US" sz="2398" spc="36" dirty="0">
                <a:solidFill>
                  <a:srgbClr val="2F2B20"/>
                </a:solidFill>
                <a:cs typeface="Arial"/>
              </a:rPr>
              <a:t>job </a:t>
            </a:r>
            <a:r>
              <a:rPr lang="en-US" sz="2398" spc="55" dirty="0">
                <a:solidFill>
                  <a:srgbClr val="2F2B20"/>
                </a:solidFill>
                <a:cs typeface="Arial"/>
              </a:rPr>
              <a:t>to </a:t>
            </a:r>
            <a:r>
              <a:rPr lang="en-US" sz="2398" spc="-6" dirty="0">
                <a:solidFill>
                  <a:srgbClr val="2F2B20"/>
                </a:solidFill>
                <a:cs typeface="Arial"/>
              </a:rPr>
              <a:t>run in </a:t>
            </a:r>
            <a:r>
              <a:rPr lang="en-US" sz="2398" spc="6" dirty="0">
                <a:solidFill>
                  <a:srgbClr val="2F2B20"/>
                </a:solidFill>
                <a:cs typeface="Arial"/>
              </a:rPr>
              <a:t>the</a:t>
            </a:r>
            <a:r>
              <a:rPr lang="en-US" sz="2398" spc="-224" dirty="0">
                <a:solidFill>
                  <a:srgbClr val="2F2B20"/>
                </a:solidFill>
                <a:cs typeface="Arial"/>
              </a:rPr>
              <a:t> </a:t>
            </a:r>
            <a:r>
              <a:rPr lang="en-US" sz="2398" spc="26" dirty="0">
                <a:solidFill>
                  <a:srgbClr val="2F2B20"/>
                </a:solidFill>
                <a:cs typeface="Arial"/>
              </a:rPr>
              <a:t>background</a:t>
            </a:r>
            <a:endParaRPr lang="en-US" sz="2398" dirty="0">
              <a:cs typeface="Arial"/>
            </a:endParaRPr>
          </a:p>
          <a:p>
            <a:pPr marL="241100" indent="-228411">
              <a:spcBef>
                <a:spcPts val="555"/>
              </a:spcBef>
              <a:buClr>
                <a:srgbClr val="A9A57C"/>
              </a:buClr>
              <a:tabLst>
                <a:tab pos="241100" algn="l"/>
              </a:tabLst>
            </a:pPr>
            <a:r>
              <a:rPr lang="en-US" sz="2398" dirty="0">
                <a:solidFill>
                  <a:srgbClr val="2F2B20"/>
                </a:solidFill>
                <a:cs typeface="Arial"/>
              </a:rPr>
              <a:t>Sometimes </a:t>
            </a:r>
            <a:r>
              <a:rPr lang="en-US" sz="2398" spc="16" dirty="0">
                <a:solidFill>
                  <a:srgbClr val="2F2B20"/>
                </a:solidFill>
                <a:cs typeface="Arial"/>
              </a:rPr>
              <a:t>we </a:t>
            </a:r>
            <a:r>
              <a:rPr lang="en-US" sz="2398" spc="26" dirty="0">
                <a:solidFill>
                  <a:srgbClr val="2F2B20"/>
                </a:solidFill>
                <a:cs typeface="Arial"/>
              </a:rPr>
              <a:t>want </a:t>
            </a:r>
            <a:r>
              <a:rPr lang="en-US" sz="2398" spc="55" dirty="0">
                <a:solidFill>
                  <a:srgbClr val="2F2B20"/>
                </a:solidFill>
                <a:cs typeface="Arial"/>
              </a:rPr>
              <a:t>to </a:t>
            </a:r>
            <a:r>
              <a:rPr lang="en-US" sz="2398" spc="36" dirty="0">
                <a:solidFill>
                  <a:srgbClr val="2F2B20"/>
                </a:solidFill>
                <a:cs typeface="Arial"/>
              </a:rPr>
              <a:t>work </a:t>
            </a:r>
            <a:r>
              <a:rPr lang="en-US" sz="2398" spc="-6" dirty="0">
                <a:solidFill>
                  <a:srgbClr val="2F2B20"/>
                </a:solidFill>
                <a:cs typeface="Arial"/>
              </a:rPr>
              <a:t>on </a:t>
            </a:r>
            <a:r>
              <a:rPr lang="en-US" sz="2398" spc="10" dirty="0">
                <a:solidFill>
                  <a:srgbClr val="2F2B20"/>
                </a:solidFill>
                <a:cs typeface="Arial"/>
              </a:rPr>
              <a:t>program </a:t>
            </a:r>
            <a:r>
              <a:rPr lang="en-US" sz="2398" spc="-6" dirty="0">
                <a:solidFill>
                  <a:srgbClr val="2F2B20"/>
                </a:solidFill>
                <a:cs typeface="Arial"/>
              </a:rPr>
              <a:t>in </a:t>
            </a:r>
            <a:r>
              <a:rPr lang="en-US" sz="2398" spc="-40" dirty="0">
                <a:solidFill>
                  <a:srgbClr val="2F2B20"/>
                </a:solidFill>
                <a:cs typeface="Arial"/>
              </a:rPr>
              <a:t>real</a:t>
            </a:r>
            <a:r>
              <a:rPr lang="en-US" sz="2398" spc="-234" dirty="0">
                <a:solidFill>
                  <a:srgbClr val="2F2B20"/>
                </a:solidFill>
                <a:cs typeface="Arial"/>
              </a:rPr>
              <a:t> </a:t>
            </a:r>
            <a:r>
              <a:rPr lang="en-US" sz="2398" spc="16" dirty="0">
                <a:solidFill>
                  <a:srgbClr val="2F2B20"/>
                </a:solidFill>
                <a:cs typeface="Arial"/>
              </a:rPr>
              <a:t>time</a:t>
            </a:r>
          </a:p>
          <a:p>
            <a:pPr marL="1147133" lvl="1" indent="-228411">
              <a:spcBef>
                <a:spcPts val="555"/>
              </a:spcBef>
              <a:buClr>
                <a:srgbClr val="A9A57C"/>
              </a:buClr>
              <a:tabLst>
                <a:tab pos="241100" algn="l"/>
              </a:tabLst>
            </a:pPr>
            <a:r>
              <a:rPr lang="en-US" sz="2398" spc="16" dirty="0">
                <a:solidFill>
                  <a:srgbClr val="2F2B20"/>
                </a:solidFill>
                <a:cs typeface="Arial"/>
              </a:rPr>
              <a:t>Great for testing, debugging</a:t>
            </a:r>
            <a:endParaRPr lang="en-US" sz="2398" dirty="0">
              <a:cs typeface="Arial"/>
            </a:endParaRPr>
          </a:p>
          <a:p>
            <a:pPr marL="241100" indent="-228411">
              <a:spcBef>
                <a:spcPts val="585"/>
              </a:spcBef>
              <a:buClr>
                <a:srgbClr val="A9A57C"/>
              </a:buClr>
              <a:tabLst>
                <a:tab pos="241100" algn="l"/>
              </a:tabLst>
            </a:pPr>
            <a:r>
              <a:rPr lang="en-US" sz="2398" spc="-20" dirty="0">
                <a:solidFill>
                  <a:srgbClr val="2F2B20"/>
                </a:solidFill>
                <a:cs typeface="Arial"/>
              </a:rPr>
              <a:t>For </a:t>
            </a:r>
            <a:r>
              <a:rPr lang="en-US" sz="2398" dirty="0">
                <a:solidFill>
                  <a:srgbClr val="2F2B20"/>
                </a:solidFill>
                <a:cs typeface="Arial"/>
              </a:rPr>
              <a:t>example, let’s </a:t>
            </a:r>
            <a:r>
              <a:rPr lang="en-US" sz="2398" spc="-6" dirty="0">
                <a:solidFill>
                  <a:srgbClr val="2F2B20"/>
                </a:solidFill>
                <a:cs typeface="Arial"/>
              </a:rPr>
              <a:t>run </a:t>
            </a:r>
            <a:r>
              <a:rPr lang="en-US" sz="2398" spc="-30" dirty="0">
                <a:solidFill>
                  <a:srgbClr val="2F2B20"/>
                </a:solidFill>
                <a:cs typeface="Arial"/>
              </a:rPr>
              <a:t>an </a:t>
            </a:r>
            <a:r>
              <a:rPr lang="en-US" sz="2398" dirty="0">
                <a:solidFill>
                  <a:srgbClr val="2F2B20"/>
                </a:solidFill>
                <a:cs typeface="Arial"/>
              </a:rPr>
              <a:t>interactive </a:t>
            </a:r>
            <a:r>
              <a:rPr lang="en-US" sz="2398" spc="26" dirty="0">
                <a:solidFill>
                  <a:srgbClr val="2F2B20"/>
                </a:solidFill>
                <a:cs typeface="Arial"/>
              </a:rPr>
              <a:t>R job…</a:t>
            </a:r>
            <a:endParaRPr lang="en-US" sz="2398" dirty="0">
              <a:cs typeface="Arial"/>
            </a:endParaRPr>
          </a:p>
          <a:p>
            <a:endParaRPr lang="en-US" dirty="0"/>
          </a:p>
        </p:txBody>
      </p:sp>
      <p:sp>
        <p:nvSpPr>
          <p:cNvPr id="3" name="Date Placeholder 2">
            <a:extLst>
              <a:ext uri="{FF2B5EF4-FFF2-40B4-BE49-F238E27FC236}">
                <a16:creationId xmlns:a16="http://schemas.microsoft.com/office/drawing/2014/main" id="{A39D5111-7938-D44A-9EBB-FD18340885AC}"/>
              </a:ext>
            </a:extLst>
          </p:cNvPr>
          <p:cNvSpPr>
            <a:spLocks noGrp="1"/>
          </p:cNvSpPr>
          <p:nvPr>
            <p:ph type="dt" sz="half" idx="10"/>
          </p:nvPr>
        </p:nvSpPr>
        <p:spPr/>
        <p:txBody>
          <a:bodyPr/>
          <a:lstStyle/>
          <a:p>
            <a:fld id="{039DD2B5-34CC-9D47-8CF8-26729B19D696}" type="datetime1">
              <a:rPr lang="en-US" smtClean="0"/>
              <a:t>10/15/18</a:t>
            </a:fld>
            <a:endParaRPr lang="en-US"/>
          </a:p>
        </p:txBody>
      </p:sp>
      <p:sp>
        <p:nvSpPr>
          <p:cNvPr id="4" name="Footer Placeholder 3">
            <a:extLst>
              <a:ext uri="{FF2B5EF4-FFF2-40B4-BE49-F238E27FC236}">
                <a16:creationId xmlns:a16="http://schemas.microsoft.com/office/drawing/2014/main" id="{542A0989-5D4A-034D-AB98-D1188803BDF5}"/>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A6B9882D-9A91-4A45-A0A9-648D20BF3B6C}"/>
              </a:ext>
            </a:extLst>
          </p:cNvPr>
          <p:cNvSpPr>
            <a:spLocks noGrp="1"/>
          </p:cNvSpPr>
          <p:nvPr>
            <p:ph type="sldNum" sz="quarter" idx="12"/>
          </p:nvPr>
        </p:nvSpPr>
        <p:spPr/>
        <p:txBody>
          <a:bodyPr/>
          <a:lstStyle/>
          <a:p>
            <a:fld id="{DD321DBF-325B-3546-BAAF-4F6E3B3181FF}" type="slidenum">
              <a:rPr lang="en-US" smtClean="0"/>
              <a:t>25</a:t>
            </a:fld>
            <a:endParaRPr lang="en-US"/>
          </a:p>
        </p:txBody>
      </p:sp>
    </p:spTree>
    <p:extLst>
      <p:ext uri="{BB962C8B-B14F-4D97-AF65-F5344CB8AC3E}">
        <p14:creationId xmlns:p14="http://schemas.microsoft.com/office/powerpoint/2010/main" val="1461142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Running an interactive job</a:t>
            </a:r>
            <a:endParaRPr lang="en-US" dirty="0"/>
          </a:p>
        </p:txBody>
      </p:sp>
      <p:sp>
        <p:nvSpPr>
          <p:cNvPr id="10" name="Content Placeholder 9">
            <a:extLst>
              <a:ext uri="{FF2B5EF4-FFF2-40B4-BE49-F238E27FC236}">
                <a16:creationId xmlns:a16="http://schemas.microsoft.com/office/drawing/2014/main" id="{840D7DB7-BB6D-054E-88FF-BB99BF98BD9D}"/>
              </a:ext>
            </a:extLst>
          </p:cNvPr>
          <p:cNvSpPr>
            <a:spLocks noGrp="1"/>
          </p:cNvSpPr>
          <p:nvPr>
            <p:ph idx="1"/>
          </p:nvPr>
        </p:nvSpPr>
        <p:spPr/>
        <p:txBody>
          <a:bodyPr/>
          <a:lstStyle/>
          <a:p>
            <a:pPr marL="241100" marR="5075" indent="-228411">
              <a:lnSpc>
                <a:spcPts val="2368"/>
              </a:lnSpc>
              <a:spcBef>
                <a:spcPts val="400"/>
              </a:spcBef>
              <a:buClr>
                <a:srgbClr val="A9A57C"/>
              </a:buClr>
              <a:tabLst>
                <a:tab pos="240465" algn="l"/>
                <a:tab pos="241100" algn="l"/>
              </a:tabLst>
            </a:pPr>
            <a:r>
              <a:rPr lang="en-US" dirty="0"/>
              <a:t>T</a:t>
            </a:r>
            <a:r>
              <a:rPr lang="en-US" spc="-145" dirty="0">
                <a:solidFill>
                  <a:srgbClr val="2F2B20"/>
                </a:solidFill>
                <a:cs typeface="Arial"/>
              </a:rPr>
              <a:t>o </a:t>
            </a:r>
            <a:r>
              <a:rPr lang="en-US" spc="30" dirty="0">
                <a:solidFill>
                  <a:srgbClr val="2F2B20"/>
                </a:solidFill>
                <a:cs typeface="Arial"/>
              </a:rPr>
              <a:t>work with </a:t>
            </a:r>
            <a:r>
              <a:rPr lang="en-US" spc="16" dirty="0">
                <a:solidFill>
                  <a:srgbClr val="2F2B20"/>
                </a:solidFill>
                <a:cs typeface="Arial"/>
              </a:rPr>
              <a:t>R </a:t>
            </a:r>
            <a:r>
              <a:rPr lang="en-US" spc="-10" dirty="0">
                <a:solidFill>
                  <a:srgbClr val="2F2B20"/>
                </a:solidFill>
                <a:cs typeface="Arial"/>
              </a:rPr>
              <a:t>interactively, </a:t>
            </a:r>
            <a:r>
              <a:rPr lang="en-US" spc="6" dirty="0">
                <a:solidFill>
                  <a:srgbClr val="2F2B20"/>
                </a:solidFill>
                <a:cs typeface="Arial"/>
              </a:rPr>
              <a:t>we </a:t>
            </a:r>
            <a:r>
              <a:rPr lang="en-US" dirty="0">
                <a:solidFill>
                  <a:srgbClr val="2F2B20"/>
                </a:solidFill>
                <a:cs typeface="Arial"/>
              </a:rPr>
              <a:t>request </a:t>
            </a:r>
            <a:r>
              <a:rPr lang="en-US" spc="10" dirty="0">
                <a:solidFill>
                  <a:srgbClr val="2F2B20"/>
                </a:solidFill>
                <a:cs typeface="Arial"/>
              </a:rPr>
              <a:t>time from </a:t>
            </a:r>
            <a:r>
              <a:rPr lang="en-US" dirty="0">
                <a:solidFill>
                  <a:srgbClr val="2F2B20"/>
                </a:solidFill>
                <a:cs typeface="Arial"/>
              </a:rPr>
              <a:t>Summit</a:t>
            </a:r>
            <a:endParaRPr lang="en-US" dirty="0">
              <a:cs typeface="Arial"/>
            </a:endParaRPr>
          </a:p>
          <a:p>
            <a:pPr marL="241100" marR="441594" indent="-228411">
              <a:lnSpc>
                <a:spcPts val="2368"/>
              </a:lnSpc>
              <a:spcBef>
                <a:spcPts val="529"/>
              </a:spcBef>
              <a:buClr>
                <a:srgbClr val="A9A57C"/>
              </a:buClr>
              <a:tabLst>
                <a:tab pos="240465" algn="l"/>
                <a:tab pos="241100" algn="l"/>
              </a:tabLst>
            </a:pPr>
            <a:r>
              <a:rPr lang="en-US" spc="-26" dirty="0">
                <a:solidFill>
                  <a:srgbClr val="2F2B20"/>
                </a:solidFill>
                <a:cs typeface="Arial"/>
              </a:rPr>
              <a:t>When </a:t>
            </a:r>
            <a:r>
              <a:rPr lang="en-US" dirty="0">
                <a:solidFill>
                  <a:srgbClr val="2F2B20"/>
                </a:solidFill>
                <a:cs typeface="Arial"/>
              </a:rPr>
              <a:t>the </a:t>
            </a:r>
            <a:r>
              <a:rPr lang="en-US" spc="-6" dirty="0">
                <a:solidFill>
                  <a:srgbClr val="2F2B20"/>
                </a:solidFill>
                <a:cs typeface="Arial"/>
              </a:rPr>
              <a:t>resources </a:t>
            </a:r>
            <a:r>
              <a:rPr lang="en-US" spc="16" dirty="0">
                <a:solidFill>
                  <a:srgbClr val="2F2B20"/>
                </a:solidFill>
                <a:cs typeface="Arial"/>
              </a:rPr>
              <a:t>become </a:t>
            </a:r>
            <a:r>
              <a:rPr lang="en-US" spc="-16" dirty="0">
                <a:solidFill>
                  <a:srgbClr val="2F2B20"/>
                </a:solidFill>
                <a:cs typeface="Arial"/>
              </a:rPr>
              <a:t>available </a:t>
            </a:r>
            <a:r>
              <a:rPr lang="en-US" dirty="0">
                <a:solidFill>
                  <a:srgbClr val="2F2B20"/>
                </a:solidFill>
                <a:cs typeface="Arial"/>
              </a:rPr>
              <a:t>the job starts</a:t>
            </a:r>
            <a:endParaRPr lang="en-US" dirty="0">
              <a:cs typeface="Arial"/>
            </a:endParaRPr>
          </a:p>
          <a:p>
            <a:pPr marL="241100" indent="-228411">
              <a:spcBef>
                <a:spcPts val="254"/>
              </a:spcBef>
              <a:buClr>
                <a:srgbClr val="A9A57C"/>
              </a:buClr>
              <a:tabLst>
                <a:tab pos="240465" algn="l"/>
                <a:tab pos="241100" algn="l"/>
              </a:tabLst>
            </a:pPr>
            <a:r>
              <a:rPr lang="en-US" spc="10" dirty="0">
                <a:solidFill>
                  <a:srgbClr val="2F2B20"/>
                </a:solidFill>
                <a:cs typeface="Arial"/>
              </a:rPr>
              <a:t>Commands </a:t>
            </a:r>
            <a:r>
              <a:rPr lang="en-US" spc="50" dirty="0">
                <a:solidFill>
                  <a:srgbClr val="2F2B20"/>
                </a:solidFill>
                <a:cs typeface="Arial"/>
              </a:rPr>
              <a:t>to</a:t>
            </a:r>
            <a:r>
              <a:rPr lang="en-US" spc="-20" dirty="0">
                <a:solidFill>
                  <a:srgbClr val="2F2B20"/>
                </a:solidFill>
                <a:cs typeface="Arial"/>
              </a:rPr>
              <a:t> </a:t>
            </a:r>
            <a:r>
              <a:rPr lang="en-US" spc="-6" dirty="0">
                <a:solidFill>
                  <a:srgbClr val="2F2B20"/>
                </a:solidFill>
                <a:cs typeface="Arial"/>
              </a:rPr>
              <a:t>run:</a:t>
            </a:r>
            <a:endParaRPr lang="en-US" dirty="0">
              <a:cs typeface="Arial"/>
            </a:endParaRPr>
          </a:p>
          <a:p>
            <a:pPr marL="811494">
              <a:spcBef>
                <a:spcPts val="458"/>
              </a:spcBef>
            </a:pPr>
            <a:r>
              <a:rPr lang="en-US" sz="2400" spc="-6" dirty="0" err="1">
                <a:solidFill>
                  <a:srgbClr val="2F2B20"/>
                </a:solidFill>
                <a:latin typeface="Courier New"/>
                <a:cs typeface="Courier New"/>
              </a:rPr>
              <a:t>sinteractive</a:t>
            </a:r>
            <a:r>
              <a:rPr lang="en-US" sz="2400" spc="-20" dirty="0">
                <a:solidFill>
                  <a:srgbClr val="2F2B20"/>
                </a:solidFill>
                <a:latin typeface="Courier New"/>
                <a:cs typeface="Courier New"/>
              </a:rPr>
              <a:t> </a:t>
            </a:r>
            <a:r>
              <a:rPr lang="en-US" sz="2400" spc="-6" dirty="0">
                <a:solidFill>
                  <a:srgbClr val="2F2B20"/>
                </a:solidFill>
                <a:latin typeface="Courier New"/>
                <a:cs typeface="Courier New"/>
              </a:rPr>
              <a:t>–-</a:t>
            </a:r>
            <a:r>
              <a:rPr lang="en-US" sz="2400" spc="-6" dirty="0" err="1">
                <a:solidFill>
                  <a:srgbClr val="2F2B20"/>
                </a:solidFill>
                <a:latin typeface="Courier New"/>
                <a:cs typeface="Courier New"/>
              </a:rPr>
              <a:t>ntasks</a:t>
            </a:r>
            <a:r>
              <a:rPr lang="en-US" sz="2400" spc="-6" dirty="0">
                <a:solidFill>
                  <a:srgbClr val="2F2B20"/>
                </a:solidFill>
                <a:latin typeface="Courier New"/>
                <a:cs typeface="Courier New"/>
              </a:rPr>
              <a:t>=1</a:t>
            </a:r>
            <a:r>
              <a:rPr lang="en-US" sz="2400" dirty="0">
                <a:latin typeface="Courier New"/>
                <a:cs typeface="Courier New"/>
              </a:rPr>
              <a:t> </a:t>
            </a:r>
            <a:r>
              <a:rPr lang="en-US" sz="2400" spc="-6" dirty="0">
                <a:solidFill>
                  <a:srgbClr val="2F2B20"/>
                </a:solidFill>
                <a:latin typeface="Courier New"/>
                <a:cs typeface="Courier New"/>
              </a:rPr>
              <a:t>--reservation=tutorial1</a:t>
            </a:r>
            <a:endParaRPr lang="en-US" sz="2400" dirty="0">
              <a:latin typeface="Courier New"/>
              <a:cs typeface="Courier New"/>
            </a:endParaRPr>
          </a:p>
          <a:p>
            <a:pPr marL="241100" indent="-228411">
              <a:spcBef>
                <a:spcPts val="355"/>
              </a:spcBef>
              <a:buClr>
                <a:srgbClr val="A9A57C"/>
              </a:buClr>
              <a:tabLst>
                <a:tab pos="240465" algn="l"/>
                <a:tab pos="241100" algn="l"/>
              </a:tabLst>
            </a:pPr>
            <a:r>
              <a:rPr lang="en-US" spc="-6" dirty="0">
                <a:solidFill>
                  <a:srgbClr val="2F2B20"/>
                </a:solidFill>
                <a:cs typeface="Arial"/>
              </a:rPr>
              <a:t>Once </a:t>
            </a:r>
            <a:r>
              <a:rPr lang="en-US" spc="6" dirty="0">
                <a:solidFill>
                  <a:srgbClr val="2F2B20"/>
                </a:solidFill>
                <a:cs typeface="Arial"/>
              </a:rPr>
              <a:t>we </a:t>
            </a:r>
            <a:r>
              <a:rPr lang="en-US" spc="-16" dirty="0">
                <a:solidFill>
                  <a:srgbClr val="2F2B20"/>
                </a:solidFill>
                <a:cs typeface="Arial"/>
              </a:rPr>
              <a:t>receive </a:t>
            </a:r>
            <a:r>
              <a:rPr lang="en-US" spc="-46" dirty="0">
                <a:solidFill>
                  <a:srgbClr val="2F2B20"/>
                </a:solidFill>
                <a:cs typeface="Arial"/>
              </a:rPr>
              <a:t>a </a:t>
            </a:r>
            <a:r>
              <a:rPr lang="en-US" spc="30" dirty="0">
                <a:solidFill>
                  <a:srgbClr val="2F2B20"/>
                </a:solidFill>
                <a:cs typeface="Arial"/>
              </a:rPr>
              <a:t>prompt,</a:t>
            </a:r>
            <a:r>
              <a:rPr lang="en-US" spc="65" dirty="0">
                <a:solidFill>
                  <a:srgbClr val="2F2B20"/>
                </a:solidFill>
                <a:cs typeface="Arial"/>
              </a:rPr>
              <a:t> </a:t>
            </a:r>
            <a:r>
              <a:rPr lang="en-US" dirty="0">
                <a:solidFill>
                  <a:srgbClr val="2F2B20"/>
                </a:solidFill>
                <a:cs typeface="Arial"/>
              </a:rPr>
              <a:t>then:</a:t>
            </a:r>
            <a:endParaRPr lang="en-US" dirty="0">
              <a:cs typeface="Arial"/>
            </a:endParaRPr>
          </a:p>
          <a:p>
            <a:pPr marL="811494" marR="4861348">
              <a:lnSpc>
                <a:spcPts val="2227"/>
              </a:lnSpc>
              <a:spcBef>
                <a:spcPts val="40"/>
              </a:spcBef>
            </a:pPr>
            <a:r>
              <a:rPr lang="en-US" sz="2000" dirty="0">
                <a:solidFill>
                  <a:srgbClr val="2F2B20"/>
                </a:solidFill>
                <a:latin typeface="Courier New"/>
                <a:cs typeface="Courier New"/>
              </a:rPr>
              <a:t>module load</a:t>
            </a:r>
            <a:r>
              <a:rPr lang="en-US" sz="2000" spc="-85" dirty="0">
                <a:solidFill>
                  <a:srgbClr val="2F2B20"/>
                </a:solidFill>
                <a:latin typeface="Courier New"/>
                <a:cs typeface="Courier New"/>
              </a:rPr>
              <a:t> </a:t>
            </a:r>
            <a:r>
              <a:rPr lang="en-US" sz="2000" dirty="0">
                <a:solidFill>
                  <a:srgbClr val="2F2B20"/>
                </a:solidFill>
                <a:latin typeface="Courier New"/>
                <a:cs typeface="Courier New"/>
              </a:rPr>
              <a:t>R  </a:t>
            </a:r>
          </a:p>
          <a:p>
            <a:pPr marL="811494" marR="4861348">
              <a:lnSpc>
                <a:spcPts val="2227"/>
              </a:lnSpc>
              <a:spcBef>
                <a:spcPts val="40"/>
              </a:spcBef>
            </a:pPr>
            <a:r>
              <a:rPr lang="en-US" sz="2000" dirty="0" err="1">
                <a:solidFill>
                  <a:srgbClr val="2F2B20"/>
                </a:solidFill>
                <a:latin typeface="Courier New"/>
                <a:cs typeface="Courier New"/>
              </a:rPr>
              <a:t>Rscript</a:t>
            </a:r>
            <a:r>
              <a:rPr lang="en-US" sz="2000" dirty="0">
                <a:solidFill>
                  <a:srgbClr val="2F2B20"/>
                </a:solidFill>
                <a:latin typeface="Courier New"/>
                <a:cs typeface="Courier New"/>
              </a:rPr>
              <a:t> </a:t>
            </a:r>
            <a:r>
              <a:rPr lang="en-US" sz="2000" dirty="0" err="1">
                <a:solidFill>
                  <a:srgbClr val="2F2B20"/>
                </a:solidFill>
                <a:latin typeface="Courier New"/>
                <a:cs typeface="Courier New"/>
              </a:rPr>
              <a:t>R_program.R</a:t>
            </a:r>
            <a:endParaRPr lang="en-US" sz="2000" dirty="0">
              <a:latin typeface="Courier New"/>
              <a:cs typeface="Courier New"/>
            </a:endParaRPr>
          </a:p>
          <a:p>
            <a:pPr marL="241100" indent="-228411">
              <a:spcBef>
                <a:spcPts val="224"/>
              </a:spcBef>
              <a:buClr>
                <a:srgbClr val="A9A57C"/>
              </a:buClr>
              <a:tabLst>
                <a:tab pos="240465" algn="l"/>
                <a:tab pos="241100" algn="l"/>
              </a:tabLst>
            </a:pPr>
            <a:r>
              <a:rPr lang="en-US" spc="-6" dirty="0">
                <a:solidFill>
                  <a:srgbClr val="2F2B20"/>
                </a:solidFill>
                <a:cs typeface="Arial"/>
              </a:rPr>
              <a:t>Once </a:t>
            </a:r>
            <a:r>
              <a:rPr lang="en-US" spc="6" dirty="0">
                <a:solidFill>
                  <a:srgbClr val="2F2B20"/>
                </a:solidFill>
                <a:cs typeface="Arial"/>
              </a:rPr>
              <a:t>we </a:t>
            </a:r>
            <a:r>
              <a:rPr lang="en-US" dirty="0">
                <a:solidFill>
                  <a:srgbClr val="2F2B20"/>
                </a:solidFill>
                <a:cs typeface="Arial"/>
              </a:rPr>
              <a:t>finish </a:t>
            </a:r>
            <a:r>
              <a:rPr lang="en-US" spc="6" dirty="0">
                <a:solidFill>
                  <a:srgbClr val="2F2B20"/>
                </a:solidFill>
                <a:cs typeface="Arial"/>
              </a:rPr>
              <a:t>we </a:t>
            </a:r>
            <a:r>
              <a:rPr lang="en-US" spc="26" dirty="0">
                <a:solidFill>
                  <a:srgbClr val="2F2B20"/>
                </a:solidFill>
                <a:cs typeface="Arial"/>
              </a:rPr>
              <a:t>must</a:t>
            </a:r>
            <a:r>
              <a:rPr lang="en-US" spc="-10" dirty="0">
                <a:solidFill>
                  <a:srgbClr val="2F2B20"/>
                </a:solidFill>
                <a:cs typeface="Arial"/>
              </a:rPr>
              <a:t> </a:t>
            </a:r>
            <a:r>
              <a:rPr lang="en-US" dirty="0">
                <a:solidFill>
                  <a:srgbClr val="2F2B20"/>
                </a:solidFill>
                <a:cs typeface="Arial"/>
              </a:rPr>
              <a:t>exit! (job will time out eventually)</a:t>
            </a:r>
            <a:endParaRPr lang="en-US" dirty="0">
              <a:cs typeface="Arial"/>
            </a:endParaRPr>
          </a:p>
          <a:p>
            <a:endParaRPr lang="en-US" dirty="0"/>
          </a:p>
        </p:txBody>
      </p:sp>
      <p:sp>
        <p:nvSpPr>
          <p:cNvPr id="3" name="Date Placeholder 2">
            <a:extLst>
              <a:ext uri="{FF2B5EF4-FFF2-40B4-BE49-F238E27FC236}">
                <a16:creationId xmlns:a16="http://schemas.microsoft.com/office/drawing/2014/main" id="{74CF6FED-5BFD-C74D-B316-49052E6F8BE2}"/>
              </a:ext>
            </a:extLst>
          </p:cNvPr>
          <p:cNvSpPr>
            <a:spLocks noGrp="1"/>
          </p:cNvSpPr>
          <p:nvPr>
            <p:ph type="dt" sz="half" idx="10"/>
          </p:nvPr>
        </p:nvSpPr>
        <p:spPr/>
        <p:txBody>
          <a:bodyPr/>
          <a:lstStyle/>
          <a:p>
            <a:fld id="{6D26296D-539E-BA45-941D-A6C32547544B}" type="datetime1">
              <a:rPr lang="en-US" smtClean="0"/>
              <a:t>10/15/18</a:t>
            </a:fld>
            <a:endParaRPr lang="en-US"/>
          </a:p>
        </p:txBody>
      </p:sp>
      <p:sp>
        <p:nvSpPr>
          <p:cNvPr id="4" name="Footer Placeholder 3">
            <a:extLst>
              <a:ext uri="{FF2B5EF4-FFF2-40B4-BE49-F238E27FC236}">
                <a16:creationId xmlns:a16="http://schemas.microsoft.com/office/drawing/2014/main" id="{EA9A2A0D-3BE5-654B-909F-F6C1FE93F1AF}"/>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7CA6FB0C-C72D-B04B-A965-4811A232DAFD}"/>
              </a:ext>
            </a:extLst>
          </p:cNvPr>
          <p:cNvSpPr>
            <a:spLocks noGrp="1"/>
          </p:cNvSpPr>
          <p:nvPr>
            <p:ph type="sldNum" sz="quarter" idx="12"/>
          </p:nvPr>
        </p:nvSpPr>
        <p:spPr/>
        <p:txBody>
          <a:bodyPr/>
          <a:lstStyle/>
          <a:p>
            <a:fld id="{DD321DBF-325B-3546-BAAF-4F6E3B3181FF}" type="slidenum">
              <a:rPr lang="en-US" smtClean="0"/>
              <a:t>26</a:t>
            </a:fld>
            <a:endParaRPr lang="en-US"/>
          </a:p>
        </p:txBody>
      </p:sp>
    </p:spTree>
    <p:extLst>
      <p:ext uri="{BB962C8B-B14F-4D97-AF65-F5344CB8AC3E}">
        <p14:creationId xmlns:p14="http://schemas.microsoft.com/office/powerpoint/2010/main" val="789268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CURC Load Balancer</a:t>
            </a:r>
            <a:endParaRPr lang="en-US" dirty="0"/>
          </a:p>
        </p:txBody>
      </p:sp>
      <p:sp>
        <p:nvSpPr>
          <p:cNvPr id="3" name="Date Placeholder 2">
            <a:extLst>
              <a:ext uri="{FF2B5EF4-FFF2-40B4-BE49-F238E27FC236}">
                <a16:creationId xmlns:a16="http://schemas.microsoft.com/office/drawing/2014/main" id="{1223A24D-CC3E-E147-B775-1FAA114E6122}"/>
              </a:ext>
            </a:extLst>
          </p:cNvPr>
          <p:cNvSpPr>
            <a:spLocks noGrp="1"/>
          </p:cNvSpPr>
          <p:nvPr>
            <p:ph type="dt" sz="half" idx="10"/>
          </p:nvPr>
        </p:nvSpPr>
        <p:spPr/>
        <p:txBody>
          <a:bodyPr/>
          <a:lstStyle/>
          <a:p>
            <a:fld id="{044AC50F-0E9E-C744-9CC7-70B1938DDCA8}" type="datetime1">
              <a:rPr lang="en-US" smtClean="0"/>
              <a:t>10/15/18</a:t>
            </a:fld>
            <a:endParaRPr lang="en-US"/>
          </a:p>
        </p:txBody>
      </p:sp>
      <p:sp>
        <p:nvSpPr>
          <p:cNvPr id="4" name="Footer Placeholder 3">
            <a:extLst>
              <a:ext uri="{FF2B5EF4-FFF2-40B4-BE49-F238E27FC236}">
                <a16:creationId xmlns:a16="http://schemas.microsoft.com/office/drawing/2014/main" id="{9D4F2F4D-43CE-614F-A1A2-C2675AC247E2}"/>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3D52F9E3-BF50-F844-952F-F0E8033AE8A2}"/>
              </a:ext>
            </a:extLst>
          </p:cNvPr>
          <p:cNvSpPr>
            <a:spLocks noGrp="1"/>
          </p:cNvSpPr>
          <p:nvPr>
            <p:ph type="sldNum" sz="quarter" idx="12"/>
          </p:nvPr>
        </p:nvSpPr>
        <p:spPr/>
        <p:txBody>
          <a:bodyPr/>
          <a:lstStyle/>
          <a:p>
            <a:fld id="{DD321DBF-325B-3546-BAAF-4F6E3B3181FF}" type="slidenum">
              <a:rPr lang="en-US" smtClean="0"/>
              <a:t>27</a:t>
            </a:fld>
            <a:endParaRPr lang="en-US"/>
          </a:p>
        </p:txBody>
      </p:sp>
      <p:sp>
        <p:nvSpPr>
          <p:cNvPr id="9" name="Content Placeholder 9">
            <a:extLst>
              <a:ext uri="{FF2B5EF4-FFF2-40B4-BE49-F238E27FC236}">
                <a16:creationId xmlns:a16="http://schemas.microsoft.com/office/drawing/2014/main" id="{DDD3AC5E-7852-BE4E-960C-3036D52AFE1F}"/>
              </a:ext>
            </a:extLst>
          </p:cNvPr>
          <p:cNvSpPr txBox="1">
            <a:spLocks/>
          </p:cNvSpPr>
          <p:nvPr/>
        </p:nvSpPr>
        <p:spPr>
          <a:xfrm>
            <a:off x="838200" y="1804636"/>
            <a:ext cx="10515600" cy="41631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41100" marR="5075" indent="-228411">
              <a:lnSpc>
                <a:spcPct val="100000"/>
              </a:lnSpc>
              <a:spcBef>
                <a:spcPts val="400"/>
              </a:spcBef>
              <a:buClr>
                <a:srgbClr val="A9A57C"/>
              </a:buClr>
              <a:tabLst>
                <a:tab pos="240465" algn="l"/>
                <a:tab pos="241100" algn="l"/>
              </a:tabLst>
            </a:pPr>
            <a:r>
              <a:rPr lang="en-US" dirty="0"/>
              <a:t>Useful when you have 100s too 100,000s of “tiny” serial jobs (&lt;5 min)</a:t>
            </a:r>
          </a:p>
          <a:p>
            <a:pPr marL="241100" marR="5075" indent="-228411">
              <a:lnSpc>
                <a:spcPct val="100000"/>
              </a:lnSpc>
              <a:spcBef>
                <a:spcPts val="400"/>
              </a:spcBef>
              <a:buClr>
                <a:srgbClr val="A9A57C"/>
              </a:buClr>
              <a:tabLst>
                <a:tab pos="240465" algn="l"/>
                <a:tab pos="241100" algn="l"/>
              </a:tabLst>
            </a:pPr>
            <a:r>
              <a:rPr lang="en-US" dirty="0">
                <a:cs typeface="Arial"/>
              </a:rPr>
              <a:t>Instead of running them all as separate jobs, wrap into one job</a:t>
            </a:r>
          </a:p>
          <a:p>
            <a:pPr marL="241100" marR="5075" indent="-228411">
              <a:lnSpc>
                <a:spcPct val="100000"/>
              </a:lnSpc>
              <a:spcBef>
                <a:spcPts val="400"/>
              </a:spcBef>
              <a:buClr>
                <a:srgbClr val="A9A57C"/>
              </a:buClr>
              <a:tabLst>
                <a:tab pos="240465" algn="l"/>
                <a:tab pos="241100" algn="l"/>
              </a:tabLst>
            </a:pPr>
            <a:r>
              <a:rPr lang="en-US" dirty="0">
                <a:cs typeface="Arial"/>
              </a:rPr>
              <a:t>This will save you time and SUs, as it reduces start-up overhead</a:t>
            </a:r>
          </a:p>
          <a:p>
            <a:pPr marL="241100" marR="5075" indent="-228411">
              <a:lnSpc>
                <a:spcPct val="100000"/>
              </a:lnSpc>
              <a:spcBef>
                <a:spcPts val="400"/>
              </a:spcBef>
              <a:buClr>
                <a:srgbClr val="A9A57C"/>
              </a:buClr>
              <a:tabLst>
                <a:tab pos="240465" algn="l"/>
                <a:tab pos="241100" algn="l"/>
              </a:tabLst>
            </a:pPr>
            <a:r>
              <a:rPr lang="en-US" dirty="0">
                <a:cs typeface="Arial"/>
              </a:rPr>
              <a:t>To use (within batch job script): module load </a:t>
            </a:r>
            <a:r>
              <a:rPr lang="en-US" dirty="0" err="1">
                <a:cs typeface="Arial"/>
              </a:rPr>
              <a:t>loadbalance</a:t>
            </a:r>
            <a:endParaRPr lang="en-US" dirty="0">
              <a:cs typeface="Arial"/>
            </a:endParaRPr>
          </a:p>
          <a:p>
            <a:pPr marL="241100" marR="5075" indent="-228411">
              <a:lnSpc>
                <a:spcPct val="100000"/>
              </a:lnSpc>
              <a:spcBef>
                <a:spcPts val="400"/>
              </a:spcBef>
              <a:buClr>
                <a:srgbClr val="A9A57C"/>
              </a:buClr>
              <a:tabLst>
                <a:tab pos="240465" algn="l"/>
                <a:tab pos="241100" algn="l"/>
              </a:tabLst>
            </a:pPr>
            <a:r>
              <a:rPr lang="en-US" dirty="0">
                <a:cs typeface="Arial"/>
              </a:rPr>
              <a:t>Let’s take a look at the example in the documentation:</a:t>
            </a:r>
          </a:p>
          <a:p>
            <a:pPr marL="698300" marR="5075" lvl="1" indent="-228411">
              <a:lnSpc>
                <a:spcPct val="100000"/>
              </a:lnSpc>
              <a:spcBef>
                <a:spcPts val="400"/>
              </a:spcBef>
              <a:buClr>
                <a:srgbClr val="A9A57C"/>
              </a:buClr>
              <a:tabLst>
                <a:tab pos="240465" algn="l"/>
                <a:tab pos="241100" algn="l"/>
              </a:tabLst>
            </a:pPr>
            <a:r>
              <a:rPr lang="en-US" i="1" dirty="0">
                <a:cs typeface="Arial"/>
              </a:rPr>
              <a:t>https://</a:t>
            </a:r>
            <a:r>
              <a:rPr lang="en-US" i="1" dirty="0" err="1">
                <a:cs typeface="Arial"/>
              </a:rPr>
              <a:t>github.com</a:t>
            </a:r>
            <a:r>
              <a:rPr lang="en-US" i="1" dirty="0">
                <a:cs typeface="Arial"/>
              </a:rPr>
              <a:t>/</a:t>
            </a:r>
            <a:r>
              <a:rPr lang="en-US" i="1" dirty="0" err="1">
                <a:cs typeface="Arial"/>
              </a:rPr>
              <a:t>ResearchComputing</a:t>
            </a:r>
            <a:r>
              <a:rPr lang="en-US" i="1" dirty="0">
                <a:cs typeface="Arial"/>
              </a:rPr>
              <a:t>/Research-Computing-User-Tutorials/wiki/The-Load-Balancer-Tool</a:t>
            </a:r>
          </a:p>
          <a:p>
            <a:pPr marL="698300" marR="5075" lvl="1" indent="-228411">
              <a:lnSpc>
                <a:spcPct val="100000"/>
              </a:lnSpc>
              <a:spcBef>
                <a:spcPts val="400"/>
              </a:spcBef>
              <a:buClr>
                <a:srgbClr val="A9A57C"/>
              </a:buClr>
              <a:tabLst>
                <a:tab pos="240465" algn="l"/>
                <a:tab pos="241100" algn="l"/>
              </a:tabLst>
            </a:pPr>
            <a:endParaRPr lang="en-US" dirty="0">
              <a:cs typeface="Arial"/>
            </a:endParaRPr>
          </a:p>
          <a:p>
            <a:pPr marL="241100" marR="5075" indent="-228411">
              <a:lnSpc>
                <a:spcPts val="2368"/>
              </a:lnSpc>
              <a:spcBef>
                <a:spcPts val="400"/>
              </a:spcBef>
              <a:buClr>
                <a:srgbClr val="A9A57C"/>
              </a:buClr>
              <a:tabLst>
                <a:tab pos="240465" algn="l"/>
                <a:tab pos="241100" algn="l"/>
              </a:tabLst>
            </a:pPr>
            <a:endParaRPr lang="en-US" dirty="0"/>
          </a:p>
        </p:txBody>
      </p:sp>
    </p:spTree>
    <p:extLst>
      <p:ext uri="{BB962C8B-B14F-4D97-AF65-F5344CB8AC3E}">
        <p14:creationId xmlns:p14="http://schemas.microsoft.com/office/powerpoint/2010/main" val="3430807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1588-4ADF-DE4F-BDC1-081D926431D6}"/>
              </a:ext>
            </a:extLst>
          </p:cNvPr>
          <p:cNvSpPr>
            <a:spLocks noGrp="1"/>
          </p:cNvSpPr>
          <p:nvPr>
            <p:ph type="title"/>
          </p:nvPr>
        </p:nvSpPr>
        <p:spPr>
          <a:xfrm>
            <a:off x="838200" y="0"/>
            <a:ext cx="10515600" cy="1325563"/>
          </a:xfrm>
        </p:spPr>
        <p:txBody>
          <a:bodyPr/>
          <a:lstStyle/>
          <a:p>
            <a:r>
              <a:rPr lang="en-US" dirty="0"/>
              <a:t>Thank you!</a:t>
            </a:r>
          </a:p>
        </p:txBody>
      </p:sp>
      <p:sp>
        <p:nvSpPr>
          <p:cNvPr id="3" name="Content Placeholder 2">
            <a:extLst>
              <a:ext uri="{FF2B5EF4-FFF2-40B4-BE49-F238E27FC236}">
                <a16:creationId xmlns:a16="http://schemas.microsoft.com/office/drawing/2014/main" id="{A3257E0A-99FA-1043-B4EA-59C3E900CF91}"/>
              </a:ext>
            </a:extLst>
          </p:cNvPr>
          <p:cNvSpPr>
            <a:spLocks noGrp="1"/>
          </p:cNvSpPr>
          <p:nvPr>
            <p:ph idx="1"/>
          </p:nvPr>
        </p:nvSpPr>
        <p:spPr>
          <a:xfrm>
            <a:off x="838200" y="1236372"/>
            <a:ext cx="10515600" cy="4731393"/>
          </a:xfrm>
        </p:spPr>
        <p:txBody>
          <a:bodyPr>
            <a:normAutofit fontScale="70000" lnSpcReduction="20000"/>
          </a:bodyPr>
          <a:lstStyle/>
          <a:p>
            <a:pPr marL="25168" marR="59144">
              <a:lnSpc>
                <a:spcPct val="120000"/>
              </a:lnSpc>
              <a:spcBef>
                <a:spcPts val="188"/>
              </a:spcBef>
            </a:pPr>
            <a:r>
              <a:rPr lang="en-US" sz="2700" spc="-20" dirty="0">
                <a:cs typeface="Tahoma"/>
              </a:rPr>
              <a:t>Please fill out the survey:  </a:t>
            </a:r>
            <a:r>
              <a:rPr lang="en-US" sz="2700" spc="-20" dirty="0">
                <a:solidFill>
                  <a:schemeClr val="bg1">
                    <a:lumMod val="65000"/>
                  </a:schemeClr>
                </a:solidFill>
                <a:cs typeface="Tahoma"/>
                <a:hlinkClick r:id="rId2"/>
              </a:rPr>
              <a:t>http://tinyurl.com/curc-survey18</a:t>
            </a:r>
            <a:r>
              <a:rPr lang="en-US" sz="2700" spc="-20" dirty="0">
                <a:solidFill>
                  <a:schemeClr val="bg1">
                    <a:lumMod val="65000"/>
                  </a:schemeClr>
                </a:solidFill>
                <a:cs typeface="Tahoma"/>
              </a:rPr>
              <a:t> </a:t>
            </a:r>
          </a:p>
          <a:p>
            <a:pPr marL="25168" marR="59144">
              <a:lnSpc>
                <a:spcPct val="120000"/>
              </a:lnSpc>
              <a:spcBef>
                <a:spcPts val="188"/>
              </a:spcBef>
            </a:pPr>
            <a:endParaRPr lang="en-US" sz="2700" spc="-20" dirty="0">
              <a:cs typeface="Tahoma"/>
            </a:endParaRPr>
          </a:p>
          <a:p>
            <a:pPr marL="25168" marR="59144">
              <a:lnSpc>
                <a:spcPct val="120000"/>
              </a:lnSpc>
              <a:spcBef>
                <a:spcPts val="188"/>
              </a:spcBef>
            </a:pPr>
            <a:r>
              <a:rPr lang="en-US" sz="2700" spc="-20" dirty="0">
                <a:cs typeface="Tahoma"/>
              </a:rPr>
              <a:t>Register!  </a:t>
            </a:r>
            <a:r>
              <a:rPr lang="en-US" sz="2700" spc="-20" dirty="0">
                <a:cs typeface="Tahoma"/>
                <a:hlinkClick r:id="rId3"/>
              </a:rPr>
              <a:t>http://tinyurl.com/curc-names</a:t>
            </a:r>
            <a:r>
              <a:rPr lang="en-US" sz="2700" spc="-20" dirty="0">
                <a:cs typeface="Tahoma"/>
              </a:rPr>
              <a:t> </a:t>
            </a:r>
          </a:p>
          <a:p>
            <a:pPr marL="0" marR="59144" indent="0">
              <a:lnSpc>
                <a:spcPct val="120000"/>
              </a:lnSpc>
              <a:spcBef>
                <a:spcPts val="188"/>
              </a:spcBef>
              <a:buNone/>
            </a:pPr>
            <a:endParaRPr lang="en-US" sz="2700" spc="-20" dirty="0">
              <a:cs typeface="Tahoma"/>
            </a:endParaRPr>
          </a:p>
          <a:p>
            <a:pPr marR="59144">
              <a:lnSpc>
                <a:spcPct val="120000"/>
              </a:lnSpc>
              <a:spcBef>
                <a:spcPts val="188"/>
              </a:spcBef>
            </a:pPr>
            <a:r>
              <a:rPr lang="en-US" sz="2700" spc="-20" dirty="0">
                <a:cs typeface="Tahoma"/>
              </a:rPr>
              <a:t>Contact information:   </a:t>
            </a:r>
            <a:r>
              <a:rPr lang="en-US" sz="2700" spc="-20" dirty="0" err="1">
                <a:solidFill>
                  <a:schemeClr val="bg1">
                    <a:lumMod val="65000"/>
                  </a:schemeClr>
                </a:solidFill>
                <a:cs typeface="Tahoma"/>
              </a:rPr>
              <a:t>r</a:t>
            </a:r>
            <a:r>
              <a:rPr lang="en-US" sz="2700" spc="-20" dirty="0" err="1">
                <a:solidFill>
                  <a:schemeClr val="bg1">
                    <a:lumMod val="65000"/>
                  </a:schemeClr>
                </a:solidFill>
                <a:cs typeface="Tahoma"/>
                <a:hlinkClick r:id="rId4"/>
              </a:rPr>
              <a:t>c-help@Colorado.edu</a:t>
            </a:r>
            <a:endParaRPr lang="en-US" sz="2700" spc="-20" dirty="0">
              <a:solidFill>
                <a:schemeClr val="bg1">
                  <a:lumMod val="65000"/>
                </a:schemeClr>
              </a:solidFill>
              <a:cs typeface="Tahoma"/>
            </a:endParaRPr>
          </a:p>
          <a:p>
            <a:pPr marL="0" marR="59144" indent="0">
              <a:lnSpc>
                <a:spcPct val="120000"/>
              </a:lnSpc>
              <a:spcBef>
                <a:spcPts val="188"/>
              </a:spcBef>
              <a:buNone/>
            </a:pPr>
            <a:endParaRPr lang="en-US" sz="2700" spc="-20" dirty="0">
              <a:cs typeface="Tahoma"/>
            </a:endParaRPr>
          </a:p>
          <a:p>
            <a:pPr marL="25168">
              <a:lnSpc>
                <a:spcPct val="120000"/>
              </a:lnSpc>
            </a:pPr>
            <a:r>
              <a:rPr lang="en-US" sz="2700" spc="-50" dirty="0">
                <a:cs typeface="Tahoma"/>
              </a:rPr>
              <a:t>Slides and Examples from this course:</a:t>
            </a:r>
            <a:r>
              <a:rPr lang="en-US" sz="2700" spc="-50" dirty="0">
                <a:solidFill>
                  <a:srgbClr val="999999"/>
                </a:solidFill>
                <a:cs typeface="Tahoma"/>
              </a:rPr>
              <a:t> </a:t>
            </a:r>
            <a:r>
              <a:rPr lang="en-US" sz="2700" spc="-20" dirty="0">
                <a:solidFill>
                  <a:schemeClr val="bg1">
                    <a:lumMod val="65000"/>
                  </a:schemeClr>
                </a:solidFill>
                <a:cs typeface="Tahoma"/>
                <a:hlinkClick r:id="rId5"/>
              </a:rPr>
              <a:t>https://github.com/rctraining/HPC_Short_Course_Fall_2018</a:t>
            </a:r>
            <a:endParaRPr lang="en-US" sz="2700" spc="-50" dirty="0">
              <a:solidFill>
                <a:srgbClr val="999999"/>
              </a:solidFill>
              <a:cs typeface="Tahoma"/>
            </a:endParaRPr>
          </a:p>
          <a:p>
            <a:pPr marL="25168">
              <a:lnSpc>
                <a:spcPct val="120000"/>
              </a:lnSpc>
            </a:pPr>
            <a:endParaRPr lang="en-US" sz="2700" spc="-50" dirty="0">
              <a:cs typeface="Tahoma"/>
            </a:endParaRPr>
          </a:p>
          <a:p>
            <a:pPr marL="25168">
              <a:lnSpc>
                <a:spcPct val="120000"/>
              </a:lnSpc>
            </a:pPr>
            <a:r>
              <a:rPr lang="en-US" sz="2700" spc="-50" dirty="0" err="1">
                <a:cs typeface="Tahoma"/>
              </a:rPr>
              <a:t>Slurm</a:t>
            </a:r>
            <a:r>
              <a:rPr lang="en-US" sz="2700" spc="-50" dirty="0">
                <a:cs typeface="Tahoma"/>
              </a:rPr>
              <a:t> Commands:  </a:t>
            </a:r>
            <a:r>
              <a:rPr lang="en-US" sz="2700" spc="-50" dirty="0">
                <a:solidFill>
                  <a:srgbClr val="999999"/>
                </a:solidFill>
                <a:cs typeface="Tahoma"/>
                <a:hlinkClick r:id="rId6"/>
              </a:rPr>
              <a:t>https://slurm.schedmd.com/quickstart.html</a:t>
            </a:r>
            <a:endParaRPr lang="en-US" sz="2700" spc="-50" dirty="0">
              <a:solidFill>
                <a:srgbClr val="999999"/>
              </a:solidFill>
              <a:cs typeface="Tahoma"/>
            </a:endParaRPr>
          </a:p>
          <a:p>
            <a:pPr marL="25168">
              <a:lnSpc>
                <a:spcPct val="120000"/>
              </a:lnSpc>
            </a:pPr>
            <a:endParaRPr lang="en-US" sz="2700" spc="-50" dirty="0">
              <a:cs typeface="Tahoma"/>
            </a:endParaRPr>
          </a:p>
          <a:p>
            <a:pPr marL="25168">
              <a:lnSpc>
                <a:spcPct val="120000"/>
              </a:lnSpc>
            </a:pPr>
            <a:r>
              <a:rPr lang="en-US" sz="2700" spc="-50" dirty="0">
                <a:cs typeface="Tahoma"/>
              </a:rPr>
              <a:t>Load Balancer Tool: </a:t>
            </a:r>
            <a:r>
              <a:rPr lang="en-US" sz="2700" spc="-50" dirty="0">
                <a:solidFill>
                  <a:srgbClr val="999999"/>
                </a:solidFill>
                <a:cs typeface="Tahoma"/>
                <a:hlinkClick r:id="rId7"/>
              </a:rPr>
              <a:t>https://github.com/ResearchComputing/Research-Computing-User-Tutorials/wiki/The-Load-Balancer-Tool</a:t>
            </a:r>
            <a:endParaRPr lang="en-US" sz="2700" spc="-50" dirty="0">
              <a:solidFill>
                <a:srgbClr val="999999"/>
              </a:solidFill>
              <a:cs typeface="Tahoma"/>
            </a:endParaRPr>
          </a:p>
          <a:p>
            <a:pPr marL="25168" marR="59144">
              <a:spcBef>
                <a:spcPts val="188"/>
              </a:spcBef>
            </a:pPr>
            <a:endParaRPr lang="en-US" sz="2700" i="1" spc="-20" dirty="0">
              <a:solidFill>
                <a:schemeClr val="bg1">
                  <a:lumMod val="65000"/>
                </a:schemeClr>
              </a:solidFill>
              <a:cs typeface="Tahoma"/>
            </a:endParaRPr>
          </a:p>
          <a:p>
            <a:pPr marL="25168" marR="59144">
              <a:spcBef>
                <a:spcPts val="188"/>
              </a:spcBef>
            </a:pPr>
            <a:endParaRPr lang="en-US" i="1" spc="-20" dirty="0">
              <a:solidFill>
                <a:schemeClr val="bg1">
                  <a:lumMod val="65000"/>
                </a:schemeClr>
              </a:solidFill>
              <a:latin typeface="Tahoma"/>
              <a:cs typeface="Tahoma"/>
            </a:endParaRPr>
          </a:p>
          <a:p>
            <a:endParaRPr lang="en-US" dirty="0"/>
          </a:p>
        </p:txBody>
      </p:sp>
      <p:sp>
        <p:nvSpPr>
          <p:cNvPr id="4" name="Date Placeholder 3">
            <a:extLst>
              <a:ext uri="{FF2B5EF4-FFF2-40B4-BE49-F238E27FC236}">
                <a16:creationId xmlns:a16="http://schemas.microsoft.com/office/drawing/2014/main" id="{C59E7906-405D-9647-842D-F969EBC4F77D}"/>
              </a:ext>
            </a:extLst>
          </p:cNvPr>
          <p:cNvSpPr>
            <a:spLocks noGrp="1"/>
          </p:cNvSpPr>
          <p:nvPr>
            <p:ph type="dt" sz="half" idx="10"/>
          </p:nvPr>
        </p:nvSpPr>
        <p:spPr/>
        <p:txBody>
          <a:bodyPr/>
          <a:lstStyle/>
          <a:p>
            <a:fld id="{608DF0DA-981B-6344-88FB-9152BD05C7AB}" type="datetime1">
              <a:rPr lang="en-US" smtClean="0"/>
              <a:t>10/15/18</a:t>
            </a:fld>
            <a:endParaRPr lang="en-US" dirty="0"/>
          </a:p>
        </p:txBody>
      </p:sp>
      <p:sp>
        <p:nvSpPr>
          <p:cNvPr id="5" name="Footer Placeholder 4">
            <a:extLst>
              <a:ext uri="{FF2B5EF4-FFF2-40B4-BE49-F238E27FC236}">
                <a16:creationId xmlns:a16="http://schemas.microsoft.com/office/drawing/2014/main" id="{3E789D65-11EC-C548-A07F-B32BFF984FB4}"/>
              </a:ext>
            </a:extLst>
          </p:cNvPr>
          <p:cNvSpPr>
            <a:spLocks noGrp="1"/>
          </p:cNvSpPr>
          <p:nvPr>
            <p:ph type="ftr" sz="quarter" idx="11"/>
          </p:nvPr>
        </p:nvSpPr>
        <p:spPr/>
        <p:txBody>
          <a:bodyPr/>
          <a:lstStyle/>
          <a:p>
            <a:r>
              <a:rPr lang="en-US"/>
              <a:t>Job Submission and Load Balancer</a:t>
            </a:r>
            <a:endParaRPr lang="en-US" dirty="0"/>
          </a:p>
        </p:txBody>
      </p:sp>
      <p:sp>
        <p:nvSpPr>
          <p:cNvPr id="6" name="Slide Number Placeholder 5">
            <a:extLst>
              <a:ext uri="{FF2B5EF4-FFF2-40B4-BE49-F238E27FC236}">
                <a16:creationId xmlns:a16="http://schemas.microsoft.com/office/drawing/2014/main" id="{655A8915-9014-7C47-A36D-EE048CF50950}"/>
              </a:ext>
            </a:extLst>
          </p:cNvPr>
          <p:cNvSpPr>
            <a:spLocks noGrp="1"/>
          </p:cNvSpPr>
          <p:nvPr>
            <p:ph type="sldNum" sz="quarter" idx="12"/>
          </p:nvPr>
        </p:nvSpPr>
        <p:spPr/>
        <p:txBody>
          <a:bodyPr/>
          <a:lstStyle/>
          <a:p>
            <a:fld id="{DD321DBF-325B-3546-BAAF-4F6E3B3181FF}" type="slidenum">
              <a:rPr lang="en-US" smtClean="0"/>
              <a:pPr/>
              <a:t>28</a:t>
            </a:fld>
            <a:endParaRPr lang="en-US" dirty="0"/>
          </a:p>
        </p:txBody>
      </p:sp>
    </p:spTree>
    <p:extLst>
      <p:ext uri="{BB962C8B-B14F-4D97-AF65-F5344CB8AC3E}">
        <p14:creationId xmlns:p14="http://schemas.microsoft.com/office/powerpoint/2010/main" val="1375459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4A3A8F42-2635-8F48-A1CE-1F61FA25045D}"/>
              </a:ext>
            </a:extLst>
          </p:cNvPr>
          <p:cNvSpPr>
            <a:spLocks noGrp="1"/>
          </p:cNvSpPr>
          <p:nvPr>
            <p:ph type="title"/>
          </p:nvPr>
        </p:nvSpPr>
        <p:spPr/>
        <p:txBody>
          <a:bodyPr/>
          <a:lstStyle/>
          <a:p>
            <a:r>
              <a:rPr lang="en-US"/>
              <a:t>Hardware: Summit Supercomputer</a:t>
            </a:r>
            <a:endParaRPr lang="en-US" dirty="0"/>
          </a:p>
        </p:txBody>
      </p:sp>
      <p:sp>
        <p:nvSpPr>
          <p:cNvPr id="3" name="Content Placeholder 2">
            <a:extLst>
              <a:ext uri="{FF2B5EF4-FFF2-40B4-BE49-F238E27FC236}">
                <a16:creationId xmlns:a16="http://schemas.microsoft.com/office/drawing/2014/main" id="{8EFB2D2F-E3D1-4A46-8F57-AC0E2223A82E}"/>
              </a:ext>
            </a:extLst>
          </p:cNvPr>
          <p:cNvSpPr>
            <a:spLocks noGrp="1"/>
          </p:cNvSpPr>
          <p:nvPr>
            <p:ph idx="1"/>
          </p:nvPr>
        </p:nvSpPr>
        <p:spPr/>
        <p:txBody>
          <a:bodyPr/>
          <a:lstStyle/>
          <a:p>
            <a:pPr marL="342900" indent="-342900">
              <a:defRPr/>
            </a:pPr>
            <a:r>
              <a:rPr lang="en-US" kern="0" dirty="0"/>
              <a:t>475 compute nodes (Intel Xeon Haswell)</a:t>
            </a:r>
          </a:p>
          <a:p>
            <a:pPr marL="342900" indent="-342900">
              <a:defRPr/>
            </a:pPr>
            <a:r>
              <a:rPr lang="en-US" kern="0" dirty="0"/>
              <a:t>24 cores per node</a:t>
            </a:r>
          </a:p>
          <a:p>
            <a:pPr marL="342900" indent="-342900">
              <a:defRPr/>
            </a:pPr>
            <a:r>
              <a:rPr lang="en-US" kern="0" dirty="0"/>
              <a:t>11,400 total cores</a:t>
            </a:r>
          </a:p>
          <a:p>
            <a:pPr marL="342900" indent="-342900">
              <a:defRPr/>
            </a:pPr>
            <a:r>
              <a:rPr lang="en-US" kern="0" dirty="0"/>
              <a:t>Omni-Path network</a:t>
            </a:r>
          </a:p>
          <a:p>
            <a:pPr marL="342900" indent="-342900">
              <a:defRPr/>
            </a:pPr>
            <a:r>
              <a:rPr lang="en-US" kern="0" dirty="0"/>
              <a:t>1.2 PB scratch storage</a:t>
            </a:r>
          </a:p>
          <a:p>
            <a:pPr marL="342900" indent="-342900">
              <a:defRPr/>
            </a:pPr>
            <a:r>
              <a:rPr lang="en-US" kern="0" dirty="0"/>
              <a:t>GPFS File system</a:t>
            </a:r>
          </a:p>
          <a:p>
            <a:pPr marL="342900" indent="-342900">
              <a:defRPr/>
            </a:pPr>
            <a:endParaRPr lang="en-US" kern="0" dirty="0"/>
          </a:p>
          <a:p>
            <a:pPr marL="342900" indent="-342900">
              <a:defRPr/>
            </a:pPr>
            <a:r>
              <a:rPr lang="en-US" kern="0" dirty="0"/>
              <a:t>67% CU, 23% CSU, 10% RMACC</a:t>
            </a:r>
          </a:p>
          <a:p>
            <a:endParaRPr lang="en-US" dirty="0"/>
          </a:p>
        </p:txBody>
      </p:sp>
      <p:pic>
        <p:nvPicPr>
          <p:cNvPr id="9" name="Picture 8">
            <a:extLst>
              <a:ext uri="{FF2B5EF4-FFF2-40B4-BE49-F238E27FC236}">
                <a16:creationId xmlns:a16="http://schemas.microsoft.com/office/drawing/2014/main" id="{B169B698-923F-8F45-88C9-2D39DB43AF8B}"/>
              </a:ext>
            </a:extLst>
          </p:cNvPr>
          <p:cNvPicPr>
            <a:picLocks noChangeAspect="1"/>
          </p:cNvPicPr>
          <p:nvPr/>
        </p:nvPicPr>
        <p:blipFill>
          <a:blip r:embed="rId2"/>
          <a:stretch>
            <a:fillRect/>
          </a:stretch>
        </p:blipFill>
        <p:spPr>
          <a:xfrm>
            <a:off x="8385840" y="2237409"/>
            <a:ext cx="3390659" cy="3390659"/>
          </a:xfrm>
          <a:prstGeom prst="rect">
            <a:avLst/>
          </a:prstGeom>
        </p:spPr>
      </p:pic>
      <p:sp>
        <p:nvSpPr>
          <p:cNvPr id="2" name="Date Placeholder 1">
            <a:extLst>
              <a:ext uri="{FF2B5EF4-FFF2-40B4-BE49-F238E27FC236}">
                <a16:creationId xmlns:a16="http://schemas.microsoft.com/office/drawing/2014/main" id="{DA35A9AD-4ED2-294B-B533-A01C259C7303}"/>
              </a:ext>
            </a:extLst>
          </p:cNvPr>
          <p:cNvSpPr>
            <a:spLocks noGrp="1"/>
          </p:cNvSpPr>
          <p:nvPr>
            <p:ph type="dt" sz="half" idx="10"/>
          </p:nvPr>
        </p:nvSpPr>
        <p:spPr/>
        <p:txBody>
          <a:bodyPr/>
          <a:lstStyle/>
          <a:p>
            <a:fld id="{561C9957-296D-C949-82EC-A43D8C7DF8AB}" type="datetime1">
              <a:rPr lang="en-US" smtClean="0"/>
              <a:t>10/15/18</a:t>
            </a:fld>
            <a:endParaRPr lang="en-US"/>
          </a:p>
        </p:txBody>
      </p:sp>
      <p:sp>
        <p:nvSpPr>
          <p:cNvPr id="4" name="Footer Placeholder 3">
            <a:extLst>
              <a:ext uri="{FF2B5EF4-FFF2-40B4-BE49-F238E27FC236}">
                <a16:creationId xmlns:a16="http://schemas.microsoft.com/office/drawing/2014/main" id="{B90BEBF2-3DAD-0B4C-9ECF-DE03D891FD10}"/>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9C9DFB6F-D793-934D-8102-299CD10B216C}"/>
              </a:ext>
            </a:extLst>
          </p:cNvPr>
          <p:cNvSpPr>
            <a:spLocks noGrp="1"/>
          </p:cNvSpPr>
          <p:nvPr>
            <p:ph type="sldNum" sz="quarter" idx="12"/>
          </p:nvPr>
        </p:nvSpPr>
        <p:spPr/>
        <p:txBody>
          <a:bodyPr/>
          <a:lstStyle/>
          <a:p>
            <a:fld id="{DD321DBF-325B-3546-BAAF-4F6E3B3181FF}" type="slidenum">
              <a:rPr lang="en-US" smtClean="0"/>
              <a:t>3</a:t>
            </a:fld>
            <a:endParaRPr lang="en-US"/>
          </a:p>
        </p:txBody>
      </p:sp>
    </p:spTree>
    <p:extLst>
      <p:ext uri="{BB962C8B-B14F-4D97-AF65-F5344CB8AC3E}">
        <p14:creationId xmlns:p14="http://schemas.microsoft.com/office/powerpoint/2010/main" val="3873151214"/>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p:txBody>
          <a:bodyPr/>
          <a:lstStyle/>
          <a:p>
            <a:r>
              <a:rPr lang="en-US"/>
              <a:t>Additional Types of Summit Compute Nodes</a:t>
            </a:r>
            <a:endParaRPr lang="en-US" dirty="0"/>
          </a:p>
        </p:txBody>
      </p:sp>
      <p:sp>
        <p:nvSpPr>
          <p:cNvPr id="3" name="Content Placeholder 2">
            <a:extLst>
              <a:ext uri="{FF2B5EF4-FFF2-40B4-BE49-F238E27FC236}">
                <a16:creationId xmlns:a16="http://schemas.microsoft.com/office/drawing/2014/main" id="{295FF643-23D3-704D-805C-B1B4E0B818EA}"/>
              </a:ext>
            </a:extLst>
          </p:cNvPr>
          <p:cNvSpPr>
            <a:spLocks noGrp="1"/>
          </p:cNvSpPr>
          <p:nvPr>
            <p:ph idx="1"/>
          </p:nvPr>
        </p:nvSpPr>
        <p:spPr/>
        <p:txBody>
          <a:bodyPr/>
          <a:lstStyle/>
          <a:p>
            <a:r>
              <a:rPr lang="en-US" kern="0" dirty="0"/>
              <a:t>10 Graphics Processing Unit (GPU) Nodes</a:t>
            </a:r>
          </a:p>
          <a:p>
            <a:pPr lvl="1"/>
            <a:r>
              <a:rPr lang="en-US" sz="2800" kern="0" dirty="0">
                <a:solidFill>
                  <a:sysClr val="windowText" lastClr="000000"/>
                </a:solidFill>
              </a:rPr>
              <a:t>NVIDIA Tesla K80 (2/node)</a:t>
            </a:r>
          </a:p>
          <a:p>
            <a:r>
              <a:rPr lang="en-US" kern="0" dirty="0"/>
              <a:t>5 High Memory Nodes</a:t>
            </a:r>
          </a:p>
          <a:p>
            <a:pPr lvl="1"/>
            <a:r>
              <a:rPr lang="en-US" sz="2800" kern="0" dirty="0">
                <a:solidFill>
                  <a:sysClr val="windowText" lastClr="000000"/>
                </a:solidFill>
              </a:rPr>
              <a:t>2 TB of memory/node, 48 cores/node</a:t>
            </a:r>
          </a:p>
          <a:p>
            <a:r>
              <a:rPr lang="en-US" kern="0" dirty="0"/>
              <a:t>Phi Nodes </a:t>
            </a:r>
          </a:p>
          <a:p>
            <a:pPr lvl="1"/>
            <a:r>
              <a:rPr lang="en-US" sz="2800" kern="0" dirty="0">
                <a:solidFill>
                  <a:sysClr val="windowText" lastClr="000000"/>
                </a:solidFill>
              </a:rPr>
              <a:t>20 nodes</a:t>
            </a:r>
          </a:p>
          <a:p>
            <a:pPr lvl="1"/>
            <a:r>
              <a:rPr lang="en-US" sz="2800" kern="0" dirty="0">
                <a:solidFill>
                  <a:sysClr val="windowText" lastClr="000000"/>
                </a:solidFill>
              </a:rPr>
              <a:t>Intel Xeon Phi</a:t>
            </a:r>
          </a:p>
          <a:p>
            <a:endParaRPr lang="en-US" dirty="0"/>
          </a:p>
        </p:txBody>
      </p:sp>
      <p:sp>
        <p:nvSpPr>
          <p:cNvPr id="2" name="Date Placeholder 1">
            <a:extLst>
              <a:ext uri="{FF2B5EF4-FFF2-40B4-BE49-F238E27FC236}">
                <a16:creationId xmlns:a16="http://schemas.microsoft.com/office/drawing/2014/main" id="{DB041AC2-B500-FA45-914A-D1BCA20C9C6A}"/>
              </a:ext>
            </a:extLst>
          </p:cNvPr>
          <p:cNvSpPr>
            <a:spLocks noGrp="1"/>
          </p:cNvSpPr>
          <p:nvPr>
            <p:ph type="dt" sz="half" idx="10"/>
          </p:nvPr>
        </p:nvSpPr>
        <p:spPr/>
        <p:txBody>
          <a:bodyPr/>
          <a:lstStyle/>
          <a:p>
            <a:fld id="{36F9382C-BBDE-B94C-A4BD-66B1FE83D759}" type="datetime1">
              <a:rPr lang="en-US" smtClean="0"/>
              <a:t>10/15/18</a:t>
            </a:fld>
            <a:endParaRPr lang="en-US"/>
          </a:p>
        </p:txBody>
      </p:sp>
      <p:sp>
        <p:nvSpPr>
          <p:cNvPr id="4" name="Footer Placeholder 3">
            <a:extLst>
              <a:ext uri="{FF2B5EF4-FFF2-40B4-BE49-F238E27FC236}">
                <a16:creationId xmlns:a16="http://schemas.microsoft.com/office/drawing/2014/main" id="{7BE12F28-579D-C546-AFF7-B88FF7FCC83D}"/>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7A37B028-2F2A-894F-82E2-989672AA3F60}"/>
              </a:ext>
            </a:extLst>
          </p:cNvPr>
          <p:cNvSpPr>
            <a:spLocks noGrp="1"/>
          </p:cNvSpPr>
          <p:nvPr>
            <p:ph type="sldNum" sz="quarter" idx="12"/>
          </p:nvPr>
        </p:nvSpPr>
        <p:spPr/>
        <p:txBody>
          <a:bodyPr/>
          <a:lstStyle/>
          <a:p>
            <a:fld id="{DD321DBF-325B-3546-BAAF-4F6E3B3181FF}" type="slidenum">
              <a:rPr lang="en-US" smtClean="0"/>
              <a:t>4</a:t>
            </a:fld>
            <a:endParaRPr lang="en-US"/>
          </a:p>
        </p:txBody>
      </p:sp>
    </p:spTree>
    <p:extLst>
      <p:ext uri="{BB962C8B-B14F-4D97-AF65-F5344CB8AC3E}">
        <p14:creationId xmlns:p14="http://schemas.microsoft.com/office/powerpoint/2010/main" val="2193348142"/>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RC Access: Logging in</a:t>
            </a:r>
            <a:endParaRPr lang="en-US" dirty="0"/>
          </a:p>
        </p:txBody>
      </p:sp>
      <p:sp>
        <p:nvSpPr>
          <p:cNvPr id="11" name="Content Placeholder 10">
            <a:extLst>
              <a:ext uri="{FF2B5EF4-FFF2-40B4-BE49-F238E27FC236}">
                <a16:creationId xmlns:a16="http://schemas.microsoft.com/office/drawing/2014/main" id="{9D39483D-FC7A-A448-863A-742C8BC800FB}"/>
              </a:ext>
            </a:extLst>
          </p:cNvPr>
          <p:cNvSpPr>
            <a:spLocks noGrp="1"/>
          </p:cNvSpPr>
          <p:nvPr>
            <p:ph idx="1"/>
          </p:nvPr>
        </p:nvSpPr>
        <p:spPr/>
        <p:txBody>
          <a:bodyPr/>
          <a:lstStyle/>
          <a:p>
            <a:pPr marL="241100" indent="-228411">
              <a:spcBef>
                <a:spcPts val="99"/>
              </a:spcBef>
              <a:buClr>
                <a:srgbClr val="A9A57C"/>
              </a:buClr>
              <a:tabLst>
                <a:tab pos="241100" algn="l"/>
              </a:tabLst>
            </a:pPr>
            <a:r>
              <a:rPr lang="en-US" spc="-20" dirty="0">
                <a:solidFill>
                  <a:srgbClr val="2F2B20"/>
                </a:solidFill>
                <a:cs typeface="Arial"/>
              </a:rPr>
              <a:t>For </a:t>
            </a:r>
            <a:r>
              <a:rPr lang="en-US" spc="10" dirty="0">
                <a:solidFill>
                  <a:srgbClr val="2F2B20"/>
                </a:solidFill>
                <a:cs typeface="Arial"/>
              </a:rPr>
              <a:t>this tutorial, </a:t>
            </a:r>
            <a:r>
              <a:rPr lang="en-US" spc="16" dirty="0">
                <a:solidFill>
                  <a:srgbClr val="2F2B20"/>
                </a:solidFill>
                <a:cs typeface="Arial"/>
              </a:rPr>
              <a:t>we will be </a:t>
            </a:r>
            <a:r>
              <a:rPr lang="en-US" dirty="0">
                <a:solidFill>
                  <a:srgbClr val="2F2B20"/>
                </a:solidFill>
                <a:cs typeface="Arial"/>
              </a:rPr>
              <a:t>using </a:t>
            </a:r>
            <a:r>
              <a:rPr lang="en-US" spc="26" dirty="0">
                <a:solidFill>
                  <a:srgbClr val="2F2B20"/>
                </a:solidFill>
                <a:cs typeface="Arial"/>
              </a:rPr>
              <a:t>accounts </a:t>
            </a:r>
            <a:r>
              <a:rPr lang="en-US" spc="10" dirty="0">
                <a:solidFill>
                  <a:srgbClr val="2F2B20"/>
                </a:solidFill>
                <a:cs typeface="Arial"/>
              </a:rPr>
              <a:t>on </a:t>
            </a:r>
            <a:r>
              <a:rPr lang="en-US" spc="-46" dirty="0">
                <a:solidFill>
                  <a:srgbClr val="2F2B20"/>
                </a:solidFill>
                <a:cs typeface="Arial"/>
              </a:rPr>
              <a:t>RC</a:t>
            </a:r>
            <a:r>
              <a:rPr lang="en-US" spc="-145" dirty="0">
                <a:solidFill>
                  <a:srgbClr val="2F2B20"/>
                </a:solidFill>
                <a:cs typeface="Arial"/>
              </a:rPr>
              <a:t> </a:t>
            </a:r>
            <a:r>
              <a:rPr lang="en-US" spc="-10" dirty="0">
                <a:solidFill>
                  <a:srgbClr val="2F2B20"/>
                </a:solidFill>
                <a:cs typeface="Arial"/>
              </a:rPr>
              <a:t>resources</a:t>
            </a:r>
            <a:endParaRPr lang="en-US" dirty="0">
              <a:cs typeface="Arial"/>
            </a:endParaRPr>
          </a:p>
          <a:p>
            <a:pPr>
              <a:spcBef>
                <a:spcPts val="50"/>
              </a:spcBef>
              <a:buClr>
                <a:srgbClr val="A9A57C"/>
              </a:buClr>
              <a:buFont typeface="Arial"/>
              <a:buChar char="•"/>
            </a:pPr>
            <a:endParaRPr lang="en-US" sz="4000" dirty="0">
              <a:latin typeface="Times New Roman"/>
              <a:cs typeface="Times New Roman"/>
            </a:endParaRPr>
          </a:p>
          <a:p>
            <a:pPr marL="241100" indent="-228411">
              <a:buClr>
                <a:srgbClr val="A9A57C"/>
              </a:buClr>
              <a:tabLst>
                <a:tab pos="241100" algn="l"/>
              </a:tabLst>
            </a:pPr>
            <a:r>
              <a:rPr lang="en-US" spc="-26" dirty="0">
                <a:solidFill>
                  <a:srgbClr val="2F2B20"/>
                </a:solidFill>
                <a:cs typeface="Arial"/>
              </a:rPr>
              <a:t>In </a:t>
            </a:r>
            <a:r>
              <a:rPr lang="en-US" spc="-50" dirty="0">
                <a:solidFill>
                  <a:srgbClr val="2F2B20"/>
                </a:solidFill>
                <a:cs typeface="Arial"/>
              </a:rPr>
              <a:t>a </a:t>
            </a:r>
            <a:r>
              <a:rPr lang="en-US" dirty="0">
                <a:solidFill>
                  <a:srgbClr val="2F2B20"/>
                </a:solidFill>
                <a:cs typeface="Arial"/>
              </a:rPr>
              <a:t>terminal </a:t>
            </a:r>
            <a:r>
              <a:rPr lang="en-US" spc="10" dirty="0">
                <a:solidFill>
                  <a:srgbClr val="2F2B20"/>
                </a:solidFill>
                <a:cs typeface="Arial"/>
              </a:rPr>
              <a:t>or </a:t>
            </a:r>
            <a:r>
              <a:rPr lang="en-US" spc="6" dirty="0">
                <a:solidFill>
                  <a:srgbClr val="2F2B20"/>
                </a:solidFill>
                <a:cs typeface="Arial"/>
              </a:rPr>
              <a:t>Git </a:t>
            </a:r>
            <a:r>
              <a:rPr lang="en-US" spc="-6" dirty="0">
                <a:solidFill>
                  <a:srgbClr val="2F2B20"/>
                </a:solidFill>
                <a:cs typeface="Arial"/>
              </a:rPr>
              <a:t>Bash </a:t>
            </a:r>
            <a:r>
              <a:rPr lang="en-US" spc="16" dirty="0">
                <a:solidFill>
                  <a:srgbClr val="2F2B20"/>
                </a:solidFill>
                <a:cs typeface="Arial"/>
              </a:rPr>
              <a:t>window, </a:t>
            </a:r>
            <a:r>
              <a:rPr lang="en-US" spc="26" dirty="0">
                <a:solidFill>
                  <a:srgbClr val="2F2B20"/>
                </a:solidFill>
                <a:cs typeface="Arial"/>
              </a:rPr>
              <a:t>type </a:t>
            </a:r>
            <a:r>
              <a:rPr lang="en-US" spc="6" dirty="0">
                <a:solidFill>
                  <a:srgbClr val="2F2B20"/>
                </a:solidFill>
                <a:cs typeface="Arial"/>
              </a:rPr>
              <a:t>the</a:t>
            </a:r>
            <a:r>
              <a:rPr lang="en-US" spc="-40" dirty="0">
                <a:solidFill>
                  <a:srgbClr val="2F2B20"/>
                </a:solidFill>
                <a:cs typeface="Arial"/>
              </a:rPr>
              <a:t> </a:t>
            </a:r>
            <a:r>
              <a:rPr lang="en-US" spc="16" dirty="0">
                <a:solidFill>
                  <a:srgbClr val="2F2B20"/>
                </a:solidFill>
                <a:cs typeface="Arial"/>
              </a:rPr>
              <a:t>following:</a:t>
            </a:r>
            <a:endParaRPr lang="en-US" dirty="0">
              <a:cs typeface="Arial"/>
            </a:endParaRPr>
          </a:p>
          <a:p>
            <a:pPr marL="12689" marR="86923">
              <a:lnSpc>
                <a:spcPts val="6924"/>
              </a:lnSpc>
              <a:spcBef>
                <a:spcPts val="775"/>
              </a:spcBef>
            </a:pPr>
            <a:r>
              <a:rPr lang="en-US" spc="-6" dirty="0" err="1">
                <a:solidFill>
                  <a:srgbClr val="2F2B20"/>
                </a:solidFill>
                <a:latin typeface="Courier New"/>
                <a:cs typeface="Courier New"/>
              </a:rPr>
              <a:t>ssh</a:t>
            </a:r>
            <a:r>
              <a:rPr lang="en-US" spc="-6" dirty="0">
                <a:solidFill>
                  <a:srgbClr val="2F2B20"/>
                </a:solidFill>
                <a:latin typeface="Courier New"/>
                <a:cs typeface="Courier New"/>
              </a:rPr>
              <a:t> –X user</a:t>
            </a:r>
            <a:r>
              <a:rPr lang="en-US" spc="-6" dirty="0">
                <a:solidFill>
                  <a:srgbClr val="FF0000"/>
                </a:solidFill>
                <a:latin typeface="Courier New"/>
                <a:cs typeface="Courier New"/>
              </a:rPr>
              <a:t>NNNN</a:t>
            </a:r>
            <a:r>
              <a:rPr lang="en-US" spc="-6" dirty="0">
                <a:solidFill>
                  <a:srgbClr val="2F2B20"/>
                </a:solidFill>
                <a:latin typeface="Courier New"/>
                <a:cs typeface="Courier New"/>
              </a:rPr>
              <a:t>@tlogin1.rc.colorado.edu  Password:</a:t>
            </a:r>
            <a:endParaRPr lang="en-US" dirty="0">
              <a:latin typeface="Courier New"/>
              <a:cs typeface="Courier New"/>
            </a:endParaRPr>
          </a:p>
          <a:p>
            <a:endParaRPr lang="en-US" dirty="0"/>
          </a:p>
        </p:txBody>
      </p:sp>
      <p:sp>
        <p:nvSpPr>
          <p:cNvPr id="9" name="object 3">
            <a:extLst>
              <a:ext uri="{FF2B5EF4-FFF2-40B4-BE49-F238E27FC236}">
                <a16:creationId xmlns:a16="http://schemas.microsoft.com/office/drawing/2014/main" id="{CF571288-F070-884D-AC94-3CAE67004CAD}"/>
              </a:ext>
            </a:extLst>
          </p:cNvPr>
          <p:cNvSpPr txBox="1"/>
          <p:nvPr/>
        </p:nvSpPr>
        <p:spPr>
          <a:xfrm>
            <a:off x="1844110" y="5276087"/>
            <a:ext cx="8518893" cy="622852"/>
          </a:xfrm>
          <a:prstGeom prst="rect">
            <a:avLst/>
          </a:prstGeom>
        </p:spPr>
        <p:txBody>
          <a:bodyPr vert="horz" wrap="square" lIns="0" tIns="12689" rIns="0" bIns="0" rtlCol="0">
            <a:spAutoFit/>
          </a:bodyPr>
          <a:lstStyle/>
          <a:p>
            <a:pPr marL="12689">
              <a:spcBef>
                <a:spcPts val="99"/>
              </a:spcBef>
              <a:buClr>
                <a:srgbClr val="A9A57C"/>
              </a:buClr>
              <a:tabLst>
                <a:tab pos="241100" algn="l"/>
              </a:tabLst>
            </a:pPr>
            <a:r>
              <a:rPr lang="en-US" sz="1982" i="1" spc="-20" dirty="0">
                <a:solidFill>
                  <a:srgbClr val="2F2B20"/>
                </a:solidFill>
                <a:latin typeface="Arial"/>
                <a:cs typeface="Arial"/>
              </a:rPr>
              <a:t>**Note that</a:t>
            </a:r>
            <a:r>
              <a:rPr sz="1982" i="1" spc="-20" dirty="0">
                <a:solidFill>
                  <a:srgbClr val="2F2B20"/>
                </a:solidFill>
                <a:latin typeface="Arial"/>
                <a:cs typeface="Arial"/>
              </a:rPr>
              <a:t> </a:t>
            </a:r>
            <a:r>
              <a:rPr lang="en-US" sz="1982" i="1" spc="-6" dirty="0" err="1">
                <a:solidFill>
                  <a:srgbClr val="2F2B20"/>
                </a:solidFill>
                <a:latin typeface="Courier New"/>
                <a:cs typeface="Courier New"/>
              </a:rPr>
              <a:t>user</a:t>
            </a:r>
            <a:r>
              <a:rPr lang="en-US" sz="1982" i="1" spc="-6" dirty="0" err="1">
                <a:solidFill>
                  <a:srgbClr val="FF0000"/>
                </a:solidFill>
                <a:latin typeface="Courier New"/>
                <a:cs typeface="Courier New"/>
              </a:rPr>
              <a:t>NNNN</a:t>
            </a:r>
            <a:r>
              <a:rPr lang="en-US" sz="1982" i="1" spc="-6" dirty="0">
                <a:solidFill>
                  <a:srgbClr val="FF0000"/>
                </a:solidFill>
                <a:latin typeface="Courier New"/>
                <a:cs typeface="Courier New"/>
              </a:rPr>
              <a:t> </a:t>
            </a:r>
            <a:r>
              <a:rPr lang="en-US" sz="1982" i="1" spc="-6" dirty="0">
                <a:latin typeface="Arial" panose="020B0604020202020204" pitchFamily="34" charset="0"/>
                <a:cs typeface="Arial" panose="020B0604020202020204" pitchFamily="34" charset="0"/>
              </a:rPr>
              <a:t>is a temporary account that I have assigned to you. If you don’t have one, let me know.</a:t>
            </a:r>
            <a:endParaRPr sz="1982" i="1"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FEE1ACA8-E904-B145-B1C2-EE69F2051E10}"/>
              </a:ext>
            </a:extLst>
          </p:cNvPr>
          <p:cNvSpPr>
            <a:spLocks noGrp="1"/>
          </p:cNvSpPr>
          <p:nvPr>
            <p:ph type="dt" sz="half" idx="10"/>
          </p:nvPr>
        </p:nvSpPr>
        <p:spPr/>
        <p:txBody>
          <a:bodyPr/>
          <a:lstStyle/>
          <a:p>
            <a:fld id="{FD270C43-AF2D-AA40-9C7B-C832E9D45669}" type="datetime1">
              <a:rPr lang="en-US" smtClean="0"/>
              <a:t>10/15/18</a:t>
            </a:fld>
            <a:endParaRPr lang="en-US"/>
          </a:p>
        </p:txBody>
      </p:sp>
      <p:sp>
        <p:nvSpPr>
          <p:cNvPr id="4" name="Footer Placeholder 3">
            <a:extLst>
              <a:ext uri="{FF2B5EF4-FFF2-40B4-BE49-F238E27FC236}">
                <a16:creationId xmlns:a16="http://schemas.microsoft.com/office/drawing/2014/main" id="{3DEC9484-5620-2948-9129-038DFA47A21A}"/>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17C3B23C-46E4-C14B-A90E-8F97BB768C4E}"/>
              </a:ext>
            </a:extLst>
          </p:cNvPr>
          <p:cNvSpPr>
            <a:spLocks noGrp="1"/>
          </p:cNvSpPr>
          <p:nvPr>
            <p:ph type="sldNum" sz="quarter" idx="12"/>
          </p:nvPr>
        </p:nvSpPr>
        <p:spPr/>
        <p:txBody>
          <a:bodyPr/>
          <a:lstStyle/>
          <a:p>
            <a:fld id="{DD321DBF-325B-3546-BAAF-4F6E3B3181FF}" type="slidenum">
              <a:rPr lang="en-US" smtClean="0"/>
              <a:t>5</a:t>
            </a:fld>
            <a:endParaRPr lang="en-US"/>
          </a:p>
        </p:txBody>
      </p:sp>
    </p:spTree>
    <p:extLst>
      <p:ext uri="{BB962C8B-B14F-4D97-AF65-F5344CB8AC3E}">
        <p14:creationId xmlns:p14="http://schemas.microsoft.com/office/powerpoint/2010/main" val="2838404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Working on RC Resources</a:t>
            </a:r>
            <a:endParaRPr lang="en-US" dirty="0"/>
          </a:p>
        </p:txBody>
      </p:sp>
      <p:sp>
        <p:nvSpPr>
          <p:cNvPr id="10" name="Content Placeholder 9">
            <a:extLst>
              <a:ext uri="{FF2B5EF4-FFF2-40B4-BE49-F238E27FC236}">
                <a16:creationId xmlns:a16="http://schemas.microsoft.com/office/drawing/2014/main" id="{E3F0313B-4021-484A-9D48-1418C0DB3248}"/>
              </a:ext>
            </a:extLst>
          </p:cNvPr>
          <p:cNvSpPr>
            <a:spLocks noGrp="1"/>
          </p:cNvSpPr>
          <p:nvPr>
            <p:ph idx="1"/>
          </p:nvPr>
        </p:nvSpPr>
        <p:spPr/>
        <p:txBody>
          <a:bodyPr>
            <a:normAutofit fontScale="70000" lnSpcReduction="20000"/>
          </a:bodyPr>
          <a:lstStyle/>
          <a:p>
            <a:pPr marL="241100" marR="5075" indent="-228411" algn="just">
              <a:lnSpc>
                <a:spcPct val="89700"/>
              </a:lnSpc>
              <a:spcBef>
                <a:spcPts val="394"/>
              </a:spcBef>
              <a:buClr>
                <a:srgbClr val="A9A57C"/>
              </a:buClr>
              <a:tabLst>
                <a:tab pos="241100" algn="l"/>
              </a:tabLst>
            </a:pPr>
            <a:r>
              <a:rPr lang="en-US" dirty="0">
                <a:solidFill>
                  <a:srgbClr val="2F2B20"/>
                </a:solidFill>
                <a:cs typeface="Arial"/>
              </a:rPr>
              <a:t>When you first log in, you will be on a login node. Your prompt will look like this (e.g.):</a:t>
            </a:r>
          </a:p>
          <a:p>
            <a:pPr marL="241100" marR="5075" indent="-228411" algn="just">
              <a:lnSpc>
                <a:spcPct val="89700"/>
              </a:lnSpc>
              <a:spcBef>
                <a:spcPts val="394"/>
              </a:spcBef>
              <a:buClr>
                <a:srgbClr val="A9A57C"/>
              </a:buClr>
              <a:tabLst>
                <a:tab pos="241100" algn="l"/>
              </a:tabLst>
            </a:pPr>
            <a:endParaRPr lang="en-US" sz="1800" dirty="0">
              <a:solidFill>
                <a:srgbClr val="2F2B20"/>
              </a:solidFill>
              <a:cs typeface="Arial"/>
            </a:endParaRPr>
          </a:p>
          <a:p>
            <a:pPr marL="0" indent="0">
              <a:buNone/>
            </a:pPr>
            <a:r>
              <a:rPr lang="en-US" dirty="0">
                <a:latin typeface="Courier New" panose="02070309020205020404" pitchFamily="49" charset="0"/>
                <a:cs typeface="Courier New" panose="02070309020205020404" pitchFamily="49" charset="0"/>
              </a:rPr>
              <a:t>	[user0049@tlogin1 ~]$</a:t>
            </a:r>
          </a:p>
          <a:p>
            <a:pPr marL="12689" marR="5075" algn="just">
              <a:lnSpc>
                <a:spcPct val="89700"/>
              </a:lnSpc>
              <a:spcBef>
                <a:spcPts val="394"/>
              </a:spcBef>
              <a:buClr>
                <a:srgbClr val="A9A57C"/>
              </a:buClr>
              <a:tabLst>
                <a:tab pos="241100" algn="l"/>
              </a:tabLst>
            </a:pPr>
            <a:endParaRPr lang="en-US" sz="1800" dirty="0">
              <a:solidFill>
                <a:srgbClr val="2F2B20"/>
              </a:solidFill>
              <a:cs typeface="Arial"/>
            </a:endParaRPr>
          </a:p>
          <a:p>
            <a:pPr marL="241100" marR="5075" indent="-228411" algn="just">
              <a:lnSpc>
                <a:spcPct val="120000"/>
              </a:lnSpc>
              <a:spcBef>
                <a:spcPts val="394"/>
              </a:spcBef>
              <a:buClr>
                <a:srgbClr val="A9A57C"/>
              </a:buClr>
              <a:tabLst>
                <a:tab pos="241100" algn="l"/>
              </a:tabLst>
            </a:pPr>
            <a:r>
              <a:rPr lang="en-US" dirty="0">
                <a:solidFill>
                  <a:srgbClr val="2F2B20"/>
                </a:solidFill>
                <a:cs typeface="Arial"/>
              </a:rPr>
              <a:t>The login nodes are lightweight virtual machines primarily intended to serve as ‘gateways’ to RC resources. If you plan to work on Summit (most will), your first step should always be to move to a Summit ‘</a:t>
            </a:r>
            <a:r>
              <a:rPr lang="en-US" dirty="0" err="1">
                <a:solidFill>
                  <a:srgbClr val="2F2B20"/>
                </a:solidFill>
                <a:cs typeface="Arial"/>
              </a:rPr>
              <a:t>scompile</a:t>
            </a:r>
            <a:r>
              <a:rPr lang="en-US" dirty="0">
                <a:solidFill>
                  <a:srgbClr val="2F2B20"/>
                </a:solidFill>
                <a:cs typeface="Arial"/>
              </a:rPr>
              <a:t> node’:</a:t>
            </a:r>
            <a:endParaRPr lang="en-US" dirty="0">
              <a:cs typeface="Arial"/>
            </a:endParaRPr>
          </a:p>
          <a:p>
            <a:pPr>
              <a:spcBef>
                <a:spcPts val="16"/>
              </a:spcBef>
              <a:buClr>
                <a:srgbClr val="A9A57C"/>
              </a:buClr>
              <a:buFont typeface="Arial"/>
              <a:buChar char="•"/>
            </a:pPr>
            <a:endParaRPr lang="en-US" sz="1800" dirty="0">
              <a:latin typeface="Times New Roman"/>
              <a:cs typeface="Times New Roman"/>
            </a:endParaRPr>
          </a:p>
          <a:p>
            <a:pPr marL="0" indent="0">
              <a:spcBef>
                <a:spcPts val="16"/>
              </a:spcBef>
              <a:buClr>
                <a:srgbClr val="A9A57C"/>
              </a:buClr>
              <a:buNone/>
            </a:pPr>
            <a:r>
              <a:rPr lang="en-US" dirty="0">
                <a:latin typeface="Courier New" panose="02070309020205020404" pitchFamily="49" charset="0"/>
                <a:cs typeface="Courier New" panose="02070309020205020404" pitchFamily="49" charset="0"/>
              </a:rPr>
              <a:t>	[user0049@tlogin1 ~]$ </a:t>
            </a:r>
            <a:r>
              <a:rPr lang="en-US" dirty="0" err="1">
                <a:latin typeface="Courier New" panose="02070309020205020404" pitchFamily="49" charset="0"/>
                <a:cs typeface="Courier New" panose="02070309020205020404" pitchFamily="49" charset="0"/>
              </a:rPr>
              <a:t>ssh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scompile</a:t>
            </a:r>
            <a:endParaRPr lang="en-US" dirty="0">
              <a:latin typeface="Courier New" panose="02070309020205020404" pitchFamily="49" charset="0"/>
              <a:cs typeface="Courier New" panose="02070309020205020404" pitchFamily="49" charset="0"/>
            </a:endParaRPr>
          </a:p>
          <a:p>
            <a:pPr marL="0" indent="0">
              <a:spcBef>
                <a:spcPts val="16"/>
              </a:spcBef>
              <a:buClr>
                <a:srgbClr val="A9A57C"/>
              </a:buClr>
              <a:buNone/>
            </a:pPr>
            <a:r>
              <a:rPr lang="en-US" dirty="0">
                <a:latin typeface="Courier New" panose="02070309020205020404" pitchFamily="49" charset="0"/>
                <a:cs typeface="Courier New" panose="02070309020205020404" pitchFamily="49" charset="0"/>
              </a:rPr>
              <a:t>	hostname</a:t>
            </a:r>
          </a:p>
          <a:p>
            <a:pPr>
              <a:spcBef>
                <a:spcPts val="16"/>
              </a:spcBef>
              <a:buClr>
                <a:srgbClr val="A9A57C"/>
              </a:buClr>
            </a:pPr>
            <a:endParaRPr lang="en-US" sz="1800" dirty="0">
              <a:solidFill>
                <a:srgbClr val="2F2B20"/>
              </a:solidFill>
              <a:latin typeface="Courier New" panose="02070309020205020404" pitchFamily="49" charset="0"/>
              <a:cs typeface="Courier New" panose="02070309020205020404" pitchFamily="49" charset="0"/>
            </a:endParaRPr>
          </a:p>
          <a:p>
            <a:pPr marL="241100" marR="5075" indent="-228411" algn="just">
              <a:lnSpc>
                <a:spcPct val="89700"/>
              </a:lnSpc>
              <a:spcBef>
                <a:spcPts val="394"/>
              </a:spcBef>
              <a:buClr>
                <a:srgbClr val="A9A57C"/>
              </a:buClr>
              <a:tabLst>
                <a:tab pos="241100" algn="l"/>
              </a:tabLst>
            </a:pPr>
            <a:r>
              <a:rPr lang="en-US" dirty="0">
                <a:solidFill>
                  <a:srgbClr val="2F2B20"/>
                </a:solidFill>
                <a:cs typeface="Arial"/>
              </a:rPr>
              <a:t>Now download the material for this workshop:</a:t>
            </a:r>
            <a:endParaRPr lang="en-US" dirty="0">
              <a:cs typeface="Arial"/>
            </a:endParaRPr>
          </a:p>
          <a:p>
            <a:pPr>
              <a:spcBef>
                <a:spcPts val="16"/>
              </a:spcBef>
              <a:buClr>
                <a:srgbClr val="A9A57C"/>
              </a:buClr>
              <a:buFont typeface="Arial"/>
              <a:buChar char="•"/>
            </a:pPr>
            <a:endParaRPr lang="en-US" sz="1800" dirty="0">
              <a:latin typeface="Times New Roman"/>
              <a:cs typeface="Times New Roman"/>
            </a:endParaRPr>
          </a:p>
          <a:p>
            <a:pPr marL="0" indent="0">
              <a:spcBef>
                <a:spcPts val="16"/>
              </a:spcBef>
              <a:buClr>
                <a:srgbClr val="A9A57C"/>
              </a:buClr>
              <a:buNone/>
            </a:pPr>
            <a:r>
              <a:rPr lang="en-US" dirty="0">
                <a:latin typeface="Courier New" panose="02070309020205020404" pitchFamily="49" charset="0"/>
                <a:cs typeface="Courier New" panose="02070309020205020404" pitchFamily="49" charset="0"/>
              </a:rPr>
              <a:t>git clone https://</a:t>
            </a:r>
            <a:r>
              <a:rPr lang="en-US" dirty="0" err="1">
                <a:latin typeface="Courier New" panose="02070309020205020404" pitchFamily="49" charset="0"/>
                <a:cs typeface="Courier New" panose="02070309020205020404" pitchFamily="49" charset="0"/>
              </a:rPr>
              <a:t>github.com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ResearchComputing</a:t>
            </a:r>
            <a:r>
              <a:rPr lang="en-US" dirty="0">
                <a:latin typeface="Courier New" panose="02070309020205020404" pitchFamily="49" charset="0"/>
                <a:cs typeface="Courier New" panose="02070309020205020404" pitchFamily="49" charset="0"/>
              </a:rPr>
              <a:t>/HPC_Short_Course_Fall_2018.git</a:t>
            </a:r>
          </a:p>
          <a:p>
            <a:pPr>
              <a:spcBef>
                <a:spcPts val="16"/>
              </a:spcBef>
              <a:buClr>
                <a:srgbClr val="A9A57C"/>
              </a:buClr>
            </a:pPr>
            <a:endParaRPr lang="en-US" dirty="0">
              <a:solidFill>
                <a:srgbClr val="2F2B20"/>
              </a:solidFill>
              <a:latin typeface="Courier New" panose="02070309020205020404" pitchFamily="49" charset="0"/>
              <a:cs typeface="Courier New" panose="02070309020205020404" pitchFamily="49" charset="0"/>
            </a:endParaRPr>
          </a:p>
          <a:p>
            <a:endParaRPr lang="en-US" dirty="0"/>
          </a:p>
        </p:txBody>
      </p:sp>
      <p:sp>
        <p:nvSpPr>
          <p:cNvPr id="3" name="Date Placeholder 2">
            <a:extLst>
              <a:ext uri="{FF2B5EF4-FFF2-40B4-BE49-F238E27FC236}">
                <a16:creationId xmlns:a16="http://schemas.microsoft.com/office/drawing/2014/main" id="{01FDC393-4ECB-D24E-B940-98DC8B0AFE1C}"/>
              </a:ext>
            </a:extLst>
          </p:cNvPr>
          <p:cNvSpPr>
            <a:spLocks noGrp="1"/>
          </p:cNvSpPr>
          <p:nvPr>
            <p:ph type="dt" sz="half" idx="10"/>
          </p:nvPr>
        </p:nvSpPr>
        <p:spPr/>
        <p:txBody>
          <a:bodyPr/>
          <a:lstStyle/>
          <a:p>
            <a:fld id="{ECDBAB96-A6BC-384B-8C71-A0C52DAB8078}" type="datetime1">
              <a:rPr lang="en-US" smtClean="0"/>
              <a:t>10/15/18</a:t>
            </a:fld>
            <a:endParaRPr lang="en-US"/>
          </a:p>
        </p:txBody>
      </p:sp>
      <p:sp>
        <p:nvSpPr>
          <p:cNvPr id="4" name="Footer Placeholder 3">
            <a:extLst>
              <a:ext uri="{FF2B5EF4-FFF2-40B4-BE49-F238E27FC236}">
                <a16:creationId xmlns:a16="http://schemas.microsoft.com/office/drawing/2014/main" id="{78650B5D-4046-9B4A-AF60-821742706720}"/>
              </a:ext>
            </a:extLst>
          </p:cNvPr>
          <p:cNvSpPr>
            <a:spLocks noGrp="1"/>
          </p:cNvSpPr>
          <p:nvPr>
            <p:ph type="ftr" sz="quarter" idx="11"/>
          </p:nvPr>
        </p:nvSpPr>
        <p:spPr/>
        <p:txBody>
          <a:bodyPr/>
          <a:lstStyle/>
          <a:p>
            <a:r>
              <a:rPr lang="en-US"/>
              <a:t>Job Submission and Load Balancer</a:t>
            </a:r>
          </a:p>
        </p:txBody>
      </p:sp>
      <p:sp>
        <p:nvSpPr>
          <p:cNvPr id="5" name="Slide Number Placeholder 4">
            <a:extLst>
              <a:ext uri="{FF2B5EF4-FFF2-40B4-BE49-F238E27FC236}">
                <a16:creationId xmlns:a16="http://schemas.microsoft.com/office/drawing/2014/main" id="{B04E4BA3-E937-864C-AC12-987D6BC456A1}"/>
              </a:ext>
            </a:extLst>
          </p:cNvPr>
          <p:cNvSpPr>
            <a:spLocks noGrp="1"/>
          </p:cNvSpPr>
          <p:nvPr>
            <p:ph type="sldNum" sz="quarter" idx="12"/>
          </p:nvPr>
        </p:nvSpPr>
        <p:spPr/>
        <p:txBody>
          <a:bodyPr/>
          <a:lstStyle/>
          <a:p>
            <a:fld id="{DD321DBF-325B-3546-BAAF-4F6E3B3181FF}" type="slidenum">
              <a:rPr lang="en-US" smtClean="0"/>
              <a:t>6</a:t>
            </a:fld>
            <a:endParaRPr lang="en-US"/>
          </a:p>
        </p:txBody>
      </p:sp>
    </p:spTree>
    <p:extLst>
      <p:ext uri="{BB962C8B-B14F-4D97-AF65-F5344CB8AC3E}">
        <p14:creationId xmlns:p14="http://schemas.microsoft.com/office/powerpoint/2010/main" val="309133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Useful Slurm Commands: sbatch</a:t>
            </a:r>
            <a:endParaRPr lang="en-US" dirty="0"/>
          </a:p>
        </p:txBody>
      </p:sp>
      <p:sp>
        <p:nvSpPr>
          <p:cNvPr id="11" name="Content Placeholder 10">
            <a:extLst>
              <a:ext uri="{FF2B5EF4-FFF2-40B4-BE49-F238E27FC236}">
                <a16:creationId xmlns:a16="http://schemas.microsoft.com/office/drawing/2014/main" id="{F6F4FA7C-3A68-0A44-BD45-CEA006EDF103}"/>
              </a:ext>
            </a:extLst>
          </p:cNvPr>
          <p:cNvSpPr>
            <a:spLocks noGrp="1"/>
          </p:cNvSpPr>
          <p:nvPr>
            <p:ph idx="1"/>
          </p:nvPr>
        </p:nvSpPr>
        <p:spPr/>
        <p:txBody>
          <a:bodyPr/>
          <a:lstStyle/>
          <a:p>
            <a:pPr marL="269652" indent="-228411">
              <a:spcBef>
                <a:spcPts val="650"/>
              </a:spcBef>
              <a:buClr>
                <a:srgbClr val="A9A57C"/>
              </a:buClr>
              <a:buFont typeface="Arial"/>
              <a:buChar char="•"/>
              <a:tabLst>
                <a:tab pos="269652" algn="l"/>
                <a:tab pos="1508147" algn="l"/>
              </a:tabLst>
            </a:pPr>
            <a:r>
              <a:rPr lang="en-US" b="1" dirty="0" err="1">
                <a:solidFill>
                  <a:srgbClr val="2F2B20"/>
                </a:solidFill>
                <a:cs typeface="Arial"/>
              </a:rPr>
              <a:t>sbatch</a:t>
            </a:r>
            <a:r>
              <a:rPr lang="en-US" dirty="0">
                <a:solidFill>
                  <a:srgbClr val="2F2B20"/>
                </a:solidFill>
                <a:cs typeface="Arial"/>
              </a:rPr>
              <a:t>:	</a:t>
            </a:r>
            <a:r>
              <a:rPr lang="en-US" spc="30" dirty="0">
                <a:solidFill>
                  <a:srgbClr val="2F2B20"/>
                </a:solidFill>
                <a:cs typeface="Arial"/>
              </a:rPr>
              <a:t>submit </a:t>
            </a:r>
            <a:r>
              <a:rPr lang="en-US" spc="-50" dirty="0">
                <a:solidFill>
                  <a:srgbClr val="2F2B20"/>
                </a:solidFill>
                <a:cs typeface="Arial"/>
              </a:rPr>
              <a:t>a </a:t>
            </a:r>
            <a:r>
              <a:rPr lang="en-US" spc="36" dirty="0">
                <a:solidFill>
                  <a:srgbClr val="2F2B20"/>
                </a:solidFill>
                <a:cs typeface="Arial"/>
              </a:rPr>
              <a:t>batch job </a:t>
            </a:r>
            <a:r>
              <a:rPr lang="en-US" spc="55" dirty="0">
                <a:solidFill>
                  <a:srgbClr val="2F2B20"/>
                </a:solidFill>
                <a:cs typeface="Arial"/>
              </a:rPr>
              <a:t>to</a:t>
            </a:r>
            <a:r>
              <a:rPr lang="en-US" spc="-131" dirty="0">
                <a:solidFill>
                  <a:srgbClr val="2F2B20"/>
                </a:solidFill>
                <a:cs typeface="Arial"/>
              </a:rPr>
              <a:t> </a:t>
            </a:r>
            <a:r>
              <a:rPr lang="en-US" dirty="0" err="1">
                <a:solidFill>
                  <a:srgbClr val="2F2B20"/>
                </a:solidFill>
                <a:cs typeface="Arial"/>
              </a:rPr>
              <a:t>slurm</a:t>
            </a:r>
            <a:endParaRPr lang="en-US" dirty="0">
              <a:cs typeface="Arial"/>
            </a:endParaRPr>
          </a:p>
          <a:p>
            <a:pPr marL="269652" marR="5075" indent="-228411">
              <a:lnSpc>
                <a:spcPct val="100699"/>
              </a:lnSpc>
              <a:spcBef>
                <a:spcPts val="535"/>
              </a:spcBef>
              <a:buClr>
                <a:srgbClr val="A9A57C"/>
              </a:buClr>
              <a:tabLst>
                <a:tab pos="269652" algn="l"/>
              </a:tabLst>
            </a:pPr>
            <a:r>
              <a:rPr lang="en-US" spc="-95" dirty="0">
                <a:solidFill>
                  <a:srgbClr val="2F2B20"/>
                </a:solidFill>
                <a:cs typeface="Arial"/>
              </a:rPr>
              <a:t>You </a:t>
            </a:r>
            <a:r>
              <a:rPr lang="en-US" spc="6" dirty="0">
                <a:solidFill>
                  <a:srgbClr val="2F2B20"/>
                </a:solidFill>
                <a:cs typeface="Arial"/>
              </a:rPr>
              <a:t>can </a:t>
            </a:r>
            <a:r>
              <a:rPr lang="en-US" spc="-20" dirty="0">
                <a:solidFill>
                  <a:srgbClr val="2F2B20"/>
                </a:solidFill>
                <a:cs typeface="Arial"/>
              </a:rPr>
              <a:t>use </a:t>
            </a:r>
            <a:r>
              <a:rPr lang="en-US" spc="-50" dirty="0">
                <a:solidFill>
                  <a:srgbClr val="2F2B20"/>
                </a:solidFill>
                <a:cs typeface="Arial"/>
              </a:rPr>
              <a:t>a </a:t>
            </a:r>
            <a:r>
              <a:rPr lang="en-US" spc="26" dirty="0">
                <a:solidFill>
                  <a:srgbClr val="2F2B20"/>
                </a:solidFill>
                <a:cs typeface="Arial"/>
              </a:rPr>
              <a:t>bunch </a:t>
            </a:r>
            <a:r>
              <a:rPr lang="en-US" spc="36" dirty="0">
                <a:solidFill>
                  <a:srgbClr val="2F2B20"/>
                </a:solidFill>
                <a:cs typeface="Arial"/>
              </a:rPr>
              <a:t>of </a:t>
            </a:r>
            <a:r>
              <a:rPr lang="en-US" dirty="0">
                <a:solidFill>
                  <a:srgbClr val="2F2B20"/>
                </a:solidFill>
                <a:cs typeface="Arial"/>
              </a:rPr>
              <a:t>flag </a:t>
            </a:r>
            <a:r>
              <a:rPr lang="en-US" spc="26" dirty="0">
                <a:solidFill>
                  <a:srgbClr val="2F2B20"/>
                </a:solidFill>
                <a:cs typeface="Arial"/>
              </a:rPr>
              <a:t>options </a:t>
            </a:r>
            <a:r>
              <a:rPr lang="en-US" spc="-6" dirty="0">
                <a:solidFill>
                  <a:srgbClr val="2F2B20"/>
                </a:solidFill>
                <a:cs typeface="Arial"/>
              </a:rPr>
              <a:t>in </a:t>
            </a:r>
            <a:r>
              <a:rPr lang="en-US" spc="-50" dirty="0">
                <a:solidFill>
                  <a:srgbClr val="2F2B20"/>
                </a:solidFill>
                <a:cs typeface="Arial"/>
              </a:rPr>
              <a:t>a </a:t>
            </a:r>
            <a:r>
              <a:rPr lang="en-US" spc="36" dirty="0">
                <a:solidFill>
                  <a:srgbClr val="2F2B20"/>
                </a:solidFill>
                <a:cs typeface="Arial"/>
              </a:rPr>
              <a:t>batch script </a:t>
            </a:r>
            <a:r>
              <a:rPr lang="en-US" spc="10" dirty="0">
                <a:solidFill>
                  <a:srgbClr val="2F2B20"/>
                </a:solidFill>
                <a:cs typeface="Arial"/>
              </a:rPr>
              <a:t>or on </a:t>
            </a:r>
            <a:r>
              <a:rPr lang="en-US" spc="6" dirty="0">
                <a:solidFill>
                  <a:srgbClr val="2F2B20"/>
                </a:solidFill>
                <a:cs typeface="Arial"/>
              </a:rPr>
              <a:t>the </a:t>
            </a:r>
            <a:r>
              <a:rPr lang="en-US" spc="30" dirty="0">
                <a:solidFill>
                  <a:srgbClr val="2F2B20"/>
                </a:solidFill>
                <a:cs typeface="Arial"/>
              </a:rPr>
              <a:t>command</a:t>
            </a:r>
            <a:r>
              <a:rPr lang="en-US" spc="-46" dirty="0">
                <a:solidFill>
                  <a:srgbClr val="2F2B20"/>
                </a:solidFill>
                <a:cs typeface="Arial"/>
              </a:rPr>
              <a:t> </a:t>
            </a:r>
            <a:r>
              <a:rPr lang="en-US" spc="-16" dirty="0">
                <a:solidFill>
                  <a:srgbClr val="2F2B20"/>
                </a:solidFill>
                <a:cs typeface="Arial"/>
              </a:rPr>
              <a:t>line</a:t>
            </a:r>
            <a:endParaRPr lang="en-US" dirty="0">
              <a:cs typeface="Arial"/>
            </a:endParaRPr>
          </a:p>
          <a:p>
            <a:pPr marL="269652" indent="-228411">
              <a:spcBef>
                <a:spcPts val="555"/>
              </a:spcBef>
              <a:buClr>
                <a:srgbClr val="A9A57C"/>
              </a:buClr>
              <a:tabLst>
                <a:tab pos="269652" algn="l"/>
              </a:tabLst>
            </a:pPr>
            <a:r>
              <a:rPr lang="en-US" spc="-6" dirty="0">
                <a:solidFill>
                  <a:srgbClr val="2F2B20"/>
                </a:solidFill>
                <a:cs typeface="Arial"/>
              </a:rPr>
              <a:t>Useful </a:t>
            </a:r>
            <a:r>
              <a:rPr lang="en-US" spc="55" dirty="0">
                <a:solidFill>
                  <a:srgbClr val="2F2B20"/>
                </a:solidFill>
                <a:cs typeface="Arial"/>
              </a:rPr>
              <a:t>to </a:t>
            </a:r>
            <a:r>
              <a:rPr lang="en-US" spc="50" dirty="0">
                <a:solidFill>
                  <a:srgbClr val="2F2B20"/>
                </a:solidFill>
                <a:cs typeface="Arial"/>
              </a:rPr>
              <a:t>put </a:t>
            </a:r>
            <a:r>
              <a:rPr lang="en-US" spc="-6" dirty="0">
                <a:solidFill>
                  <a:srgbClr val="2F2B20"/>
                </a:solidFill>
                <a:cs typeface="Arial"/>
              </a:rPr>
              <a:t>in </a:t>
            </a:r>
            <a:r>
              <a:rPr lang="en-US" spc="36" dirty="0">
                <a:solidFill>
                  <a:srgbClr val="2F2B20"/>
                </a:solidFill>
                <a:cs typeface="Arial"/>
              </a:rPr>
              <a:t>script </a:t>
            </a:r>
            <a:r>
              <a:rPr lang="en-US" spc="16" dirty="0">
                <a:solidFill>
                  <a:srgbClr val="2F2B20"/>
                </a:solidFill>
                <a:cs typeface="Arial"/>
              </a:rPr>
              <a:t>so </a:t>
            </a:r>
            <a:r>
              <a:rPr lang="en-US" spc="-26" dirty="0">
                <a:solidFill>
                  <a:srgbClr val="2F2B20"/>
                </a:solidFill>
                <a:cs typeface="Arial"/>
              </a:rPr>
              <a:t>have </a:t>
            </a:r>
            <a:r>
              <a:rPr lang="en-US" spc="26" dirty="0">
                <a:solidFill>
                  <a:srgbClr val="2F2B20"/>
                </a:solidFill>
                <a:cs typeface="Arial"/>
              </a:rPr>
              <a:t>for </a:t>
            </a:r>
            <a:r>
              <a:rPr lang="en-US" dirty="0">
                <a:solidFill>
                  <a:srgbClr val="2F2B20"/>
                </a:solidFill>
                <a:cs typeface="Arial"/>
              </a:rPr>
              <a:t>future</a:t>
            </a:r>
            <a:r>
              <a:rPr lang="en-US" spc="-250" dirty="0">
                <a:solidFill>
                  <a:srgbClr val="2F2B20"/>
                </a:solidFill>
                <a:cs typeface="Arial"/>
              </a:rPr>
              <a:t> </a:t>
            </a:r>
            <a:r>
              <a:rPr lang="en-US" spc="-20" dirty="0">
                <a:solidFill>
                  <a:srgbClr val="2F2B20"/>
                </a:solidFill>
                <a:cs typeface="Arial"/>
              </a:rPr>
              <a:t>use</a:t>
            </a:r>
            <a:endParaRPr lang="en-US" dirty="0">
              <a:cs typeface="Arial"/>
            </a:endParaRPr>
          </a:p>
          <a:p>
            <a:pPr marL="269652" indent="-228411">
              <a:spcBef>
                <a:spcPts val="555"/>
              </a:spcBef>
              <a:buClr>
                <a:srgbClr val="A9A57C"/>
              </a:buClr>
              <a:tabLst>
                <a:tab pos="269652" algn="l"/>
              </a:tabLst>
            </a:pPr>
            <a:r>
              <a:rPr lang="en-US" spc="-10" dirty="0">
                <a:solidFill>
                  <a:srgbClr val="2F2B20"/>
                </a:solidFill>
                <a:cs typeface="Arial"/>
              </a:rPr>
              <a:t>Example:  </a:t>
            </a:r>
          </a:p>
          <a:p>
            <a:pPr marL="41241">
              <a:spcBef>
                <a:spcPts val="555"/>
              </a:spcBef>
              <a:buClr>
                <a:srgbClr val="A9A57C"/>
              </a:buClr>
              <a:tabLst>
                <a:tab pos="269652" algn="l"/>
              </a:tabLst>
            </a:pPr>
            <a:endParaRPr lang="en-US" spc="-10" dirty="0">
              <a:solidFill>
                <a:srgbClr val="2F2B20"/>
              </a:solidFill>
              <a:cs typeface="Arial"/>
            </a:endParaRPr>
          </a:p>
          <a:p>
            <a:pPr marL="41241">
              <a:spcBef>
                <a:spcPts val="555"/>
              </a:spcBef>
              <a:buClr>
                <a:srgbClr val="A9A57C"/>
              </a:buClr>
              <a:tabLst>
                <a:tab pos="269652" algn="l"/>
              </a:tabLst>
            </a:pPr>
            <a:r>
              <a:rPr lang="en-US" spc="-10" dirty="0">
                <a:solidFill>
                  <a:srgbClr val="2F2B20"/>
                </a:solidFill>
                <a:cs typeface="Arial"/>
              </a:rPr>
              <a:t>	 </a:t>
            </a:r>
            <a:r>
              <a:rPr lang="en-US" spc="-6" dirty="0" err="1">
                <a:solidFill>
                  <a:srgbClr val="2F2B20"/>
                </a:solidFill>
                <a:latin typeface="Courier New"/>
                <a:cs typeface="Courier New"/>
              </a:rPr>
              <a:t>sbatch</a:t>
            </a:r>
            <a:r>
              <a:rPr lang="en-US" spc="-105" dirty="0">
                <a:solidFill>
                  <a:srgbClr val="2F2B20"/>
                </a:solidFill>
                <a:latin typeface="Courier New"/>
                <a:cs typeface="Courier New"/>
              </a:rPr>
              <a:t> </a:t>
            </a:r>
            <a:r>
              <a:rPr lang="en-US" spc="-6" dirty="0" err="1">
                <a:solidFill>
                  <a:srgbClr val="2F2B20"/>
                </a:solidFill>
                <a:latin typeface="Courier New"/>
                <a:cs typeface="Courier New"/>
              </a:rPr>
              <a:t>test.sh</a:t>
            </a:r>
            <a:r>
              <a:rPr lang="en-US" spc="-6" dirty="0">
                <a:solidFill>
                  <a:srgbClr val="2F2B20"/>
                </a:solidFill>
                <a:latin typeface="Courier New"/>
                <a:cs typeface="Courier New"/>
              </a:rPr>
              <a:t>  </a:t>
            </a:r>
          </a:p>
          <a:p>
            <a:pPr marL="41241">
              <a:spcBef>
                <a:spcPts val="555"/>
              </a:spcBef>
              <a:buClr>
                <a:srgbClr val="A9A57C"/>
              </a:buClr>
              <a:tabLst>
                <a:tab pos="269652" algn="l"/>
              </a:tabLst>
            </a:pPr>
            <a:r>
              <a:rPr lang="en-US" spc="-69" dirty="0">
                <a:solidFill>
                  <a:srgbClr val="2F2B20"/>
                </a:solidFill>
                <a:cs typeface="Arial"/>
              </a:rPr>
              <a:t>OR</a:t>
            </a:r>
            <a:endParaRPr lang="en-US" dirty="0">
              <a:cs typeface="Arial"/>
            </a:endParaRPr>
          </a:p>
          <a:p>
            <a:pPr marL="12689">
              <a:spcBef>
                <a:spcPts val="355"/>
              </a:spcBef>
            </a:pPr>
            <a:r>
              <a:rPr lang="en-US" spc="-6" dirty="0">
                <a:solidFill>
                  <a:srgbClr val="2F2B20"/>
                </a:solidFill>
                <a:latin typeface="Courier New"/>
                <a:cs typeface="Courier New"/>
              </a:rPr>
              <a:t>  </a:t>
            </a:r>
            <a:r>
              <a:rPr lang="en-US" spc="-6" dirty="0" err="1">
                <a:solidFill>
                  <a:srgbClr val="2F2B20"/>
                </a:solidFill>
                <a:latin typeface="Courier New"/>
                <a:cs typeface="Courier New"/>
              </a:rPr>
              <a:t>sbatch</a:t>
            </a:r>
            <a:r>
              <a:rPr lang="en-US" spc="-6" dirty="0">
                <a:solidFill>
                  <a:srgbClr val="2F2B20"/>
                </a:solidFill>
                <a:latin typeface="Courier New"/>
                <a:cs typeface="Courier New"/>
              </a:rPr>
              <a:t> --partition=</a:t>
            </a:r>
            <a:r>
              <a:rPr lang="en-US" spc="-6" dirty="0" err="1">
                <a:solidFill>
                  <a:srgbClr val="2F2B20"/>
                </a:solidFill>
                <a:latin typeface="Courier New"/>
                <a:cs typeface="Courier New"/>
              </a:rPr>
              <a:t>shas</a:t>
            </a:r>
            <a:r>
              <a:rPr lang="en-US" spc="-30" dirty="0">
                <a:solidFill>
                  <a:srgbClr val="2F2B20"/>
                </a:solidFill>
                <a:latin typeface="Courier New"/>
                <a:cs typeface="Courier New"/>
              </a:rPr>
              <a:t> </a:t>
            </a:r>
            <a:r>
              <a:rPr lang="en-US" spc="-6" dirty="0" err="1">
                <a:solidFill>
                  <a:srgbClr val="2F2B20"/>
                </a:solidFill>
                <a:latin typeface="Courier New"/>
                <a:cs typeface="Courier New"/>
              </a:rPr>
              <a:t>test.sh</a:t>
            </a:r>
            <a:endParaRPr lang="en-US" dirty="0">
              <a:latin typeface="Courier New"/>
              <a:cs typeface="Courier New"/>
            </a:endParaRPr>
          </a:p>
          <a:p>
            <a:endParaRPr lang="en-US" dirty="0"/>
          </a:p>
        </p:txBody>
      </p:sp>
      <p:sp>
        <p:nvSpPr>
          <p:cNvPr id="4" name="object 4"/>
          <p:cNvSpPr txBox="1"/>
          <p:nvPr/>
        </p:nvSpPr>
        <p:spPr>
          <a:xfrm>
            <a:off x="4702185" y="5862597"/>
            <a:ext cx="2787631" cy="222483"/>
          </a:xfrm>
          <a:prstGeom prst="rect">
            <a:avLst/>
          </a:prstGeom>
        </p:spPr>
        <p:txBody>
          <a:bodyPr vert="horz" wrap="square" lIns="0" tIns="14591" rIns="0" bIns="0" rtlCol="0">
            <a:spAutoFit/>
          </a:bodyPr>
          <a:lstStyle/>
          <a:p>
            <a:pPr marL="12689">
              <a:spcBef>
                <a:spcPts val="113"/>
              </a:spcBef>
            </a:pPr>
            <a:r>
              <a:rPr sz="1350" spc="-10" dirty="0">
                <a:solidFill>
                  <a:srgbClr val="2F2B20"/>
                </a:solidFill>
                <a:latin typeface="Calibri"/>
                <a:cs typeface="Calibri"/>
                <a:hlinkClick r:id="rId2"/>
              </a:rPr>
              <a:t>http://slurm.schedmd.com/sbatch.html</a:t>
            </a:r>
            <a:endParaRPr sz="1350" dirty="0">
              <a:latin typeface="Calibri"/>
              <a:cs typeface="Calibri"/>
            </a:endParaRPr>
          </a:p>
        </p:txBody>
      </p:sp>
      <p:sp>
        <p:nvSpPr>
          <p:cNvPr id="3" name="Date Placeholder 2">
            <a:extLst>
              <a:ext uri="{FF2B5EF4-FFF2-40B4-BE49-F238E27FC236}">
                <a16:creationId xmlns:a16="http://schemas.microsoft.com/office/drawing/2014/main" id="{E4B82E9C-4940-1643-8E71-5711EC354C00}"/>
              </a:ext>
            </a:extLst>
          </p:cNvPr>
          <p:cNvSpPr>
            <a:spLocks noGrp="1"/>
          </p:cNvSpPr>
          <p:nvPr>
            <p:ph type="dt" sz="half" idx="10"/>
          </p:nvPr>
        </p:nvSpPr>
        <p:spPr/>
        <p:txBody>
          <a:bodyPr/>
          <a:lstStyle/>
          <a:p>
            <a:fld id="{BC5A9D9C-513D-3C42-BBEF-A85537C43881}" type="datetime1">
              <a:rPr lang="en-US" smtClean="0"/>
              <a:t>10/15/18</a:t>
            </a:fld>
            <a:endParaRPr lang="en-US"/>
          </a:p>
        </p:txBody>
      </p:sp>
      <p:sp>
        <p:nvSpPr>
          <p:cNvPr id="5" name="Footer Placeholder 4">
            <a:extLst>
              <a:ext uri="{FF2B5EF4-FFF2-40B4-BE49-F238E27FC236}">
                <a16:creationId xmlns:a16="http://schemas.microsoft.com/office/drawing/2014/main" id="{9E5563F2-5DC1-B74A-9B58-ECA435E15444}"/>
              </a:ext>
            </a:extLst>
          </p:cNvPr>
          <p:cNvSpPr>
            <a:spLocks noGrp="1"/>
          </p:cNvSpPr>
          <p:nvPr>
            <p:ph type="ftr" sz="quarter" idx="11"/>
          </p:nvPr>
        </p:nvSpPr>
        <p:spPr/>
        <p:txBody>
          <a:bodyPr/>
          <a:lstStyle/>
          <a:p>
            <a:r>
              <a:rPr lang="en-US"/>
              <a:t>Job Submission and Load Balancer</a:t>
            </a:r>
          </a:p>
        </p:txBody>
      </p:sp>
      <p:sp>
        <p:nvSpPr>
          <p:cNvPr id="6" name="Slide Number Placeholder 5">
            <a:extLst>
              <a:ext uri="{FF2B5EF4-FFF2-40B4-BE49-F238E27FC236}">
                <a16:creationId xmlns:a16="http://schemas.microsoft.com/office/drawing/2014/main" id="{836F11D6-68EE-3147-BA1A-8E2EE4527A3D}"/>
              </a:ext>
            </a:extLst>
          </p:cNvPr>
          <p:cNvSpPr>
            <a:spLocks noGrp="1"/>
          </p:cNvSpPr>
          <p:nvPr>
            <p:ph type="sldNum" sz="quarter" idx="12"/>
          </p:nvPr>
        </p:nvSpPr>
        <p:spPr/>
        <p:txBody>
          <a:bodyPr/>
          <a:lstStyle/>
          <a:p>
            <a:fld id="{DD321DBF-325B-3546-BAAF-4F6E3B3181FF}" type="slidenum">
              <a:rPr lang="en-US" smtClean="0"/>
              <a:t>7</a:t>
            </a:fld>
            <a:endParaRPr lang="en-US"/>
          </a:p>
        </p:txBody>
      </p:sp>
    </p:spTree>
    <p:extLst>
      <p:ext uri="{BB962C8B-B14F-4D97-AF65-F5344CB8AC3E}">
        <p14:creationId xmlns:p14="http://schemas.microsoft.com/office/powerpoint/2010/main" val="270848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9145" y="1323604"/>
            <a:ext cx="8174764" cy="689280"/>
          </a:xfrm>
          <a:prstGeom prst="rect">
            <a:avLst/>
          </a:prstGeom>
        </p:spPr>
        <p:txBody>
          <a:bodyPr vert="horz" wrap="square" lIns="0" tIns="12689" rIns="0" bIns="0" rtlCol="0">
            <a:spAutoFit/>
          </a:bodyPr>
          <a:lstStyle/>
          <a:p>
            <a:pPr marL="12689">
              <a:spcBef>
                <a:spcPts val="99"/>
              </a:spcBef>
              <a:tabLst>
                <a:tab pos="3711044" algn="l"/>
              </a:tabLst>
            </a:pPr>
            <a:r>
              <a:rPr lang="en-US" sz="2198" dirty="0">
                <a:solidFill>
                  <a:srgbClr val="2F2B20"/>
                </a:solidFill>
                <a:latin typeface="Courier New"/>
                <a:cs typeface="Courier New"/>
              </a:rPr>
              <a:t>Specified at command line or in job script as </a:t>
            </a:r>
            <a:r>
              <a:rPr sz="2198" dirty="0">
                <a:solidFill>
                  <a:srgbClr val="2F2B20"/>
                </a:solidFill>
                <a:latin typeface="Courier New"/>
                <a:cs typeface="Courier New"/>
              </a:rPr>
              <a:t>#SBATCH &lt;options&gt;</a:t>
            </a:r>
            <a:r>
              <a:rPr lang="en-US" sz="2198" dirty="0">
                <a:solidFill>
                  <a:srgbClr val="2F2B20"/>
                </a:solidFill>
                <a:latin typeface="Courier New"/>
                <a:cs typeface="Courier New"/>
              </a:rPr>
              <a:t> …where options include: </a:t>
            </a:r>
            <a:endParaRPr sz="2198" dirty="0">
              <a:latin typeface="Courier New"/>
              <a:cs typeface="Courier New"/>
            </a:endParaRPr>
          </a:p>
        </p:txBody>
      </p:sp>
      <p:sp>
        <p:nvSpPr>
          <p:cNvPr id="6" name="object 6"/>
          <p:cNvSpPr txBox="1">
            <a:spLocks noGrp="1"/>
          </p:cNvSpPr>
          <p:nvPr>
            <p:ph type="title"/>
          </p:nvPr>
        </p:nvSpPr>
        <p:spPr>
          <a:xfrm>
            <a:off x="863958" y="236336"/>
            <a:ext cx="10515600" cy="1325563"/>
          </a:xfrm>
        </p:spPr>
        <p:txBody>
          <a:bodyPr/>
          <a:lstStyle/>
          <a:p>
            <a:r>
              <a:rPr lang="en-US" dirty="0"/>
              <a:t>SBATCH Options</a:t>
            </a:r>
          </a:p>
        </p:txBody>
      </p:sp>
      <p:sp>
        <p:nvSpPr>
          <p:cNvPr id="3" name="object 3"/>
          <p:cNvSpPr txBox="1"/>
          <p:nvPr/>
        </p:nvSpPr>
        <p:spPr>
          <a:xfrm>
            <a:off x="695459" y="2123298"/>
            <a:ext cx="4014665" cy="3347059"/>
          </a:xfrm>
          <a:prstGeom prst="rect">
            <a:avLst/>
          </a:prstGeom>
        </p:spPr>
        <p:txBody>
          <a:bodyPr vert="horz" wrap="square" lIns="0" tIns="12689" rIns="0" bIns="0" rtlCol="0">
            <a:spAutoFit/>
          </a:bodyPr>
          <a:lstStyle/>
          <a:p>
            <a:pPr marL="241100" indent="-228411">
              <a:lnSpc>
                <a:spcPts val="2634"/>
              </a:lnSpc>
              <a:spcBef>
                <a:spcPts val="99"/>
              </a:spcBef>
              <a:buClr>
                <a:srgbClr val="A9A57C"/>
              </a:buClr>
              <a:buChar char="•"/>
              <a:tabLst>
                <a:tab pos="240465" algn="l"/>
                <a:tab pos="241100" algn="l"/>
              </a:tabLst>
            </a:pPr>
            <a:r>
              <a:rPr sz="2198" spc="6" dirty="0">
                <a:solidFill>
                  <a:srgbClr val="2F2B20"/>
                </a:solidFill>
                <a:latin typeface="Arial"/>
                <a:cs typeface="Arial"/>
              </a:rPr>
              <a:t>Allocation:</a:t>
            </a:r>
            <a:endParaRPr sz="2198" dirty="0">
              <a:latin typeface="Arial"/>
              <a:cs typeface="Arial"/>
            </a:endParaRPr>
          </a:p>
          <a:p>
            <a:pPr marL="241100" indent="-228411">
              <a:lnSpc>
                <a:spcPts val="2634"/>
              </a:lnSpc>
              <a:buClr>
                <a:srgbClr val="A9A57C"/>
              </a:buClr>
              <a:buChar char="•"/>
              <a:tabLst>
                <a:tab pos="240465" algn="l"/>
                <a:tab pos="241100" algn="l"/>
              </a:tabLst>
            </a:pPr>
            <a:r>
              <a:rPr sz="2198" dirty="0">
                <a:solidFill>
                  <a:srgbClr val="2F2B20"/>
                </a:solidFill>
                <a:latin typeface="Arial"/>
                <a:cs typeface="Arial"/>
              </a:rPr>
              <a:t>Partition:</a:t>
            </a:r>
            <a:endParaRPr sz="2198" dirty="0">
              <a:latin typeface="Arial"/>
              <a:cs typeface="Arial"/>
            </a:endParaRPr>
          </a:p>
          <a:p>
            <a:pPr marL="241100" indent="-228411">
              <a:lnSpc>
                <a:spcPts val="2634"/>
              </a:lnSpc>
              <a:spcBef>
                <a:spcPts val="26"/>
              </a:spcBef>
              <a:buClr>
                <a:srgbClr val="A9A57C"/>
              </a:buClr>
              <a:buChar char="•"/>
              <a:tabLst>
                <a:tab pos="240465" algn="l"/>
                <a:tab pos="241100" algn="l"/>
              </a:tabLst>
            </a:pPr>
            <a:r>
              <a:rPr sz="2198" dirty="0">
                <a:solidFill>
                  <a:srgbClr val="2F2B20"/>
                </a:solidFill>
                <a:latin typeface="Arial"/>
                <a:cs typeface="Arial"/>
              </a:rPr>
              <a:t>Sending</a:t>
            </a:r>
            <a:r>
              <a:rPr sz="2198" spc="-16" dirty="0">
                <a:solidFill>
                  <a:srgbClr val="2F2B20"/>
                </a:solidFill>
                <a:latin typeface="Arial"/>
                <a:cs typeface="Arial"/>
              </a:rPr>
              <a:t> </a:t>
            </a:r>
            <a:r>
              <a:rPr sz="2198" spc="-10" dirty="0">
                <a:solidFill>
                  <a:srgbClr val="2F2B20"/>
                </a:solidFill>
                <a:latin typeface="Arial"/>
                <a:cs typeface="Arial"/>
              </a:rPr>
              <a:t>emails:</a:t>
            </a:r>
            <a:endParaRPr sz="2198" dirty="0">
              <a:latin typeface="Arial"/>
              <a:cs typeface="Arial"/>
            </a:endParaRPr>
          </a:p>
          <a:p>
            <a:pPr marL="241100" indent="-228411">
              <a:lnSpc>
                <a:spcPts val="2634"/>
              </a:lnSpc>
              <a:buClr>
                <a:srgbClr val="A9A57C"/>
              </a:buClr>
              <a:buChar char="•"/>
              <a:tabLst>
                <a:tab pos="240465" algn="l"/>
                <a:tab pos="241100" algn="l"/>
              </a:tabLst>
            </a:pPr>
            <a:r>
              <a:rPr sz="2198" spc="-30" dirty="0">
                <a:solidFill>
                  <a:srgbClr val="2F2B20"/>
                </a:solidFill>
                <a:latin typeface="Arial"/>
                <a:cs typeface="Arial"/>
              </a:rPr>
              <a:t>Email</a:t>
            </a:r>
            <a:r>
              <a:rPr sz="2198" spc="-6" dirty="0">
                <a:solidFill>
                  <a:srgbClr val="2F2B20"/>
                </a:solidFill>
                <a:latin typeface="Arial"/>
                <a:cs typeface="Arial"/>
              </a:rPr>
              <a:t> </a:t>
            </a:r>
            <a:r>
              <a:rPr sz="2198" dirty="0">
                <a:solidFill>
                  <a:srgbClr val="2F2B20"/>
                </a:solidFill>
                <a:latin typeface="Arial"/>
                <a:cs typeface="Arial"/>
              </a:rPr>
              <a:t>address:</a:t>
            </a:r>
            <a:endParaRPr sz="2198" dirty="0">
              <a:latin typeface="Arial"/>
              <a:cs typeface="Arial"/>
            </a:endParaRPr>
          </a:p>
          <a:p>
            <a:pPr marL="241100" indent="-228411">
              <a:lnSpc>
                <a:spcPts val="2634"/>
              </a:lnSpc>
              <a:buClr>
                <a:srgbClr val="A9A57C"/>
              </a:buClr>
              <a:buChar char="•"/>
              <a:tabLst>
                <a:tab pos="240465" algn="l"/>
                <a:tab pos="241100" algn="l"/>
              </a:tabLst>
            </a:pPr>
            <a:r>
              <a:rPr sz="2198" spc="6" dirty="0">
                <a:solidFill>
                  <a:srgbClr val="2F2B20"/>
                </a:solidFill>
                <a:latin typeface="Arial"/>
                <a:cs typeface="Arial"/>
              </a:rPr>
              <a:t>Number </a:t>
            </a:r>
            <a:r>
              <a:rPr sz="2198" spc="30" dirty="0">
                <a:solidFill>
                  <a:srgbClr val="2F2B20"/>
                </a:solidFill>
                <a:latin typeface="Arial"/>
                <a:cs typeface="Arial"/>
              </a:rPr>
              <a:t>of</a:t>
            </a:r>
            <a:r>
              <a:rPr sz="2198" spc="-69" dirty="0">
                <a:solidFill>
                  <a:srgbClr val="2F2B20"/>
                </a:solidFill>
                <a:latin typeface="Arial"/>
                <a:cs typeface="Arial"/>
              </a:rPr>
              <a:t> </a:t>
            </a:r>
            <a:r>
              <a:rPr sz="2198" spc="6" dirty="0">
                <a:solidFill>
                  <a:srgbClr val="2F2B20"/>
                </a:solidFill>
                <a:latin typeface="Arial"/>
                <a:cs typeface="Arial"/>
              </a:rPr>
              <a:t>nodes:</a:t>
            </a:r>
            <a:endParaRPr sz="2198" dirty="0">
              <a:latin typeface="Arial"/>
              <a:cs typeface="Arial"/>
            </a:endParaRPr>
          </a:p>
          <a:p>
            <a:pPr marL="241100" indent="-228411">
              <a:lnSpc>
                <a:spcPts val="2634"/>
              </a:lnSpc>
              <a:buClr>
                <a:srgbClr val="A9A57C"/>
              </a:buClr>
              <a:buChar char="•"/>
              <a:tabLst>
                <a:tab pos="240465" algn="l"/>
                <a:tab pos="241100" algn="l"/>
              </a:tabLst>
            </a:pPr>
            <a:r>
              <a:rPr lang="en-US" sz="2198" spc="-6" dirty="0">
                <a:solidFill>
                  <a:srgbClr val="2F2B20"/>
                </a:solidFill>
                <a:latin typeface="Arial"/>
                <a:cs typeface="Arial"/>
              </a:rPr>
              <a:t>Number of Tasks</a:t>
            </a:r>
          </a:p>
          <a:p>
            <a:pPr marL="241100" indent="-228411">
              <a:lnSpc>
                <a:spcPts val="2634"/>
              </a:lnSpc>
              <a:buClr>
                <a:srgbClr val="A9A57C"/>
              </a:buClr>
              <a:buChar char="•"/>
              <a:tabLst>
                <a:tab pos="240465" algn="l"/>
                <a:tab pos="241100" algn="l"/>
              </a:tabLst>
            </a:pPr>
            <a:r>
              <a:rPr sz="2198" spc="-6" dirty="0">
                <a:solidFill>
                  <a:srgbClr val="2F2B20"/>
                </a:solidFill>
                <a:latin typeface="Arial"/>
                <a:cs typeface="Arial"/>
              </a:rPr>
              <a:t>Quality </a:t>
            </a:r>
            <a:r>
              <a:rPr sz="2198" spc="30" dirty="0">
                <a:solidFill>
                  <a:srgbClr val="2F2B20"/>
                </a:solidFill>
                <a:latin typeface="Arial"/>
                <a:cs typeface="Arial"/>
              </a:rPr>
              <a:t>of</a:t>
            </a:r>
            <a:r>
              <a:rPr sz="2198" spc="-20" dirty="0">
                <a:solidFill>
                  <a:srgbClr val="2F2B20"/>
                </a:solidFill>
                <a:latin typeface="Arial"/>
                <a:cs typeface="Arial"/>
              </a:rPr>
              <a:t> </a:t>
            </a:r>
            <a:r>
              <a:rPr sz="2198" spc="-6" dirty="0">
                <a:solidFill>
                  <a:srgbClr val="2F2B20"/>
                </a:solidFill>
                <a:latin typeface="Arial"/>
                <a:cs typeface="Arial"/>
              </a:rPr>
              <a:t>service:</a:t>
            </a:r>
            <a:endParaRPr sz="2198" dirty="0">
              <a:latin typeface="Arial"/>
              <a:cs typeface="Arial"/>
            </a:endParaRPr>
          </a:p>
          <a:p>
            <a:pPr marL="241100" indent="-228411">
              <a:lnSpc>
                <a:spcPts val="2634"/>
              </a:lnSpc>
              <a:buClr>
                <a:srgbClr val="A9A57C"/>
              </a:buClr>
              <a:buChar char="•"/>
              <a:tabLst>
                <a:tab pos="240465" algn="l"/>
                <a:tab pos="241100" algn="l"/>
              </a:tabLst>
            </a:pPr>
            <a:r>
              <a:rPr sz="2198" spc="-10" dirty="0">
                <a:solidFill>
                  <a:srgbClr val="2F2B20"/>
                </a:solidFill>
                <a:latin typeface="Arial"/>
                <a:cs typeface="Arial"/>
              </a:rPr>
              <a:t>Reservation:</a:t>
            </a:r>
            <a:endParaRPr sz="2198" dirty="0">
              <a:latin typeface="Arial"/>
              <a:cs typeface="Arial"/>
            </a:endParaRPr>
          </a:p>
          <a:p>
            <a:pPr marL="241100" indent="-228411">
              <a:lnSpc>
                <a:spcPts val="2634"/>
              </a:lnSpc>
              <a:spcBef>
                <a:spcPts val="26"/>
              </a:spcBef>
              <a:buClr>
                <a:srgbClr val="A9A57C"/>
              </a:buClr>
              <a:buChar char="•"/>
              <a:tabLst>
                <a:tab pos="240465" algn="l"/>
                <a:tab pos="241100" algn="l"/>
              </a:tabLst>
            </a:pPr>
            <a:r>
              <a:rPr sz="2198" spc="-46" dirty="0">
                <a:solidFill>
                  <a:srgbClr val="2F2B20"/>
                </a:solidFill>
                <a:latin typeface="Arial"/>
                <a:cs typeface="Arial"/>
              </a:rPr>
              <a:t>Wall</a:t>
            </a:r>
            <a:r>
              <a:rPr sz="2198" spc="-6" dirty="0">
                <a:solidFill>
                  <a:srgbClr val="2F2B20"/>
                </a:solidFill>
                <a:latin typeface="Arial"/>
                <a:cs typeface="Arial"/>
              </a:rPr>
              <a:t> </a:t>
            </a:r>
            <a:r>
              <a:rPr sz="2198" spc="6" dirty="0">
                <a:solidFill>
                  <a:srgbClr val="2F2B20"/>
                </a:solidFill>
                <a:latin typeface="Arial"/>
                <a:cs typeface="Arial"/>
              </a:rPr>
              <a:t>time:</a:t>
            </a:r>
            <a:endParaRPr sz="2198" dirty="0">
              <a:latin typeface="Arial"/>
              <a:cs typeface="Arial"/>
            </a:endParaRPr>
          </a:p>
          <a:p>
            <a:pPr marL="241100" indent="-228411">
              <a:lnSpc>
                <a:spcPts val="2634"/>
              </a:lnSpc>
              <a:buClr>
                <a:srgbClr val="A9A57C"/>
              </a:buClr>
              <a:buChar char="•"/>
              <a:tabLst>
                <a:tab pos="240465" algn="l"/>
                <a:tab pos="241100" algn="l"/>
              </a:tabLst>
            </a:pPr>
            <a:r>
              <a:rPr sz="2198" spc="50" dirty="0">
                <a:solidFill>
                  <a:srgbClr val="2F2B20"/>
                </a:solidFill>
                <a:latin typeface="Arial"/>
                <a:cs typeface="Arial"/>
              </a:rPr>
              <a:t>Job</a:t>
            </a:r>
            <a:r>
              <a:rPr sz="2198" spc="-16" dirty="0">
                <a:solidFill>
                  <a:srgbClr val="2F2B20"/>
                </a:solidFill>
                <a:latin typeface="Arial"/>
                <a:cs typeface="Arial"/>
              </a:rPr>
              <a:t> </a:t>
            </a:r>
            <a:r>
              <a:rPr sz="2198" spc="-10" dirty="0">
                <a:solidFill>
                  <a:srgbClr val="2F2B20"/>
                </a:solidFill>
                <a:latin typeface="Arial"/>
                <a:cs typeface="Arial"/>
              </a:rPr>
              <a:t>Name:</a:t>
            </a:r>
            <a:endParaRPr sz="2198" dirty="0">
              <a:latin typeface="Arial"/>
              <a:cs typeface="Arial"/>
            </a:endParaRPr>
          </a:p>
        </p:txBody>
      </p:sp>
      <p:sp>
        <p:nvSpPr>
          <p:cNvPr id="4" name="object 4"/>
          <p:cNvSpPr txBox="1"/>
          <p:nvPr/>
        </p:nvSpPr>
        <p:spPr>
          <a:xfrm>
            <a:off x="4831933" y="2106383"/>
            <a:ext cx="5239346" cy="3373249"/>
          </a:xfrm>
          <a:prstGeom prst="rect">
            <a:avLst/>
          </a:prstGeom>
        </p:spPr>
        <p:txBody>
          <a:bodyPr vert="horz" wrap="square" lIns="0" tIns="118001" rIns="0" bIns="0" rtlCol="0">
            <a:spAutoFit/>
          </a:bodyPr>
          <a:lstStyle/>
          <a:p>
            <a:pPr marL="12689">
              <a:spcBef>
                <a:spcPts val="929"/>
              </a:spcBef>
            </a:pPr>
            <a:r>
              <a:rPr sz="1498" spc="-6" dirty="0">
                <a:solidFill>
                  <a:srgbClr val="2F2B20"/>
                </a:solidFill>
                <a:latin typeface="Courier New"/>
                <a:cs typeface="Courier New"/>
              </a:rPr>
              <a:t>--account=&lt;</a:t>
            </a:r>
            <a:r>
              <a:rPr sz="1498" spc="-6" dirty="0" err="1">
                <a:solidFill>
                  <a:srgbClr val="2F2B20"/>
                </a:solidFill>
                <a:latin typeface="Courier New"/>
                <a:cs typeface="Courier New"/>
              </a:rPr>
              <a:t>account_n</a:t>
            </a:r>
            <a:r>
              <a:rPr lang="en-US" sz="1498" spc="-6" dirty="0" err="1">
                <a:solidFill>
                  <a:srgbClr val="2F2B20"/>
                </a:solidFill>
                <a:latin typeface="Courier New"/>
                <a:cs typeface="Courier New"/>
              </a:rPr>
              <a:t>ame</a:t>
            </a:r>
            <a:r>
              <a:rPr sz="1498" spc="-6" dirty="0">
                <a:solidFill>
                  <a:srgbClr val="2F2B20"/>
                </a:solidFill>
                <a:latin typeface="Courier New"/>
                <a:cs typeface="Courier New"/>
              </a:rPr>
              <a:t>&gt;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--partition=&lt;</a:t>
            </a:r>
            <a:r>
              <a:rPr sz="1498" spc="-6" dirty="0" err="1">
                <a:solidFill>
                  <a:srgbClr val="2F2B20"/>
                </a:solidFill>
                <a:latin typeface="Courier New"/>
                <a:cs typeface="Courier New"/>
              </a:rPr>
              <a:t>partition_name</a:t>
            </a:r>
            <a:r>
              <a:rPr sz="1498" spc="-6" dirty="0">
                <a:solidFill>
                  <a:srgbClr val="2F2B20"/>
                </a:solidFill>
                <a:latin typeface="Courier New"/>
                <a:cs typeface="Courier New"/>
              </a:rPr>
              <a:t>&gt;</a:t>
            </a:r>
            <a:endParaRPr sz="1498" dirty="0">
              <a:latin typeface="Courier New"/>
              <a:cs typeface="Courier New"/>
            </a:endParaRPr>
          </a:p>
          <a:p>
            <a:pPr marL="12689">
              <a:spcBef>
                <a:spcPts val="864"/>
              </a:spcBef>
            </a:pPr>
            <a:r>
              <a:rPr sz="1498" spc="-6" dirty="0">
                <a:solidFill>
                  <a:srgbClr val="2F2B20"/>
                </a:solidFill>
                <a:latin typeface="Courier New"/>
                <a:cs typeface="Courier New"/>
              </a:rPr>
              <a:t>--mail-type=&lt;type&gt;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--mail-user=&lt;user&gt;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--nodes=&lt;nodes&gt;</a:t>
            </a:r>
            <a:endParaRPr lang="en-US" sz="1498" spc="-6" dirty="0">
              <a:solidFill>
                <a:srgbClr val="2F2B20"/>
              </a:solidFill>
              <a:latin typeface="Courier New"/>
              <a:cs typeface="Courier New"/>
            </a:endParaRPr>
          </a:p>
          <a:p>
            <a:pPr marL="12689">
              <a:spcBef>
                <a:spcPts val="834"/>
              </a:spcBef>
            </a:pPr>
            <a:r>
              <a:rPr lang="en-US" sz="1498" spc="-6" dirty="0">
                <a:solidFill>
                  <a:srgbClr val="2F2B20"/>
                </a:solidFill>
                <a:latin typeface="Courier New"/>
                <a:cs typeface="Courier New"/>
              </a:rPr>
              <a:t>--</a:t>
            </a:r>
            <a:r>
              <a:rPr lang="en-US" sz="1498" spc="-6" dirty="0" err="1">
                <a:solidFill>
                  <a:srgbClr val="2F2B20"/>
                </a:solidFill>
                <a:latin typeface="Courier New"/>
                <a:cs typeface="Courier New"/>
              </a:rPr>
              <a:t>ntasks</a:t>
            </a:r>
            <a:r>
              <a:rPr lang="en-US" sz="1498" spc="-6" dirty="0">
                <a:solidFill>
                  <a:srgbClr val="2F2B20"/>
                </a:solidFill>
                <a:latin typeface="Courier New"/>
                <a:cs typeface="Courier New"/>
              </a:rPr>
              <a:t>=&lt;number-of-tasks&gt;</a:t>
            </a:r>
            <a:endParaRPr sz="1498" dirty="0">
              <a:latin typeface="Courier New"/>
              <a:cs typeface="Courier New"/>
            </a:endParaRPr>
          </a:p>
          <a:p>
            <a:pPr marL="12689">
              <a:spcBef>
                <a:spcPts val="828"/>
              </a:spcBef>
            </a:pPr>
            <a:r>
              <a:rPr sz="1498" spc="-6" dirty="0">
                <a:solidFill>
                  <a:srgbClr val="2F2B20"/>
                </a:solidFill>
                <a:latin typeface="Courier New"/>
                <a:cs typeface="Courier New"/>
              </a:rPr>
              <a:t>--</a:t>
            </a:r>
            <a:r>
              <a:rPr sz="1498" spc="-6" dirty="0" err="1">
                <a:solidFill>
                  <a:srgbClr val="2F2B20"/>
                </a:solidFill>
                <a:latin typeface="Courier New"/>
                <a:cs typeface="Courier New"/>
              </a:rPr>
              <a:t>qos</a:t>
            </a:r>
            <a:r>
              <a:rPr sz="1498" spc="-6" dirty="0">
                <a:solidFill>
                  <a:srgbClr val="2F2B20"/>
                </a:solidFill>
                <a:latin typeface="Courier New"/>
                <a:cs typeface="Courier New"/>
              </a:rPr>
              <a:t>=&lt;</a:t>
            </a:r>
            <a:r>
              <a:rPr sz="1498" spc="-6" dirty="0" err="1">
                <a:solidFill>
                  <a:srgbClr val="2F2B20"/>
                </a:solidFill>
                <a:latin typeface="Courier New"/>
                <a:cs typeface="Courier New"/>
              </a:rPr>
              <a:t>qos</a:t>
            </a:r>
            <a:r>
              <a:rPr sz="1498" spc="-6" dirty="0">
                <a:solidFill>
                  <a:srgbClr val="2F2B20"/>
                </a:solidFill>
                <a:latin typeface="Courier New"/>
                <a:cs typeface="Courier New"/>
              </a:rPr>
              <a:t>&gt;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--reservation=&lt;name&gt;</a:t>
            </a:r>
            <a:endParaRPr sz="1498" dirty="0">
              <a:latin typeface="Courier New"/>
              <a:cs typeface="Courier New"/>
            </a:endParaRPr>
          </a:p>
          <a:p>
            <a:pPr marL="12689">
              <a:spcBef>
                <a:spcPts val="864"/>
              </a:spcBef>
            </a:pPr>
            <a:r>
              <a:rPr sz="1498" spc="-6" dirty="0">
                <a:solidFill>
                  <a:srgbClr val="2F2B20"/>
                </a:solidFill>
                <a:latin typeface="Courier New"/>
                <a:cs typeface="Courier New"/>
              </a:rPr>
              <a:t>--time=&lt;wall</a:t>
            </a:r>
            <a:r>
              <a:rPr sz="1498" spc="-16" dirty="0">
                <a:solidFill>
                  <a:srgbClr val="2F2B20"/>
                </a:solidFill>
                <a:latin typeface="Courier New"/>
                <a:cs typeface="Courier New"/>
              </a:rPr>
              <a:t> </a:t>
            </a:r>
            <a:r>
              <a:rPr sz="1498" spc="-6" dirty="0">
                <a:solidFill>
                  <a:srgbClr val="2F2B20"/>
                </a:solidFill>
                <a:latin typeface="Courier New"/>
                <a:cs typeface="Courier New"/>
              </a:rPr>
              <a:t>time&gt;</a:t>
            </a:r>
            <a:endParaRPr sz="1498" dirty="0">
              <a:latin typeface="Courier New"/>
              <a:cs typeface="Courier New"/>
            </a:endParaRPr>
          </a:p>
          <a:p>
            <a:pPr marL="12689">
              <a:spcBef>
                <a:spcPts val="834"/>
              </a:spcBef>
            </a:pPr>
            <a:r>
              <a:rPr sz="1498" spc="-6" dirty="0">
                <a:solidFill>
                  <a:srgbClr val="2F2B20"/>
                </a:solidFill>
                <a:latin typeface="Courier New"/>
                <a:cs typeface="Courier New"/>
              </a:rPr>
              <a:t>--job-name=&lt;jobname&gt;</a:t>
            </a:r>
            <a:endParaRPr sz="1498" dirty="0">
              <a:latin typeface="Courier New"/>
              <a:cs typeface="Courier New"/>
            </a:endParaRPr>
          </a:p>
        </p:txBody>
      </p:sp>
      <p:sp>
        <p:nvSpPr>
          <p:cNvPr id="5" name="object 5"/>
          <p:cNvSpPr txBox="1"/>
          <p:nvPr/>
        </p:nvSpPr>
        <p:spPr>
          <a:xfrm>
            <a:off x="2139146" y="5704988"/>
            <a:ext cx="7611741" cy="438532"/>
          </a:xfrm>
          <a:prstGeom prst="rect">
            <a:avLst/>
          </a:prstGeom>
        </p:spPr>
        <p:txBody>
          <a:bodyPr vert="horz" wrap="square" lIns="0" tIns="53291" rIns="0" bIns="0" rtlCol="0">
            <a:spAutoFit/>
          </a:bodyPr>
          <a:lstStyle/>
          <a:p>
            <a:pPr marL="241100" marR="5075" indent="-228411">
              <a:lnSpc>
                <a:spcPts val="1468"/>
              </a:lnSpc>
              <a:spcBef>
                <a:spcPts val="420"/>
              </a:spcBef>
              <a:buClr>
                <a:srgbClr val="A9A57C"/>
              </a:buClr>
              <a:buChar char="•"/>
              <a:tabLst>
                <a:tab pos="240465" algn="l"/>
                <a:tab pos="241100" algn="l"/>
              </a:tabLst>
            </a:pPr>
            <a:r>
              <a:rPr sz="1498" i="1" spc="-30" dirty="0">
                <a:solidFill>
                  <a:srgbClr val="2F2B20"/>
                </a:solidFill>
                <a:latin typeface="Arial"/>
                <a:cs typeface="Arial"/>
              </a:rPr>
              <a:t>FYI: </a:t>
            </a:r>
            <a:r>
              <a:rPr sz="1498" i="1" spc="-59" dirty="0">
                <a:solidFill>
                  <a:srgbClr val="2F2B20"/>
                </a:solidFill>
                <a:latin typeface="Arial"/>
                <a:cs typeface="Arial"/>
              </a:rPr>
              <a:t>You </a:t>
            </a:r>
            <a:r>
              <a:rPr sz="1498" i="1" spc="30" dirty="0">
                <a:solidFill>
                  <a:srgbClr val="2F2B20"/>
                </a:solidFill>
                <a:latin typeface="Arial"/>
                <a:cs typeface="Arial"/>
              </a:rPr>
              <a:t>do </a:t>
            </a:r>
            <a:r>
              <a:rPr sz="1498" i="1" spc="-30" dirty="0">
                <a:solidFill>
                  <a:srgbClr val="2F2B20"/>
                </a:solidFill>
                <a:latin typeface="Arial"/>
                <a:cs typeface="Arial"/>
              </a:rPr>
              <a:t>NOT </a:t>
            </a:r>
            <a:r>
              <a:rPr sz="1498" i="1" dirty="0">
                <a:solidFill>
                  <a:srgbClr val="2F2B20"/>
                </a:solidFill>
                <a:latin typeface="Arial"/>
                <a:cs typeface="Arial"/>
              </a:rPr>
              <a:t>actually </a:t>
            </a:r>
            <a:r>
              <a:rPr sz="1498" i="1" spc="10" dirty="0">
                <a:solidFill>
                  <a:srgbClr val="2F2B20"/>
                </a:solidFill>
                <a:latin typeface="Arial"/>
                <a:cs typeface="Arial"/>
              </a:rPr>
              <a:t>type </a:t>
            </a:r>
            <a:r>
              <a:rPr sz="1498" i="1" spc="16" dirty="0">
                <a:solidFill>
                  <a:srgbClr val="2F2B20"/>
                </a:solidFill>
                <a:latin typeface="Arial"/>
                <a:cs typeface="Arial"/>
              </a:rPr>
              <a:t>&lt;&gt; </a:t>
            </a:r>
            <a:r>
              <a:rPr sz="1498" i="1" dirty="0">
                <a:solidFill>
                  <a:srgbClr val="2F2B20"/>
                </a:solidFill>
                <a:latin typeface="Arial"/>
                <a:cs typeface="Arial"/>
              </a:rPr>
              <a:t>above </a:t>
            </a:r>
            <a:r>
              <a:rPr sz="1498" i="1" spc="-85" dirty="0">
                <a:solidFill>
                  <a:srgbClr val="2F2B20"/>
                </a:solidFill>
                <a:latin typeface="Arial"/>
                <a:cs typeface="Arial"/>
              </a:rPr>
              <a:t>– </a:t>
            </a:r>
            <a:r>
              <a:rPr sz="1498" i="1" spc="6" dirty="0">
                <a:solidFill>
                  <a:srgbClr val="2F2B20"/>
                </a:solidFill>
                <a:latin typeface="Arial"/>
                <a:cs typeface="Arial"/>
              </a:rPr>
              <a:t>this </a:t>
            </a:r>
            <a:r>
              <a:rPr sz="1498" i="1" dirty="0">
                <a:solidFill>
                  <a:srgbClr val="2F2B20"/>
                </a:solidFill>
                <a:latin typeface="Arial"/>
                <a:cs typeface="Arial"/>
              </a:rPr>
              <a:t>designates </a:t>
            </a:r>
            <a:r>
              <a:rPr sz="1498" i="1" spc="6" dirty="0">
                <a:solidFill>
                  <a:srgbClr val="2F2B20"/>
                </a:solidFill>
                <a:latin typeface="Arial"/>
                <a:cs typeface="Arial"/>
              </a:rPr>
              <a:t>something </a:t>
            </a:r>
            <a:r>
              <a:rPr sz="1498" i="1" spc="10" dirty="0">
                <a:solidFill>
                  <a:srgbClr val="2F2B20"/>
                </a:solidFill>
                <a:latin typeface="Arial"/>
                <a:cs typeface="Arial"/>
              </a:rPr>
              <a:t>specific </a:t>
            </a:r>
            <a:r>
              <a:rPr sz="1498" i="1" dirty="0">
                <a:solidFill>
                  <a:srgbClr val="2F2B20"/>
                </a:solidFill>
                <a:latin typeface="Arial"/>
                <a:cs typeface="Arial"/>
              </a:rPr>
              <a:t>you </a:t>
            </a:r>
            <a:r>
              <a:rPr sz="1498" i="1" spc="-20" dirty="0">
                <a:solidFill>
                  <a:srgbClr val="2F2B20"/>
                </a:solidFill>
                <a:latin typeface="Arial"/>
                <a:cs typeface="Arial"/>
              </a:rPr>
              <a:t>as </a:t>
            </a:r>
            <a:r>
              <a:rPr sz="1498" i="1" spc="-30" dirty="0">
                <a:solidFill>
                  <a:srgbClr val="2F2B20"/>
                </a:solidFill>
                <a:latin typeface="Arial"/>
                <a:cs typeface="Arial"/>
              </a:rPr>
              <a:t>a  </a:t>
            </a:r>
            <a:r>
              <a:rPr sz="1498" i="1" spc="-10" dirty="0">
                <a:solidFill>
                  <a:srgbClr val="2F2B20"/>
                </a:solidFill>
                <a:latin typeface="Arial"/>
                <a:cs typeface="Arial"/>
              </a:rPr>
              <a:t>user </a:t>
            </a:r>
            <a:r>
              <a:rPr sz="1498" i="1" spc="16" dirty="0">
                <a:solidFill>
                  <a:srgbClr val="2F2B20"/>
                </a:solidFill>
                <a:latin typeface="Arial"/>
                <a:cs typeface="Arial"/>
              </a:rPr>
              <a:t>must </a:t>
            </a:r>
            <a:r>
              <a:rPr sz="1498" i="1" spc="-6" dirty="0">
                <a:solidFill>
                  <a:srgbClr val="2F2B20"/>
                </a:solidFill>
                <a:latin typeface="Arial"/>
                <a:cs typeface="Arial"/>
              </a:rPr>
              <a:t>enter </a:t>
            </a:r>
            <a:r>
              <a:rPr sz="1498" i="1" spc="10" dirty="0">
                <a:solidFill>
                  <a:srgbClr val="2F2B20"/>
                </a:solidFill>
                <a:latin typeface="Arial"/>
                <a:cs typeface="Arial"/>
              </a:rPr>
              <a:t>about </a:t>
            </a:r>
            <a:r>
              <a:rPr sz="1498" i="1" dirty="0">
                <a:solidFill>
                  <a:srgbClr val="2F2B20"/>
                </a:solidFill>
                <a:latin typeface="Arial"/>
                <a:cs typeface="Arial"/>
              </a:rPr>
              <a:t>your</a:t>
            </a:r>
            <a:r>
              <a:rPr sz="1498" i="1" spc="-50" dirty="0">
                <a:solidFill>
                  <a:srgbClr val="2F2B20"/>
                </a:solidFill>
                <a:latin typeface="Arial"/>
                <a:cs typeface="Arial"/>
              </a:rPr>
              <a:t> </a:t>
            </a:r>
            <a:r>
              <a:rPr sz="1498" i="1" spc="26" dirty="0">
                <a:solidFill>
                  <a:srgbClr val="2F2B20"/>
                </a:solidFill>
                <a:latin typeface="Arial"/>
                <a:cs typeface="Arial"/>
              </a:rPr>
              <a:t>job</a:t>
            </a:r>
            <a:endParaRPr sz="1498" i="1" dirty="0">
              <a:latin typeface="Arial"/>
              <a:cs typeface="Arial"/>
            </a:endParaRPr>
          </a:p>
        </p:txBody>
      </p:sp>
      <p:sp>
        <p:nvSpPr>
          <p:cNvPr id="7" name="Date Placeholder 6">
            <a:extLst>
              <a:ext uri="{FF2B5EF4-FFF2-40B4-BE49-F238E27FC236}">
                <a16:creationId xmlns:a16="http://schemas.microsoft.com/office/drawing/2014/main" id="{ED75C046-4FE0-984F-808A-6597E62A570F}"/>
              </a:ext>
            </a:extLst>
          </p:cNvPr>
          <p:cNvSpPr>
            <a:spLocks noGrp="1"/>
          </p:cNvSpPr>
          <p:nvPr>
            <p:ph type="dt" sz="half" idx="10"/>
          </p:nvPr>
        </p:nvSpPr>
        <p:spPr/>
        <p:txBody>
          <a:bodyPr/>
          <a:lstStyle/>
          <a:p>
            <a:fld id="{6FB416AB-7BDD-F04F-9A24-8EE0DAD8DDDA}" type="datetime1">
              <a:rPr lang="en-US" smtClean="0"/>
              <a:t>10/15/18</a:t>
            </a:fld>
            <a:endParaRPr lang="en-US"/>
          </a:p>
        </p:txBody>
      </p:sp>
      <p:sp>
        <p:nvSpPr>
          <p:cNvPr id="8" name="Footer Placeholder 7">
            <a:extLst>
              <a:ext uri="{FF2B5EF4-FFF2-40B4-BE49-F238E27FC236}">
                <a16:creationId xmlns:a16="http://schemas.microsoft.com/office/drawing/2014/main" id="{2947B5D6-344B-9441-8670-D19B3B652327}"/>
              </a:ext>
            </a:extLst>
          </p:cNvPr>
          <p:cNvSpPr>
            <a:spLocks noGrp="1"/>
          </p:cNvSpPr>
          <p:nvPr>
            <p:ph type="ftr" sz="quarter" idx="11"/>
          </p:nvPr>
        </p:nvSpPr>
        <p:spPr/>
        <p:txBody>
          <a:bodyPr/>
          <a:lstStyle/>
          <a:p>
            <a:r>
              <a:rPr lang="en-US"/>
              <a:t>Job Submission and Load Balancer</a:t>
            </a:r>
          </a:p>
        </p:txBody>
      </p:sp>
      <p:sp>
        <p:nvSpPr>
          <p:cNvPr id="9" name="Slide Number Placeholder 8">
            <a:extLst>
              <a:ext uri="{FF2B5EF4-FFF2-40B4-BE49-F238E27FC236}">
                <a16:creationId xmlns:a16="http://schemas.microsoft.com/office/drawing/2014/main" id="{432E9A73-E568-D445-8B5A-B76537000483}"/>
              </a:ext>
            </a:extLst>
          </p:cNvPr>
          <p:cNvSpPr>
            <a:spLocks noGrp="1"/>
          </p:cNvSpPr>
          <p:nvPr>
            <p:ph type="sldNum" sz="quarter" idx="12"/>
          </p:nvPr>
        </p:nvSpPr>
        <p:spPr/>
        <p:txBody>
          <a:bodyPr/>
          <a:lstStyle/>
          <a:p>
            <a:fld id="{DD321DBF-325B-3546-BAAF-4F6E3B3181FF}" type="slidenum">
              <a:rPr lang="en-US" smtClean="0"/>
              <a:t>8</a:t>
            </a:fld>
            <a:endParaRPr lang="en-US"/>
          </a:p>
        </p:txBody>
      </p:sp>
      <p:sp>
        <p:nvSpPr>
          <p:cNvPr id="10" name="Rectangle 9">
            <a:extLst>
              <a:ext uri="{FF2B5EF4-FFF2-40B4-BE49-F238E27FC236}">
                <a16:creationId xmlns:a16="http://schemas.microsoft.com/office/drawing/2014/main" id="{8F813389-1BEF-0946-933F-57FA69701DBB}"/>
              </a:ext>
            </a:extLst>
          </p:cNvPr>
          <p:cNvSpPr/>
          <p:nvPr/>
        </p:nvSpPr>
        <p:spPr>
          <a:xfrm>
            <a:off x="9177608" y="3306237"/>
            <a:ext cx="2565193" cy="646331"/>
          </a:xfrm>
          <a:prstGeom prst="rect">
            <a:avLst/>
          </a:prstGeom>
        </p:spPr>
        <p:txBody>
          <a:bodyPr wrap="square">
            <a:spAutoFit/>
          </a:bodyPr>
          <a:lstStyle/>
          <a:p>
            <a:r>
              <a:rPr lang="en-US" sz="1200" i="1" spc="-50" dirty="0">
                <a:solidFill>
                  <a:srgbClr val="999999"/>
                </a:solidFill>
                <a:latin typeface="Tahoma"/>
                <a:cs typeface="Tahoma"/>
                <a:hlinkClick r:id="rId2"/>
              </a:rPr>
              <a:t>More on slurm commands:  https://slurm.schedmd.com/quickstart.html</a:t>
            </a:r>
            <a:endParaRPr lang="en-US" sz="1200" i="1" spc="-50" dirty="0">
              <a:solidFill>
                <a:srgbClr val="999999"/>
              </a:solidFill>
              <a:latin typeface="Tahoma"/>
              <a:cs typeface="Tahoma"/>
            </a:endParaRPr>
          </a:p>
        </p:txBody>
      </p:sp>
    </p:spTree>
    <p:extLst>
      <p:ext uri="{BB962C8B-B14F-4D97-AF65-F5344CB8AC3E}">
        <p14:creationId xmlns:p14="http://schemas.microsoft.com/office/powerpoint/2010/main" val="218681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19A1468-BA5D-CD46-A1C5-5786C0EC62EE}"/>
              </a:ext>
            </a:extLst>
          </p:cNvPr>
          <p:cNvGraphicFramePr>
            <a:graphicFrameLocks noGrp="1"/>
          </p:cNvGraphicFramePr>
          <p:nvPr>
            <p:extLst>
              <p:ext uri="{D42A27DB-BD31-4B8C-83A1-F6EECF244321}">
                <p14:modId xmlns:p14="http://schemas.microsoft.com/office/powerpoint/2010/main" val="2946921392"/>
              </p:ext>
            </p:extLst>
          </p:nvPr>
        </p:nvGraphicFramePr>
        <p:xfrm>
          <a:off x="2029246" y="1388876"/>
          <a:ext cx="8122672" cy="4170261"/>
        </p:xfrm>
        <a:graphic>
          <a:graphicData uri="http://schemas.openxmlformats.org/drawingml/2006/table">
            <a:tbl>
              <a:tblPr/>
              <a:tblGrid>
                <a:gridCol w="1709034">
                  <a:extLst>
                    <a:ext uri="{9D8B030D-6E8A-4147-A177-3AD203B41FA5}">
                      <a16:colId xmlns:a16="http://schemas.microsoft.com/office/drawing/2014/main" val="20000"/>
                    </a:ext>
                  </a:extLst>
                </a:gridCol>
                <a:gridCol w="1793913">
                  <a:extLst>
                    <a:ext uri="{9D8B030D-6E8A-4147-A177-3AD203B41FA5}">
                      <a16:colId xmlns:a16="http://schemas.microsoft.com/office/drawing/2014/main" val="20001"/>
                    </a:ext>
                  </a:extLst>
                </a:gridCol>
                <a:gridCol w="1508157">
                  <a:extLst>
                    <a:ext uri="{9D8B030D-6E8A-4147-A177-3AD203B41FA5}">
                      <a16:colId xmlns:a16="http://schemas.microsoft.com/office/drawing/2014/main" val="20002"/>
                    </a:ext>
                  </a:extLst>
                </a:gridCol>
                <a:gridCol w="1492283">
                  <a:extLst>
                    <a:ext uri="{9D8B030D-6E8A-4147-A177-3AD203B41FA5}">
                      <a16:colId xmlns:a16="http://schemas.microsoft.com/office/drawing/2014/main" val="20003"/>
                    </a:ext>
                  </a:extLst>
                </a:gridCol>
                <a:gridCol w="1619285">
                  <a:extLst>
                    <a:ext uri="{9D8B030D-6E8A-4147-A177-3AD203B41FA5}">
                      <a16:colId xmlns:a16="http://schemas.microsoft.com/office/drawing/2014/main" val="20004"/>
                    </a:ext>
                  </a:extLst>
                </a:gridCol>
              </a:tblGrid>
              <a:tr h="683229">
                <a:tc>
                  <a:txBody>
                    <a:bodyPr/>
                    <a:lstStyle/>
                    <a:p>
                      <a:pPr rtl="0" fontAlgn="t">
                        <a:spcBef>
                          <a:spcPts val="0"/>
                        </a:spcBef>
                        <a:spcAft>
                          <a:spcPts val="0"/>
                        </a:spcAft>
                      </a:pPr>
                      <a:r>
                        <a:rPr lang="en-US" sz="1800" b="1" i="0" u="none" strike="noStrike" dirty="0">
                          <a:solidFill>
                            <a:srgbClr val="000000"/>
                          </a:solidFill>
                          <a:effectLst/>
                          <a:latin typeface="Arial" charset="0"/>
                        </a:rPr>
                        <a:t>Partition</a:t>
                      </a:r>
                    </a:p>
                    <a:p>
                      <a:pPr rtl="0" fontAlgn="t">
                        <a:spcBef>
                          <a:spcPts val="0"/>
                        </a:spcBef>
                        <a:spcAft>
                          <a:spcPts val="0"/>
                        </a:spcAft>
                      </a:pPr>
                      <a:r>
                        <a:rPr lang="en-US" sz="1800" b="1" i="0" u="none" strike="noStrike" dirty="0">
                          <a:solidFill>
                            <a:srgbClr val="000000"/>
                          </a:solidFill>
                          <a:effectLst/>
                          <a:latin typeface="Arial" charset="0"/>
                        </a:rPr>
                        <a:t>(sub-partition)</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dirty="0">
                          <a:solidFill>
                            <a:srgbClr val="000000"/>
                          </a:solidFill>
                          <a:effectLst/>
                          <a:latin typeface="Arial" charset="0"/>
                        </a:rPr>
                        <a:t>Description</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a:solidFill>
                            <a:srgbClr val="000000"/>
                          </a:solidFill>
                          <a:effectLst/>
                          <a:latin typeface="Arial" charset="0"/>
                        </a:rPr>
                        <a:t># of nodes</a:t>
                      </a:r>
                      <a:endParaRPr lang="en-US" sz="1800" b="1">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dirty="0">
                          <a:solidFill>
                            <a:srgbClr val="000000"/>
                          </a:solidFill>
                          <a:effectLst/>
                          <a:latin typeface="Arial" charset="0"/>
                        </a:rPr>
                        <a:t>cores/node</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dirty="0">
                          <a:solidFill>
                            <a:srgbClr val="000000"/>
                          </a:solidFill>
                          <a:effectLst/>
                          <a:latin typeface="Arial" charset="0"/>
                        </a:rPr>
                        <a:t>GPUs/node</a:t>
                      </a:r>
                      <a:endParaRPr lang="en-US" sz="1800" b="1"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73670">
                <a:tc>
                  <a:txBody>
                    <a:bodyPr/>
                    <a:lstStyle/>
                    <a:p>
                      <a:pPr rtl="0" fontAlgn="t">
                        <a:spcBef>
                          <a:spcPts val="0"/>
                        </a:spcBef>
                        <a:spcAft>
                          <a:spcPts val="0"/>
                        </a:spcAft>
                      </a:pPr>
                      <a:r>
                        <a:rPr lang="en-US" sz="1800" b="0" i="0" u="none" strike="noStrike" dirty="0" err="1">
                          <a:solidFill>
                            <a:srgbClr val="000000"/>
                          </a:solidFill>
                          <a:effectLst/>
                          <a:latin typeface="Arial" charset="0"/>
                        </a:rPr>
                        <a:t>shas</a:t>
                      </a:r>
                      <a:endParaRPr lang="en-US" sz="1800" b="0" i="0" u="none" strike="noStrike" dirty="0">
                        <a:solidFill>
                          <a:srgbClr val="000000"/>
                        </a:solidFill>
                        <a:effectLst/>
                        <a:latin typeface="Arial" charset="0"/>
                      </a:endParaRPr>
                    </a:p>
                    <a:p>
                      <a:pPr rtl="0" fontAlgn="t">
                        <a:spcBef>
                          <a:spcPts val="0"/>
                        </a:spcBef>
                        <a:spcAft>
                          <a:spcPts val="0"/>
                        </a:spcAft>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shas</a:t>
                      </a:r>
                      <a:r>
                        <a:rPr lang="en-US" sz="1800" b="0" i="0" u="none" strike="noStrike" dirty="0">
                          <a:solidFill>
                            <a:srgbClr val="000000"/>
                          </a:solidFill>
                          <a:effectLst/>
                          <a:latin typeface="Arial" charset="0"/>
                        </a:rPr>
                        <a:t>-testing)</a:t>
                      </a:r>
                    </a:p>
                    <a:p>
                      <a:pPr rtl="0" fontAlgn="t">
                        <a:spcBef>
                          <a:spcPts val="0"/>
                        </a:spcBef>
                        <a:spcAft>
                          <a:spcPts val="0"/>
                        </a:spcAft>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shas</a:t>
                      </a:r>
                      <a:r>
                        <a:rPr lang="en-US" sz="1800" b="0" i="0" u="none" strike="noStrike" dirty="0">
                          <a:solidFill>
                            <a:srgbClr val="000000"/>
                          </a:solidFill>
                          <a:effectLst/>
                          <a:latin typeface="Arial" charset="0"/>
                        </a:rPr>
                        <a:t>-interactive)</a:t>
                      </a: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General Compute (Haswell)</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~450</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24</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0</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2629">
                <a:tc>
                  <a:txBody>
                    <a:bodyPr/>
                    <a:lstStyle/>
                    <a:p>
                      <a:pPr rtl="0" fontAlgn="t">
                        <a:spcBef>
                          <a:spcPts val="0"/>
                        </a:spcBef>
                        <a:spcAft>
                          <a:spcPts val="0"/>
                        </a:spcAft>
                      </a:pPr>
                      <a:r>
                        <a:rPr lang="en-US" sz="1800" b="0" i="0" u="none" strike="noStrike" dirty="0" err="1">
                          <a:solidFill>
                            <a:srgbClr val="000000"/>
                          </a:solidFill>
                          <a:effectLst/>
                          <a:latin typeface="Arial" charset="0"/>
                        </a:rPr>
                        <a:t>sgpu</a:t>
                      </a:r>
                      <a:endParaRPr lang="en-US" sz="1800" b="0" i="0" u="none" strike="noStrike" dirty="0">
                        <a:solidFill>
                          <a:srgbClr val="000000"/>
                        </a:solidFill>
                        <a:effectLst/>
                        <a:latin typeface="Arial" charset="0"/>
                      </a:endParaRPr>
                    </a:p>
                    <a:p>
                      <a:pPr marL="0" marR="0" lvl="0" indent="0" defTabSz="914400" rtl="0" eaLnBrk="1" fontAlgn="t"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sgpu</a:t>
                      </a:r>
                      <a:r>
                        <a:rPr lang="en-US" sz="1800" b="0" i="0" u="none" strike="noStrike" dirty="0">
                          <a:solidFill>
                            <a:srgbClr val="000000"/>
                          </a:solidFill>
                          <a:effectLst/>
                          <a:latin typeface="Arial" charset="0"/>
                        </a:rPr>
                        <a:t>-testing)</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GPU-enabled nodes</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11</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24</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effectively 4</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2629">
                <a:tc>
                  <a:txBody>
                    <a:bodyPr/>
                    <a:lstStyle/>
                    <a:p>
                      <a:pPr rtl="0" fontAlgn="t">
                        <a:spcBef>
                          <a:spcPts val="0"/>
                        </a:spcBef>
                        <a:spcAft>
                          <a:spcPts val="0"/>
                        </a:spcAft>
                      </a:pPr>
                      <a:r>
                        <a:rPr lang="en-US" sz="1800" b="0" i="0" u="none" strike="noStrike" dirty="0" err="1">
                          <a:solidFill>
                            <a:srgbClr val="000000"/>
                          </a:solidFill>
                          <a:effectLst/>
                          <a:latin typeface="Arial" charset="0"/>
                        </a:rPr>
                        <a:t>smem</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High-memory nodes</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5</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48</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charset="0"/>
                        </a:rPr>
                        <a:t>0</a:t>
                      </a:r>
                      <a:endParaRPr lang="en-US" sz="180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88104">
                <a:tc>
                  <a:txBody>
                    <a:bodyPr/>
                    <a:lstStyle/>
                    <a:p>
                      <a:pPr rtl="0" fontAlgn="t">
                        <a:spcBef>
                          <a:spcPts val="0"/>
                        </a:spcBef>
                        <a:spcAft>
                          <a:spcPts val="0"/>
                        </a:spcAft>
                      </a:pPr>
                      <a:r>
                        <a:rPr lang="en-US" sz="1800" b="0" i="0" u="none" strike="noStrike" dirty="0" err="1">
                          <a:solidFill>
                            <a:srgbClr val="000000"/>
                          </a:solidFill>
                          <a:effectLst/>
                          <a:latin typeface="Arial" charset="0"/>
                        </a:rPr>
                        <a:t>sknl</a:t>
                      </a:r>
                      <a:endParaRPr lang="en-US" sz="1800" b="0" i="0" u="none" strike="noStrike" dirty="0">
                        <a:solidFill>
                          <a:srgbClr val="000000"/>
                        </a:solidFill>
                        <a:effectLst/>
                        <a:latin typeface="Arial" charset="0"/>
                      </a:endParaRPr>
                    </a:p>
                    <a:p>
                      <a:pPr marL="0" marR="0" lvl="0" indent="0" defTabSz="914400" rtl="0" eaLnBrk="1" fontAlgn="t"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charset="0"/>
                        </a:rPr>
                        <a:t>(</a:t>
                      </a:r>
                      <a:r>
                        <a:rPr lang="en-US" sz="1800" b="0" i="0" u="none" strike="noStrike" dirty="0" err="1">
                          <a:solidFill>
                            <a:srgbClr val="000000"/>
                          </a:solidFill>
                          <a:effectLst/>
                          <a:latin typeface="Arial" charset="0"/>
                        </a:rPr>
                        <a:t>sknl</a:t>
                      </a:r>
                      <a:r>
                        <a:rPr lang="en-US" sz="1800" b="0" i="0" u="none" strike="noStrike" dirty="0">
                          <a:solidFill>
                            <a:srgbClr val="000000"/>
                          </a:solidFill>
                          <a:effectLst/>
                          <a:latin typeface="Arial" charset="0"/>
                        </a:rPr>
                        <a:t>-testing)</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Phi (Knights Landing) nodes</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20</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68</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charset="0"/>
                        </a:rPr>
                        <a:t>0</a:t>
                      </a:r>
                      <a:endParaRPr lang="en-US" sz="1800" dirty="0">
                        <a:effectLst/>
                      </a:endParaRPr>
                    </a:p>
                  </a:txBody>
                  <a:tcPr marL="43110" marR="43110" marT="43110" marB="4311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Title 2">
            <a:extLst>
              <a:ext uri="{FF2B5EF4-FFF2-40B4-BE49-F238E27FC236}">
                <a16:creationId xmlns:a16="http://schemas.microsoft.com/office/drawing/2014/main" id="{2DF67C34-DE5C-1F49-B319-7C3BA401D05A}"/>
              </a:ext>
            </a:extLst>
          </p:cNvPr>
          <p:cNvSpPr>
            <a:spLocks noGrp="1"/>
          </p:cNvSpPr>
          <p:nvPr>
            <p:ph type="title"/>
          </p:nvPr>
        </p:nvSpPr>
        <p:spPr>
          <a:xfrm>
            <a:off x="244699" y="30271"/>
            <a:ext cx="11616743" cy="1325563"/>
          </a:xfrm>
        </p:spPr>
        <p:txBody>
          <a:bodyPr/>
          <a:lstStyle/>
          <a:p>
            <a:r>
              <a:rPr lang="en-US" dirty="0"/>
              <a:t>Available Partitions (--partition)</a:t>
            </a:r>
          </a:p>
        </p:txBody>
      </p:sp>
      <p:sp>
        <p:nvSpPr>
          <p:cNvPr id="2" name="Date Placeholder 1">
            <a:extLst>
              <a:ext uri="{FF2B5EF4-FFF2-40B4-BE49-F238E27FC236}">
                <a16:creationId xmlns:a16="http://schemas.microsoft.com/office/drawing/2014/main" id="{4FBA2D2E-BC5A-8D4D-997A-4630116314D6}"/>
              </a:ext>
            </a:extLst>
          </p:cNvPr>
          <p:cNvSpPr>
            <a:spLocks noGrp="1"/>
          </p:cNvSpPr>
          <p:nvPr>
            <p:ph type="dt" sz="half" idx="10"/>
          </p:nvPr>
        </p:nvSpPr>
        <p:spPr/>
        <p:txBody>
          <a:bodyPr/>
          <a:lstStyle/>
          <a:p>
            <a:fld id="{25E65980-49FF-474D-9DF8-E38D2DDADD61}" type="datetime1">
              <a:rPr lang="en-US" smtClean="0"/>
              <a:t>10/15/18</a:t>
            </a:fld>
            <a:endParaRPr lang="en-US"/>
          </a:p>
        </p:txBody>
      </p:sp>
      <p:sp>
        <p:nvSpPr>
          <p:cNvPr id="3" name="Footer Placeholder 2">
            <a:extLst>
              <a:ext uri="{FF2B5EF4-FFF2-40B4-BE49-F238E27FC236}">
                <a16:creationId xmlns:a16="http://schemas.microsoft.com/office/drawing/2014/main" id="{2010108C-160C-5240-A68F-AD0675FD6E40}"/>
              </a:ext>
            </a:extLst>
          </p:cNvPr>
          <p:cNvSpPr>
            <a:spLocks noGrp="1"/>
          </p:cNvSpPr>
          <p:nvPr>
            <p:ph type="ftr" sz="quarter" idx="11"/>
          </p:nvPr>
        </p:nvSpPr>
        <p:spPr/>
        <p:txBody>
          <a:bodyPr/>
          <a:lstStyle/>
          <a:p>
            <a:r>
              <a:rPr lang="en-US"/>
              <a:t>Job Submission and Load Balancer</a:t>
            </a:r>
          </a:p>
        </p:txBody>
      </p:sp>
      <p:sp>
        <p:nvSpPr>
          <p:cNvPr id="4" name="Slide Number Placeholder 3">
            <a:extLst>
              <a:ext uri="{FF2B5EF4-FFF2-40B4-BE49-F238E27FC236}">
                <a16:creationId xmlns:a16="http://schemas.microsoft.com/office/drawing/2014/main" id="{CE378EA2-5B32-9146-9D5C-175D98B4C128}"/>
              </a:ext>
            </a:extLst>
          </p:cNvPr>
          <p:cNvSpPr>
            <a:spLocks noGrp="1"/>
          </p:cNvSpPr>
          <p:nvPr>
            <p:ph type="sldNum" sz="quarter" idx="12"/>
          </p:nvPr>
        </p:nvSpPr>
        <p:spPr/>
        <p:txBody>
          <a:bodyPr/>
          <a:lstStyle/>
          <a:p>
            <a:fld id="{DD321DBF-325B-3546-BAAF-4F6E3B3181FF}" type="slidenum">
              <a:rPr lang="en-US" smtClean="0"/>
              <a:t>9</a:t>
            </a:fld>
            <a:endParaRPr lang="en-US"/>
          </a:p>
        </p:txBody>
      </p:sp>
    </p:spTree>
    <p:extLst>
      <p:ext uri="{BB962C8B-B14F-4D97-AF65-F5344CB8AC3E}">
        <p14:creationId xmlns:p14="http://schemas.microsoft.com/office/powerpoint/2010/main" val="226461597"/>
      </p:ext>
    </p:extLst>
  </p:cSld>
  <p:clrMapOvr>
    <a:masterClrMapping/>
  </p:clrMapOvr>
  <p:transition>
    <p:cu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PC_MOOC_how_to_parallelize" id="{D2326368-328F-9E45-8FB4-8AD806A8553D}" vid="{ECCED491-CD2D-4C49-A7F2-B2207E5FFC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5646</TotalTime>
  <Words>1744</Words>
  <Application>Microsoft Macintosh PowerPoint</Application>
  <PresentationFormat>Widescreen</PresentationFormat>
  <Paragraphs>436</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Black</vt:lpstr>
      <vt:lpstr>Calibri</vt:lpstr>
      <vt:lpstr>Courier</vt:lpstr>
      <vt:lpstr>Courier New</vt:lpstr>
      <vt:lpstr>Tahoma</vt:lpstr>
      <vt:lpstr>Times New Roman</vt:lpstr>
      <vt:lpstr>Office Theme</vt:lpstr>
      <vt:lpstr>HPC Job Submission and Load Balancing </vt:lpstr>
      <vt:lpstr>Outline</vt:lpstr>
      <vt:lpstr>Hardware: Summit Supercomputer</vt:lpstr>
      <vt:lpstr>Additional Types of Summit Compute Nodes</vt:lpstr>
      <vt:lpstr>RC Access: Logging in</vt:lpstr>
      <vt:lpstr>Working on RC Resources</vt:lpstr>
      <vt:lpstr>Useful Slurm Commands: sbatch</vt:lpstr>
      <vt:lpstr>SBATCH Options</vt:lpstr>
      <vt:lpstr>Available Partitions (--partition)</vt:lpstr>
      <vt:lpstr>Quality of Service (--qos)</vt:lpstr>
      <vt:lpstr>Practice Job Submission Examples</vt:lpstr>
      <vt:lpstr>Submit Your First Job!</vt:lpstr>
      <vt:lpstr>submit_hostname.sh</vt:lpstr>
      <vt:lpstr>Running the job script</vt:lpstr>
      <vt:lpstr>Your turn</vt:lpstr>
      <vt:lpstr>Submit_sleep.sh</vt:lpstr>
      <vt:lpstr>Running an external program</vt:lpstr>
      <vt:lpstr>Running the job script</vt:lpstr>
      <vt:lpstr>submit_matlab.sh</vt:lpstr>
      <vt:lpstr>Your turn</vt:lpstr>
      <vt:lpstr>Solution: submit_R.sh</vt:lpstr>
      <vt:lpstr>Solution: R_program.R</vt:lpstr>
      <vt:lpstr>Running an external program as an mpi job</vt:lpstr>
      <vt:lpstr>submit_python_mpi.sh</vt:lpstr>
      <vt:lpstr>Interactive jobs</vt:lpstr>
      <vt:lpstr>Running an interactive job</vt:lpstr>
      <vt:lpstr>CURC Load Balancer</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Shelley Knuth</dc:creator>
  <cp:lastModifiedBy>Shelley Knuth</cp:lastModifiedBy>
  <cp:revision>30</cp:revision>
  <dcterms:created xsi:type="dcterms:W3CDTF">2018-10-11T20:34:51Z</dcterms:created>
  <dcterms:modified xsi:type="dcterms:W3CDTF">2018-10-15T18:44:39Z</dcterms:modified>
</cp:coreProperties>
</file>