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57" r:id="rId4"/>
    <p:sldId id="258" r:id="rId5"/>
    <p:sldId id="260" r:id="rId6"/>
    <p:sldId id="278" r:id="rId7"/>
    <p:sldId id="261" r:id="rId8"/>
    <p:sldId id="279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82" r:id="rId17"/>
    <p:sldId id="268" r:id="rId18"/>
    <p:sldId id="283" r:id="rId19"/>
    <p:sldId id="269" r:id="rId20"/>
    <p:sldId id="284" r:id="rId21"/>
    <p:sldId id="270" r:id="rId22"/>
    <p:sldId id="271" r:id="rId23"/>
    <p:sldId id="281" r:id="rId24"/>
    <p:sldId id="272" r:id="rId25"/>
    <p:sldId id="273" r:id="rId26"/>
    <p:sldId id="285" r:id="rId27"/>
    <p:sldId id="286" r:id="rId28"/>
    <p:sldId id="274" r:id="rId29"/>
    <p:sldId id="275" r:id="rId3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674"/>
  </p:normalViewPr>
  <p:slideViewPr>
    <p:cSldViewPr>
      <p:cViewPr varScale="1">
        <p:scale>
          <a:sx n="245" d="100"/>
          <a:sy n="245" d="100"/>
        </p:scale>
        <p:origin x="24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860B-90DA-7E4A-AC4C-51F70EA0A13C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FFDA5-C949-0B40-839A-B691249B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February </a:t>
            </a:r>
            <a:r>
              <a:rPr spc="-10" dirty="0"/>
              <a:t>12,</a:t>
            </a:r>
            <a:r>
              <a:rPr spc="55" dirty="0"/>
              <a:t> </a:t>
            </a:r>
            <a:r>
              <a:rPr spc="-20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0"/>
              <a:t>Introduction to Shell Programming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75E4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675E4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675E4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February </a:t>
            </a:r>
            <a:r>
              <a:rPr spc="-10" dirty="0"/>
              <a:t>12,</a:t>
            </a:r>
            <a:r>
              <a:rPr spc="55" dirty="0"/>
              <a:t> </a:t>
            </a:r>
            <a:r>
              <a:rPr spc="-20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0"/>
              <a:t>Introduction to Shell Programming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98" y="3288301"/>
            <a:ext cx="131445" cy="137160"/>
          </a:xfrm>
        </p:spPr>
        <p:txBody>
          <a:bodyPr lIns="0" tIns="0" rIns="0" bIns="0"/>
          <a:lstStyle>
            <a:lvl1pPr>
              <a:defRPr sz="600" b="0" i="0">
                <a:solidFill>
                  <a:srgbClr val="675E4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675E4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February </a:t>
            </a:r>
            <a:r>
              <a:rPr spc="-10" dirty="0"/>
              <a:t>12,</a:t>
            </a:r>
            <a:r>
              <a:rPr spc="55" dirty="0"/>
              <a:t> </a:t>
            </a:r>
            <a:r>
              <a:rPr spc="-20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0"/>
              <a:t>Introduction to Shell Programming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75E4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675E4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February </a:t>
            </a:r>
            <a:r>
              <a:rPr spc="-10" dirty="0"/>
              <a:t>12,</a:t>
            </a:r>
            <a:r>
              <a:rPr spc="55" dirty="0"/>
              <a:t> </a:t>
            </a:r>
            <a:r>
              <a:rPr spc="-20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0"/>
              <a:t>Introduction to Shell Programming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75E4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February </a:t>
            </a:r>
            <a:r>
              <a:rPr spc="-10" dirty="0"/>
              <a:t>12,</a:t>
            </a:r>
            <a:r>
              <a:rPr spc="55" dirty="0"/>
              <a:t> </a:t>
            </a:r>
            <a:r>
              <a:rPr spc="-20"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0"/>
              <a:t>Introduction to Shell Programming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75E4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50" y="73825"/>
            <a:ext cx="153733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675E4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345" y="614845"/>
            <a:ext cx="3915409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675E4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0701" y="3288301"/>
            <a:ext cx="63309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February </a:t>
            </a:r>
            <a:r>
              <a:rPr spc="-10" dirty="0"/>
              <a:t>12,</a:t>
            </a:r>
            <a:r>
              <a:rPr spc="55" dirty="0"/>
              <a:t> </a:t>
            </a:r>
            <a:r>
              <a:rPr spc="-20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4189" y="3288301"/>
            <a:ext cx="120459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9A3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0"/>
              <a:t>Introduction to Shell Programming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05453" y="3288301"/>
            <a:ext cx="13144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675E4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.colorado.edu/" TargetMode="External"/><Relationship Id="rId7" Type="http://schemas.openxmlformats.org/officeDocument/2006/relationships/hyperlink" Target="https://github.com/ResearchComputing/HPC_short_course_summer_2018" TargetMode="External"/><Relationship Id="rId2" Type="http://schemas.openxmlformats.org/officeDocument/2006/relationships/hyperlink" Target="mailto:andrew.monaghan@Colorado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computing.github.io/meetup_spring_2015/pdfs/Shell_Programming.pdf" TargetMode="Externa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kluyver/bash_kernel" TargetMode="External"/><Relationship Id="rId5" Type="http://schemas.openxmlformats.org/officeDocument/2006/relationships/hyperlink" Target="https://www.shell-tips.com/2010/06/14/performing-math-calculation-in-bash/" TargetMode="External"/><Relationship Id="rId4" Type="http://schemas.openxmlformats.org/officeDocument/2006/relationships/hyperlink" Target="http://tldp.org/HOWTO/Bash-Prog-Intro-HOWT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3698" y="434975"/>
            <a:ext cx="4516402" cy="39485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spc="-114" dirty="0"/>
              <a:t>Introduction </a:t>
            </a:r>
            <a:r>
              <a:rPr spc="-75" dirty="0"/>
              <a:t>to </a:t>
            </a:r>
            <a:r>
              <a:rPr lang="en-US" spc="-75" dirty="0"/>
              <a:t>Bash </a:t>
            </a:r>
            <a:r>
              <a:rPr spc="-105" dirty="0"/>
              <a:t>Shell </a:t>
            </a:r>
            <a:r>
              <a:rPr lang="en-US" spc="-125" dirty="0"/>
              <a:t>Scripting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1132202"/>
            <a:ext cx="2408894" cy="4687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A9A37D"/>
                </a:solidFill>
                <a:latin typeface="Tahoma"/>
                <a:cs typeface="Tahoma"/>
              </a:rPr>
              <a:t>Andrew Monaghan</a:t>
            </a:r>
          </a:p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900" i="1" spc="-10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  <a:hlinkClick r:id="rId2"/>
              </a:rPr>
              <a:t>andrew.monaghan@colorado.edu</a:t>
            </a:r>
            <a:endParaRPr lang="en-US" sz="900" i="1" spc="-1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900" i="1" spc="-10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  <a:hlinkClick r:id="rId3"/>
              </a:rPr>
              <a:t>https://www.rc.colorado.edu</a:t>
            </a:r>
            <a:endParaRPr lang="en-US" sz="900" i="1" spc="-1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1" name="Shape 87">
            <a:extLst>
              <a:ext uri="{FF2B5EF4-FFF2-40B4-BE49-F238E27FC236}">
                <a16:creationId xmlns:a16="http://schemas.microsoft.com/office/drawing/2014/main" id="{98D52AB7-1795-7145-B7B3-1BA7B96295B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62198-AF00-3B49-838B-5512EEE47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BFF423-7F25-C448-9119-AE88F303C5CE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64B6349-97FB-7D4C-8CB2-58850CA19E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</a:t>
            </a:fld>
            <a:endParaRPr lang="en-US" spc="-20" dirty="0"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EE09EE2-D8EE-754E-8A32-715788A463C0}"/>
              </a:ext>
            </a:extLst>
          </p:cNvPr>
          <p:cNvSpPr txBox="1"/>
          <p:nvPr/>
        </p:nvSpPr>
        <p:spPr>
          <a:xfrm>
            <a:off x="1695450" y="2978839"/>
            <a:ext cx="28384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" i="1" spc="-25" dirty="0">
                <a:solidFill>
                  <a:srgbClr val="999999"/>
                </a:solidFill>
                <a:latin typeface="Tahoma"/>
                <a:cs typeface="Tahoma"/>
              </a:rPr>
              <a:t>Adapted from a </a:t>
            </a:r>
            <a:r>
              <a:rPr lang="en-US" sz="800" i="1" spc="-25" dirty="0">
                <a:solidFill>
                  <a:srgbClr val="999999"/>
                </a:solidFill>
                <a:latin typeface="Tahoma"/>
                <a:cs typeface="Tahoma"/>
                <a:hlinkClick r:id="rId6"/>
              </a:rPr>
              <a:t>presentation</a:t>
            </a:r>
            <a:r>
              <a:rPr lang="en-US" sz="800" i="1" spc="-25" dirty="0">
                <a:solidFill>
                  <a:srgbClr val="999999"/>
                </a:solidFill>
                <a:latin typeface="Tahoma"/>
                <a:cs typeface="Tahoma"/>
              </a:rPr>
              <a:t> by Tim Brown, RC , 12 Feb 2015</a:t>
            </a:r>
            <a:endParaRPr sz="800" i="1" dirty="0">
              <a:latin typeface="Courier New"/>
              <a:cs typeface="Courier New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C1345133-ED04-A146-A4A2-6CFB7ABECB3D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1AF79EE-4DC8-0D42-9A1A-AD2B328B558E}"/>
              </a:ext>
            </a:extLst>
          </p:cNvPr>
          <p:cNvSpPr txBox="1"/>
          <p:nvPr/>
        </p:nvSpPr>
        <p:spPr>
          <a:xfrm>
            <a:off x="323850" y="1958975"/>
            <a:ext cx="3886200" cy="31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A9A37D"/>
                </a:solidFill>
                <a:latin typeface="Tahoma"/>
                <a:cs typeface="Tahoma"/>
              </a:rPr>
              <a:t>Download the slides and examples for this tutorial as follows:</a:t>
            </a:r>
          </a:p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900" spc="-1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$ git clone https://github.com/monaghaa/Tahani</a:t>
            </a:r>
            <a:endParaRPr lang="en-US" sz="900" spc="-1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2873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5" dirty="0"/>
              <a:t>Command</a:t>
            </a:r>
            <a:r>
              <a:rPr spc="-20" dirty="0"/>
              <a:t> </a:t>
            </a:r>
            <a:r>
              <a:rPr spc="-90" dirty="0"/>
              <a:t>Substitution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958608"/>
            <a:ext cx="3787775" cy="1414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Georgia"/>
                <a:cs typeface="Georgia"/>
              </a:rPr>
              <a:t>Command </a:t>
            </a:r>
            <a:r>
              <a:rPr sz="1100" spc="-15" dirty="0">
                <a:latin typeface="Georgia"/>
                <a:cs typeface="Georgia"/>
              </a:rPr>
              <a:t>substitution </a:t>
            </a:r>
            <a:r>
              <a:rPr sz="1100" spc="-30" dirty="0">
                <a:latin typeface="Georgia"/>
                <a:cs typeface="Georgia"/>
              </a:rPr>
              <a:t>allows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10" dirty="0">
                <a:latin typeface="Georgia"/>
                <a:cs typeface="Georgia"/>
              </a:rPr>
              <a:t>output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20" dirty="0">
                <a:latin typeface="Georgia"/>
                <a:cs typeface="Georgia"/>
              </a:rPr>
              <a:t>be  </a:t>
            </a:r>
            <a:r>
              <a:rPr sz="1100" spc="-15" dirty="0">
                <a:latin typeface="Georgia"/>
                <a:cs typeface="Georgia"/>
              </a:rPr>
              <a:t>substituted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25" dirty="0">
                <a:latin typeface="Georgia"/>
                <a:cs typeface="Georgia"/>
              </a:rPr>
              <a:t>place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40" dirty="0">
                <a:latin typeface="Georgia"/>
                <a:cs typeface="Georgia"/>
              </a:rPr>
              <a:t>command name</a:t>
            </a:r>
            <a:r>
              <a:rPr sz="1100" spc="15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itself.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35" dirty="0">
                <a:latin typeface="Georgia"/>
                <a:cs typeface="Georgia"/>
              </a:rPr>
              <a:t>By </a:t>
            </a:r>
            <a:r>
              <a:rPr sz="1100" spc="-35" dirty="0">
                <a:latin typeface="Georgia"/>
                <a:cs typeface="Georgia"/>
              </a:rPr>
              <a:t>enclosing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10" dirty="0">
                <a:latin typeface="Georgia"/>
                <a:cs typeface="Georgia"/>
              </a:rPr>
              <a:t>with</a:t>
            </a:r>
            <a:r>
              <a:rPr sz="1100" spc="-110" dirty="0">
                <a:latin typeface="Georgia"/>
                <a:cs typeface="Georgia"/>
              </a:rPr>
              <a:t> </a:t>
            </a:r>
            <a:r>
              <a:rPr sz="1100" spc="-70" dirty="0">
                <a:latin typeface="Courier New"/>
                <a:cs typeface="Courier New"/>
              </a:rPr>
              <a:t>$()</a:t>
            </a:r>
            <a:r>
              <a:rPr sz="1100" spc="-70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4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10" dirty="0">
                <a:latin typeface="Georgia"/>
                <a:cs typeface="Georgia"/>
              </a:rPr>
              <a:t>Legacy </a:t>
            </a:r>
            <a:r>
              <a:rPr sz="1100" spc="-5" dirty="0">
                <a:latin typeface="Georgia"/>
                <a:cs typeface="Georgia"/>
              </a:rPr>
              <a:t>syntax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30" dirty="0">
                <a:latin typeface="Georgia"/>
                <a:cs typeface="Georgia"/>
              </a:rPr>
              <a:t>using </a:t>
            </a:r>
            <a:r>
              <a:rPr sz="1100" spc="-20" dirty="0">
                <a:latin typeface="Georgia"/>
                <a:cs typeface="Georgia"/>
              </a:rPr>
              <a:t>backticks</a:t>
            </a:r>
            <a:r>
              <a:rPr sz="1100" spc="150" dirty="0">
                <a:latin typeface="Georgia"/>
                <a:cs typeface="Georgia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``</a:t>
            </a:r>
            <a:r>
              <a:rPr sz="1100" spc="-60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NOW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$(</a:t>
            </a:r>
            <a:r>
              <a:rPr sz="1100" spc="-90" dirty="0">
                <a:latin typeface="Courier New"/>
                <a:cs typeface="Courier New"/>
              </a:rPr>
              <a:t>date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+%Y-%m-%d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2700" marR="2966720">
              <a:lnSpc>
                <a:spcPct val="102600"/>
              </a:lnSpc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17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$NOW  </a:t>
            </a:r>
            <a:r>
              <a:rPr sz="1100" spc="-90" dirty="0">
                <a:latin typeface="Courier New"/>
                <a:cs typeface="Courier New"/>
              </a:rPr>
              <a:t>2015-02-11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8790A-D3D8-1040-978C-75202940D5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10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9D49198E-C7FE-094C-A990-8ECA53BAA95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55EEA1-6CF8-ED4F-AF00-23C767826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99777D-5FAC-544C-9774-94EB70DDEE15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AB05B8C5-898B-AD4A-81F5-78D25CCAAD99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3000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hello.sh</a:t>
            </a:r>
            <a:r>
              <a:rPr lang="en-US" sz="1600" spc="-30" baseline="6944" dirty="0">
                <a:solidFill>
                  <a:srgbClr val="FF0000"/>
                </a:solidFill>
                <a:latin typeface="Lucida Sans Unicode"/>
                <a:cs typeface="Lucida Sans Unicode"/>
              </a:rPr>
              <a:t> and </a:t>
            </a: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hello_world.txt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11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1143952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26695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Arithmetic</a:t>
            </a:r>
            <a:r>
              <a:rPr spc="-25" dirty="0"/>
              <a:t> </a:t>
            </a:r>
            <a:r>
              <a:rPr spc="-130" dirty="0"/>
              <a:t>Expansion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694401"/>
            <a:ext cx="3773804" cy="22022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Georgia"/>
                <a:cs typeface="Georgia"/>
              </a:rPr>
              <a:t>Arithmetic </a:t>
            </a:r>
            <a:r>
              <a:rPr sz="1100" spc="-30" dirty="0">
                <a:latin typeface="Georgia"/>
                <a:cs typeface="Georgia"/>
              </a:rPr>
              <a:t>expansion provides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45" dirty="0">
                <a:latin typeface="Georgia"/>
                <a:cs typeface="Georgia"/>
              </a:rPr>
              <a:t>mechanism </a:t>
            </a:r>
            <a:r>
              <a:rPr sz="1100" spc="-35" dirty="0">
                <a:latin typeface="Georgia"/>
                <a:cs typeface="Georgia"/>
              </a:rPr>
              <a:t>for </a:t>
            </a:r>
            <a:r>
              <a:rPr sz="1100" spc="-20" dirty="0">
                <a:latin typeface="Georgia"/>
                <a:cs typeface="Georgia"/>
              </a:rPr>
              <a:t>evaluating </a:t>
            </a:r>
            <a:r>
              <a:rPr sz="1100" spc="-30" dirty="0">
                <a:latin typeface="Georgia"/>
                <a:cs typeface="Georgia"/>
              </a:rPr>
              <a:t>an  </a:t>
            </a:r>
            <a:r>
              <a:rPr sz="1100" spc="-15" dirty="0">
                <a:latin typeface="Georgia"/>
                <a:cs typeface="Georgia"/>
              </a:rPr>
              <a:t>arithmetic </a:t>
            </a:r>
            <a:r>
              <a:rPr sz="1100" spc="-35" dirty="0">
                <a:latin typeface="Georgia"/>
                <a:cs typeface="Georgia"/>
              </a:rPr>
              <a:t>expression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10" dirty="0">
                <a:latin typeface="Georgia"/>
                <a:cs typeface="Georgia"/>
              </a:rPr>
              <a:t>substituting its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value.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4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35" dirty="0">
                <a:latin typeface="Georgia"/>
                <a:cs typeface="Georgia"/>
              </a:rPr>
              <a:t>By </a:t>
            </a:r>
            <a:r>
              <a:rPr sz="1100" spc="-35" dirty="0">
                <a:latin typeface="Georgia"/>
                <a:cs typeface="Georgia"/>
              </a:rPr>
              <a:t>enclosing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10" dirty="0">
                <a:latin typeface="Georgia"/>
                <a:cs typeface="Georgia"/>
              </a:rPr>
              <a:t>with </a:t>
            </a:r>
            <a:r>
              <a:rPr sz="1100" spc="-90" dirty="0">
                <a:latin typeface="Courier New"/>
                <a:cs typeface="Courier New"/>
              </a:rPr>
              <a:t>$((</a:t>
            </a:r>
            <a:r>
              <a:rPr sz="1100" spc="-44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))</a:t>
            </a:r>
            <a:r>
              <a:rPr sz="1100" spc="-60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sqr_two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$((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2 * 2</a:t>
            </a:r>
            <a:r>
              <a:rPr sz="11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))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sqr_two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</a:t>
            </a:r>
            <a:r>
              <a:rPr sz="1100" spc="-95" dirty="0">
                <a:solidFill>
                  <a:srgbClr val="19167C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4</a:t>
            </a:r>
            <a:endParaRPr sz="1100" dirty="0">
              <a:latin typeface="Courier New"/>
              <a:cs typeface="Courier New"/>
            </a:endParaRPr>
          </a:p>
          <a:p>
            <a:pPr marL="12700" marR="106045">
              <a:lnSpc>
                <a:spcPct val="102699"/>
              </a:lnSpc>
              <a:spcBef>
                <a:spcPts val="595"/>
              </a:spcBef>
            </a:pPr>
            <a:r>
              <a:rPr sz="1100" spc="-15" dirty="0">
                <a:latin typeface="Georgia"/>
                <a:cs typeface="Georgia"/>
              </a:rPr>
              <a:t>Note</a:t>
            </a:r>
            <a:r>
              <a:rPr lang="en-US" sz="1100" spc="-15" dirty="0">
                <a:latin typeface="Georgia"/>
                <a:cs typeface="Georgia"/>
              </a:rPr>
              <a:t> that </a:t>
            </a:r>
            <a:r>
              <a:rPr sz="1100" spc="-10" dirty="0">
                <a:latin typeface="Georgia"/>
                <a:cs typeface="Georgia"/>
              </a:rPr>
              <a:t>Bash </a:t>
            </a:r>
            <a:r>
              <a:rPr sz="1100" spc="-20" dirty="0">
                <a:latin typeface="Georgia"/>
                <a:cs typeface="Georgia"/>
              </a:rPr>
              <a:t>only </a:t>
            </a:r>
            <a:r>
              <a:rPr sz="1100" spc="-40" dirty="0">
                <a:latin typeface="Georgia"/>
                <a:cs typeface="Georgia"/>
              </a:rPr>
              <a:t>does </a:t>
            </a:r>
            <a:r>
              <a:rPr lang="en-US" sz="1100" spc="-10" dirty="0">
                <a:latin typeface="Georgia"/>
                <a:cs typeface="Georgia"/>
              </a:rPr>
              <a:t>integer math by default, however it is easy to do floating point math with ‘</a:t>
            </a:r>
            <a:r>
              <a:rPr lang="en-US" sz="1100" spc="-10" dirty="0" err="1">
                <a:latin typeface="Georgia"/>
                <a:cs typeface="Georgia"/>
              </a:rPr>
              <a:t>bc</a:t>
            </a:r>
            <a:r>
              <a:rPr lang="en-US" sz="1100" spc="-10" dirty="0">
                <a:latin typeface="Georgia"/>
                <a:cs typeface="Georgia"/>
              </a:rPr>
              <a:t>’….</a:t>
            </a:r>
          </a:p>
          <a:p>
            <a:pPr marL="12700" marR="106045">
              <a:lnSpc>
                <a:spcPct val="102699"/>
              </a:lnSpc>
              <a:spcBef>
                <a:spcPts val="595"/>
              </a:spcBef>
            </a:pPr>
            <a:endParaRPr lang="en-US" sz="1100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lang="en-US"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lang="en-US"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“5.6/9.4” | </a:t>
            </a:r>
            <a:r>
              <a:rPr lang="en-US" sz="1100" b="1" spc="-90" dirty="0" err="1">
                <a:solidFill>
                  <a:srgbClr val="BA6687"/>
                </a:solidFill>
                <a:latin typeface="Courier New"/>
                <a:cs typeface="Courier New"/>
              </a:rPr>
              <a:t>bc</a:t>
            </a:r>
            <a:r>
              <a:rPr lang="en-US"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 -l</a:t>
            </a:r>
            <a:endParaRPr lang="en-US"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90" dirty="0">
                <a:solidFill>
                  <a:srgbClr val="19167C"/>
                </a:solidFill>
                <a:latin typeface="Courier New"/>
                <a:cs typeface="Courier New"/>
              </a:rPr>
              <a:t>$</a:t>
            </a:r>
            <a:r>
              <a:rPr lang="en-US" sz="1100" spc="-95" dirty="0">
                <a:solidFill>
                  <a:srgbClr val="19167C"/>
                </a:solidFill>
                <a:latin typeface="Courier New"/>
                <a:cs typeface="Courier New"/>
              </a:rPr>
              <a:t> </a:t>
            </a:r>
            <a:r>
              <a:rPr lang="en-US" sz="1100" spc="-90" dirty="0">
                <a:latin typeface="Courier New"/>
                <a:cs typeface="Courier New"/>
              </a:rPr>
              <a:t>.59574468085106382978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44313A1-D235-8645-90F1-2B6D46912B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12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9C446111-D12E-D648-BEBC-2726DAC67CA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908076-9B9C-0540-A523-F0C9005F2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B6749C-43B5-4E4C-A8EA-A076DC821E48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485E15C2-B184-AC40-9F82-75D1086DBC8C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8483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Tests</a:t>
            </a:r>
            <a:r>
              <a:rPr spc="-75" dirty="0"/>
              <a:t> </a:t>
            </a:r>
            <a:r>
              <a:rPr spc="-27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445411"/>
            <a:ext cx="3785235" cy="21113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20" dirty="0">
                <a:latin typeface="Georgia"/>
                <a:cs typeface="Georgia"/>
              </a:rPr>
              <a:t>Conditions </a:t>
            </a:r>
            <a:r>
              <a:rPr sz="1100" spc="-30" dirty="0">
                <a:latin typeface="Georgia"/>
                <a:cs typeface="Georgia"/>
              </a:rPr>
              <a:t>are </a:t>
            </a:r>
            <a:r>
              <a:rPr sz="1100" spc="-20" dirty="0">
                <a:latin typeface="Georgia"/>
                <a:cs typeface="Georgia"/>
              </a:rPr>
              <a:t>evaluated </a:t>
            </a:r>
            <a:r>
              <a:rPr sz="1100" spc="-35" dirty="0">
                <a:latin typeface="Georgia"/>
                <a:cs typeface="Georgia"/>
              </a:rPr>
              <a:t>between </a:t>
            </a:r>
            <a:r>
              <a:rPr sz="1100" spc="-90" dirty="0">
                <a:latin typeface="Courier New"/>
                <a:cs typeface="Courier New"/>
              </a:rPr>
              <a:t>[ ] </a:t>
            </a:r>
            <a:r>
              <a:rPr sz="1100" spc="-40" dirty="0">
                <a:latin typeface="Georgia"/>
                <a:cs typeface="Georgia"/>
              </a:rPr>
              <a:t>or </a:t>
            </a:r>
            <a:r>
              <a:rPr sz="1100" spc="-15" dirty="0">
                <a:latin typeface="Georgia"/>
                <a:cs typeface="Georgia"/>
              </a:rPr>
              <a:t>after the </a:t>
            </a:r>
            <a:r>
              <a:rPr sz="1100" spc="-90" dirty="0">
                <a:latin typeface="Courier New"/>
                <a:cs typeface="Courier New"/>
              </a:rPr>
              <a:t>test</a:t>
            </a:r>
            <a:r>
              <a:rPr sz="1100" spc="-305" dirty="0">
                <a:latin typeface="Courier New"/>
                <a:cs typeface="Courier New"/>
              </a:rPr>
              <a:t> </a:t>
            </a:r>
            <a:r>
              <a:rPr sz="1100" spc="-30" dirty="0">
                <a:latin typeface="Georgia"/>
                <a:cs typeface="Georgia"/>
              </a:rPr>
              <a:t>word.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10" dirty="0">
                <a:latin typeface="Georgia"/>
                <a:cs typeface="Georgia"/>
              </a:rPr>
              <a:t>File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comparisons</a:t>
            </a:r>
            <a:endParaRPr sz="1100" dirty="0">
              <a:latin typeface="Georgia"/>
              <a:cs typeface="Georgia"/>
            </a:endParaRPr>
          </a:p>
          <a:p>
            <a:pPr marL="429259">
              <a:lnSpc>
                <a:spcPts val="1200"/>
              </a:lnSpc>
              <a:spcBef>
                <a:spcPts val="170"/>
              </a:spcBef>
              <a:tabLst>
                <a:tab pos="1328420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7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Georgia"/>
                <a:cs typeface="Georgia"/>
              </a:rPr>
              <a:t>Exists	</a:t>
            </a:r>
            <a:r>
              <a:rPr sz="1000" spc="-80" dirty="0">
                <a:latin typeface="Courier New"/>
                <a:cs typeface="Courier New"/>
              </a:rPr>
              <a:t>[ -f file</a:t>
            </a:r>
            <a:r>
              <a:rPr sz="1000" spc="-16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195"/>
              </a:lnSpc>
              <a:tabLst>
                <a:tab pos="1328420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5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Georgia"/>
                <a:cs typeface="Georgia"/>
              </a:rPr>
              <a:t>Executable	</a:t>
            </a:r>
            <a:r>
              <a:rPr sz="1000" spc="-80" dirty="0">
                <a:latin typeface="Courier New"/>
                <a:cs typeface="Courier New"/>
              </a:rPr>
              <a:t>[ -x file</a:t>
            </a:r>
            <a:r>
              <a:rPr sz="1000" spc="-16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195"/>
              </a:lnSpc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5" dirty="0">
                <a:latin typeface="Georgia"/>
                <a:cs typeface="Georgia"/>
              </a:rPr>
              <a:t>Newer  </a:t>
            </a:r>
            <a:r>
              <a:rPr sz="1000" spc="-10" dirty="0">
                <a:latin typeface="Georgia"/>
                <a:cs typeface="Georgia"/>
              </a:rPr>
              <a:t>than    </a:t>
            </a:r>
            <a:r>
              <a:rPr sz="1000" spc="-80" dirty="0">
                <a:latin typeface="Courier New"/>
                <a:cs typeface="Courier New"/>
              </a:rPr>
              <a:t>[ file1 -nt file2</a:t>
            </a:r>
            <a:r>
              <a:rPr sz="1000" spc="-114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200"/>
              </a:lnSpc>
              <a:tabLst>
                <a:tab pos="1328420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7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latin typeface="Georgia"/>
                <a:cs typeface="Georgia"/>
              </a:rPr>
              <a:t>Older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than	</a:t>
            </a:r>
            <a:r>
              <a:rPr sz="1000" spc="-80" dirty="0">
                <a:latin typeface="Courier New"/>
                <a:cs typeface="Courier New"/>
              </a:rPr>
              <a:t>[ file1 -ot file2</a:t>
            </a:r>
            <a:r>
              <a:rPr sz="1000" spc="-14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141605">
              <a:lnSpc>
                <a:spcPct val="100000"/>
              </a:lnSpc>
              <a:spcBef>
                <a:spcPts val="39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30" dirty="0">
                <a:latin typeface="Georgia"/>
                <a:cs typeface="Georgia"/>
              </a:rPr>
              <a:t>Integer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comparisons</a:t>
            </a:r>
            <a:endParaRPr sz="1100" dirty="0">
              <a:latin typeface="Georgia"/>
              <a:cs typeface="Georgia"/>
            </a:endParaRPr>
          </a:p>
          <a:p>
            <a:pPr marL="429259">
              <a:lnSpc>
                <a:spcPts val="1200"/>
              </a:lnSpc>
              <a:spcBef>
                <a:spcPts val="175"/>
              </a:spcBef>
              <a:tabLst>
                <a:tab pos="1328420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5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Georgia"/>
                <a:cs typeface="Georgia"/>
              </a:rPr>
              <a:t>Equal	</a:t>
            </a:r>
            <a:r>
              <a:rPr sz="1000" spc="-80" dirty="0">
                <a:latin typeface="Courier New"/>
                <a:cs typeface="Courier New"/>
              </a:rPr>
              <a:t>[ num1 -eq num2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195"/>
              </a:lnSpc>
              <a:tabLst>
                <a:tab pos="1328420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6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Georgia"/>
                <a:cs typeface="Georgia"/>
              </a:rPr>
              <a:t>Not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Equal	</a:t>
            </a:r>
            <a:r>
              <a:rPr sz="1000" spc="-80" dirty="0">
                <a:latin typeface="Courier New"/>
                <a:cs typeface="Courier New"/>
              </a:rPr>
              <a:t>[ num1 -ne num2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195"/>
              </a:lnSpc>
              <a:tabLst>
                <a:tab pos="1328420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7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Georgia"/>
                <a:cs typeface="Georgia"/>
              </a:rPr>
              <a:t>Less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than	</a:t>
            </a:r>
            <a:r>
              <a:rPr sz="1000" spc="-80" dirty="0">
                <a:latin typeface="Courier New"/>
                <a:cs typeface="Courier New"/>
              </a:rPr>
              <a:t>[ num1 -lt num2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195"/>
              </a:lnSpc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0" dirty="0">
                <a:latin typeface="Georgia"/>
                <a:cs typeface="Georgia"/>
              </a:rPr>
              <a:t>Less  </a:t>
            </a:r>
            <a:r>
              <a:rPr sz="1000" spc="-35" dirty="0">
                <a:latin typeface="Georgia"/>
                <a:cs typeface="Georgia"/>
              </a:rPr>
              <a:t>or  </a:t>
            </a:r>
            <a:r>
              <a:rPr sz="1000" spc="-25" dirty="0">
                <a:latin typeface="Georgia"/>
                <a:cs typeface="Georgia"/>
              </a:rPr>
              <a:t>equal  </a:t>
            </a:r>
            <a:r>
              <a:rPr sz="1000" spc="-80" dirty="0">
                <a:latin typeface="Courier New"/>
                <a:cs typeface="Courier New"/>
              </a:rPr>
              <a:t>[ num1 -le num2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429259">
              <a:lnSpc>
                <a:spcPts val="1200"/>
              </a:lnSpc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5" dirty="0">
                <a:latin typeface="Georgia"/>
                <a:cs typeface="Georgia"/>
              </a:rPr>
              <a:t>Greater  </a:t>
            </a:r>
            <a:r>
              <a:rPr sz="1000" spc="-10" dirty="0">
                <a:latin typeface="Georgia"/>
                <a:cs typeface="Georgia"/>
              </a:rPr>
              <a:t>than  </a:t>
            </a:r>
            <a:r>
              <a:rPr sz="1000" spc="-80" dirty="0">
                <a:latin typeface="Courier New"/>
                <a:cs typeface="Courier New"/>
              </a:rPr>
              <a:t>[ num1 -ge num2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D8D688C-FC60-DB4A-B41F-DA30C04007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13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04765AC0-7A3F-714C-82D1-B5DFE9F6879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4DE4A6-4C2E-9A45-A071-08F775D0C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17F5C-E804-FD40-9C38-AF798BFF9C85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6516B63D-4F9C-9E4E-8EA9-3EB068DDC9AC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93789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Tests</a:t>
            </a:r>
            <a:r>
              <a:rPr spc="-75" dirty="0"/>
              <a:t> </a:t>
            </a:r>
            <a:r>
              <a:rPr spc="-24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76" y="436566"/>
            <a:ext cx="2607945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15" dirty="0">
                <a:latin typeface="Georgia"/>
                <a:cs typeface="Georgia"/>
              </a:rPr>
              <a:t>String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comparisons</a:t>
            </a:r>
            <a:endParaRPr sz="1100">
              <a:latin typeface="Georgia"/>
              <a:cs typeface="Georgia"/>
            </a:endParaRPr>
          </a:p>
          <a:p>
            <a:pPr marL="300355">
              <a:lnSpc>
                <a:spcPct val="100000"/>
              </a:lnSpc>
              <a:spcBef>
                <a:spcPts val="175"/>
              </a:spcBef>
              <a:tabLst>
                <a:tab pos="1199515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5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Georgia"/>
                <a:cs typeface="Georgia"/>
              </a:rPr>
              <a:t>Equal	</a:t>
            </a:r>
            <a:r>
              <a:rPr sz="1000" spc="-80" dirty="0">
                <a:latin typeface="Courier New"/>
                <a:cs typeface="Courier New"/>
              </a:rPr>
              <a:t>[ string1 = string2</a:t>
            </a:r>
            <a:r>
              <a:rPr sz="1000" spc="-13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412" y="802475"/>
            <a:ext cx="238633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  <a:tabLst>
                <a:tab pos="911225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6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Georgia"/>
                <a:cs typeface="Georgia"/>
              </a:rPr>
              <a:t>Not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equal	</a:t>
            </a:r>
            <a:r>
              <a:rPr sz="1000" spc="-80" dirty="0">
                <a:latin typeface="Courier New"/>
                <a:cs typeface="Courier New"/>
              </a:rPr>
              <a:t>[ string1 != string2</a:t>
            </a:r>
            <a:r>
              <a:rPr sz="1000" spc="-13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  <a:tabLst>
                <a:tab pos="911225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8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latin typeface="Georgia"/>
                <a:cs typeface="Georgia"/>
              </a:rPr>
              <a:t>Contains	</a:t>
            </a:r>
            <a:r>
              <a:rPr sz="1000" spc="-80" dirty="0">
                <a:latin typeface="Courier New"/>
                <a:cs typeface="Courier New"/>
              </a:rPr>
              <a:t>[ string1 =~ string2</a:t>
            </a:r>
            <a:r>
              <a:rPr sz="1000" spc="-13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  <a:tabLst>
                <a:tab pos="911225" algn="l"/>
              </a:tabLst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900" spc="16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Georgia"/>
                <a:cs typeface="Georgia"/>
              </a:rPr>
              <a:t>Non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zero	</a:t>
            </a:r>
            <a:r>
              <a:rPr sz="1000" spc="-80" dirty="0">
                <a:latin typeface="Courier New"/>
                <a:cs typeface="Courier New"/>
              </a:rPr>
              <a:t>[ -n string1</a:t>
            </a:r>
            <a:r>
              <a:rPr sz="1000" spc="-100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573" y="1258023"/>
            <a:ext cx="955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Courier New"/>
                <a:cs typeface="Courier New"/>
              </a:rPr>
              <a:t>[ -z string1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376" y="1211299"/>
            <a:ext cx="1156335" cy="76835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464"/>
              </a:spcBef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900" spc="13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Georgia"/>
                <a:cs typeface="Georgia"/>
              </a:rPr>
              <a:t>Zero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25" dirty="0">
                <a:latin typeface="Georgia"/>
                <a:cs typeface="Georgia"/>
              </a:rPr>
              <a:t>Combining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tests</a:t>
            </a:r>
            <a:endParaRPr sz="1100" dirty="0">
              <a:latin typeface="Georgia"/>
              <a:cs typeface="Georgia"/>
            </a:endParaRPr>
          </a:p>
          <a:p>
            <a:pPr marL="300355">
              <a:lnSpc>
                <a:spcPts val="1195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900" spc="13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0" dirty="0">
                <a:latin typeface="Georgia"/>
                <a:cs typeface="Georgia"/>
              </a:rPr>
              <a:t>And</a:t>
            </a:r>
            <a:endParaRPr sz="1000" dirty="0">
              <a:latin typeface="Georgia"/>
              <a:cs typeface="Georgia"/>
            </a:endParaRPr>
          </a:p>
          <a:p>
            <a:pPr marL="300355">
              <a:lnSpc>
                <a:spcPts val="1195"/>
              </a:lnSpc>
            </a:pPr>
            <a:r>
              <a:rPr sz="900" spc="7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900" spc="13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0" dirty="0">
                <a:latin typeface="Georgia"/>
                <a:cs typeface="Georgia"/>
              </a:rPr>
              <a:t>Or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573" y="1650200"/>
            <a:ext cx="10883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Courier New"/>
                <a:cs typeface="Courier New"/>
              </a:rPr>
              <a:t>[ exp1 -a exp2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  [ exp1 -o exp2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8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" y="2063254"/>
            <a:ext cx="306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Georgia"/>
                <a:cs typeface="Georgia"/>
              </a:rPr>
              <a:t>A </a:t>
            </a:r>
            <a:r>
              <a:rPr sz="1100" spc="-20" dirty="0">
                <a:latin typeface="Georgia"/>
                <a:cs typeface="Georgia"/>
              </a:rPr>
              <a:t>full </a:t>
            </a:r>
            <a:r>
              <a:rPr sz="1100" spc="-10" dirty="0">
                <a:latin typeface="Georgia"/>
                <a:cs typeface="Georgia"/>
              </a:rPr>
              <a:t>list </a:t>
            </a:r>
            <a:r>
              <a:rPr sz="1100" spc="-35" dirty="0">
                <a:latin typeface="Georgia"/>
                <a:cs typeface="Georgia"/>
              </a:rPr>
              <a:t>is in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90" dirty="0">
                <a:latin typeface="Courier New"/>
                <a:cs typeface="Courier New"/>
              </a:rPr>
              <a:t>test </a:t>
            </a:r>
            <a:r>
              <a:rPr sz="1100" spc="-35" dirty="0">
                <a:latin typeface="Georgia"/>
                <a:cs typeface="Georgia"/>
              </a:rPr>
              <a:t>manual </a:t>
            </a:r>
            <a:r>
              <a:rPr sz="1100" spc="-25" dirty="0">
                <a:latin typeface="Georgia"/>
                <a:cs typeface="Georgia"/>
              </a:rPr>
              <a:t>page </a:t>
            </a:r>
            <a:r>
              <a:rPr sz="1100" spc="-65" dirty="0">
                <a:latin typeface="Georgia"/>
                <a:cs typeface="Georgia"/>
              </a:rPr>
              <a:t>(</a:t>
            </a:r>
            <a:r>
              <a:rPr sz="1100" spc="-65" dirty="0">
                <a:latin typeface="Courier New"/>
                <a:cs typeface="Courier New"/>
              </a:rPr>
              <a:t>man</a:t>
            </a:r>
            <a:r>
              <a:rPr sz="1100" spc="-125" dirty="0">
                <a:latin typeface="Courier New"/>
                <a:cs typeface="Courier New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test</a:t>
            </a:r>
            <a:r>
              <a:rPr sz="1100" spc="-60" dirty="0">
                <a:latin typeface="Georgia"/>
                <a:cs typeface="Georgia"/>
              </a:rPr>
              <a:t>).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FCED17B-9375-814D-9FE6-C197312AE7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14</a:t>
            </a:fld>
            <a:endParaRPr lang="en-US" spc="-20" dirty="0"/>
          </a:p>
        </p:txBody>
      </p:sp>
      <p:pic>
        <p:nvPicPr>
          <p:cNvPr id="19" name="Shape 87">
            <a:extLst>
              <a:ext uri="{FF2B5EF4-FFF2-40B4-BE49-F238E27FC236}">
                <a16:creationId xmlns:a16="http://schemas.microsoft.com/office/drawing/2014/main" id="{8E75E073-0F74-BB48-A03A-170218BE981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7746C1-A29C-DE44-A1A4-D9DC1E41E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971446-003C-8A4A-82CE-92B5DCD55790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bject 3">
            <a:extLst>
              <a:ext uri="{FF2B5EF4-FFF2-40B4-BE49-F238E27FC236}">
                <a16:creationId xmlns:a16="http://schemas.microsoft.com/office/drawing/2014/main" id="{371E1ED0-65EE-B448-B3E7-EA645579970F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3500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Decisions</a:t>
            </a:r>
            <a:r>
              <a:rPr spc="-75" dirty="0"/>
              <a:t> </a:t>
            </a:r>
            <a:r>
              <a:rPr spc="-27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425218"/>
            <a:ext cx="2934970" cy="205041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0" dirty="0">
                <a:latin typeface="Georgia"/>
                <a:cs typeface="Georgia"/>
              </a:rPr>
              <a:t>The </a:t>
            </a:r>
            <a:r>
              <a:rPr sz="1100" spc="-90" dirty="0">
                <a:latin typeface="Courier New"/>
                <a:cs typeface="Courier New"/>
              </a:rPr>
              <a:t>if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25" dirty="0">
                <a:latin typeface="Georgia"/>
                <a:cs typeface="Georgia"/>
              </a:rPr>
              <a:t>executes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compound-list.</a:t>
            </a:r>
            <a:endParaRPr sz="1100" dirty="0">
              <a:latin typeface="Georgia"/>
              <a:cs typeface="Georgia"/>
            </a:endParaRPr>
          </a:p>
          <a:p>
            <a:pPr marR="255270" algn="ctr">
              <a:lnSpc>
                <a:spcPct val="100000"/>
              </a:lnSpc>
              <a:spcBef>
                <a:spcPts val="63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20" dirty="0">
                <a:latin typeface="Georgia"/>
                <a:cs typeface="Georgia"/>
              </a:rPr>
              <a:t>Consisting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60" dirty="0">
                <a:latin typeface="Courier New"/>
                <a:cs typeface="Courier New"/>
              </a:rPr>
              <a:t>if</a:t>
            </a:r>
            <a:r>
              <a:rPr sz="1100" spc="-60" dirty="0">
                <a:latin typeface="Georgia"/>
                <a:cs typeface="Georgia"/>
              </a:rPr>
              <a:t>, </a:t>
            </a:r>
            <a:r>
              <a:rPr sz="1100" spc="-70" dirty="0">
                <a:latin typeface="Courier New"/>
                <a:cs typeface="Courier New"/>
              </a:rPr>
              <a:t>elif</a:t>
            </a:r>
            <a:r>
              <a:rPr sz="1100" spc="-70" dirty="0">
                <a:latin typeface="Georgia"/>
                <a:cs typeface="Georgia"/>
              </a:rPr>
              <a:t>, </a:t>
            </a:r>
            <a:r>
              <a:rPr sz="1100" spc="-90" dirty="0">
                <a:latin typeface="Courier New"/>
                <a:cs typeface="Courier New"/>
              </a:rPr>
              <a:t>else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60" dirty="0">
                <a:latin typeface="Courier New"/>
                <a:cs typeface="Courier New"/>
              </a:rPr>
              <a:t>fi</a:t>
            </a:r>
            <a:r>
              <a:rPr sz="1100" spc="-60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x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$(</a:t>
            </a:r>
            <a:r>
              <a:rPr sz="1100" spc="-90" dirty="0">
                <a:latin typeface="Courier New"/>
                <a:cs typeface="Courier New"/>
              </a:rPr>
              <a:t>date</a:t>
            </a:r>
            <a:r>
              <a:rPr sz="1100" spc="-95" dirty="0"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+%M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[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$x </a:t>
            </a:r>
            <a:r>
              <a:rPr sz="1100" spc="-90" dirty="0">
                <a:latin typeface="Courier New"/>
                <a:cs typeface="Courier New"/>
              </a:rPr>
              <a:t>-gt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30 ] </a:t>
            </a:r>
            <a:r>
              <a:rPr sz="1100" spc="-90" dirty="0">
                <a:latin typeface="Courier New"/>
                <a:cs typeface="Courier New"/>
              </a:rPr>
              <a:t>;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then</a:t>
            </a:r>
            <a:endParaRPr sz="1100" dirty="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"last half of the</a:t>
            </a:r>
            <a:r>
              <a:rPr sz="1100" spc="-114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hour"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elif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[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$x </a:t>
            </a:r>
            <a:r>
              <a:rPr sz="1100" spc="-90" dirty="0">
                <a:latin typeface="Courier New"/>
                <a:cs typeface="Courier New"/>
              </a:rPr>
              <a:t>-lt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15 ] </a:t>
            </a:r>
            <a:r>
              <a:rPr sz="1100" spc="-90" dirty="0">
                <a:latin typeface="Courier New"/>
                <a:cs typeface="Courier New"/>
              </a:rPr>
              <a:t>;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then</a:t>
            </a:r>
            <a:endParaRPr sz="1100" dirty="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"first quarter of the</a:t>
            </a:r>
            <a:r>
              <a:rPr sz="1100" spc="-120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hour"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else</a:t>
            </a:r>
            <a:endParaRPr sz="1100" dirty="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"we're at</a:t>
            </a:r>
            <a:r>
              <a:rPr sz="1100" spc="-105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x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fi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AF6CA5-BBF2-3D43-ACEA-C9D46CA298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15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9181E75-4E16-0443-A32C-5024AB2CE7D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DFBA5-CFB2-6641-953C-6DC77A102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6F234F-39F5-694F-9D5A-973144494FD1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24DC021F-6EAB-1947-9C5A-3C24C338B861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3000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test_for_file.sh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16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3974417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4389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Decisions</a:t>
            </a:r>
            <a:r>
              <a:rPr spc="-75" dirty="0"/>
              <a:t> </a:t>
            </a:r>
            <a:r>
              <a:rPr spc="-24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379879"/>
            <a:ext cx="3084830" cy="18776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spc="0" dirty="0">
                <a:latin typeface="Georgia"/>
                <a:cs typeface="Georgia"/>
              </a:rPr>
              <a:t>The </a:t>
            </a:r>
            <a:r>
              <a:rPr sz="1100" spc="-90" dirty="0">
                <a:latin typeface="Courier New"/>
                <a:cs typeface="Courier New"/>
              </a:rPr>
              <a:t>case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25" dirty="0">
                <a:latin typeface="Georgia"/>
                <a:cs typeface="Georgia"/>
              </a:rPr>
              <a:t>executes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compound-list</a:t>
            </a:r>
            <a:r>
              <a:rPr sz="1100" spc="-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too.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6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20" dirty="0">
                <a:latin typeface="Georgia"/>
                <a:cs typeface="Georgia"/>
              </a:rPr>
              <a:t>Consisting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90" dirty="0">
                <a:latin typeface="Courier New"/>
                <a:cs typeface="Courier New"/>
              </a:rPr>
              <a:t>case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70" dirty="0">
                <a:latin typeface="Courier New"/>
                <a:cs typeface="Courier New"/>
              </a:rPr>
              <a:t>esac</a:t>
            </a:r>
            <a:r>
              <a:rPr sz="1100" spc="-70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x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10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case 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x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</a:t>
            </a:r>
            <a:r>
              <a:rPr sz="1100" b="1" spc="-95" dirty="0">
                <a:solidFill>
                  <a:srgbClr val="BA6687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in</a:t>
            </a:r>
            <a:endParaRPr sz="1100" dirty="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  <a:tabLst>
                <a:tab pos="448945" algn="l"/>
                <a:tab pos="1539875" algn="l"/>
              </a:tabLst>
            </a:pPr>
            <a:r>
              <a:rPr sz="1100" spc="-90" dirty="0">
                <a:latin typeface="Courier New"/>
                <a:cs typeface="Courier New"/>
              </a:rPr>
              <a:t>1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)	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"one"	</a:t>
            </a:r>
            <a:r>
              <a:rPr sz="1100" spc="-90" dirty="0">
                <a:latin typeface="Courier New"/>
                <a:cs typeface="Courier New"/>
              </a:rPr>
              <a:t>;;</a:t>
            </a:r>
            <a:endParaRPr sz="1100" dirty="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  <a:tabLst>
                <a:tab pos="448945" algn="l"/>
                <a:tab pos="1539875" algn="l"/>
              </a:tabLst>
            </a:pPr>
            <a:r>
              <a:rPr sz="1100" spc="-90" dirty="0">
                <a:latin typeface="Courier New"/>
                <a:cs typeface="Courier New"/>
              </a:rPr>
              <a:t>5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)	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"five"	</a:t>
            </a:r>
            <a:r>
              <a:rPr sz="1100" spc="-90" dirty="0">
                <a:latin typeface="Courier New"/>
                <a:cs typeface="Courier New"/>
              </a:rPr>
              <a:t>;;</a:t>
            </a:r>
            <a:endParaRPr sz="1100" dirty="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sz="1100" spc="-90" dirty="0">
                <a:latin typeface="Courier New"/>
                <a:cs typeface="Courier New"/>
              </a:rPr>
              <a:t>10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r>
              <a:rPr sz="1100" spc="-8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8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"ten"	</a:t>
            </a:r>
            <a:r>
              <a:rPr sz="1100" spc="-90" dirty="0">
                <a:latin typeface="Courier New"/>
                <a:cs typeface="Courier New"/>
              </a:rPr>
              <a:t>;;</a:t>
            </a:r>
            <a:endParaRPr sz="1100" dirty="0">
              <a:latin typeface="Courier New"/>
              <a:cs typeface="Courier New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  <a:tabLst>
                <a:tab pos="448945" algn="l"/>
              </a:tabLst>
            </a:pPr>
            <a:r>
              <a:rPr sz="1100" spc="-90" dirty="0">
                <a:latin typeface="Courier New"/>
                <a:cs typeface="Courier New"/>
              </a:rPr>
              <a:t>*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)	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"unknown"</a:t>
            </a:r>
            <a:r>
              <a:rPr sz="1100" spc="-155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;;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esac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031D06-9598-2541-AE37-6ED2A85E5A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17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7E8BD2F-A55D-CA4D-A67D-C04F5CBE6CB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168ABA-3E34-6F4F-BC9B-E6C680BE1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E1CE53-4851-E04A-98E3-19112DD9B52B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CB5206AF-3F1A-2647-BF1F-6D30F25A6C59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3000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case_example.sh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18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640343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7556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L</a:t>
            </a:r>
            <a:r>
              <a:rPr spc="-5" dirty="0"/>
              <a:t>o</a:t>
            </a:r>
            <a:r>
              <a:rPr spc="-175" dirty="0"/>
              <a:t>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461921"/>
            <a:ext cx="2629535" cy="25082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827405" algn="ctr">
              <a:lnSpc>
                <a:spcPct val="100000"/>
              </a:lnSpc>
              <a:spcBef>
                <a:spcPts val="730"/>
              </a:spcBef>
            </a:pPr>
            <a:r>
              <a:rPr sz="1100" spc="-10" dirty="0">
                <a:latin typeface="Georgia"/>
                <a:cs typeface="Georgia"/>
              </a:rPr>
              <a:t>There </a:t>
            </a:r>
            <a:r>
              <a:rPr sz="1100" spc="-30" dirty="0">
                <a:latin typeface="Georgia"/>
                <a:cs typeface="Georgia"/>
              </a:rPr>
              <a:t>are </a:t>
            </a:r>
            <a:r>
              <a:rPr sz="1100" spc="-35" dirty="0">
                <a:latin typeface="Georgia"/>
                <a:cs typeface="Georgia"/>
              </a:rPr>
              <a:t>two </a:t>
            </a:r>
            <a:r>
              <a:rPr sz="1100" spc="-10" dirty="0">
                <a:latin typeface="Georgia"/>
                <a:cs typeface="Georgia"/>
              </a:rPr>
              <a:t>types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loops</a:t>
            </a:r>
            <a:r>
              <a:rPr lang="en-US" sz="1100" spc="-25" dirty="0">
                <a:latin typeface="Georgia"/>
                <a:cs typeface="Georgia"/>
              </a:rPr>
              <a:t>:</a:t>
            </a:r>
            <a:endParaRPr sz="1100" dirty="0">
              <a:latin typeface="Georgia"/>
              <a:cs typeface="Georgia"/>
            </a:endParaRPr>
          </a:p>
          <a:p>
            <a:pPr marL="157480">
              <a:lnSpc>
                <a:spcPct val="100000"/>
              </a:lnSpc>
              <a:spcBef>
                <a:spcPts val="6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x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0</a:t>
            </a:r>
            <a:endParaRPr sz="1100" dirty="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while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[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$x </a:t>
            </a:r>
            <a:r>
              <a:rPr sz="1100" spc="-90" dirty="0">
                <a:latin typeface="Courier New"/>
                <a:cs typeface="Courier New"/>
              </a:rPr>
              <a:t>-lt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10 ] </a:t>
            </a:r>
            <a:r>
              <a:rPr sz="1100" spc="-90" dirty="0">
                <a:latin typeface="Courier New"/>
                <a:cs typeface="Courier New"/>
              </a:rPr>
              <a:t>;</a:t>
            </a:r>
            <a:r>
              <a:rPr sz="1100" spc="-114" dirty="0"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do</a:t>
            </a:r>
            <a:endParaRPr sz="1100" dirty="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$x</a:t>
            </a:r>
            <a:endParaRPr sz="1100" dirty="0">
              <a:latin typeface="Courier New"/>
              <a:cs typeface="Courier New"/>
            </a:endParaRPr>
          </a:p>
          <a:p>
            <a:pPr marL="157480" marR="1226820" indent="145415">
              <a:lnSpc>
                <a:spcPct val="102699"/>
              </a:lnSpc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x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$((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$x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+ 1</a:t>
            </a:r>
            <a:r>
              <a:rPr sz="1100" spc="-1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))  done</a:t>
            </a:r>
            <a:endParaRPr sz="1100" dirty="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6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list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=(</a:t>
            </a:r>
            <a:r>
              <a:rPr sz="1100" spc="-90" dirty="0">
                <a:latin typeface="Courier New"/>
                <a:cs typeface="Courier New"/>
              </a:rPr>
              <a:t>a b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c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sz="1100" spc="-90" dirty="0">
                <a:latin typeface="Courier New"/>
                <a:cs typeface="Courier New"/>
              </a:rPr>
              <a:t>v in 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list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 </a:t>
            </a:r>
            <a:r>
              <a:rPr sz="1100" spc="-90" dirty="0">
                <a:latin typeface="Courier New"/>
                <a:cs typeface="Courier New"/>
              </a:rPr>
              <a:t>;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do</a:t>
            </a:r>
            <a:endParaRPr sz="1100" dirty="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$v</a:t>
            </a:r>
            <a:endParaRPr sz="1100" dirty="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done</a:t>
            </a:r>
            <a:endParaRPr sz="1100" dirty="0">
              <a:latin typeface="Courier New"/>
              <a:cs typeface="Courier New"/>
            </a:endParaRPr>
          </a:p>
          <a:p>
            <a:pPr marL="141605">
              <a:lnSpc>
                <a:spcPct val="100000"/>
              </a:lnSpc>
              <a:spcBef>
                <a:spcPts val="123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continue </a:t>
            </a:r>
            <a:r>
              <a:rPr sz="1100" spc="-20" dirty="0">
                <a:latin typeface="Georgia"/>
                <a:cs typeface="Georgia"/>
              </a:rPr>
              <a:t>will </a:t>
            </a:r>
            <a:r>
              <a:rPr sz="1100" dirty="0">
                <a:latin typeface="Georgia"/>
                <a:cs typeface="Georgia"/>
              </a:rPr>
              <a:t>start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10" dirty="0">
                <a:latin typeface="Georgia"/>
                <a:cs typeface="Georgia"/>
              </a:rPr>
              <a:t>next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break </a:t>
            </a:r>
            <a:r>
              <a:rPr sz="1100" spc="-20" dirty="0">
                <a:latin typeface="Georgia"/>
                <a:cs typeface="Georgia"/>
              </a:rPr>
              <a:t>will </a:t>
            </a:r>
            <a:r>
              <a:rPr sz="1100" spc="-5" dirty="0">
                <a:latin typeface="Georgia"/>
                <a:cs typeface="Georgia"/>
              </a:rPr>
              <a:t>exit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B06CF75-D370-E94D-B63F-22F4DBB4B8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19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1701EED5-249F-D349-9AA2-77E9EF9699F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D77020-0006-D543-A00D-58FE149F3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1A11D7-0207-0E44-9916-932244420405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44D8B-094D-D945-8F2C-F52A80A17F8A}"/>
              </a:ext>
            </a:extLst>
          </p:cNvPr>
          <p:cNvCxnSpPr>
            <a:cxnSpLocks/>
          </p:cNvCxnSpPr>
          <p:nvPr/>
        </p:nvCxnSpPr>
        <p:spPr>
          <a:xfrm>
            <a:off x="347345" y="1681540"/>
            <a:ext cx="262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F223F-1006-7D43-B421-2C550C6F4BCB}"/>
              </a:ext>
            </a:extLst>
          </p:cNvPr>
          <p:cNvCxnSpPr>
            <a:cxnSpLocks/>
          </p:cNvCxnSpPr>
          <p:nvPr/>
        </p:nvCxnSpPr>
        <p:spPr>
          <a:xfrm>
            <a:off x="347345" y="2492375"/>
            <a:ext cx="262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428DD88F-250D-CD47-A8F2-C577B48C96A7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38862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Download the tutorial examples</a:t>
            </a:r>
            <a:endParaRPr spc="-145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90DCC59-88A4-FD46-9C4D-85E701B5E3F7}"/>
              </a:ext>
            </a:extLst>
          </p:cNvPr>
          <p:cNvSpPr txBox="1"/>
          <p:nvPr/>
        </p:nvSpPr>
        <p:spPr>
          <a:xfrm>
            <a:off x="249664" y="606712"/>
            <a:ext cx="4110772" cy="1409899"/>
          </a:xfrm>
          <a:prstGeom prst="rect">
            <a:avLst/>
          </a:prstGeom>
        </p:spPr>
        <p:txBody>
          <a:bodyPr vert="horz" wrap="square" lIns="0" tIns="6503" rIns="0" bIns="0" rtlCol="0">
            <a:spAutoFit/>
          </a:bodyPr>
          <a:lstStyle/>
          <a:p>
            <a:pPr>
              <a:spcBef>
                <a:spcPts val="24"/>
              </a:spcBef>
              <a:buClr>
                <a:srgbClr val="A9A57C"/>
              </a:buClr>
              <a:buFont typeface="Arial"/>
              <a:buChar char="•"/>
            </a:pPr>
            <a:endParaRPr sz="800" dirty="0">
              <a:latin typeface="Times New Roman"/>
              <a:cs typeface="Times New Roman"/>
            </a:endParaRPr>
          </a:p>
          <a:p>
            <a:pPr marL="5655">
              <a:buClr>
                <a:srgbClr val="A9A57C"/>
              </a:buClr>
              <a:tabLst>
                <a:tab pos="114237" algn="l"/>
              </a:tabLst>
            </a:pPr>
            <a:r>
              <a:rPr sz="1136" spc="-4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1136" spc="2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r>
              <a:rPr lang="en-US" sz="1136" spc="2" dirty="0">
                <a:solidFill>
                  <a:srgbClr val="2F2B20"/>
                </a:solidFill>
                <a:latin typeface="Arial"/>
                <a:cs typeface="Arial"/>
              </a:rPr>
              <a:t> or Mac OS X terminal, or Windows GUI such as </a:t>
            </a:r>
            <a:r>
              <a:rPr lang="en-US" sz="1136" spc="2" dirty="0" err="1">
                <a:solidFill>
                  <a:srgbClr val="2F2B20"/>
                </a:solidFill>
                <a:latin typeface="Arial"/>
                <a:cs typeface="Arial"/>
              </a:rPr>
              <a:t>Cyberduck</a:t>
            </a:r>
            <a:r>
              <a:rPr lang="en-US" sz="1136" spc="2" dirty="0">
                <a:solidFill>
                  <a:srgbClr val="2F2B20"/>
                </a:solidFill>
                <a:latin typeface="Arial"/>
                <a:cs typeface="Arial"/>
              </a:rPr>
              <a:t>, </a:t>
            </a:r>
            <a:r>
              <a:rPr lang="en-US" sz="1136" spc="2" dirty="0" err="1">
                <a:solidFill>
                  <a:srgbClr val="2F2B20"/>
                </a:solidFill>
                <a:latin typeface="Arial"/>
                <a:cs typeface="Arial"/>
              </a:rPr>
              <a:t>PuTTY</a:t>
            </a:r>
            <a:r>
              <a:rPr lang="en-US" sz="1136" spc="2" dirty="0">
                <a:solidFill>
                  <a:srgbClr val="2F2B20"/>
                </a:solidFill>
                <a:latin typeface="Arial"/>
                <a:cs typeface="Arial"/>
              </a:rPr>
              <a:t> or </a:t>
            </a:r>
            <a:r>
              <a:rPr lang="en-US" sz="1136" spc="2" dirty="0" err="1">
                <a:solidFill>
                  <a:srgbClr val="2F2B20"/>
                </a:solidFill>
                <a:latin typeface="Arial"/>
                <a:cs typeface="Arial"/>
              </a:rPr>
              <a:t>Gitbash</a:t>
            </a:r>
            <a:r>
              <a:rPr lang="en-US" sz="1136" spc="2" dirty="0">
                <a:solidFill>
                  <a:srgbClr val="2F2B20"/>
                </a:solidFill>
                <a:latin typeface="Arial"/>
                <a:cs typeface="Arial"/>
              </a:rPr>
              <a:t>, </a:t>
            </a:r>
            <a:r>
              <a:rPr lang="en-US" sz="1136" spc="2" dirty="0" err="1">
                <a:solidFill>
                  <a:srgbClr val="2F2B20"/>
                </a:solidFill>
                <a:latin typeface="Arial"/>
                <a:cs typeface="Arial"/>
              </a:rPr>
              <a:t>ssh</a:t>
            </a:r>
            <a:r>
              <a:rPr lang="en-US" sz="1136" spc="2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1136" spc="11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1136" spc="4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1136" spc="16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1136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1136" spc="-4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r>
              <a:rPr lang="en-US" sz="1136" spc="-4" dirty="0">
                <a:solidFill>
                  <a:srgbClr val="2F2B20"/>
                </a:solidFill>
                <a:latin typeface="Arial"/>
                <a:cs typeface="Arial"/>
              </a:rPr>
              <a:t>:</a:t>
            </a:r>
          </a:p>
          <a:p>
            <a:pPr marL="113954" indent="-108299">
              <a:buClr>
                <a:srgbClr val="A9A57C"/>
              </a:buClr>
              <a:buChar char="•"/>
              <a:tabLst>
                <a:tab pos="114237" algn="l"/>
              </a:tabLst>
            </a:pPr>
            <a:endParaRPr sz="800" dirty="0">
              <a:latin typeface="Arial"/>
              <a:cs typeface="Arial"/>
            </a:endParaRPr>
          </a:p>
          <a:p>
            <a:pPr marL="110844">
              <a:spcBef>
                <a:spcPts val="225"/>
              </a:spcBef>
            </a:pPr>
            <a:r>
              <a:rPr lang="en-US" sz="1136" dirty="0">
                <a:solidFill>
                  <a:srgbClr val="2F2B20"/>
                </a:solidFill>
                <a:latin typeface="Courier New"/>
                <a:cs typeface="Courier New"/>
              </a:rPr>
              <a:t>git clone https://</a:t>
            </a:r>
            <a:r>
              <a:rPr lang="en-US" sz="1136" dirty="0" err="1">
                <a:solidFill>
                  <a:srgbClr val="2F2B20"/>
                </a:solidFill>
                <a:latin typeface="Courier New"/>
                <a:cs typeface="Courier New"/>
              </a:rPr>
              <a:t>github.com</a:t>
            </a:r>
            <a:r>
              <a:rPr lang="en-US" sz="1136" dirty="0">
                <a:solidFill>
                  <a:srgbClr val="2F2B20"/>
                </a:solidFill>
                <a:latin typeface="Courier New"/>
                <a:cs typeface="Courier New"/>
              </a:rPr>
              <a:t>/</a:t>
            </a:r>
            <a:r>
              <a:rPr lang="en-US" sz="1136" dirty="0" err="1">
                <a:solidFill>
                  <a:srgbClr val="2F2B20"/>
                </a:solidFill>
                <a:latin typeface="Courier New"/>
                <a:cs typeface="Courier New"/>
              </a:rPr>
              <a:t>monaghaa</a:t>
            </a:r>
            <a:r>
              <a:rPr lang="en-US" sz="1136" dirty="0">
                <a:solidFill>
                  <a:srgbClr val="2F2B20"/>
                </a:solidFill>
                <a:latin typeface="Courier New"/>
                <a:cs typeface="Courier New"/>
              </a:rPr>
              <a:t>/Tahani</a:t>
            </a:r>
            <a:endParaRPr sz="1136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113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113" dirty="0">
              <a:latin typeface="Times New Roman"/>
              <a:cs typeface="Times New Roman"/>
            </a:endParaRPr>
          </a:p>
          <a:p>
            <a:pPr marL="113954" marR="119044" indent="-108299">
              <a:spcBef>
                <a:spcPts val="681"/>
              </a:spcBef>
              <a:buClr>
                <a:srgbClr val="A9A57C"/>
              </a:buClr>
              <a:buChar char="•"/>
              <a:tabLst>
                <a:tab pos="114237" algn="l"/>
              </a:tabLst>
            </a:pPr>
            <a:endParaRPr sz="113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07057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101822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while_example.sh</a:t>
            </a:r>
            <a:endParaRPr lang="en-US" sz="1600" spc="-30" baseline="6944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endParaRPr lang="en-US" sz="1000" spc="-30" baseline="6944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for_example.sh</a:t>
            </a:r>
            <a:endParaRPr lang="en-US" sz="1600" spc="-30" baseline="6944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endParaRPr lang="en-US" sz="800" spc="-30" baseline="6944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dateloop_allbash.sh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20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846027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5424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Arguments</a:t>
            </a:r>
            <a:r>
              <a:rPr spc="-40" dirty="0"/>
              <a:t> </a:t>
            </a:r>
            <a:r>
              <a:rPr spc="-27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425218"/>
            <a:ext cx="3865879" cy="13620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dirty="0">
                <a:latin typeface="Georgia"/>
                <a:cs typeface="Georgia"/>
              </a:rPr>
              <a:t>It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25" dirty="0">
                <a:latin typeface="Georgia"/>
                <a:cs typeface="Georgia"/>
              </a:rPr>
              <a:t>often </a:t>
            </a:r>
            <a:r>
              <a:rPr sz="1100" spc="-35" dirty="0">
                <a:latin typeface="Georgia"/>
                <a:cs typeface="Georgia"/>
              </a:rPr>
              <a:t>useful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35" dirty="0">
                <a:latin typeface="Georgia"/>
                <a:cs typeface="Georgia"/>
              </a:rPr>
              <a:t>pass </a:t>
            </a:r>
            <a:r>
              <a:rPr sz="1100" spc="-30" dirty="0">
                <a:latin typeface="Georgia"/>
                <a:cs typeface="Georgia"/>
              </a:rPr>
              <a:t>arguments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0" dirty="0">
                <a:latin typeface="Georgia"/>
                <a:cs typeface="Georgia"/>
              </a:rPr>
              <a:t>shell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script.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63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$0 </a:t>
            </a:r>
            <a:r>
              <a:rPr sz="1100" spc="-35" dirty="0">
                <a:latin typeface="Georgia"/>
                <a:cs typeface="Georgia"/>
              </a:rPr>
              <a:t>denotes </a:t>
            </a:r>
            <a:r>
              <a:rPr sz="1100" spc="-15" dirty="0">
                <a:latin typeface="Georgia"/>
                <a:cs typeface="Georgia"/>
              </a:rPr>
              <a:t>the script</a:t>
            </a:r>
            <a:r>
              <a:rPr sz="1100" spc="-35" dirty="0">
                <a:latin typeface="Georgia"/>
                <a:cs typeface="Georgia"/>
              </a:rPr>
              <a:t> name.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$1 </a:t>
            </a:r>
            <a:r>
              <a:rPr sz="1100" spc="-35" dirty="0">
                <a:latin typeface="Georgia"/>
                <a:cs typeface="Georgia"/>
              </a:rPr>
              <a:t>denotes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0" dirty="0">
                <a:latin typeface="Georgia"/>
                <a:cs typeface="Georgia"/>
              </a:rPr>
              <a:t>first </a:t>
            </a:r>
            <a:r>
              <a:rPr sz="1100" spc="-25" dirty="0">
                <a:latin typeface="Georgia"/>
                <a:cs typeface="Georgia"/>
              </a:rPr>
              <a:t>argument, </a:t>
            </a:r>
            <a:r>
              <a:rPr sz="1100" spc="-90" dirty="0">
                <a:latin typeface="Courier New"/>
                <a:cs typeface="Courier New"/>
              </a:rPr>
              <a:t>$2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35" dirty="0">
                <a:latin typeface="Georgia"/>
                <a:cs typeface="Georgia"/>
              </a:rPr>
              <a:t>second, </a:t>
            </a:r>
            <a:r>
              <a:rPr sz="1100" spc="-25" dirty="0">
                <a:latin typeface="Georgia"/>
                <a:cs typeface="Georgia"/>
              </a:rPr>
              <a:t>up</a:t>
            </a:r>
            <a:r>
              <a:rPr sz="1100" spc="-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75" dirty="0">
                <a:latin typeface="Courier New"/>
                <a:cs typeface="Courier New"/>
              </a:rPr>
              <a:t>${99}</a:t>
            </a:r>
            <a:r>
              <a:rPr sz="1100" spc="-75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$#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dirty="0">
                <a:latin typeface="Georgia"/>
                <a:cs typeface="Georgia"/>
              </a:rPr>
              <a:t>total </a:t>
            </a:r>
            <a:r>
              <a:rPr sz="1100" spc="-45" dirty="0">
                <a:latin typeface="Georgia"/>
                <a:cs typeface="Georgia"/>
              </a:rPr>
              <a:t>number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arguments.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$* </a:t>
            </a:r>
            <a:r>
              <a:rPr sz="1100" spc="-15" dirty="0">
                <a:latin typeface="Georgia"/>
                <a:cs typeface="Georgia"/>
              </a:rPr>
              <a:t>all </a:t>
            </a:r>
            <a:r>
              <a:rPr sz="1100" spc="-30" dirty="0">
                <a:latin typeface="Georgia"/>
                <a:cs typeface="Georgia"/>
              </a:rPr>
              <a:t>arguments as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single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word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90" dirty="0">
                <a:latin typeface="Courier New"/>
                <a:cs typeface="Courier New"/>
              </a:rPr>
              <a:t>$@ </a:t>
            </a:r>
            <a:r>
              <a:rPr sz="1100" spc="-15" dirty="0">
                <a:latin typeface="Georgia"/>
                <a:cs typeface="Georgia"/>
              </a:rPr>
              <a:t>all </a:t>
            </a:r>
            <a:r>
              <a:rPr sz="1100" spc="-30" dirty="0">
                <a:latin typeface="Georgia"/>
                <a:cs typeface="Georgia"/>
              </a:rPr>
              <a:t>arguments as </a:t>
            </a:r>
            <a:r>
              <a:rPr sz="1100" spc="-20" dirty="0">
                <a:latin typeface="Georgia"/>
                <a:cs typeface="Georgia"/>
              </a:rPr>
              <a:t>individual</a:t>
            </a:r>
            <a:r>
              <a:rPr sz="1100" spc="-15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words.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20E1D4-D1D8-3847-80B6-0F51D1EA47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21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7154AB89-7F1D-5C44-B5F7-0690A91D6B9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FDD4B3-3D65-E249-9995-8CF475535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9526F1-2195-B049-9E87-0A613F2D4A36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76F5360-75C8-1D45-A2BD-339CC5CB1F0E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631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/>
              <a:t>Arguments</a:t>
            </a:r>
            <a:r>
              <a:rPr spc="-40" dirty="0"/>
              <a:t> </a:t>
            </a:r>
            <a:r>
              <a:rPr spc="-24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153410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#!/bin/bash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# Calculate the sine of the</a:t>
            </a:r>
            <a:r>
              <a:rPr sz="1100" i="1" spc="-10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argument.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[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$# </a:t>
            </a:r>
            <a:r>
              <a:rPr sz="1100" spc="-90" dirty="0">
                <a:latin typeface="Courier New"/>
                <a:cs typeface="Courier New"/>
              </a:rPr>
              <a:t>-eq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1 ] </a:t>
            </a:r>
            <a:r>
              <a:rPr sz="1100" spc="-90" dirty="0">
                <a:latin typeface="Courier New"/>
                <a:cs typeface="Courier New"/>
              </a:rPr>
              <a:t>;</a:t>
            </a:r>
            <a:r>
              <a:rPr sz="1100" spc="-105" dirty="0"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then</a:t>
            </a:r>
            <a:endParaRPr sz="1100" dirty="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sine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$(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"s(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$1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)" </a:t>
            </a:r>
            <a:r>
              <a:rPr sz="1100" spc="-90" dirty="0">
                <a:latin typeface="Courier New"/>
                <a:cs typeface="Courier New"/>
              </a:rPr>
              <a:t>| bc -l</a:t>
            </a:r>
            <a:r>
              <a:rPr sz="1100" spc="-110" dirty="0"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2700" marR="659130" indent="145415">
              <a:lnSpc>
                <a:spcPct val="102699"/>
              </a:lnSpc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"The sine of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$1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is</a:t>
            </a:r>
            <a:r>
              <a:rPr sz="1100" spc="-130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sine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  </a:t>
            </a: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else</a:t>
            </a:r>
            <a:endParaRPr sz="1100" dirty="0">
              <a:latin typeface="Courier New"/>
              <a:cs typeface="Courier New"/>
            </a:endParaRPr>
          </a:p>
          <a:p>
            <a:pPr marL="157480" marR="5080">
              <a:lnSpc>
                <a:spcPct val="102699"/>
              </a:lnSpc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"Usage: </a:t>
            </a:r>
            <a:r>
              <a:rPr lang="en-US" sz="1100" spc="-90" dirty="0">
                <a:solidFill>
                  <a:srgbClr val="BA2121"/>
                </a:solidFill>
                <a:latin typeface="Courier New"/>
                <a:cs typeface="Courier New"/>
              </a:rPr>
              <a:t>$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0 &lt;number in radians&gt;" </a:t>
            </a:r>
            <a:r>
              <a:rPr sz="1100" spc="-90" dirty="0">
                <a:latin typeface="Courier New"/>
                <a:cs typeface="Courier New"/>
              </a:rPr>
              <a:t>2&gt;&amp;1  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exit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1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90" dirty="0">
                <a:solidFill>
                  <a:srgbClr val="007F00"/>
                </a:solidFill>
                <a:latin typeface="Courier New"/>
                <a:cs typeface="Courier New"/>
              </a:rPr>
              <a:t>fi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EB4C323-38F3-3E47-B62E-F0E0F836B8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22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70212EAE-A7D6-BD43-8E8A-41375E10B69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E1C58C-B703-4B44-AE79-E8C4B822C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7E68C-EC22-E541-8B3C-BA7FBCCB4534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A69AA1DE-3071-9F44-8DD0-04850D90C8C5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98" y="13017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3000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calcsine.sh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23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5982406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3931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Functions</a:t>
            </a:r>
            <a:r>
              <a:rPr spc="-55" dirty="0"/>
              <a:t> </a:t>
            </a:r>
            <a:r>
              <a:rPr spc="-27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663575"/>
            <a:ext cx="3780790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5250">
              <a:lnSpc>
                <a:spcPct val="102699"/>
              </a:lnSpc>
              <a:spcBef>
                <a:spcPts val="55"/>
              </a:spcBef>
            </a:pPr>
            <a:r>
              <a:rPr sz="1100" spc="75" dirty="0">
                <a:latin typeface="Georgia"/>
                <a:cs typeface="Georgia"/>
              </a:rPr>
              <a:t>A </a:t>
            </a:r>
            <a:r>
              <a:rPr sz="1100" spc="-25" dirty="0">
                <a:latin typeface="Georgia"/>
                <a:cs typeface="Georgia"/>
              </a:rPr>
              <a:t>function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40" dirty="0">
                <a:latin typeface="Georgia"/>
                <a:cs typeface="Georgia"/>
              </a:rPr>
              <a:t>user-defined name </a:t>
            </a:r>
            <a:r>
              <a:rPr sz="1100" spc="5" dirty="0">
                <a:latin typeface="Georgia"/>
                <a:cs typeface="Georgia"/>
              </a:rPr>
              <a:t>that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40" dirty="0">
                <a:latin typeface="Georgia"/>
                <a:cs typeface="Georgia"/>
              </a:rPr>
              <a:t>used </a:t>
            </a:r>
            <a:r>
              <a:rPr sz="1100" spc="-30" dirty="0">
                <a:latin typeface="Georgia"/>
                <a:cs typeface="Georgia"/>
              </a:rPr>
              <a:t>as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simple 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15" dirty="0">
                <a:latin typeface="Georgia"/>
                <a:cs typeface="Georgia"/>
              </a:rPr>
              <a:t>call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compound </a:t>
            </a:r>
            <a:r>
              <a:rPr sz="1100" spc="-40" dirty="0">
                <a:latin typeface="Georgia"/>
                <a:cs typeface="Georgia"/>
              </a:rPr>
              <a:t>command </a:t>
            </a:r>
            <a:r>
              <a:rPr sz="1100" spc="-10" dirty="0">
                <a:latin typeface="Georgia"/>
                <a:cs typeface="Georgia"/>
              </a:rPr>
              <a:t>with </a:t>
            </a:r>
            <a:r>
              <a:rPr sz="1100" spc="-40" dirty="0">
                <a:latin typeface="Georgia"/>
                <a:cs typeface="Georgia"/>
              </a:rPr>
              <a:t>new </a:t>
            </a:r>
            <a:r>
              <a:rPr sz="1100" spc="-20" dirty="0">
                <a:latin typeface="Georgia"/>
                <a:cs typeface="Georgia"/>
              </a:rPr>
              <a:t>positional  </a:t>
            </a:r>
            <a:r>
              <a:rPr sz="1100" spc="-25" dirty="0">
                <a:latin typeface="Georgia"/>
                <a:cs typeface="Georgia"/>
              </a:rPr>
              <a:t>parameters.</a:t>
            </a:r>
            <a:endParaRPr sz="1100" dirty="0">
              <a:latin typeface="Georgia"/>
              <a:cs typeface="Georgia"/>
            </a:endParaRPr>
          </a:p>
          <a:p>
            <a:pPr marL="157480" marR="2450465" indent="-145415">
              <a:lnSpc>
                <a:spcPct val="102699"/>
              </a:lnSpc>
              <a:spcBef>
                <a:spcPts val="595"/>
              </a:spcBef>
            </a:pPr>
            <a:r>
              <a:rPr sz="1100" spc="-90" dirty="0">
                <a:latin typeface="Courier New"/>
                <a:cs typeface="Courier New"/>
              </a:rPr>
              <a:t>function_name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100" spc="-1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{  </a:t>
            </a:r>
            <a:r>
              <a:rPr sz="1100" spc="-90" dirty="0">
                <a:latin typeface="Courier New"/>
                <a:cs typeface="Courier New"/>
              </a:rPr>
              <a:t>commands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 marR="5080">
              <a:lnSpc>
                <a:spcPct val="102699"/>
              </a:lnSpc>
              <a:spcBef>
                <a:spcPts val="595"/>
              </a:spcBef>
            </a:pPr>
            <a:r>
              <a:rPr sz="1100" dirty="0">
                <a:latin typeface="Georgia"/>
                <a:cs typeface="Georgia"/>
              </a:rPr>
              <a:t>It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25" dirty="0">
                <a:latin typeface="Georgia"/>
                <a:cs typeface="Georgia"/>
              </a:rPr>
              <a:t>good </a:t>
            </a:r>
            <a:r>
              <a:rPr sz="1100" spc="-15" dirty="0">
                <a:latin typeface="Georgia"/>
                <a:cs typeface="Georgia"/>
              </a:rPr>
              <a:t>practice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40" dirty="0">
                <a:latin typeface="Georgia"/>
                <a:cs typeface="Georgia"/>
              </a:rPr>
              <a:t>check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5" dirty="0">
                <a:latin typeface="Georgia"/>
                <a:cs typeface="Georgia"/>
              </a:rPr>
              <a:t>exit </a:t>
            </a:r>
            <a:r>
              <a:rPr sz="1100" spc="-10" dirty="0">
                <a:latin typeface="Georgia"/>
                <a:cs typeface="Georgia"/>
              </a:rPr>
              <a:t>status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35" dirty="0">
                <a:latin typeface="Georgia"/>
                <a:cs typeface="Georgia"/>
              </a:rPr>
              <a:t>commands. I </a:t>
            </a:r>
            <a:r>
              <a:rPr sz="1100" spc="-40" dirty="0">
                <a:latin typeface="Georgia"/>
                <a:cs typeface="Georgia"/>
              </a:rPr>
              <a:t>do  </a:t>
            </a:r>
            <a:r>
              <a:rPr sz="1100" spc="-15" dirty="0">
                <a:latin typeface="Georgia"/>
                <a:cs typeface="Georgia"/>
              </a:rPr>
              <a:t>this repeatedly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15" dirty="0">
                <a:latin typeface="Georgia"/>
                <a:cs typeface="Georgia"/>
              </a:rPr>
              <a:t>scripts, </a:t>
            </a:r>
            <a:r>
              <a:rPr sz="1100" spc="-50" dirty="0">
                <a:latin typeface="Georgia"/>
                <a:cs typeface="Georgia"/>
              </a:rPr>
              <a:t>so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25" dirty="0">
                <a:latin typeface="Georgia"/>
                <a:cs typeface="Georgia"/>
              </a:rPr>
              <a:t>function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10" dirty="0">
                <a:latin typeface="Georgia"/>
                <a:cs typeface="Georgia"/>
              </a:rPr>
              <a:t>best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define </a:t>
            </a:r>
            <a:r>
              <a:rPr sz="1100" spc="5" dirty="0">
                <a:latin typeface="Georgia"/>
                <a:cs typeface="Georgia"/>
              </a:rPr>
              <a:t>it.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1E1D93-33E7-6140-9B5C-79AEDB076A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24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1ABBDF-02C9-5349-A5F9-46A1D980C3C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DF6CAB-741C-6A48-943B-C577A014B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8FAAB1-2D0D-2F47-9A4B-76944716D25D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F398AA5D-D9E8-354C-B047-BD60A6E500AD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4827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Functions</a:t>
            </a:r>
            <a:r>
              <a:rPr spc="-55" dirty="0"/>
              <a:t> </a:t>
            </a:r>
            <a:r>
              <a:rPr spc="-24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29" y="641146"/>
            <a:ext cx="1998345" cy="137204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spc="-70" dirty="0">
                <a:latin typeface="Courier New"/>
                <a:cs typeface="Courier New"/>
              </a:rPr>
              <a:t>#/bin/bash</a:t>
            </a: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endParaRPr lang="en-US" sz="900" spc="-70" dirty="0">
              <a:latin typeface="Courier New"/>
              <a:cs typeface="Courier New"/>
            </a:endParaRP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spc="-70" dirty="0">
                <a:latin typeface="Courier New"/>
                <a:cs typeface="Courier New"/>
              </a:rPr>
              <a:t>e () {</a:t>
            </a: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spc="-70" dirty="0">
                <a:latin typeface="Courier New"/>
                <a:cs typeface="Courier New"/>
              </a:rPr>
              <a:t>	echo </a:t>
            </a:r>
            <a:r>
              <a:rPr lang="en-US" sz="900" b="1" spc="-75" dirty="0">
                <a:solidFill>
                  <a:srgbClr val="007F00"/>
                </a:solidFill>
                <a:latin typeface="Courier New"/>
                <a:cs typeface="Courier New"/>
              </a:rPr>
              <a:t>$1</a:t>
            </a: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spc="-70" dirty="0">
                <a:latin typeface="Courier New"/>
                <a:cs typeface="Courier New"/>
              </a:rPr>
              <a:t>}</a:t>
            </a: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endParaRPr lang="en-US" sz="900" spc="-70" dirty="0">
              <a:latin typeface="Courier New"/>
              <a:cs typeface="Courier New"/>
            </a:endParaRP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spc="-70" dirty="0">
                <a:latin typeface="Courier New"/>
                <a:cs typeface="Courier New"/>
              </a:rPr>
              <a:t>#now test</a:t>
            </a: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b="1" spc="-75" dirty="0">
                <a:solidFill>
                  <a:srgbClr val="007F00"/>
                </a:solidFill>
                <a:latin typeface="Courier New"/>
                <a:cs typeface="Courier New"/>
              </a:rPr>
              <a:t>e Hello</a:t>
            </a:r>
          </a:p>
          <a:p>
            <a:pPr marL="132080" marR="1259840" indent="-120014">
              <a:lnSpc>
                <a:spcPct val="101499"/>
              </a:lnSpc>
              <a:spcBef>
                <a:spcPts val="80"/>
              </a:spcBef>
            </a:pPr>
            <a:r>
              <a:rPr lang="en-US" sz="900" b="1" spc="-75" dirty="0">
                <a:solidFill>
                  <a:srgbClr val="007F00"/>
                </a:solidFill>
                <a:latin typeface="Courier New"/>
                <a:cs typeface="Courier New"/>
              </a:rPr>
              <a:t>e World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293F69-EEAA-F840-8760-FDDCEFBDAD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25</a:t>
            </a:fld>
            <a:endParaRPr lang="en-US" spc="-20" dirty="0"/>
          </a:p>
        </p:txBody>
      </p:sp>
      <p:pic>
        <p:nvPicPr>
          <p:cNvPr id="15" name="Shape 87">
            <a:extLst>
              <a:ext uri="{FF2B5EF4-FFF2-40B4-BE49-F238E27FC236}">
                <a16:creationId xmlns:a16="http://schemas.microsoft.com/office/drawing/2014/main" id="{CA33F5CE-39E2-FA47-ADAE-6FBEB3B8CD3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CDFC60-EAA6-1845-A02C-66C0F2F46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F39B65-920F-2047-A315-13388903F1A4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B2D4E949-DBC1-C34C-8B1C-32305DA2F6F0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98" y="13017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3000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function.sh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26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1822320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" y="78852"/>
            <a:ext cx="4163060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Additional Examples</a:t>
            </a:r>
            <a:br>
              <a:rPr lang="en-US" spc="-145" dirty="0"/>
            </a:br>
            <a:r>
              <a:rPr lang="en-US" spc="-145" dirty="0"/>
              <a:t>(if time allows)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97719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>
                <a:solidFill>
                  <a:srgbClr val="FF0000"/>
                </a:solidFill>
                <a:latin typeface="Lucida Sans Unicode"/>
                <a:cs typeface="Lucida Sans Unicode"/>
              </a:rPr>
              <a:t>cd to the ”more” directory:</a:t>
            </a: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900" dirty="0" err="1">
                <a:solidFill>
                  <a:srgbClr val="FF0000"/>
                </a:solidFill>
                <a:latin typeface="Lucida Sans" panose="020B0602030504020204" pitchFamily="34" charset="77"/>
                <a:cs typeface="Georgia"/>
              </a:rPr>
              <a:t>case_example_w_arg.sh</a:t>
            </a:r>
            <a:endParaRPr lang="en-US" sz="900" dirty="0">
              <a:solidFill>
                <a:srgbClr val="FF0000"/>
              </a:solidFill>
              <a:latin typeface="Lucida Sans" panose="020B0602030504020204" pitchFamily="34" charset="77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900" dirty="0" err="1">
                <a:solidFill>
                  <a:srgbClr val="FF0000"/>
                </a:solidFill>
                <a:latin typeface="Lucida Sans" panose="020B0602030504020204" pitchFamily="34" charset="77"/>
                <a:cs typeface="Georgia"/>
              </a:rPr>
              <a:t>for_example_from_command.sh</a:t>
            </a:r>
            <a:endParaRPr lang="en-US" sz="900" dirty="0">
              <a:solidFill>
                <a:srgbClr val="FF0000"/>
              </a:solidFill>
              <a:latin typeface="Lucida Sans" panose="020B0602030504020204" pitchFamily="34" charset="77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900" dirty="0" err="1">
                <a:solidFill>
                  <a:srgbClr val="FF0000"/>
                </a:solidFill>
                <a:latin typeface="Lucida Sans" panose="020B0602030504020204" pitchFamily="34" charset="77"/>
                <a:cs typeface="Georgia"/>
              </a:rPr>
              <a:t>for_example_list.sh</a:t>
            </a:r>
            <a:endParaRPr lang="en-US" sz="900" dirty="0">
              <a:solidFill>
                <a:srgbClr val="FF0000"/>
              </a:solidFill>
              <a:latin typeface="Lucida Sans" panose="020B0602030504020204" pitchFamily="34" charset="77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900" dirty="0" err="1">
                <a:solidFill>
                  <a:srgbClr val="FF0000"/>
                </a:solidFill>
                <a:latin typeface="Lucida Sans" panose="020B0602030504020204" pitchFamily="34" charset="77"/>
                <a:cs typeface="Georgia"/>
              </a:rPr>
              <a:t>for_example_w_multiple_args.sh</a:t>
            </a:r>
            <a:endParaRPr sz="900" dirty="0">
              <a:solidFill>
                <a:srgbClr val="FF0000"/>
              </a:solidFill>
              <a:latin typeface="Lucida Sans" panose="020B0602030504020204" pitchFamily="34" charset="77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27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594861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43434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Alternatives</a:t>
            </a:r>
            <a:r>
              <a:rPr lang="en-US" spc="-100" dirty="0"/>
              <a:t> for Scripting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76376" y="1102509"/>
            <a:ext cx="1103504" cy="13074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14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lang="en-US" sz="1400" spc="-22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90" dirty="0" err="1">
                <a:latin typeface="Courier New"/>
                <a:cs typeface="Courier New"/>
              </a:rPr>
              <a:t>csh</a:t>
            </a:r>
            <a:r>
              <a:rPr lang="en-US" sz="1200" spc="-90" dirty="0">
                <a:latin typeface="Courier New"/>
                <a:cs typeface="Courier New"/>
              </a:rPr>
              <a:t>/</a:t>
            </a:r>
            <a:r>
              <a:rPr lang="en-US" sz="1200" spc="-90" dirty="0" err="1">
                <a:latin typeface="Courier New"/>
                <a:cs typeface="Courier New"/>
              </a:rPr>
              <a:t>tcsh</a:t>
            </a:r>
            <a:endParaRPr lang="en-US" sz="1200" spc="-9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14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lang="en-US" sz="1400" spc="-22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90" dirty="0" err="1">
                <a:latin typeface="Courier New"/>
                <a:cs typeface="Courier New"/>
              </a:rPr>
              <a:t>ksh</a:t>
            </a:r>
            <a:endParaRPr lang="en-US" sz="1200" spc="-9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37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perl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-22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python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30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ruby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30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make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830" y="1102509"/>
            <a:ext cx="263652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5595">
              <a:lnSpc>
                <a:spcPct val="125299"/>
              </a:lnSpc>
            </a:pPr>
            <a:r>
              <a:rPr lang="en-US" sz="1100" spc="-30" dirty="0">
                <a:latin typeface="Georgia"/>
                <a:cs typeface="Georgia"/>
              </a:rPr>
              <a:t>C-shell (</a:t>
            </a:r>
            <a:r>
              <a:rPr lang="en-US" sz="1100" spc="-30" dirty="0" err="1">
                <a:latin typeface="Georgia"/>
                <a:cs typeface="Georgia"/>
              </a:rPr>
              <a:t>tcsh</a:t>
            </a:r>
            <a:r>
              <a:rPr lang="en-US" sz="1100" spc="-30" dirty="0">
                <a:latin typeface="Georgia"/>
                <a:cs typeface="Georgia"/>
              </a:rPr>
              <a:t>: updated version of </a:t>
            </a:r>
            <a:r>
              <a:rPr lang="en-US" sz="1100" spc="-30" dirty="0" err="1">
                <a:latin typeface="Georgia"/>
                <a:cs typeface="Georgia"/>
              </a:rPr>
              <a:t>csh</a:t>
            </a:r>
            <a:r>
              <a:rPr lang="en-US" sz="1100" spc="-30" dirty="0">
                <a:latin typeface="Georgia"/>
                <a:cs typeface="Georgia"/>
              </a:rPr>
              <a:t>)</a:t>
            </a:r>
            <a:r>
              <a:rPr lang="en-US" sz="1100" spc="-10" dirty="0">
                <a:latin typeface="Georgia"/>
                <a:cs typeface="Georgia"/>
              </a:rPr>
              <a:t>.</a:t>
            </a:r>
          </a:p>
          <a:p>
            <a:pPr marL="12700" marR="315595">
              <a:lnSpc>
                <a:spcPct val="125299"/>
              </a:lnSpc>
            </a:pPr>
            <a:r>
              <a:rPr lang="en-US" sz="1100" spc="-10" dirty="0" err="1">
                <a:latin typeface="Georgia"/>
                <a:cs typeface="Georgia"/>
              </a:rPr>
              <a:t>Korn</a:t>
            </a:r>
            <a:r>
              <a:rPr lang="en-US" sz="1100" spc="-10" dirty="0">
                <a:latin typeface="Georgia"/>
                <a:cs typeface="Georgia"/>
              </a:rPr>
              <a:t> shell; related to </a:t>
            </a:r>
            <a:r>
              <a:rPr lang="en-US" sz="1100" spc="-10" dirty="0" err="1">
                <a:latin typeface="Georgia"/>
                <a:cs typeface="Georgia"/>
              </a:rPr>
              <a:t>sh</a:t>
            </a:r>
            <a:r>
              <a:rPr lang="en-US" sz="1100" spc="-10" dirty="0">
                <a:latin typeface="Georgia"/>
                <a:cs typeface="Georgia"/>
              </a:rPr>
              <a:t>/bash</a:t>
            </a:r>
            <a:endParaRPr lang="en-US" sz="1100" dirty="0">
              <a:latin typeface="Georgia"/>
              <a:cs typeface="Georgia"/>
            </a:endParaRPr>
          </a:p>
          <a:p>
            <a:pPr marL="12700" marR="5080" algn="just">
              <a:lnSpc>
                <a:spcPct val="125299"/>
              </a:lnSpc>
              <a:spcBef>
                <a:spcPts val="100"/>
              </a:spcBef>
            </a:pPr>
            <a:r>
              <a:rPr sz="1100" spc="-20" dirty="0">
                <a:latin typeface="Georgia"/>
                <a:cs typeface="Georgia"/>
              </a:rPr>
              <a:t>exceptional </a:t>
            </a:r>
            <a:r>
              <a:rPr sz="1100" spc="10" dirty="0">
                <a:latin typeface="Georgia"/>
                <a:cs typeface="Georgia"/>
              </a:rPr>
              <a:t>text </a:t>
            </a:r>
            <a:r>
              <a:rPr sz="1100" spc="-25" dirty="0">
                <a:latin typeface="Georgia"/>
                <a:cs typeface="Georgia"/>
              </a:rPr>
              <a:t>manipulation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25" dirty="0">
                <a:latin typeface="Georgia"/>
                <a:cs typeface="Georgia"/>
              </a:rPr>
              <a:t>parsing.  excellent </a:t>
            </a:r>
            <a:r>
              <a:rPr sz="1100" spc="-35" dirty="0">
                <a:latin typeface="Georgia"/>
                <a:cs typeface="Georgia"/>
              </a:rPr>
              <a:t>for </a:t>
            </a:r>
            <a:r>
              <a:rPr sz="1100" spc="-30" dirty="0">
                <a:latin typeface="Georgia"/>
                <a:cs typeface="Georgia"/>
              </a:rPr>
              <a:t>scientific and </a:t>
            </a:r>
            <a:r>
              <a:rPr sz="1100" spc="-35" dirty="0">
                <a:latin typeface="Georgia"/>
                <a:cs typeface="Georgia"/>
              </a:rPr>
              <a:t>numerical </a:t>
            </a:r>
            <a:r>
              <a:rPr sz="1100" spc="-30" dirty="0">
                <a:latin typeface="Georgia"/>
                <a:cs typeface="Georgia"/>
              </a:rPr>
              <a:t>work.  general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scripting.</a:t>
            </a:r>
            <a:endParaRPr sz="1100" dirty="0">
              <a:latin typeface="Georgia"/>
              <a:cs typeface="Georgia"/>
            </a:endParaRPr>
          </a:p>
          <a:p>
            <a:pPr marL="12700" marR="315595">
              <a:lnSpc>
                <a:spcPct val="125299"/>
              </a:lnSpc>
            </a:pPr>
            <a:r>
              <a:rPr sz="1100" spc="-25" dirty="0">
                <a:latin typeface="Georgia"/>
                <a:cs typeface="Georgia"/>
              </a:rPr>
              <a:t>building </a:t>
            </a:r>
            <a:r>
              <a:rPr sz="1100" spc="-20" dirty="0">
                <a:latin typeface="Georgia"/>
                <a:cs typeface="Georgia"/>
              </a:rPr>
              <a:t>executables </a:t>
            </a:r>
            <a:r>
              <a:rPr sz="1100" spc="-40" dirty="0">
                <a:latin typeface="Georgia"/>
                <a:cs typeface="Georgia"/>
              </a:rPr>
              <a:t>from </a:t>
            </a:r>
            <a:r>
              <a:rPr sz="1100" spc="-35" dirty="0">
                <a:latin typeface="Georgia"/>
                <a:cs typeface="Georgia"/>
              </a:rPr>
              <a:t>source </a:t>
            </a:r>
            <a:r>
              <a:rPr sz="1100" spc="-30" dirty="0">
                <a:latin typeface="Georgia"/>
                <a:cs typeface="Georgia"/>
              </a:rPr>
              <a:t>code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2F26A8-F2DD-9C42-8D00-FFF84FE8EA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28</a:t>
            </a:fld>
            <a:endParaRPr lang="en-US" spc="-20" dirty="0"/>
          </a:p>
        </p:txBody>
      </p:sp>
      <p:pic>
        <p:nvPicPr>
          <p:cNvPr id="15" name="Shape 87">
            <a:extLst>
              <a:ext uri="{FF2B5EF4-FFF2-40B4-BE49-F238E27FC236}">
                <a16:creationId xmlns:a16="http://schemas.microsoft.com/office/drawing/2014/main" id="{1F909A6A-64FA-F34A-8368-4516C0211E2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AE5E3B-0DC0-3E45-A424-25E8A6E9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0A07E-A36C-A848-85CC-AF412F864A12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ject 3">
            <a:extLst>
              <a:ext uri="{FF2B5EF4-FFF2-40B4-BE49-F238E27FC236}">
                <a16:creationId xmlns:a16="http://schemas.microsoft.com/office/drawing/2014/main" id="{3037C167-115F-B146-B066-79576625222C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32" y="130175"/>
            <a:ext cx="1525018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25" dirty="0"/>
              <a:t>Thank you!</a:t>
            </a:r>
            <a:endParaRPr spc="-12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FA2B0-0575-3C4C-9CA3-AD3C69323C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29</a:t>
            </a:fld>
            <a:endParaRPr lang="en-US" spc="-20" dirty="0"/>
          </a:p>
        </p:txBody>
      </p:sp>
      <p:pic>
        <p:nvPicPr>
          <p:cNvPr id="13" name="Shape 87">
            <a:extLst>
              <a:ext uri="{FF2B5EF4-FFF2-40B4-BE49-F238E27FC236}">
                <a16:creationId xmlns:a16="http://schemas.microsoft.com/office/drawing/2014/main" id="{E8E89242-9BDF-D84D-98FE-B98185530D9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182511-3968-814C-87DF-B7315FA73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374FA-DB17-7A43-B2A2-92A06244986C}"/>
              </a:ext>
            </a:extLst>
          </p:cNvPr>
          <p:cNvCxnSpPr>
            <a:cxnSpLocks/>
          </p:cNvCxnSpPr>
          <p:nvPr/>
        </p:nvCxnSpPr>
        <p:spPr>
          <a:xfrm>
            <a:off x="176646" y="2455486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bject 3">
            <a:extLst>
              <a:ext uri="{FF2B5EF4-FFF2-40B4-BE49-F238E27FC236}">
                <a16:creationId xmlns:a16="http://schemas.microsoft.com/office/drawing/2014/main" id="{2A9E7A5C-B753-3249-850C-71EEDB9D9EB0}"/>
              </a:ext>
            </a:extLst>
          </p:cNvPr>
          <p:cNvSpPr txBox="1"/>
          <p:nvPr/>
        </p:nvSpPr>
        <p:spPr>
          <a:xfrm>
            <a:off x="347410" y="1087224"/>
            <a:ext cx="409643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A9A37D"/>
                </a:solidFill>
                <a:latin typeface="Tahoma"/>
                <a:cs typeface="Tahoma"/>
              </a:rPr>
              <a:t>Additional Bash learning resources: </a:t>
            </a:r>
          </a:p>
          <a:p>
            <a:pPr marL="12700">
              <a:lnSpc>
                <a:spcPct val="100000"/>
              </a:lnSpc>
            </a:pPr>
            <a:r>
              <a:rPr lang="en-US" sz="900" i="1" spc="-25" dirty="0">
                <a:solidFill>
                  <a:srgbClr val="999999"/>
                </a:solidFill>
                <a:latin typeface="Tahoma"/>
                <a:cs typeface="Tahoma"/>
                <a:hlinkClick r:id="rId4"/>
              </a:rPr>
              <a:t>http://tldp.org/HOWTO/Bash-Prog-Intro-HOWTO.html</a:t>
            </a:r>
            <a:r>
              <a:rPr lang="en-US" sz="900" i="1" spc="-25" dirty="0">
                <a:solidFill>
                  <a:srgbClr val="999999"/>
                </a:solidFill>
                <a:latin typeface="Tahoma"/>
                <a:cs typeface="Tahoma"/>
              </a:rPr>
              <a:t> (general)</a:t>
            </a:r>
          </a:p>
          <a:p>
            <a:pPr marL="12700">
              <a:lnSpc>
                <a:spcPct val="100000"/>
              </a:lnSpc>
            </a:pPr>
            <a:r>
              <a:rPr lang="en-US" sz="900" i="1" spc="-25" dirty="0">
                <a:solidFill>
                  <a:srgbClr val="999999"/>
                </a:solidFill>
                <a:latin typeface="Tahoma"/>
                <a:cs typeface="Tahoma"/>
                <a:hlinkClick r:id="rId5"/>
              </a:rPr>
              <a:t>https://www.shell-tips.com/2010/06/14/performing-math-calculation-in-bash/</a:t>
            </a:r>
            <a:r>
              <a:rPr lang="en-US" sz="900" i="1" spc="-25" dirty="0">
                <a:solidFill>
                  <a:srgbClr val="999999"/>
                </a:solidFill>
                <a:latin typeface="Tahoma"/>
                <a:cs typeface="Tahoma"/>
              </a:rPr>
              <a:t> (math)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992438E4-E66C-264A-93AF-427DB0C651B7}"/>
              </a:ext>
            </a:extLst>
          </p:cNvPr>
          <p:cNvSpPr txBox="1"/>
          <p:nvPr/>
        </p:nvSpPr>
        <p:spPr>
          <a:xfrm>
            <a:off x="347410" y="1958975"/>
            <a:ext cx="3399494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A9A37D"/>
                </a:solidFill>
                <a:latin typeface="Tahoma"/>
                <a:cs typeface="Tahoma"/>
              </a:rPr>
              <a:t>Bash kernel for </a:t>
            </a:r>
            <a:r>
              <a:rPr lang="en-US" sz="1000" spc="-10" dirty="0" err="1">
                <a:solidFill>
                  <a:srgbClr val="A9A37D"/>
                </a:solidFill>
                <a:latin typeface="Tahoma"/>
                <a:cs typeface="Tahoma"/>
              </a:rPr>
              <a:t>jupyter</a:t>
            </a:r>
            <a:r>
              <a:rPr lang="en-US" sz="1000" spc="-10" dirty="0">
                <a:solidFill>
                  <a:srgbClr val="A9A37D"/>
                </a:solidFill>
                <a:latin typeface="Tahoma"/>
                <a:cs typeface="Tahoma"/>
              </a:rPr>
              <a:t> notebooks </a:t>
            </a:r>
            <a:r>
              <a:rPr lang="en-US" sz="1000" i="1" spc="-10" dirty="0">
                <a:solidFill>
                  <a:srgbClr val="A9A37D"/>
                </a:solidFill>
                <a:latin typeface="Tahoma"/>
                <a:cs typeface="Tahoma"/>
              </a:rPr>
              <a:t>(install anaconda first)</a:t>
            </a:r>
            <a:r>
              <a:rPr lang="en-US" sz="1000" spc="-10" dirty="0">
                <a:solidFill>
                  <a:srgbClr val="A9A37D"/>
                </a:solidFill>
                <a:latin typeface="Tahoma"/>
                <a:cs typeface="Tahoma"/>
              </a:rPr>
              <a:t>:</a:t>
            </a:r>
            <a:r>
              <a:rPr lang="en-US" sz="1000" i="1" spc="-10" dirty="0">
                <a:solidFill>
                  <a:srgbClr val="A9A37D"/>
                </a:solidFill>
                <a:latin typeface="Tahoma"/>
                <a:cs typeface="Tahoma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900" i="1" spc="-25" dirty="0">
                <a:solidFill>
                  <a:srgbClr val="999999"/>
                </a:solidFill>
                <a:latin typeface="Tahoma"/>
                <a:cs typeface="Tahoma"/>
                <a:hlinkClick r:id="rId6"/>
              </a:rPr>
              <a:t>https://github.com/takluyver/bash_kernel</a:t>
            </a:r>
            <a:endParaRPr lang="en-US" sz="900" i="1" spc="-25" dirty="0">
              <a:solidFill>
                <a:srgbClr val="999999"/>
              </a:solidFill>
              <a:latin typeface="Tahoma"/>
              <a:cs typeface="Tahom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F3225CF-DAF8-B842-933E-410A12A6E900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466747"/>
            <a:ext cx="3604260" cy="23006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Georgia"/>
                <a:cs typeface="Georgia"/>
              </a:rPr>
              <a:t>Introduction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Georgia"/>
                <a:cs typeface="Georgia"/>
              </a:rPr>
              <a:t>Variables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Georgia"/>
                <a:cs typeface="Georgia"/>
              </a:rPr>
              <a:t>Quoting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25" dirty="0">
                <a:latin typeface="Georgia"/>
                <a:cs typeface="Georgia"/>
              </a:rPr>
              <a:t>Command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Substitution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5" dirty="0">
                <a:latin typeface="Georgia"/>
                <a:cs typeface="Georgia"/>
              </a:rPr>
              <a:t>Arithmetic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Expansion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Georgia"/>
                <a:cs typeface="Georgia"/>
              </a:rPr>
              <a:t>Tests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1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35" dirty="0">
                <a:latin typeface="Georgia"/>
                <a:cs typeface="Georgia"/>
              </a:rPr>
              <a:t>Decisions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(</a:t>
            </a:r>
            <a:r>
              <a:rPr sz="1100" spc="-40" dirty="0">
                <a:latin typeface="Courier New"/>
                <a:cs typeface="Courier New"/>
              </a:rPr>
              <a:t>if</a:t>
            </a:r>
            <a:r>
              <a:rPr sz="1100" spc="-4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25" dirty="0">
                <a:latin typeface="Georgia"/>
                <a:cs typeface="Georgia"/>
              </a:rPr>
              <a:t>Loops </a:t>
            </a:r>
            <a:r>
              <a:rPr sz="1100" spc="-70" dirty="0">
                <a:latin typeface="Georgia"/>
                <a:cs typeface="Georgia"/>
              </a:rPr>
              <a:t>(</a:t>
            </a:r>
            <a:r>
              <a:rPr sz="1100" spc="-70" dirty="0">
                <a:latin typeface="Courier New"/>
                <a:cs typeface="Courier New"/>
              </a:rPr>
              <a:t>for,</a:t>
            </a:r>
            <a:r>
              <a:rPr sz="1100" spc="-375" dirty="0">
                <a:latin typeface="Courier New"/>
                <a:cs typeface="Courier New"/>
              </a:rPr>
              <a:t> </a:t>
            </a:r>
            <a:r>
              <a:rPr sz="1100" spc="-75" dirty="0">
                <a:latin typeface="Courier New"/>
                <a:cs typeface="Courier New"/>
              </a:rPr>
              <a:t>while</a:t>
            </a:r>
            <a:r>
              <a:rPr sz="1100" spc="-75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Georgia"/>
                <a:cs typeface="Georgia"/>
              </a:rPr>
              <a:t>Arguments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Georgia"/>
                <a:cs typeface="Georgia"/>
              </a:rPr>
              <a:t>Functions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</a:t>
            </a:r>
            <a:r>
              <a:rPr sz="1200" spc="75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Georgia"/>
                <a:cs typeface="Georgia"/>
              </a:rPr>
              <a:t>Alternatives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3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5373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33617"/>
            <a:ext cx="4419600" cy="26506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en-US" sz="1100" dirty="0">
                <a:latin typeface="Georgia" panose="02040502050405020303" pitchFamily="18" charset="0"/>
              </a:rPr>
              <a:t>A </a:t>
            </a:r>
            <a:r>
              <a:rPr lang="en-US" sz="1100" i="1" u="sng" dirty="0">
                <a:latin typeface="Georgia" panose="02040502050405020303" pitchFamily="18" charset="0"/>
              </a:rPr>
              <a:t>shell</a:t>
            </a:r>
            <a:r>
              <a:rPr lang="en-US" sz="1100" dirty="0">
                <a:latin typeface="Georgia" panose="02040502050405020303" pitchFamily="18" charset="0"/>
              </a:rPr>
              <a:t> is the environment in which commands are interpreted in Linux. </a:t>
            </a: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Georgia" panose="02040502050405020303" pitchFamily="18" charset="0"/>
            </a:endParaRP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en-US" sz="1100" spc="-5" dirty="0">
                <a:latin typeface="Georgia" panose="02040502050405020303" pitchFamily="18" charset="0"/>
                <a:cs typeface="Georgia"/>
              </a:rPr>
              <a:t>GNU/Linux </a:t>
            </a:r>
            <a:r>
              <a:rPr lang="en-US" sz="1100" spc="-30" dirty="0">
                <a:latin typeface="Georgia" panose="02040502050405020303" pitchFamily="18" charset="0"/>
                <a:cs typeface="Georgia"/>
              </a:rPr>
              <a:t>provides various numerous shells; </a:t>
            </a:r>
            <a:r>
              <a:rPr lang="en-US" sz="1100" spc="-15" dirty="0">
                <a:latin typeface="Georgia" panose="02040502050405020303" pitchFamily="18" charset="0"/>
                <a:cs typeface="Georgia"/>
              </a:rPr>
              <a:t>the  </a:t>
            </a:r>
            <a:r>
              <a:rPr lang="en-US" sz="1100" spc="-30" dirty="0">
                <a:latin typeface="Georgia" panose="02040502050405020303" pitchFamily="18" charset="0"/>
                <a:cs typeface="Georgia"/>
              </a:rPr>
              <a:t>most </a:t>
            </a:r>
            <a:r>
              <a:rPr lang="en-US" sz="1100" spc="-50" dirty="0">
                <a:latin typeface="Georgia"/>
                <a:cs typeface="Georgia"/>
              </a:rPr>
              <a:t>common one </a:t>
            </a:r>
            <a:r>
              <a:rPr lang="en-US" sz="1100" spc="-35" dirty="0">
                <a:latin typeface="Georgia"/>
                <a:cs typeface="Georgia"/>
              </a:rPr>
              <a:t>is </a:t>
            </a:r>
            <a:r>
              <a:rPr lang="en-US" sz="1100" spc="-15" dirty="0">
                <a:latin typeface="Georgia"/>
                <a:cs typeface="Georgia"/>
              </a:rPr>
              <a:t>the </a:t>
            </a:r>
            <a:r>
              <a:rPr lang="en-US" sz="1100" spc="-25" dirty="0">
                <a:latin typeface="Georgia"/>
                <a:cs typeface="Georgia"/>
              </a:rPr>
              <a:t>Bourne </a:t>
            </a:r>
            <a:r>
              <a:rPr lang="en-US" sz="1100" spc="-5" dirty="0">
                <a:latin typeface="Georgia"/>
                <a:cs typeface="Georgia"/>
              </a:rPr>
              <a:t>Again </a:t>
            </a:r>
            <a:r>
              <a:rPr lang="en-US" sz="1100" spc="-30" dirty="0">
                <a:latin typeface="Georgia"/>
                <a:cs typeface="Georgia"/>
              </a:rPr>
              <a:t>shell</a:t>
            </a:r>
            <a:r>
              <a:rPr lang="en-US" sz="1100" spc="80" dirty="0">
                <a:latin typeface="Georgia"/>
                <a:cs typeface="Georgia"/>
              </a:rPr>
              <a:t> </a:t>
            </a:r>
            <a:r>
              <a:rPr lang="en-US" sz="1100" spc="-50" dirty="0">
                <a:latin typeface="Georgia"/>
                <a:cs typeface="Georgia"/>
              </a:rPr>
              <a:t>(</a:t>
            </a:r>
            <a:r>
              <a:rPr lang="en-US" sz="1100" spc="-50" dirty="0">
                <a:latin typeface="Courier New"/>
                <a:cs typeface="Courier New"/>
              </a:rPr>
              <a:t>bash</a:t>
            </a:r>
            <a:r>
              <a:rPr lang="en-US" sz="1100" spc="-50" dirty="0">
                <a:latin typeface="Georgia"/>
                <a:cs typeface="Georgia"/>
              </a:rPr>
              <a:t>).</a:t>
            </a:r>
            <a:endParaRPr lang="en-US"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US" sz="1100" spc="-10" dirty="0">
                <a:latin typeface="Georgia"/>
                <a:cs typeface="Georgia"/>
              </a:rPr>
              <a:t>Other common shells available on Linux systems include</a:t>
            </a:r>
            <a:r>
              <a:rPr lang="en-US" sz="1100" spc="-25" dirty="0">
                <a:latin typeface="Georgia"/>
                <a:cs typeface="Georgia"/>
              </a:rPr>
              <a:t>:                     	1) </a:t>
            </a:r>
            <a:r>
              <a:rPr lang="en-US" sz="1100" spc="-25" dirty="0" err="1">
                <a:latin typeface="Georgia"/>
                <a:cs typeface="Georgia"/>
              </a:rPr>
              <a:t>sh</a:t>
            </a:r>
            <a:r>
              <a:rPr lang="en-US" sz="1100" spc="-25" dirty="0">
                <a:latin typeface="Georgia"/>
                <a:cs typeface="Georgia"/>
              </a:rPr>
              <a:t> ; 2) </a:t>
            </a:r>
            <a:r>
              <a:rPr lang="en-US" sz="1100" spc="-25" dirty="0" err="1">
                <a:latin typeface="Georgia"/>
                <a:cs typeface="Georgia"/>
              </a:rPr>
              <a:t>csh</a:t>
            </a:r>
            <a:r>
              <a:rPr lang="en-US" sz="1100" spc="-25" dirty="0">
                <a:latin typeface="Georgia"/>
                <a:cs typeface="Georgia"/>
              </a:rPr>
              <a:t> ; 3) </a:t>
            </a:r>
            <a:r>
              <a:rPr lang="en-US" sz="1100" spc="-25" dirty="0" err="1">
                <a:latin typeface="Georgia"/>
                <a:cs typeface="Georgia"/>
              </a:rPr>
              <a:t>tcsh</a:t>
            </a:r>
            <a:r>
              <a:rPr lang="en-US" sz="1100" spc="-25" dirty="0">
                <a:latin typeface="Georgia"/>
                <a:cs typeface="Georgia"/>
              </a:rPr>
              <a:t> ; 4) </a:t>
            </a:r>
            <a:r>
              <a:rPr lang="en-US" sz="1100" spc="-25" dirty="0" err="1">
                <a:latin typeface="Georgia"/>
                <a:cs typeface="Georgia"/>
              </a:rPr>
              <a:t>ksh</a:t>
            </a:r>
            <a:endParaRPr lang="en-US"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Georgia" panose="02040502050405020303" pitchFamily="18" charset="0"/>
            </a:endParaRP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en-US" sz="1100" i="1" u="sng" dirty="0">
                <a:latin typeface="Georgia" panose="02040502050405020303" pitchFamily="18" charset="0"/>
              </a:rPr>
              <a:t>Shell scripts </a:t>
            </a:r>
            <a:r>
              <a:rPr lang="en-US" sz="1100" dirty="0">
                <a:latin typeface="Georgia" panose="02040502050405020303" pitchFamily="18" charset="0"/>
              </a:rPr>
              <a:t>are files containing collections of commands for Linux systems that can be executed as programs. </a:t>
            </a: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Georgia" panose="02040502050405020303" pitchFamily="18" charset="0"/>
            </a:endParaRP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en-US" sz="1100" dirty="0">
                <a:latin typeface="Georgia" panose="02040502050405020303" pitchFamily="18" charset="0"/>
              </a:rPr>
              <a:t>Shell scripts are powerful tools for performing many types of tasks.  </a:t>
            </a: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endParaRPr lang="en-US" sz="1100" spc="-5" dirty="0">
              <a:latin typeface="Georgia" panose="02040502050405020303" pitchFamily="18" charset="0"/>
              <a:cs typeface="Georgia"/>
            </a:endParaRPr>
          </a:p>
          <a:p>
            <a:pPr marL="12700" marR="5080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0279F22-7037-8947-9840-EEFE3E98EA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4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723BEE37-F895-F246-BD03-F523192DA87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09B5E-3B99-1249-A42E-500621625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50E6C-C824-7C47-A21A-75184A6A780A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4BE7E3E5-B4E3-7649-9B0D-1C53AFA0489D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465350"/>
            <a:ext cx="3895725" cy="14033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5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0" dirty="0">
                <a:latin typeface="Georgia"/>
                <a:cs typeface="Georgia"/>
              </a:rPr>
              <a:t>Can </a:t>
            </a:r>
            <a:r>
              <a:rPr sz="1100" spc="-20" dirty="0">
                <a:latin typeface="Georgia"/>
                <a:cs typeface="Georgia"/>
              </a:rPr>
              <a:t>be </a:t>
            </a:r>
            <a:r>
              <a:rPr sz="1100" spc="-35" dirty="0">
                <a:latin typeface="Georgia"/>
                <a:cs typeface="Georgia"/>
              </a:rPr>
              <a:t>programmed </a:t>
            </a:r>
            <a:r>
              <a:rPr sz="1100" spc="-20" dirty="0">
                <a:latin typeface="Georgia"/>
                <a:cs typeface="Georgia"/>
              </a:rPr>
              <a:t>interactively, </a:t>
            </a:r>
            <a:r>
              <a:rPr sz="1100" spc="-10" dirty="0">
                <a:latin typeface="Georgia"/>
                <a:cs typeface="Georgia"/>
              </a:rPr>
              <a:t>directly </a:t>
            </a:r>
            <a:r>
              <a:rPr sz="1100" spc="-50" dirty="0">
                <a:latin typeface="Georgia"/>
                <a:cs typeface="Georgia"/>
              </a:rPr>
              <a:t>on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terminal.</a:t>
            </a:r>
            <a:endParaRPr sz="1100" dirty="0">
              <a:latin typeface="Georgia"/>
              <a:cs typeface="Georgia"/>
            </a:endParaRPr>
          </a:p>
          <a:p>
            <a:pPr marL="289560" marR="64135" indent="-147955">
              <a:lnSpc>
                <a:spcPct val="102699"/>
              </a:lnSpc>
              <a:spcBef>
                <a:spcPts val="21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dirty="0">
                <a:latin typeface="Georgia"/>
                <a:cs typeface="Georgia"/>
              </a:rPr>
              <a:t>It </a:t>
            </a:r>
            <a:r>
              <a:rPr sz="1100" spc="-25" dirty="0">
                <a:latin typeface="Georgia"/>
                <a:cs typeface="Georgia"/>
              </a:rPr>
              <a:t>can </a:t>
            </a:r>
            <a:r>
              <a:rPr sz="1100" spc="-30" dirty="0">
                <a:latin typeface="Georgia"/>
                <a:cs typeface="Georgia"/>
              </a:rPr>
              <a:t>also </a:t>
            </a:r>
            <a:r>
              <a:rPr sz="1100" spc="-20" dirty="0">
                <a:latin typeface="Georgia"/>
                <a:cs typeface="Georgia"/>
              </a:rPr>
              <a:t>be </a:t>
            </a:r>
            <a:r>
              <a:rPr sz="1100" spc="-35" dirty="0">
                <a:latin typeface="Georgia"/>
                <a:cs typeface="Georgia"/>
              </a:rPr>
              <a:t>programmed </a:t>
            </a:r>
            <a:r>
              <a:rPr sz="1100" spc="-5" dirty="0">
                <a:latin typeface="Georgia"/>
                <a:cs typeface="Georgia"/>
              </a:rPr>
              <a:t>by </a:t>
            </a:r>
            <a:r>
              <a:rPr sz="1100" spc="-15" dirty="0">
                <a:latin typeface="Georgia"/>
                <a:cs typeface="Georgia"/>
              </a:rPr>
              <a:t>script </a:t>
            </a:r>
            <a:r>
              <a:rPr sz="1100" spc="-30" dirty="0">
                <a:latin typeface="Georgia"/>
                <a:cs typeface="Georgia"/>
              </a:rPr>
              <a:t>files. </a:t>
            </a:r>
            <a:r>
              <a:rPr sz="1100" spc="0" dirty="0">
                <a:latin typeface="Georgia"/>
                <a:cs typeface="Georgia"/>
              </a:rPr>
              <a:t>The </a:t>
            </a:r>
            <a:r>
              <a:rPr sz="1100" spc="-20" dirty="0">
                <a:latin typeface="Georgia"/>
                <a:cs typeface="Georgia"/>
              </a:rPr>
              <a:t>first </a:t>
            </a:r>
            <a:r>
              <a:rPr sz="1100" spc="-35" dirty="0">
                <a:latin typeface="Georgia"/>
                <a:cs typeface="Georgia"/>
              </a:rPr>
              <a:t>line </a:t>
            </a:r>
            <a:r>
              <a:rPr sz="1100" spc="-40" dirty="0">
                <a:latin typeface="Georgia"/>
                <a:cs typeface="Georgia"/>
              </a:rPr>
              <a:t>of 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35" dirty="0">
                <a:latin typeface="Georgia"/>
                <a:cs typeface="Georgia"/>
              </a:rPr>
              <a:t>file </a:t>
            </a:r>
            <a:r>
              <a:rPr sz="1100" spc="-30" dirty="0">
                <a:latin typeface="Georgia"/>
                <a:cs typeface="Georgia"/>
              </a:rPr>
              <a:t>must </a:t>
            </a:r>
            <a:r>
              <a:rPr sz="1100" spc="-25" dirty="0">
                <a:latin typeface="Georgia"/>
                <a:cs typeface="Georgia"/>
              </a:rPr>
              <a:t>contain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80" dirty="0">
                <a:latin typeface="Courier New"/>
                <a:cs typeface="Courier New"/>
              </a:rPr>
              <a:t>#!/bin/bash</a:t>
            </a:r>
            <a:r>
              <a:rPr sz="1100" spc="-80" dirty="0">
                <a:latin typeface="Georgia"/>
                <a:cs typeface="Georgia"/>
              </a:rPr>
              <a:t>.</a:t>
            </a:r>
            <a:endParaRPr sz="1100" dirty="0">
              <a:latin typeface="Georgia"/>
              <a:cs typeface="Georgia"/>
            </a:endParaRPr>
          </a:p>
          <a:p>
            <a:pPr marL="289560" marR="12065" indent="-147955">
              <a:lnSpc>
                <a:spcPct val="102699"/>
              </a:lnSpc>
              <a:spcBef>
                <a:spcPts val="21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0" dirty="0">
                <a:latin typeface="Georgia"/>
                <a:cs typeface="Georgia"/>
              </a:rPr>
              <a:t>The </a:t>
            </a:r>
            <a:r>
              <a:rPr sz="1100" spc="-30" dirty="0">
                <a:latin typeface="Georgia"/>
                <a:cs typeface="Georgia"/>
              </a:rPr>
              <a:t>program loader </a:t>
            </a:r>
            <a:r>
              <a:rPr sz="1100" spc="-35" dirty="0">
                <a:latin typeface="Georgia"/>
                <a:cs typeface="Georgia"/>
              </a:rPr>
              <a:t>reconizes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90" dirty="0">
                <a:latin typeface="Courier New"/>
                <a:cs typeface="Courier New"/>
              </a:rPr>
              <a:t>#!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20" dirty="0">
                <a:latin typeface="Georgia"/>
                <a:cs typeface="Georgia"/>
              </a:rPr>
              <a:t>will interpret </a:t>
            </a:r>
            <a:r>
              <a:rPr sz="1100" spc="-15" dirty="0">
                <a:latin typeface="Georgia"/>
                <a:cs typeface="Georgia"/>
              </a:rPr>
              <a:t>the  </a:t>
            </a:r>
            <a:r>
              <a:rPr sz="1100" spc="-20" dirty="0">
                <a:latin typeface="Georgia"/>
                <a:cs typeface="Georgia"/>
              </a:rPr>
              <a:t>rest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35" dirty="0">
                <a:latin typeface="Georgia"/>
                <a:cs typeface="Georgia"/>
              </a:rPr>
              <a:t>line </a:t>
            </a:r>
            <a:r>
              <a:rPr sz="1100" spc="-70" dirty="0">
                <a:latin typeface="Georgia"/>
                <a:cs typeface="Georgia"/>
              </a:rPr>
              <a:t>(</a:t>
            </a:r>
            <a:r>
              <a:rPr sz="1100" spc="-70" dirty="0">
                <a:latin typeface="Courier New"/>
                <a:cs typeface="Courier New"/>
              </a:rPr>
              <a:t>/bin/bash</a:t>
            </a:r>
            <a:r>
              <a:rPr sz="1100" spc="-70" dirty="0">
                <a:latin typeface="Georgia"/>
                <a:cs typeface="Georgia"/>
              </a:rPr>
              <a:t>) </a:t>
            </a:r>
            <a:r>
              <a:rPr sz="1100" spc="-30" dirty="0">
                <a:latin typeface="Georgia"/>
                <a:cs typeface="Georgia"/>
              </a:rPr>
              <a:t>as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interpreter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program.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254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30" dirty="0">
                <a:latin typeface="Georgia"/>
                <a:cs typeface="Georgia"/>
              </a:rPr>
              <a:t>If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line </a:t>
            </a:r>
            <a:r>
              <a:rPr sz="1100" spc="-10" dirty="0">
                <a:latin typeface="Georgia"/>
                <a:cs typeface="Georgia"/>
              </a:rPr>
              <a:t>starts with </a:t>
            </a:r>
            <a:r>
              <a:rPr sz="1100" spc="-45" dirty="0">
                <a:latin typeface="Courier New"/>
                <a:cs typeface="Courier New"/>
              </a:rPr>
              <a:t>#</a:t>
            </a:r>
            <a:r>
              <a:rPr sz="1100" spc="-45" dirty="0">
                <a:latin typeface="Georgia"/>
                <a:cs typeface="Georgia"/>
              </a:rPr>
              <a:t>, </a:t>
            </a:r>
            <a:r>
              <a:rPr sz="1100" spc="5" dirty="0">
                <a:latin typeface="Georgia"/>
                <a:cs typeface="Georgia"/>
              </a:rPr>
              <a:t>it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40" dirty="0">
                <a:latin typeface="Georgia"/>
                <a:cs typeface="Georgia"/>
              </a:rPr>
              <a:t>comment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20" dirty="0">
                <a:latin typeface="Georgia"/>
                <a:cs typeface="Georgia"/>
              </a:rPr>
              <a:t>not</a:t>
            </a:r>
            <a:r>
              <a:rPr sz="1100" spc="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run.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100" spc="10" dirty="0">
                <a:latin typeface="Georgia"/>
                <a:cs typeface="Georgia"/>
              </a:rPr>
              <a:t>An </a:t>
            </a:r>
            <a:r>
              <a:rPr sz="1100" spc="-30" dirty="0">
                <a:latin typeface="Georgia"/>
                <a:cs typeface="Georgia"/>
              </a:rPr>
              <a:t>example shell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script: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25" y="2059576"/>
            <a:ext cx="7239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25" dirty="0"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112" y="1987161"/>
            <a:ext cx="1861185" cy="1113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#!/bin/bash</a:t>
            </a:r>
            <a:endParaRPr sz="11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# Shell script to</a:t>
            </a:r>
            <a:r>
              <a:rPr sz="1100" i="1" spc="-12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3456" y="2111217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862" y="0"/>
                </a:lnTo>
              </a:path>
            </a:pathLst>
          </a:custGeom>
          <a:ln w="1518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7382" y="2078826"/>
            <a:ext cx="30480" cy="65405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30366" y="64781"/>
                </a:moveTo>
                <a:lnTo>
                  <a:pt x="25621" y="54880"/>
                </a:lnTo>
                <a:lnTo>
                  <a:pt x="16701" y="44790"/>
                </a:lnTo>
                <a:lnTo>
                  <a:pt x="7022" y="36597"/>
                </a:lnTo>
                <a:lnTo>
                  <a:pt x="0" y="32390"/>
                </a:lnTo>
                <a:lnTo>
                  <a:pt x="7022" y="28183"/>
                </a:lnTo>
                <a:lnTo>
                  <a:pt x="16701" y="19991"/>
                </a:lnTo>
                <a:lnTo>
                  <a:pt x="25621" y="9900"/>
                </a:lnTo>
                <a:lnTo>
                  <a:pt x="30366" y="0"/>
                </a:lnTo>
              </a:path>
            </a:pathLst>
          </a:custGeom>
          <a:ln w="12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7299" y="2007239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0000"/>
                </a:solidFill>
                <a:latin typeface="Georgia"/>
                <a:cs typeface="Georgia"/>
              </a:rPr>
              <a:t>Shell </a:t>
            </a:r>
            <a:r>
              <a:rPr sz="1100" spc="-5" dirty="0">
                <a:solidFill>
                  <a:srgbClr val="FF0000"/>
                </a:solidFill>
                <a:latin typeface="Georgia"/>
                <a:cs typeface="Georgia"/>
              </a:rPr>
              <a:t>to</a:t>
            </a:r>
            <a:r>
              <a:rPr sz="1100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Georgia"/>
                <a:cs typeface="Georgia"/>
              </a:rPr>
              <a:t>run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7382" y="2294826"/>
            <a:ext cx="30480" cy="65405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30366" y="64781"/>
                </a:moveTo>
                <a:lnTo>
                  <a:pt x="25621" y="54880"/>
                </a:lnTo>
                <a:lnTo>
                  <a:pt x="16701" y="44790"/>
                </a:lnTo>
                <a:lnTo>
                  <a:pt x="7022" y="36597"/>
                </a:lnTo>
                <a:lnTo>
                  <a:pt x="0" y="32390"/>
                </a:lnTo>
                <a:lnTo>
                  <a:pt x="7022" y="28183"/>
                </a:lnTo>
                <a:lnTo>
                  <a:pt x="16701" y="19991"/>
                </a:lnTo>
                <a:lnTo>
                  <a:pt x="25621" y="9900"/>
                </a:lnTo>
                <a:lnTo>
                  <a:pt x="30366" y="0"/>
                </a:lnTo>
              </a:path>
            </a:pathLst>
          </a:custGeom>
          <a:ln w="12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0756" y="2223266"/>
            <a:ext cx="1425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5650" algn="l"/>
              </a:tabLst>
            </a:pPr>
            <a:r>
              <a:rPr sz="1650" i="1" u="heavy" spc="-532" baseline="22727" dirty="0">
                <a:solidFill>
                  <a:srgbClr val="3F7F7F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	</a:t>
            </a:r>
            <a:r>
              <a:rPr sz="1650" i="1" spc="-832" baseline="22727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Georgia"/>
                <a:cs typeface="Georgia"/>
              </a:rPr>
              <a:t>Comme</a:t>
            </a:r>
            <a:r>
              <a:rPr sz="1100" spc="-6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1100" spc="-5" dirty="0">
                <a:solidFill>
                  <a:srgbClr val="FF0000"/>
                </a:solidFill>
                <a:latin typeface="Georgia"/>
                <a:cs typeface="Georgia"/>
              </a:rPr>
              <a:t>ts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3456" y="2795223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862" y="0"/>
                </a:lnTo>
              </a:path>
            </a:pathLst>
          </a:custGeom>
          <a:ln w="1518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7382" y="2762833"/>
            <a:ext cx="30480" cy="65405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30366" y="64781"/>
                </a:moveTo>
                <a:lnTo>
                  <a:pt x="25621" y="54880"/>
                </a:lnTo>
                <a:lnTo>
                  <a:pt x="16701" y="44790"/>
                </a:lnTo>
                <a:lnTo>
                  <a:pt x="7022" y="36597"/>
                </a:lnTo>
                <a:lnTo>
                  <a:pt x="0" y="32390"/>
                </a:lnTo>
                <a:lnTo>
                  <a:pt x="7022" y="28183"/>
                </a:lnTo>
                <a:lnTo>
                  <a:pt x="16701" y="19991"/>
                </a:lnTo>
                <a:lnTo>
                  <a:pt x="25621" y="9900"/>
                </a:lnTo>
                <a:lnTo>
                  <a:pt x="30366" y="0"/>
                </a:lnTo>
              </a:path>
            </a:pathLst>
          </a:custGeom>
          <a:ln w="12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63456" y="2975226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862" y="0"/>
                </a:lnTo>
              </a:path>
            </a:pathLst>
          </a:custGeom>
          <a:ln w="1518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7382" y="2942835"/>
            <a:ext cx="30480" cy="65405"/>
          </a:xfrm>
          <a:custGeom>
            <a:avLst/>
            <a:gdLst/>
            <a:ahLst/>
            <a:cxnLst/>
            <a:rect l="l" t="t" r="r" b="b"/>
            <a:pathLst>
              <a:path w="30480" h="65405">
                <a:moveTo>
                  <a:pt x="30366" y="64781"/>
                </a:moveTo>
                <a:lnTo>
                  <a:pt x="25621" y="54880"/>
                </a:lnTo>
                <a:lnTo>
                  <a:pt x="16701" y="44790"/>
                </a:lnTo>
                <a:lnTo>
                  <a:pt x="7022" y="36597"/>
                </a:lnTo>
                <a:lnTo>
                  <a:pt x="0" y="32390"/>
                </a:lnTo>
                <a:lnTo>
                  <a:pt x="7022" y="28183"/>
                </a:lnTo>
                <a:lnTo>
                  <a:pt x="16701" y="19991"/>
                </a:lnTo>
                <a:lnTo>
                  <a:pt x="25621" y="9900"/>
                </a:lnTo>
                <a:lnTo>
                  <a:pt x="30366" y="0"/>
                </a:lnTo>
              </a:path>
            </a:pathLst>
          </a:custGeom>
          <a:ln w="12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1925" y="2338778"/>
            <a:ext cx="1043940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# the files</a:t>
            </a:r>
            <a:r>
              <a:rPr sz="1100" i="1" spc="-160" dirty="0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13715">
              <a:lnSpc>
                <a:spcPct val="102699"/>
              </a:lnSpc>
            </a:pP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cd</a:t>
            </a:r>
            <a:r>
              <a:rPr sz="1100" spc="-1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latin typeface="Courier New"/>
                <a:cs typeface="Courier New"/>
              </a:rPr>
              <a:t>/tmp  ls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2823" y="2338778"/>
            <a:ext cx="38925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-90" dirty="0">
                <a:solidFill>
                  <a:srgbClr val="3F7F7F"/>
                </a:solidFill>
                <a:latin typeface="Courier New"/>
                <a:cs typeface="Courier New"/>
              </a:rPr>
              <a:t>/tmp.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625" y="2394129"/>
            <a:ext cx="72390" cy="6502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25" dirty="0"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25" dirty="0"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25" dirty="0"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25" dirty="0"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7299" y="2660966"/>
            <a:ext cx="1150620" cy="401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35"/>
              </a:spcBef>
            </a:pPr>
            <a:r>
              <a:rPr sz="1100" spc="-15" dirty="0">
                <a:solidFill>
                  <a:srgbClr val="FF0000"/>
                </a:solidFill>
                <a:latin typeface="Georgia"/>
                <a:cs typeface="Georgia"/>
              </a:rPr>
              <a:t>Change </a:t>
            </a:r>
            <a:r>
              <a:rPr sz="1100" spc="-25" dirty="0">
                <a:solidFill>
                  <a:srgbClr val="FF0000"/>
                </a:solidFill>
                <a:latin typeface="Georgia"/>
                <a:cs typeface="Georgia"/>
              </a:rPr>
              <a:t>directories  </a:t>
            </a:r>
            <a:r>
              <a:rPr sz="1100" spc="-10" dirty="0">
                <a:solidFill>
                  <a:srgbClr val="FF0000"/>
                </a:solidFill>
                <a:latin typeface="Georgia"/>
                <a:cs typeface="Georgia"/>
              </a:rPr>
              <a:t>Directory</a:t>
            </a:r>
            <a:r>
              <a:rPr sz="1100" spc="7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Georgia"/>
                <a:cs typeface="Georgia"/>
              </a:rPr>
              <a:t>listing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73931FE-4B33-7D42-A920-9E8FE28838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5</a:t>
            </a:fld>
            <a:endParaRPr lang="en-US" spc="-20" dirty="0"/>
          </a:p>
        </p:txBody>
      </p:sp>
      <p:pic>
        <p:nvPicPr>
          <p:cNvPr id="29" name="Shape 87">
            <a:extLst>
              <a:ext uri="{FF2B5EF4-FFF2-40B4-BE49-F238E27FC236}">
                <a16:creationId xmlns:a16="http://schemas.microsoft.com/office/drawing/2014/main" id="{C6499B79-A88F-B44C-8F01-E61D84269B6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DFEEF0-97B8-EE4E-AA2E-228757236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B687B6-540D-8648-AF55-9CC20F1639DA}"/>
              </a:ext>
            </a:extLst>
          </p:cNvPr>
          <p:cNvCxnSpPr>
            <a:cxnSpLocks/>
          </p:cNvCxnSpPr>
          <p:nvPr/>
        </p:nvCxnSpPr>
        <p:spPr>
          <a:xfrm>
            <a:off x="173015" y="3170294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3361F75E-EE74-FD49-9121-6B93661B5FC4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886200" cy="125418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test.sh</a:t>
            </a:r>
            <a:endParaRPr lang="en-US" sz="1600" spc="-30" baseline="6944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420"/>
              </a:spcBef>
            </a:pPr>
            <a:endParaRPr lang="en-US" sz="1600" spc="-30" baseline="6944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313055" indent="-17145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200" spc="-30" baseline="6944" dirty="0">
                <a:latin typeface="Lucida Sans Unicode"/>
                <a:cs typeface="Lucida Sans Unicode"/>
              </a:rPr>
              <a:t>note: you can use “</a:t>
            </a:r>
            <a:r>
              <a:rPr lang="en-US" sz="1200" spc="-30" baseline="6944" dirty="0" err="1">
                <a:latin typeface="Lucida Sans Unicode"/>
                <a:cs typeface="Lucida Sans Unicode"/>
              </a:rPr>
              <a:t>nano</a:t>
            </a:r>
            <a:r>
              <a:rPr lang="en-US" sz="1200" spc="-30" baseline="6944" dirty="0">
                <a:latin typeface="Lucida Sans Unicode"/>
                <a:cs typeface="Lucida Sans Unicode"/>
              </a:rPr>
              <a:t>” to edit files in this tutorial. </a:t>
            </a:r>
          </a:p>
          <a:p>
            <a:pPr marL="313055" indent="-17145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200" spc="-30" baseline="6944" dirty="0">
                <a:latin typeface="Lucida Sans Unicode"/>
                <a:cs typeface="Lucida Sans Unicode"/>
              </a:rPr>
              <a:t>Just type “</a:t>
            </a:r>
            <a:r>
              <a:rPr lang="en-US" sz="1200" spc="-30" baseline="6944" dirty="0" err="1">
                <a:latin typeface="Lucida Sans Unicode"/>
                <a:cs typeface="Lucida Sans Unicode"/>
              </a:rPr>
              <a:t>nano</a:t>
            </a:r>
            <a:r>
              <a:rPr lang="en-US" sz="1200" spc="-30" baseline="6944" dirty="0">
                <a:latin typeface="Lucida Sans Unicode"/>
                <a:cs typeface="Lucida Sans Unicode"/>
              </a:rPr>
              <a:t> &lt;filename&gt;” at the prompt. </a:t>
            </a:r>
          </a:p>
          <a:p>
            <a:pPr marL="313055" indent="-17145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200" spc="-30" baseline="6944" dirty="0">
                <a:latin typeface="Lucida Sans Unicode"/>
                <a:cs typeface="Lucida Sans Unicode"/>
              </a:rPr>
              <a:t>You can edit text as you would in, e.g., MS Word.  </a:t>
            </a:r>
          </a:p>
          <a:p>
            <a:pPr marL="313055" indent="-17145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200" spc="-30" baseline="6944" dirty="0">
                <a:latin typeface="Lucida Sans Unicode"/>
                <a:cs typeface="Lucida Sans Unicode"/>
              </a:rPr>
              <a:t>When you are finished, type ctrl-C and follow the prompts to save (type “Y”) and hit enter to keep the filename and exit.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6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1422662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290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650644"/>
            <a:ext cx="3753485" cy="219726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34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10" dirty="0">
                <a:latin typeface="Georgia"/>
                <a:cs typeface="Georgia"/>
              </a:rPr>
              <a:t>There </a:t>
            </a:r>
            <a:r>
              <a:rPr sz="1100" spc="-30" dirty="0">
                <a:latin typeface="Georgia"/>
                <a:cs typeface="Georgia"/>
              </a:rPr>
              <a:t>are </a:t>
            </a:r>
            <a:r>
              <a:rPr sz="1100" spc="-50" dirty="0">
                <a:latin typeface="Georgia"/>
                <a:cs typeface="Georgia"/>
              </a:rPr>
              <a:t>no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types.</a:t>
            </a:r>
            <a:endParaRPr sz="1100" dirty="0">
              <a:latin typeface="Georgia"/>
              <a:cs typeface="Georgia"/>
            </a:endParaRPr>
          </a:p>
          <a:p>
            <a:pPr marL="289560" marR="5080" indent="-147955">
              <a:lnSpc>
                <a:spcPct val="102699"/>
              </a:lnSpc>
              <a:spcBef>
                <a:spcPts val="30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75" dirty="0">
                <a:latin typeface="Georgia"/>
                <a:cs typeface="Georgia"/>
              </a:rPr>
              <a:t>A </a:t>
            </a:r>
            <a:r>
              <a:rPr sz="1100" spc="-20" dirty="0">
                <a:latin typeface="Georgia"/>
                <a:cs typeface="Georgia"/>
              </a:rPr>
              <a:t>variable </a:t>
            </a:r>
            <a:r>
              <a:rPr sz="1100" spc="-25" dirty="0">
                <a:latin typeface="Georgia"/>
                <a:cs typeface="Georgia"/>
              </a:rPr>
              <a:t>can contain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number,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20" dirty="0">
                <a:latin typeface="Georgia"/>
                <a:cs typeface="Georgia"/>
              </a:rPr>
              <a:t>character,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20" dirty="0">
                <a:latin typeface="Georgia"/>
                <a:cs typeface="Georgia"/>
              </a:rPr>
              <a:t>string </a:t>
            </a:r>
            <a:r>
              <a:rPr sz="1100" spc="-40" dirty="0">
                <a:latin typeface="Georgia"/>
                <a:cs typeface="Georgia"/>
              </a:rPr>
              <a:t>of  </a:t>
            </a:r>
            <a:r>
              <a:rPr sz="1100" spc="-20" dirty="0">
                <a:latin typeface="Georgia"/>
                <a:cs typeface="Georgia"/>
              </a:rPr>
              <a:t>characters.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25" dirty="0">
                <a:latin typeface="Georgia"/>
                <a:cs typeface="Georgia"/>
              </a:rPr>
              <a:t>Shell variables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local.</a:t>
            </a:r>
            <a:endParaRPr sz="1100" dirty="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-30" baseline="6944" dirty="0">
                <a:solidFill>
                  <a:srgbClr val="675E47"/>
                </a:solidFill>
                <a:latin typeface="Lucida Sans Unicode"/>
                <a:cs typeface="Lucida Sans Unicode"/>
              </a:rPr>
              <a:t>▶ </a:t>
            </a:r>
            <a:r>
              <a:rPr sz="1100" spc="-30" dirty="0">
                <a:latin typeface="Georgia"/>
                <a:cs typeface="Georgia"/>
              </a:rPr>
              <a:t>Environment </a:t>
            </a:r>
            <a:r>
              <a:rPr sz="1100" spc="-25" dirty="0">
                <a:latin typeface="Georgia"/>
                <a:cs typeface="Georgia"/>
              </a:rPr>
              <a:t>variables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global.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</a:t>
            </a:r>
            <a:r>
              <a:rPr sz="1100" spc="-95" dirty="0">
                <a:solidFill>
                  <a:srgbClr val="19167C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PI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100" spc="-90" dirty="0">
                <a:latin typeface="Courier New"/>
                <a:cs typeface="Courier New"/>
              </a:rPr>
              <a:t>3.14159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name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=(</a:t>
            </a:r>
            <a:r>
              <a:rPr lang="en-US" sz="1100" spc="-90" dirty="0">
                <a:latin typeface="Courier New"/>
                <a:cs typeface="Courier New"/>
              </a:rPr>
              <a:t>Andy Monaghan</a:t>
            </a:r>
            <a:r>
              <a:rPr sz="1100" spc="-90" dirty="0">
                <a:solidFill>
                  <a:srgbClr val="666666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name</a:t>
            </a:r>
            <a:r>
              <a:rPr sz="1100" spc="-90" dirty="0">
                <a:latin typeface="Courier New"/>
                <a:cs typeface="Courier New"/>
              </a:rPr>
              <a:t>[0]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</a:t>
            </a:r>
            <a:r>
              <a:rPr sz="1100" spc="-95" dirty="0">
                <a:solidFill>
                  <a:srgbClr val="19167C"/>
                </a:solidFill>
                <a:latin typeface="Courier New"/>
                <a:cs typeface="Courier New"/>
              </a:rPr>
              <a:t> </a:t>
            </a:r>
            <a:r>
              <a:rPr lang="en-US" sz="1100" spc="-90" dirty="0">
                <a:solidFill>
                  <a:srgbClr val="19167C"/>
                </a:solidFill>
                <a:latin typeface="Courier New"/>
                <a:cs typeface="Courier New"/>
              </a:rPr>
              <a:t>Andy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sz="1100" spc="-90" dirty="0">
                <a:solidFill>
                  <a:srgbClr val="007F00"/>
                </a:solidFill>
                <a:latin typeface="Courier New"/>
                <a:cs typeface="Courier New"/>
              </a:rPr>
              <a:t>echo</a:t>
            </a:r>
            <a:r>
              <a:rPr sz="1100" spc="-9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$U</a:t>
            </a:r>
            <a:r>
              <a:rPr lang="en-US" sz="1100" spc="-90" dirty="0">
                <a:solidFill>
                  <a:srgbClr val="19167C"/>
                </a:solidFill>
                <a:latin typeface="Courier New"/>
                <a:cs typeface="Courier New"/>
              </a:rPr>
              <a:t>SER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lang="en-US" sz="1100" spc="-90" dirty="0" err="1">
                <a:solidFill>
                  <a:srgbClr val="19167C"/>
                </a:solidFill>
                <a:latin typeface="Courier New"/>
                <a:cs typeface="Courier New"/>
              </a:rPr>
              <a:t>monaghaa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5C6767-5798-994B-B2E4-85D4569EAA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7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BE5AF6B2-7976-D344-9036-F1D2A1486B8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53B7A9-19F6-D743-8069-A3D275AE5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2A305-6D70-F843-BD21-1E72D81E0BE1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D981E444-35E3-404E-BCA5-8005C35427B4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151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45" dirty="0"/>
              <a:t>Example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400050" y="1273175"/>
            <a:ext cx="3657600" cy="3000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20"/>
              </a:spcBef>
            </a:pPr>
            <a:r>
              <a:rPr lang="en-US" sz="1600" spc="-30" baseline="6944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Local_vs_global.sh</a:t>
            </a:r>
            <a:endParaRPr sz="16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C5EF52-FF0F-2B47-87C2-4D0E2D727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8</a:t>
            </a:fld>
            <a:endParaRPr lang="en-US" spc="-20" dirty="0"/>
          </a:p>
        </p:txBody>
      </p:sp>
      <p:pic>
        <p:nvPicPr>
          <p:cNvPr id="14" name="Shape 87">
            <a:extLst>
              <a:ext uri="{FF2B5EF4-FFF2-40B4-BE49-F238E27FC236}">
                <a16:creationId xmlns:a16="http://schemas.microsoft.com/office/drawing/2014/main" id="{CD2E4785-EF04-E144-8B9A-EE4FCBF8309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1805D-B681-FC4A-9587-9F32E4A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E5CD0-077A-EA4D-B825-AF6FFA73CFEC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364D61B6-2A19-3246-ABCA-2EBDF2832342}"/>
              </a:ext>
            </a:extLst>
          </p:cNvPr>
          <p:cNvSpPr txBox="1"/>
          <p:nvPr/>
        </p:nvSpPr>
        <p:spPr>
          <a:xfrm>
            <a:off x="1466851" y="3254375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11036937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73825"/>
            <a:ext cx="10217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Quoting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45" y="736866"/>
            <a:ext cx="34804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latin typeface="Georgia"/>
                <a:cs typeface="Georgia"/>
              </a:rPr>
              <a:t>Quoting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40" dirty="0">
                <a:latin typeface="Georgia"/>
                <a:cs typeface="Georgia"/>
              </a:rPr>
              <a:t>used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45" dirty="0">
                <a:latin typeface="Georgia"/>
                <a:cs typeface="Georgia"/>
              </a:rPr>
              <a:t>remove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special </a:t>
            </a:r>
            <a:r>
              <a:rPr sz="1100" spc="-35" dirty="0">
                <a:latin typeface="Georgia"/>
                <a:cs typeface="Georgia"/>
              </a:rPr>
              <a:t>meaning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20" dirty="0">
                <a:latin typeface="Georgia"/>
                <a:cs typeface="Georgia"/>
              </a:rPr>
              <a:t>certain  </a:t>
            </a:r>
            <a:r>
              <a:rPr sz="1100" spc="-25" dirty="0">
                <a:latin typeface="Georgia"/>
                <a:cs typeface="Georgia"/>
              </a:rPr>
              <a:t>characters </a:t>
            </a:r>
            <a:r>
              <a:rPr sz="1100" spc="-40" dirty="0">
                <a:latin typeface="Georgia"/>
                <a:cs typeface="Georgia"/>
              </a:rPr>
              <a:t>or words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shell.</a:t>
            </a:r>
            <a:endParaRPr sz="11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24067"/>
              </p:ext>
            </p:extLst>
          </p:nvPr>
        </p:nvGraphicFramePr>
        <p:xfrm>
          <a:off x="1116965" y="1220516"/>
          <a:ext cx="2242185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marL="80645">
                        <a:lnSpc>
                          <a:spcPts val="1190"/>
                        </a:lnSpc>
                      </a:pPr>
                      <a:r>
                        <a:rPr sz="1100" i="1" spc="15" dirty="0">
                          <a:latin typeface="Palatino Linotype"/>
                          <a:cs typeface="Palatino Linotype"/>
                        </a:rPr>
                        <a:t>Quotation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L w="6350">
                      <a:solidFill>
                        <a:srgbClr val="675E47"/>
                      </a:solidFill>
                      <a:prstDash val="solid"/>
                    </a:lnL>
                    <a:lnT w="6350">
                      <a:solidFill>
                        <a:srgbClr val="675E47"/>
                      </a:solidFill>
                      <a:prstDash val="solid"/>
                    </a:lnT>
                    <a:lnB w="6350">
                      <a:solidFill>
                        <a:srgbClr val="675E47"/>
                      </a:solidFill>
                      <a:prstDash val="solid"/>
                    </a:lnB>
                    <a:solidFill>
                      <a:srgbClr val="8D867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Palatino Linotype"/>
                          <a:cs typeface="Palatino Linotype"/>
                        </a:rPr>
                        <a:t>Description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R w="6350">
                      <a:solidFill>
                        <a:srgbClr val="675E47"/>
                      </a:solidFill>
                      <a:prstDash val="solid"/>
                    </a:lnR>
                    <a:lnT w="6350">
                      <a:solidFill>
                        <a:srgbClr val="675E47"/>
                      </a:solidFill>
                      <a:prstDash val="solid"/>
                    </a:lnT>
                    <a:lnB w="6350">
                      <a:solidFill>
                        <a:srgbClr val="675E47"/>
                      </a:solidFill>
                      <a:prstDash val="solid"/>
                    </a:lnB>
                    <a:solidFill>
                      <a:srgbClr val="8D86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80645">
                        <a:lnSpc>
                          <a:spcPts val="1190"/>
                        </a:lnSpc>
                      </a:pPr>
                      <a:r>
                        <a:rPr sz="1100" spc="-90" dirty="0">
                          <a:latin typeface="Courier New"/>
                          <a:cs typeface="Courier New"/>
                        </a:rPr>
                        <a:t>'string'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675E47"/>
                      </a:solidFill>
                      <a:prstDash val="solid"/>
                    </a:lnL>
                    <a:lnT w="6350">
                      <a:solidFill>
                        <a:srgbClr val="675E47"/>
                      </a:solidFill>
                      <a:prstDash val="solid"/>
                    </a:lnT>
                    <a:solidFill>
                      <a:srgbClr val="9D9783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190"/>
                        </a:lnSpc>
                      </a:pPr>
                      <a:r>
                        <a:rPr lang="en-US" sz="1100" spc="-15" dirty="0">
                          <a:latin typeface="Georgia"/>
                          <a:cs typeface="Georgia"/>
                        </a:rPr>
                        <a:t>Literally treat as string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675E47"/>
                      </a:solidFill>
                      <a:prstDash val="solid"/>
                    </a:lnR>
                    <a:lnT w="6350">
                      <a:solidFill>
                        <a:srgbClr val="675E47"/>
                      </a:solidFill>
                      <a:prstDash val="solid"/>
                    </a:lnT>
                    <a:solidFill>
                      <a:srgbClr val="9D9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80645">
                        <a:lnSpc>
                          <a:spcPts val="1170"/>
                        </a:lnSpc>
                      </a:pPr>
                      <a:r>
                        <a:rPr sz="1100" spc="-90" dirty="0">
                          <a:latin typeface="Courier New"/>
                          <a:cs typeface="Courier New"/>
                        </a:rPr>
                        <a:t>"$var"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675E47"/>
                      </a:solidFill>
                      <a:prstDash val="solid"/>
                    </a:lnL>
                    <a:solidFill>
                      <a:srgbClr val="ADA99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170"/>
                        </a:lnSpc>
                      </a:pPr>
                      <a:r>
                        <a:rPr lang="en-US" sz="1100" spc="-20" dirty="0">
                          <a:latin typeface="Georgia"/>
                          <a:cs typeface="Georgia"/>
                        </a:rPr>
                        <a:t>Treat as string but interpret variables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675E47"/>
                      </a:solidFill>
                      <a:prstDash val="solid"/>
                    </a:lnR>
                    <a:solidFill>
                      <a:srgbClr val="ADA9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80645">
                        <a:lnSpc>
                          <a:spcPts val="1170"/>
                        </a:lnSpc>
                      </a:pPr>
                      <a:r>
                        <a:rPr sz="1100" spc="-9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1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9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675E47"/>
                      </a:solidFill>
                      <a:prstDash val="solid"/>
                    </a:lnL>
                    <a:lnB w="6350">
                      <a:solidFill>
                        <a:srgbClr val="675E47"/>
                      </a:solidFill>
                      <a:prstDash val="solid"/>
                    </a:lnB>
                    <a:solidFill>
                      <a:srgbClr val="BEBA9E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170"/>
                        </a:lnSpc>
                      </a:pPr>
                      <a:r>
                        <a:rPr lang="en-US" sz="1100" spc="-15" dirty="0">
                          <a:latin typeface="Georgia"/>
                          <a:cs typeface="Georgia"/>
                        </a:rPr>
                        <a:t>Disambiguation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675E47"/>
                      </a:solidFill>
                      <a:prstDash val="solid"/>
                    </a:lnR>
                    <a:lnB w="6350">
                      <a:solidFill>
                        <a:srgbClr val="675E47"/>
                      </a:solidFill>
                      <a:prstDash val="solid"/>
                    </a:lnB>
                    <a:solidFill>
                      <a:srgbClr val="BEB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345" y="2160028"/>
            <a:ext cx="285242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Georgia"/>
                <a:cs typeface="Georgia"/>
              </a:rPr>
              <a:t>Creating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file </a:t>
            </a:r>
            <a:r>
              <a:rPr sz="1100" spc="-10" dirty="0">
                <a:latin typeface="Georgia"/>
                <a:cs typeface="Georgia"/>
              </a:rPr>
              <a:t>with </a:t>
            </a:r>
            <a:r>
              <a:rPr sz="1100" spc="-30" dirty="0">
                <a:latin typeface="Georgia"/>
                <a:cs typeface="Georgia"/>
              </a:rPr>
              <a:t>my </a:t>
            </a:r>
            <a:r>
              <a:rPr sz="1100" spc="-40" dirty="0">
                <a:latin typeface="Georgia"/>
                <a:cs typeface="Georgia"/>
              </a:rPr>
              <a:t>username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0" dirty="0">
                <a:latin typeface="Georgia"/>
                <a:cs typeface="Georgia"/>
              </a:rPr>
              <a:t>it’s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name.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$ </a:t>
            </a:r>
            <a:r>
              <a:rPr sz="1100" spc="-90" dirty="0">
                <a:latin typeface="Courier New"/>
                <a:cs typeface="Courier New"/>
              </a:rPr>
              <a:t>touch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"output_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${</a:t>
            </a:r>
            <a:r>
              <a:rPr sz="1100" spc="-90" dirty="0">
                <a:solidFill>
                  <a:srgbClr val="19167C"/>
                </a:solidFill>
                <a:latin typeface="Courier New"/>
                <a:cs typeface="Courier New"/>
              </a:rPr>
              <a:t>USER</a:t>
            </a:r>
            <a:r>
              <a:rPr sz="1100" b="1" spc="-90" dirty="0">
                <a:solidFill>
                  <a:srgbClr val="BA6687"/>
                </a:solidFill>
                <a:latin typeface="Courier New"/>
                <a:cs typeface="Courier New"/>
              </a:rPr>
              <a:t>}</a:t>
            </a:r>
            <a:r>
              <a:rPr sz="1100" spc="-90" dirty="0">
                <a:solidFill>
                  <a:srgbClr val="BA2121"/>
                </a:solidFill>
                <a:latin typeface="Courier New"/>
                <a:cs typeface="Courier New"/>
              </a:rPr>
              <a:t>.txt"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DDEC8F-F1FE-7D48-ADD3-21E07D0E72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-20" smtClean="0"/>
              <a:t>9</a:t>
            </a:fld>
            <a:endParaRPr lang="en-US" spc="-20" dirty="0"/>
          </a:p>
        </p:txBody>
      </p:sp>
      <p:pic>
        <p:nvPicPr>
          <p:cNvPr id="16" name="Shape 87">
            <a:extLst>
              <a:ext uri="{FF2B5EF4-FFF2-40B4-BE49-F238E27FC236}">
                <a16:creationId xmlns:a16="http://schemas.microsoft.com/office/drawing/2014/main" id="{6D44B835-2BDA-E14A-8288-7C621C23A76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650" y="3190287"/>
            <a:ext cx="1103630" cy="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7E193-E00F-B84D-A390-4EBBF69C4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3295650" y="3204616"/>
            <a:ext cx="1143000" cy="2176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DD8A70-87A1-A74C-8505-46E07F03E425}"/>
              </a:ext>
            </a:extLst>
          </p:cNvPr>
          <p:cNvCxnSpPr>
            <a:cxnSpLocks/>
          </p:cNvCxnSpPr>
          <p:nvPr/>
        </p:nvCxnSpPr>
        <p:spPr>
          <a:xfrm>
            <a:off x="171450" y="3173268"/>
            <a:ext cx="426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ject 3">
            <a:extLst>
              <a:ext uri="{FF2B5EF4-FFF2-40B4-BE49-F238E27FC236}">
                <a16:creationId xmlns:a16="http://schemas.microsoft.com/office/drawing/2014/main" id="{5D99C522-C4EA-0C45-9C31-74D6BD6EFA7A}"/>
              </a:ext>
            </a:extLst>
          </p:cNvPr>
          <p:cNvSpPr txBox="1"/>
          <p:nvPr/>
        </p:nvSpPr>
        <p:spPr>
          <a:xfrm>
            <a:off x="1466851" y="3245817"/>
            <a:ext cx="16764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95"/>
              </a:spcBef>
            </a:pPr>
            <a:r>
              <a:rPr lang="en-US" sz="800" spc="-45" dirty="0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6/24/19   Introduction to Bash Scripting </a:t>
            </a:r>
            <a:endParaRPr sz="800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</TotalTime>
  <Words>1431</Words>
  <Application>Microsoft Macintosh PowerPoint</Application>
  <PresentationFormat>Custom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Georgia</vt:lpstr>
      <vt:lpstr>Lucida Sans</vt:lpstr>
      <vt:lpstr>Lucida Sans Unicode</vt:lpstr>
      <vt:lpstr>Palatino Linotype</vt:lpstr>
      <vt:lpstr>Tahoma</vt:lpstr>
      <vt:lpstr>Times New Roman</vt:lpstr>
      <vt:lpstr>Office Theme</vt:lpstr>
      <vt:lpstr>PowerPoint Presentation</vt:lpstr>
      <vt:lpstr>Download the tutorial examples</vt:lpstr>
      <vt:lpstr>Overview</vt:lpstr>
      <vt:lpstr>Introduction</vt:lpstr>
      <vt:lpstr>Introduction</vt:lpstr>
      <vt:lpstr>Example</vt:lpstr>
      <vt:lpstr>Variables</vt:lpstr>
      <vt:lpstr>Example</vt:lpstr>
      <vt:lpstr>Quoting</vt:lpstr>
      <vt:lpstr>Command Substitution</vt:lpstr>
      <vt:lpstr>Example</vt:lpstr>
      <vt:lpstr>Arithmetic Expansion</vt:lpstr>
      <vt:lpstr>Tests I</vt:lpstr>
      <vt:lpstr>Tests II</vt:lpstr>
      <vt:lpstr>Decisions I</vt:lpstr>
      <vt:lpstr>Example</vt:lpstr>
      <vt:lpstr>Decisions II</vt:lpstr>
      <vt:lpstr>Example</vt:lpstr>
      <vt:lpstr>Loops</vt:lpstr>
      <vt:lpstr>Example</vt:lpstr>
      <vt:lpstr>Arguments I</vt:lpstr>
      <vt:lpstr>Arguments II</vt:lpstr>
      <vt:lpstr>Example</vt:lpstr>
      <vt:lpstr>Functions I</vt:lpstr>
      <vt:lpstr>Functions II</vt:lpstr>
      <vt:lpstr>Example</vt:lpstr>
      <vt:lpstr>Additional Examples (if time allows)</vt:lpstr>
      <vt:lpstr>Alternatives for Scripting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Shell Programming - Specifically bash</dc:title>
  <dc:creator>Timothy Brown</dc:creator>
  <cp:lastModifiedBy>Andrew Monaghan</cp:lastModifiedBy>
  <cp:revision>30</cp:revision>
  <cp:lastPrinted>2018-06-26T16:21:23Z</cp:lastPrinted>
  <dcterms:created xsi:type="dcterms:W3CDTF">2018-02-28T04:20:27Z</dcterms:created>
  <dcterms:modified xsi:type="dcterms:W3CDTF">2019-06-24T18:05:56Z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2015-02-12T00:00:00Z</vt:filetime>
  </property>
</Properties>
</file>