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6" r:id="rId6"/>
    <p:sldId id="296" r:id="rId7"/>
    <p:sldId id="270" r:id="rId8"/>
    <p:sldId id="297" r:id="rId9"/>
    <p:sldId id="298" r:id="rId10"/>
    <p:sldId id="272" r:id="rId11"/>
    <p:sldId id="263" r:id="rId12"/>
    <p:sldId id="299" r:id="rId13"/>
  </p:sldIdLst>
  <p:sldSz cx="9144000" cy="5143500" type="screen16x9"/>
  <p:notesSz cx="6858000" cy="9144000"/>
  <p:embeddedFontLst>
    <p:embeddedFont>
      <p:font typeface="Kanit" panose="020B0604020202020204" charset="-34"/>
      <p:regular r:id="rId15"/>
      <p:bold r:id="rId16"/>
      <p:italic r:id="rId17"/>
      <p:boldItalic r:id="rId18"/>
    </p:embeddedFont>
    <p:embeddedFont>
      <p:font typeface="Kanit SemiBold" panose="020B0604020202020204" charset="-34"/>
      <p:regular r:id="rId19"/>
      <p:bold r:id="rId20"/>
      <p:italic r:id="rId21"/>
      <p:boldItalic r:id="rId22"/>
    </p:embeddedFont>
    <p:embeddedFont>
      <p:font typeface="Work Sans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80FA49-85CA-409F-B877-0DE75A5ACA10}">
  <a:tblStyle styleId="{3380FA49-85CA-409F-B877-0DE75A5ACA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3264EA0-FF09-4F2F-9322-51C311FA896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ddc358381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ddc358381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dc358381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ddc358381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593E10A4-E77B-0C48-5A53-D6414CD59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dc358381d_0_84:notes">
            <a:extLst>
              <a:ext uri="{FF2B5EF4-FFF2-40B4-BE49-F238E27FC236}">
                <a16:creationId xmlns:a16="http://schemas.microsoft.com/office/drawing/2014/main" id="{3B549BD9-74EC-8C5A-720F-87D9223172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ddc358381d_0_84:notes">
            <a:extLst>
              <a:ext uri="{FF2B5EF4-FFF2-40B4-BE49-F238E27FC236}">
                <a16:creationId xmlns:a16="http://schemas.microsoft.com/office/drawing/2014/main" id="{EF798C4F-B160-BC4A-83D8-17EE1672FD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53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3801827f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3801827f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dc358381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dc358381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dc358381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dc358381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dc358381d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ddc358381d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>
          <a:extLst>
            <a:ext uri="{FF2B5EF4-FFF2-40B4-BE49-F238E27FC236}">
              <a16:creationId xmlns:a16="http://schemas.microsoft.com/office/drawing/2014/main" id="{6450585D-D7F9-FE5A-5E57-5C09AB68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dc358381d_0_102:notes">
            <a:extLst>
              <a:ext uri="{FF2B5EF4-FFF2-40B4-BE49-F238E27FC236}">
                <a16:creationId xmlns:a16="http://schemas.microsoft.com/office/drawing/2014/main" id="{DC62FACB-4B7B-C27A-0FE4-5250476021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dc358381d_0_102:notes">
            <a:extLst>
              <a:ext uri="{FF2B5EF4-FFF2-40B4-BE49-F238E27FC236}">
                <a16:creationId xmlns:a16="http://schemas.microsoft.com/office/drawing/2014/main" id="{B963635B-4A21-E7D8-DFDD-1B7255F00C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3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ddc358381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ddc358381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>
          <a:extLst>
            <a:ext uri="{FF2B5EF4-FFF2-40B4-BE49-F238E27FC236}">
              <a16:creationId xmlns:a16="http://schemas.microsoft.com/office/drawing/2014/main" id="{B0B6BEB1-825E-8476-BE8D-34906BCA1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dc358381d_0_102:notes">
            <a:extLst>
              <a:ext uri="{FF2B5EF4-FFF2-40B4-BE49-F238E27FC236}">
                <a16:creationId xmlns:a16="http://schemas.microsoft.com/office/drawing/2014/main" id="{5096ADAF-6860-88C1-6438-44DF002552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dc358381d_0_102:notes">
            <a:extLst>
              <a:ext uri="{FF2B5EF4-FFF2-40B4-BE49-F238E27FC236}">
                <a16:creationId xmlns:a16="http://schemas.microsoft.com/office/drawing/2014/main" id="{8B1F3C79-9456-6D3F-41E8-DF50ACB111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087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ABEC1BE0-C2F7-F0FF-CCCB-B5AE912D0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ddc358381d_0_155:notes">
            <a:extLst>
              <a:ext uri="{FF2B5EF4-FFF2-40B4-BE49-F238E27FC236}">
                <a16:creationId xmlns:a16="http://schemas.microsoft.com/office/drawing/2014/main" id="{02307F4F-F08B-3F3E-1A18-46E213E118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ddc358381d_0_155:notes">
            <a:extLst>
              <a:ext uri="{FF2B5EF4-FFF2-40B4-BE49-F238E27FC236}">
                <a16:creationId xmlns:a16="http://schemas.microsoft.com/office/drawing/2014/main" id="{4E5FA1DC-DD65-CEED-785B-DA355C4053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41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375" y="1194750"/>
            <a:ext cx="4161900" cy="22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375" y="3504425"/>
            <a:ext cx="4161900" cy="444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183100" y="125"/>
            <a:ext cx="2344800" cy="5143500"/>
          </a:xfrm>
          <a:prstGeom prst="parallelogram">
            <a:avLst>
              <a:gd name="adj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722375" y="384048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1569075" y="1800825"/>
            <a:ext cx="2782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2"/>
          </p:nvPr>
        </p:nvSpPr>
        <p:spPr>
          <a:xfrm>
            <a:off x="5484225" y="1800825"/>
            <a:ext cx="2782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3"/>
          </p:nvPr>
        </p:nvSpPr>
        <p:spPr>
          <a:xfrm>
            <a:off x="1569074" y="1409025"/>
            <a:ext cx="27825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4"/>
          </p:nvPr>
        </p:nvSpPr>
        <p:spPr>
          <a:xfrm>
            <a:off x="5484125" y="1409025"/>
            <a:ext cx="27825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5"/>
          </p:nvPr>
        </p:nvSpPr>
        <p:spPr>
          <a:xfrm>
            <a:off x="1569075" y="3548575"/>
            <a:ext cx="2782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6"/>
          </p:nvPr>
        </p:nvSpPr>
        <p:spPr>
          <a:xfrm>
            <a:off x="5484225" y="3548575"/>
            <a:ext cx="2782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7"/>
          </p:nvPr>
        </p:nvSpPr>
        <p:spPr>
          <a:xfrm>
            <a:off x="1569074" y="3156773"/>
            <a:ext cx="27825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8"/>
          </p:nvPr>
        </p:nvSpPr>
        <p:spPr>
          <a:xfrm>
            <a:off x="5484125" y="3156773"/>
            <a:ext cx="27825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grpSp>
        <p:nvGrpSpPr>
          <p:cNvPr id="107" name="Google Shape;107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" name="Google Shape;108;p18"/>
            <p:cNvSpPr/>
            <p:nvPr/>
          </p:nvSpPr>
          <p:spPr>
            <a:xfrm rot="10800000">
              <a:off x="8746800" y="0"/>
              <a:ext cx="397200" cy="41607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0" y="982800"/>
              <a:ext cx="397200" cy="41607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722375" y="384048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1"/>
          </p:nvPr>
        </p:nvSpPr>
        <p:spPr>
          <a:xfrm>
            <a:off x="722375" y="1805726"/>
            <a:ext cx="2492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2"/>
          </p:nvPr>
        </p:nvSpPr>
        <p:spPr>
          <a:xfrm>
            <a:off x="3325688" y="1805726"/>
            <a:ext cx="2492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3"/>
          </p:nvPr>
        </p:nvSpPr>
        <p:spPr>
          <a:xfrm>
            <a:off x="5929001" y="1805726"/>
            <a:ext cx="2492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4"/>
          </p:nvPr>
        </p:nvSpPr>
        <p:spPr>
          <a:xfrm>
            <a:off x="722375" y="1511700"/>
            <a:ext cx="2492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5"/>
          </p:nvPr>
        </p:nvSpPr>
        <p:spPr>
          <a:xfrm>
            <a:off x="3325600" y="1511700"/>
            <a:ext cx="2492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6"/>
          </p:nvPr>
        </p:nvSpPr>
        <p:spPr>
          <a:xfrm>
            <a:off x="5928875" y="1511700"/>
            <a:ext cx="2492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7"/>
          </p:nvPr>
        </p:nvSpPr>
        <p:spPr>
          <a:xfrm>
            <a:off x="722375" y="3533900"/>
            <a:ext cx="2492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8"/>
          </p:nvPr>
        </p:nvSpPr>
        <p:spPr>
          <a:xfrm>
            <a:off x="3325688" y="3533900"/>
            <a:ext cx="2492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9"/>
          </p:nvPr>
        </p:nvSpPr>
        <p:spPr>
          <a:xfrm>
            <a:off x="5929001" y="3533900"/>
            <a:ext cx="2492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3"/>
          </p:nvPr>
        </p:nvSpPr>
        <p:spPr>
          <a:xfrm>
            <a:off x="722375" y="3239900"/>
            <a:ext cx="2492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4"/>
          </p:nvPr>
        </p:nvSpPr>
        <p:spPr>
          <a:xfrm>
            <a:off x="3325600" y="3239900"/>
            <a:ext cx="2492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5"/>
          </p:nvPr>
        </p:nvSpPr>
        <p:spPr>
          <a:xfrm>
            <a:off x="5928875" y="3239900"/>
            <a:ext cx="2492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grpSp>
        <p:nvGrpSpPr>
          <p:cNvPr id="124" name="Google Shape;124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5" name="Google Shape;125;p19"/>
            <p:cNvSpPr/>
            <p:nvPr/>
          </p:nvSpPr>
          <p:spPr>
            <a:xfrm rot="10800000" flipH="1">
              <a:off x="0" y="0"/>
              <a:ext cx="397200" cy="41607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 flipH="1">
              <a:off x="8746800" y="982800"/>
              <a:ext cx="397200" cy="41607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 rot="10800000" flipH="1">
            <a:off x="0" y="0"/>
            <a:ext cx="397200" cy="41607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 flipH="1">
            <a:off x="8746800" y="982800"/>
            <a:ext cx="397200" cy="41607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0" y="982800"/>
            <a:ext cx="397200" cy="41607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3"/>
          <p:cNvSpPr/>
          <p:nvPr/>
        </p:nvSpPr>
        <p:spPr>
          <a:xfrm rot="10800000">
            <a:off x="8746800" y="0"/>
            <a:ext cx="397200" cy="41607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2375" y="384048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224723" y="2684175"/>
            <a:ext cx="30042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4915077" y="2684175"/>
            <a:ext cx="30042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224723" y="2293900"/>
            <a:ext cx="30042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4915034" y="2293900"/>
            <a:ext cx="30042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grpSp>
        <p:nvGrpSpPr>
          <p:cNvPr id="28" name="Google Shape;28;p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9" name="Google Shape;29;p5"/>
            <p:cNvSpPr/>
            <p:nvPr/>
          </p:nvSpPr>
          <p:spPr>
            <a:xfrm rot="10800000" flipH="1">
              <a:off x="0" y="0"/>
              <a:ext cx="397200" cy="41607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 flipH="1">
              <a:off x="8746800" y="982800"/>
              <a:ext cx="397200" cy="41607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2375" y="384048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" name="Google Shape;33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4" name="Google Shape;34;p6"/>
            <p:cNvSpPr/>
            <p:nvPr/>
          </p:nvSpPr>
          <p:spPr>
            <a:xfrm rot="10800000" flipH="1">
              <a:off x="0" y="0"/>
              <a:ext cx="397200" cy="41607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 flipH="1">
              <a:off x="8746800" y="982800"/>
              <a:ext cx="397200" cy="41607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2375" y="384050"/>
            <a:ext cx="5052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965025" y="1638050"/>
            <a:ext cx="3549900" cy="18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6183025" y="125"/>
            <a:ext cx="2344800" cy="5143500"/>
          </a:xfrm>
          <a:prstGeom prst="parallelogram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40" name="Google Shape;40;p7"/>
          <p:cNvSpPr/>
          <p:nvPr/>
        </p:nvSpPr>
        <p:spPr>
          <a:xfrm>
            <a:off x="0" y="982800"/>
            <a:ext cx="397200" cy="41607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>
            <a:spLocks noGrp="1"/>
          </p:cNvSpPr>
          <p:nvPr>
            <p:ph type="pic" idx="2"/>
          </p:nvPr>
        </p:nvSpPr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955850" y="932400"/>
            <a:ext cx="5232300" cy="327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4" name="Google Shape;44;p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5" name="Google Shape;45;p8"/>
            <p:cNvSpPr/>
            <p:nvPr/>
          </p:nvSpPr>
          <p:spPr>
            <a:xfrm rot="10800000" flipH="1">
              <a:off x="0" y="0"/>
              <a:ext cx="397200" cy="41607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 flipH="1">
              <a:off x="8746800" y="982800"/>
              <a:ext cx="397200" cy="41607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549400" y="1584300"/>
            <a:ext cx="4045200" cy="7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549400" y="232410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grpSp>
        <p:nvGrpSpPr>
          <p:cNvPr id="50" name="Google Shape;50;p9"/>
          <p:cNvGrpSpPr/>
          <p:nvPr/>
        </p:nvGrpSpPr>
        <p:grpSpPr>
          <a:xfrm flipH="1">
            <a:off x="0" y="0"/>
            <a:ext cx="9144000" cy="5143500"/>
            <a:chOff x="0" y="0"/>
            <a:chExt cx="9144000" cy="5143500"/>
          </a:xfrm>
        </p:grpSpPr>
        <p:sp>
          <p:nvSpPr>
            <p:cNvPr id="51" name="Google Shape;51;p9"/>
            <p:cNvSpPr/>
            <p:nvPr/>
          </p:nvSpPr>
          <p:spPr>
            <a:xfrm rot="10800000" flipH="1">
              <a:off x="0" y="0"/>
              <a:ext cx="397200" cy="41607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 flipH="1">
              <a:off x="8746800" y="982800"/>
              <a:ext cx="397200" cy="41607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22375" y="384048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/>
          <p:nvPr/>
        </p:nvSpPr>
        <p:spPr>
          <a:xfrm rot="10800000">
            <a:off x="8746800" y="0"/>
            <a:ext cx="397200" cy="41607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0" y="982800"/>
            <a:ext cx="397200" cy="41607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305175" y="384050"/>
            <a:ext cx="511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4348125" y="1546550"/>
            <a:ext cx="4073400" cy="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2"/>
          </p:nvPr>
        </p:nvSpPr>
        <p:spPr>
          <a:xfrm>
            <a:off x="4348275" y="3922701"/>
            <a:ext cx="4073400" cy="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3"/>
          </p:nvPr>
        </p:nvSpPr>
        <p:spPr>
          <a:xfrm>
            <a:off x="4348425" y="2734628"/>
            <a:ext cx="4073400" cy="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4"/>
          </p:nvPr>
        </p:nvSpPr>
        <p:spPr>
          <a:xfrm>
            <a:off x="4348124" y="1154750"/>
            <a:ext cx="40734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5"/>
          </p:nvPr>
        </p:nvSpPr>
        <p:spPr>
          <a:xfrm>
            <a:off x="4348124" y="3530902"/>
            <a:ext cx="40734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6"/>
          </p:nvPr>
        </p:nvSpPr>
        <p:spPr>
          <a:xfrm>
            <a:off x="4348205" y="2342832"/>
            <a:ext cx="40734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96" name="Google Shape;96;p17"/>
          <p:cNvSpPr>
            <a:spLocks noGrp="1"/>
          </p:cNvSpPr>
          <p:nvPr>
            <p:ph type="pic" idx="7"/>
          </p:nvPr>
        </p:nvSpPr>
        <p:spPr>
          <a:xfrm>
            <a:off x="610450" y="125"/>
            <a:ext cx="2344800" cy="5143500"/>
          </a:xfrm>
          <a:prstGeom prst="parallelogram">
            <a:avLst>
              <a:gd name="adj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384048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"/>
              <a:buNone/>
              <a:defRPr sz="30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"/>
              <a:buNone/>
              <a:defRPr sz="30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"/>
              <a:buNone/>
              <a:defRPr sz="30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"/>
              <a:buNone/>
              <a:defRPr sz="30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"/>
              <a:buNone/>
              <a:defRPr sz="30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"/>
              <a:buNone/>
              <a:defRPr sz="30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"/>
              <a:buNone/>
              <a:defRPr sz="30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"/>
              <a:buNone/>
              <a:defRPr sz="30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"/>
              <a:buNone/>
              <a:defRPr sz="30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3" r:id="rId9"/>
    <p:sldLayoutId id="2147483664" r:id="rId10"/>
    <p:sldLayoutId id="2147483665" r:id="rId11"/>
    <p:sldLayoutId id="2147483667" r:id="rId12"/>
    <p:sldLayoutId id="2147483668" r:id="rId13"/>
    <p:sldLayoutId id="214748366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 flipH="1">
            <a:off x="5775250" y="0"/>
            <a:ext cx="3160500" cy="5143500"/>
          </a:xfrm>
          <a:prstGeom prst="parallelogram">
            <a:avLst>
              <a:gd name="adj" fmla="val 1569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ctrTitle"/>
          </p:nvPr>
        </p:nvSpPr>
        <p:spPr>
          <a:xfrm>
            <a:off x="722375" y="741267"/>
            <a:ext cx="4161900" cy="22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i="1" dirty="0"/>
              <a:t>GIF</a:t>
            </a:r>
            <a:r>
              <a:rPr lang="en" sz="5500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</a:t>
            </a:r>
            <a:br>
              <a:rPr lang="en" sz="5500" dirty="0"/>
            </a:br>
            <a:r>
              <a:rPr lang="en" sz="2000" b="0" dirty="0">
                <a:solidFill>
                  <a:schemeClr val="lt1"/>
                </a:solidFill>
              </a:rPr>
              <a:t>Logistics Leaders, Freight Dealers</a:t>
            </a:r>
            <a:br>
              <a:rPr lang="en" sz="2000" b="0" dirty="0">
                <a:solidFill>
                  <a:schemeClr val="lt1"/>
                </a:solidFill>
              </a:rPr>
            </a:br>
            <a:r>
              <a:rPr lang="en" sz="2000" b="0" dirty="0">
                <a:solidFill>
                  <a:schemeClr val="lt1"/>
                </a:solidFill>
              </a:rPr>
              <a:t>Since 1971</a:t>
            </a:r>
            <a:endParaRPr sz="3600" b="0" dirty="0">
              <a:solidFill>
                <a:schemeClr val="lt1"/>
              </a:solidFill>
            </a:endParaRPr>
          </a:p>
        </p:txBody>
      </p:sp>
      <p:sp>
        <p:nvSpPr>
          <p:cNvPr id="152" name="Google Shape;152;p27"/>
          <p:cNvSpPr txBox="1">
            <a:spLocks noGrp="1"/>
          </p:cNvSpPr>
          <p:nvPr>
            <p:ph type="subTitle" idx="1"/>
          </p:nvPr>
        </p:nvSpPr>
        <p:spPr>
          <a:xfrm>
            <a:off x="722375" y="3463284"/>
            <a:ext cx="4161900" cy="777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Mona Ghorayeb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MSBA – Capston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202152440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>
            <a:spLocks noGrp="1"/>
          </p:cNvSpPr>
          <p:nvPr>
            <p:ph type="title"/>
          </p:nvPr>
        </p:nvSpPr>
        <p:spPr>
          <a:xfrm>
            <a:off x="722375" y="384048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Streamlit Web App</a:t>
            </a:r>
            <a:endParaRPr dirty="0"/>
          </a:p>
        </p:txBody>
      </p:sp>
      <p:sp>
        <p:nvSpPr>
          <p:cNvPr id="402" name="Google Shape;402;p43"/>
          <p:cNvSpPr txBox="1"/>
          <p:nvPr/>
        </p:nvSpPr>
        <p:spPr>
          <a:xfrm>
            <a:off x="3596642" y="1357365"/>
            <a:ext cx="2796724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Tableau Dashboard</a:t>
            </a:r>
            <a:endParaRPr sz="1800" dirty="0">
              <a:solidFill>
                <a:schemeClr val="dk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403" name="Google Shape;403;p43"/>
          <p:cNvSpPr txBox="1"/>
          <p:nvPr/>
        </p:nvSpPr>
        <p:spPr>
          <a:xfrm>
            <a:off x="390962" y="1346650"/>
            <a:ext cx="2713464" cy="51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GIFCO Overview</a:t>
            </a:r>
            <a:endParaRPr sz="1800" dirty="0">
              <a:solidFill>
                <a:schemeClr val="dk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404" name="Google Shape;404;p43"/>
          <p:cNvSpPr txBox="1"/>
          <p:nvPr/>
        </p:nvSpPr>
        <p:spPr>
          <a:xfrm>
            <a:off x="6807010" y="1346650"/>
            <a:ext cx="2182500" cy="51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Sales Forecasting</a:t>
            </a:r>
            <a:endParaRPr sz="1800" dirty="0">
              <a:solidFill>
                <a:schemeClr val="dk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406" name="Google Shape;406;p43"/>
          <p:cNvSpPr txBox="1"/>
          <p:nvPr/>
        </p:nvSpPr>
        <p:spPr>
          <a:xfrm>
            <a:off x="915611" y="4137458"/>
            <a:ext cx="18462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Home Page</a:t>
            </a:r>
            <a:endParaRPr dirty="0">
              <a:solidFill>
                <a:schemeClr val="lt1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408" name="Google Shape;408;p43"/>
          <p:cNvSpPr txBox="1"/>
          <p:nvPr/>
        </p:nvSpPr>
        <p:spPr>
          <a:xfrm>
            <a:off x="3905890" y="4116127"/>
            <a:ext cx="18462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KPI Dashboard</a:t>
            </a:r>
            <a:endParaRPr dirty="0">
              <a:solidFill>
                <a:schemeClr val="lt1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410" name="Google Shape;410;p43"/>
          <p:cNvSpPr txBox="1"/>
          <p:nvPr/>
        </p:nvSpPr>
        <p:spPr>
          <a:xfrm>
            <a:off x="6807010" y="4137458"/>
            <a:ext cx="18462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Forecasting</a:t>
            </a:r>
            <a:endParaRPr dirty="0">
              <a:solidFill>
                <a:schemeClr val="lt1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E3896-BE3E-B3DE-6628-FA8904BB5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2" y="2155125"/>
            <a:ext cx="3117293" cy="1864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4980E0-C156-CD4F-A695-FAE593ECF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394" y="2155125"/>
            <a:ext cx="3209220" cy="1864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8001-6758-A917-1C2E-AFBB88753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010" y="2155124"/>
            <a:ext cx="2182500" cy="18926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384237" y="66108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Results</a:t>
            </a:r>
            <a:endParaRPr dirty="0"/>
          </a:p>
        </p:txBody>
      </p:sp>
      <p:sp>
        <p:nvSpPr>
          <p:cNvPr id="242" name="Google Shape;242;p34"/>
          <p:cNvSpPr txBox="1">
            <a:spLocks noGrp="1"/>
          </p:cNvSpPr>
          <p:nvPr>
            <p:ph type="subTitle" idx="1"/>
          </p:nvPr>
        </p:nvSpPr>
        <p:spPr>
          <a:xfrm>
            <a:off x="888598" y="749313"/>
            <a:ext cx="3490375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GIFCO’s profit are centered mostly from sea freights and more importantly from exports.</a:t>
            </a:r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5"/>
          </p:nvPr>
        </p:nvSpPr>
        <p:spPr>
          <a:xfrm>
            <a:off x="5060419" y="575594"/>
            <a:ext cx="3571775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For geographical expansion, their shipments inward and outward are mostly from and to Egypt and UAE. So, opening new offices in both Egypt and UAE are advisable.</a:t>
            </a:r>
            <a:endParaRPr sz="1100" dirty="0"/>
          </a:p>
        </p:txBody>
      </p:sp>
      <p:sp>
        <p:nvSpPr>
          <p:cNvPr id="250" name="Google Shape;250;p34"/>
          <p:cNvSpPr/>
          <p:nvPr/>
        </p:nvSpPr>
        <p:spPr>
          <a:xfrm>
            <a:off x="261675" y="733009"/>
            <a:ext cx="6156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4426014" y="709937"/>
            <a:ext cx="6156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34"/>
          <p:cNvGrpSpPr/>
          <p:nvPr/>
        </p:nvGrpSpPr>
        <p:grpSpPr>
          <a:xfrm>
            <a:off x="4551148" y="833341"/>
            <a:ext cx="365344" cy="368785"/>
            <a:chOff x="-60987050" y="2671400"/>
            <a:chExt cx="315850" cy="318825"/>
          </a:xfrm>
        </p:grpSpPr>
        <p:sp>
          <p:nvSpPr>
            <p:cNvPr id="259" name="Google Shape;259;p34"/>
            <p:cNvSpPr/>
            <p:nvPr/>
          </p:nvSpPr>
          <p:spPr>
            <a:xfrm>
              <a:off x="-60987050" y="2671400"/>
              <a:ext cx="315850" cy="318825"/>
            </a:xfrm>
            <a:custGeom>
              <a:avLst/>
              <a:gdLst/>
              <a:ahLst/>
              <a:cxnLst/>
              <a:rect l="l" t="t" r="r" b="b"/>
              <a:pathLst>
                <a:path w="12634" h="12753" extrusionOk="0">
                  <a:moveTo>
                    <a:pt x="6270" y="844"/>
                  </a:moveTo>
                  <a:lnTo>
                    <a:pt x="11783" y="3175"/>
                  </a:lnTo>
                  <a:lnTo>
                    <a:pt x="11783" y="4152"/>
                  </a:lnTo>
                  <a:lnTo>
                    <a:pt x="757" y="4152"/>
                  </a:lnTo>
                  <a:lnTo>
                    <a:pt x="757" y="3175"/>
                  </a:lnTo>
                  <a:lnTo>
                    <a:pt x="6270" y="844"/>
                  </a:lnTo>
                  <a:close/>
                  <a:moveTo>
                    <a:pt x="2552" y="5002"/>
                  </a:moveTo>
                  <a:lnTo>
                    <a:pt x="2552" y="10232"/>
                  </a:lnTo>
                  <a:lnTo>
                    <a:pt x="1733" y="10232"/>
                  </a:lnTo>
                  <a:lnTo>
                    <a:pt x="1733" y="5002"/>
                  </a:lnTo>
                  <a:close/>
                  <a:moveTo>
                    <a:pt x="5041" y="5002"/>
                  </a:moveTo>
                  <a:lnTo>
                    <a:pt x="5041" y="10232"/>
                  </a:lnTo>
                  <a:lnTo>
                    <a:pt x="3403" y="10232"/>
                  </a:lnTo>
                  <a:lnTo>
                    <a:pt x="3403" y="5002"/>
                  </a:lnTo>
                  <a:close/>
                  <a:moveTo>
                    <a:pt x="6711" y="5002"/>
                  </a:moveTo>
                  <a:lnTo>
                    <a:pt x="6711" y="10232"/>
                  </a:lnTo>
                  <a:lnTo>
                    <a:pt x="5860" y="10232"/>
                  </a:lnTo>
                  <a:lnTo>
                    <a:pt x="5860" y="5002"/>
                  </a:lnTo>
                  <a:close/>
                  <a:moveTo>
                    <a:pt x="9168" y="5002"/>
                  </a:moveTo>
                  <a:lnTo>
                    <a:pt x="9168" y="10232"/>
                  </a:lnTo>
                  <a:lnTo>
                    <a:pt x="7530" y="10232"/>
                  </a:lnTo>
                  <a:lnTo>
                    <a:pt x="7530" y="5002"/>
                  </a:lnTo>
                  <a:close/>
                  <a:moveTo>
                    <a:pt x="10838" y="5002"/>
                  </a:moveTo>
                  <a:lnTo>
                    <a:pt x="10838" y="10232"/>
                  </a:lnTo>
                  <a:lnTo>
                    <a:pt x="10019" y="10232"/>
                  </a:lnTo>
                  <a:lnTo>
                    <a:pt x="10019" y="5002"/>
                  </a:lnTo>
                  <a:close/>
                  <a:moveTo>
                    <a:pt x="11374" y="11020"/>
                  </a:moveTo>
                  <a:cubicBezTo>
                    <a:pt x="11594" y="11051"/>
                    <a:pt x="11783" y="11209"/>
                    <a:pt x="11783" y="11461"/>
                  </a:cubicBezTo>
                  <a:lnTo>
                    <a:pt x="11783" y="11870"/>
                  </a:lnTo>
                  <a:lnTo>
                    <a:pt x="757" y="11870"/>
                  </a:lnTo>
                  <a:lnTo>
                    <a:pt x="757" y="11461"/>
                  </a:lnTo>
                  <a:cubicBezTo>
                    <a:pt x="757" y="11209"/>
                    <a:pt x="946" y="11020"/>
                    <a:pt x="1198" y="11020"/>
                  </a:cubicBezTo>
                  <a:close/>
                  <a:moveTo>
                    <a:pt x="6290" y="1"/>
                  </a:moveTo>
                  <a:cubicBezTo>
                    <a:pt x="6238" y="1"/>
                    <a:pt x="6191" y="9"/>
                    <a:pt x="6144" y="25"/>
                  </a:cubicBezTo>
                  <a:lnTo>
                    <a:pt x="252" y="2514"/>
                  </a:lnTo>
                  <a:cubicBezTo>
                    <a:pt x="95" y="2577"/>
                    <a:pt x="0" y="2703"/>
                    <a:pt x="0" y="2892"/>
                  </a:cubicBezTo>
                  <a:lnTo>
                    <a:pt x="0" y="4561"/>
                  </a:lnTo>
                  <a:cubicBezTo>
                    <a:pt x="0" y="4782"/>
                    <a:pt x="189" y="5002"/>
                    <a:pt x="410" y="5002"/>
                  </a:cubicBezTo>
                  <a:lnTo>
                    <a:pt x="946" y="5002"/>
                  </a:lnTo>
                  <a:lnTo>
                    <a:pt x="946" y="10264"/>
                  </a:lnTo>
                  <a:cubicBezTo>
                    <a:pt x="410" y="10390"/>
                    <a:pt x="0" y="10894"/>
                    <a:pt x="0" y="11492"/>
                  </a:cubicBezTo>
                  <a:lnTo>
                    <a:pt x="0" y="12311"/>
                  </a:lnTo>
                  <a:cubicBezTo>
                    <a:pt x="0" y="12532"/>
                    <a:pt x="189" y="12753"/>
                    <a:pt x="410" y="12753"/>
                  </a:cubicBezTo>
                  <a:lnTo>
                    <a:pt x="12256" y="12753"/>
                  </a:lnTo>
                  <a:cubicBezTo>
                    <a:pt x="12476" y="12753"/>
                    <a:pt x="12634" y="12532"/>
                    <a:pt x="12634" y="12311"/>
                  </a:cubicBezTo>
                  <a:lnTo>
                    <a:pt x="12634" y="11492"/>
                  </a:lnTo>
                  <a:cubicBezTo>
                    <a:pt x="12634" y="10894"/>
                    <a:pt x="12256" y="10390"/>
                    <a:pt x="11689" y="10264"/>
                  </a:cubicBezTo>
                  <a:lnTo>
                    <a:pt x="11689" y="5002"/>
                  </a:lnTo>
                  <a:lnTo>
                    <a:pt x="12256" y="5002"/>
                  </a:lnTo>
                  <a:cubicBezTo>
                    <a:pt x="12476" y="5002"/>
                    <a:pt x="12634" y="4782"/>
                    <a:pt x="12634" y="4561"/>
                  </a:cubicBezTo>
                  <a:lnTo>
                    <a:pt x="12634" y="2892"/>
                  </a:lnTo>
                  <a:cubicBezTo>
                    <a:pt x="12602" y="2734"/>
                    <a:pt x="12539" y="2577"/>
                    <a:pt x="12382" y="2514"/>
                  </a:cubicBezTo>
                  <a:lnTo>
                    <a:pt x="6459" y="25"/>
                  </a:lnTo>
                  <a:cubicBezTo>
                    <a:pt x="6396" y="9"/>
                    <a:pt x="6341" y="1"/>
                    <a:pt x="6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-60839775" y="2731075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379" y="0"/>
                  </a:moveTo>
                  <a:cubicBezTo>
                    <a:pt x="158" y="0"/>
                    <a:pt x="1" y="190"/>
                    <a:pt x="1" y="379"/>
                  </a:cubicBezTo>
                  <a:cubicBezTo>
                    <a:pt x="1" y="599"/>
                    <a:pt x="158" y="788"/>
                    <a:pt x="379" y="788"/>
                  </a:cubicBezTo>
                  <a:cubicBezTo>
                    <a:pt x="599" y="788"/>
                    <a:pt x="789" y="599"/>
                    <a:pt x="789" y="379"/>
                  </a:cubicBezTo>
                  <a:cubicBezTo>
                    <a:pt x="789" y="190"/>
                    <a:pt x="599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34"/>
          <p:cNvGrpSpPr/>
          <p:nvPr/>
        </p:nvGrpSpPr>
        <p:grpSpPr>
          <a:xfrm>
            <a:off x="387708" y="858134"/>
            <a:ext cx="363522" cy="365373"/>
            <a:chOff x="-62150375" y="2297875"/>
            <a:chExt cx="314275" cy="315875"/>
          </a:xfrm>
        </p:grpSpPr>
        <p:sp>
          <p:nvSpPr>
            <p:cNvPr id="262" name="Google Shape;262;p34"/>
            <p:cNvSpPr/>
            <p:nvPr/>
          </p:nvSpPr>
          <p:spPr>
            <a:xfrm>
              <a:off x="-61994425" y="2297875"/>
              <a:ext cx="64600" cy="69925"/>
            </a:xfrm>
            <a:custGeom>
              <a:avLst/>
              <a:gdLst/>
              <a:ahLst/>
              <a:cxnLst/>
              <a:rect l="l" t="t" r="r" b="b"/>
              <a:pathLst>
                <a:path w="2584" h="2797" extrusionOk="0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-62150375" y="2338050"/>
              <a:ext cx="314275" cy="275700"/>
            </a:xfrm>
            <a:custGeom>
              <a:avLst/>
              <a:gdLst/>
              <a:ahLst/>
              <a:cxnLst/>
              <a:rect l="l" t="t" r="r" b="b"/>
              <a:pathLst>
                <a:path w="12571" h="11028" extrusionOk="0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-61972375" y="2430200"/>
              <a:ext cx="20500" cy="60675"/>
            </a:xfrm>
            <a:custGeom>
              <a:avLst/>
              <a:gdLst/>
              <a:ahLst/>
              <a:cxnLst/>
              <a:rect l="l" t="t" r="r" b="b"/>
              <a:pathLst>
                <a:path w="820" h="2427" extrusionOk="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-61909350" y="2430200"/>
              <a:ext cx="19700" cy="60675"/>
            </a:xfrm>
            <a:custGeom>
              <a:avLst/>
              <a:gdLst/>
              <a:ahLst/>
              <a:cxnLst/>
              <a:rect l="l" t="t" r="r" b="b"/>
              <a:pathLst>
                <a:path w="788" h="2427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-62033800" y="2430200"/>
              <a:ext cx="21275" cy="60675"/>
            </a:xfrm>
            <a:custGeom>
              <a:avLst/>
              <a:gdLst/>
              <a:ahLst/>
              <a:cxnLst/>
              <a:rect l="l" t="t" r="r" b="b"/>
              <a:pathLst>
                <a:path w="851" h="2427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C4B5C0-E915-8ACE-A233-ACA3112DE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06" y="1432432"/>
            <a:ext cx="3565242" cy="18207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3A2FE6-06F9-215C-CEAB-E222D6847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461" y="3322719"/>
            <a:ext cx="2257122" cy="18207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79D5735-3D93-818C-59D5-50FD0AAF3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051" y="1550872"/>
            <a:ext cx="3270510" cy="3221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069F5A5-C3A8-8D69-3A52-3E81BDFA2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>
            <a:extLst>
              <a:ext uri="{FF2B5EF4-FFF2-40B4-BE49-F238E27FC236}">
                <a16:creationId xmlns:a16="http://schemas.microsoft.com/office/drawing/2014/main" id="{F729D94A-2217-7C92-9BC2-7036E63FC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237" y="66108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Results</a:t>
            </a:r>
            <a:endParaRPr dirty="0"/>
          </a:p>
        </p:txBody>
      </p:sp>
      <p:sp>
        <p:nvSpPr>
          <p:cNvPr id="251" name="Google Shape;251;p34">
            <a:extLst>
              <a:ext uri="{FF2B5EF4-FFF2-40B4-BE49-F238E27FC236}">
                <a16:creationId xmlns:a16="http://schemas.microsoft.com/office/drawing/2014/main" id="{0DDF0EE9-6B7F-583A-43F5-B391567602ED}"/>
              </a:ext>
            </a:extLst>
          </p:cNvPr>
          <p:cNvSpPr/>
          <p:nvPr/>
        </p:nvSpPr>
        <p:spPr>
          <a:xfrm>
            <a:off x="96474" y="791836"/>
            <a:ext cx="6156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>
            <a:extLst>
              <a:ext uri="{FF2B5EF4-FFF2-40B4-BE49-F238E27FC236}">
                <a16:creationId xmlns:a16="http://schemas.microsoft.com/office/drawing/2014/main" id="{6926F127-A6D9-4BE6-7C47-6072CFBA8779}"/>
              </a:ext>
            </a:extLst>
          </p:cNvPr>
          <p:cNvSpPr/>
          <p:nvPr/>
        </p:nvSpPr>
        <p:spPr>
          <a:xfrm>
            <a:off x="4394821" y="781615"/>
            <a:ext cx="6156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34">
            <a:extLst>
              <a:ext uri="{FF2B5EF4-FFF2-40B4-BE49-F238E27FC236}">
                <a16:creationId xmlns:a16="http://schemas.microsoft.com/office/drawing/2014/main" id="{16C08041-3342-754C-206C-7B13159DD46F}"/>
              </a:ext>
            </a:extLst>
          </p:cNvPr>
          <p:cNvGrpSpPr/>
          <p:nvPr/>
        </p:nvGrpSpPr>
        <p:grpSpPr>
          <a:xfrm>
            <a:off x="219776" y="914861"/>
            <a:ext cx="368987" cy="369566"/>
            <a:chOff x="-59502375" y="1904375"/>
            <a:chExt cx="319000" cy="319500"/>
          </a:xfrm>
        </p:grpSpPr>
        <p:sp>
          <p:nvSpPr>
            <p:cNvPr id="255" name="Google Shape;255;p34">
              <a:extLst>
                <a:ext uri="{FF2B5EF4-FFF2-40B4-BE49-F238E27FC236}">
                  <a16:creationId xmlns:a16="http://schemas.microsoft.com/office/drawing/2014/main" id="{D4FBDE72-9948-563A-48A4-3693D0061413}"/>
                </a:ext>
              </a:extLst>
            </p:cNvPr>
            <p:cNvSpPr/>
            <p:nvPr/>
          </p:nvSpPr>
          <p:spPr>
            <a:xfrm>
              <a:off x="-59455125" y="2097050"/>
              <a:ext cx="227650" cy="62225"/>
            </a:xfrm>
            <a:custGeom>
              <a:avLst/>
              <a:gdLst/>
              <a:ahLst/>
              <a:cxnLst/>
              <a:rect l="l" t="t" r="r" b="b"/>
              <a:pathLst>
                <a:path w="9106" h="2489" extrusionOk="0">
                  <a:moveTo>
                    <a:pt x="1670" y="819"/>
                  </a:moveTo>
                  <a:lnTo>
                    <a:pt x="1670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3309" y="819"/>
                  </a:moveTo>
                  <a:lnTo>
                    <a:pt x="3309" y="1670"/>
                  </a:lnTo>
                  <a:lnTo>
                    <a:pt x="2489" y="1670"/>
                  </a:lnTo>
                  <a:lnTo>
                    <a:pt x="2489" y="819"/>
                  </a:lnTo>
                  <a:close/>
                  <a:moveTo>
                    <a:pt x="4978" y="819"/>
                  </a:moveTo>
                  <a:lnTo>
                    <a:pt x="4978" y="1670"/>
                  </a:lnTo>
                  <a:lnTo>
                    <a:pt x="4128" y="1670"/>
                  </a:lnTo>
                  <a:lnTo>
                    <a:pt x="4128" y="819"/>
                  </a:lnTo>
                  <a:close/>
                  <a:moveTo>
                    <a:pt x="6617" y="819"/>
                  </a:moveTo>
                  <a:lnTo>
                    <a:pt x="6617" y="1670"/>
                  </a:lnTo>
                  <a:lnTo>
                    <a:pt x="5798" y="1670"/>
                  </a:lnTo>
                  <a:lnTo>
                    <a:pt x="5798" y="819"/>
                  </a:lnTo>
                  <a:close/>
                  <a:moveTo>
                    <a:pt x="8286" y="819"/>
                  </a:moveTo>
                  <a:lnTo>
                    <a:pt x="8286" y="1670"/>
                  </a:lnTo>
                  <a:lnTo>
                    <a:pt x="7436" y="1670"/>
                  </a:lnTo>
                  <a:lnTo>
                    <a:pt x="7436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89"/>
                    <a:pt x="410" y="2489"/>
                  </a:cubicBezTo>
                  <a:lnTo>
                    <a:pt x="8664" y="2489"/>
                  </a:lnTo>
                  <a:cubicBezTo>
                    <a:pt x="8917" y="2489"/>
                    <a:pt x="9106" y="2300"/>
                    <a:pt x="9106" y="2048"/>
                  </a:cubicBezTo>
                  <a:lnTo>
                    <a:pt x="9106" y="410"/>
                  </a:lnTo>
                  <a:cubicBezTo>
                    <a:pt x="9106" y="158"/>
                    <a:pt x="8917" y="0"/>
                    <a:pt x="8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>
              <a:extLst>
                <a:ext uri="{FF2B5EF4-FFF2-40B4-BE49-F238E27FC236}">
                  <a16:creationId xmlns:a16="http://schemas.microsoft.com/office/drawing/2014/main" id="{52DFF236-4310-10E4-C6BE-55BF208734AB}"/>
                </a:ext>
              </a:extLst>
            </p:cNvPr>
            <p:cNvSpPr/>
            <p:nvPr/>
          </p:nvSpPr>
          <p:spPr>
            <a:xfrm>
              <a:off x="-59502375" y="1966300"/>
              <a:ext cx="319000" cy="257575"/>
            </a:xfrm>
            <a:custGeom>
              <a:avLst/>
              <a:gdLst/>
              <a:ahLst/>
              <a:cxnLst/>
              <a:rect l="l" t="t" r="r" b="b"/>
              <a:pathLst>
                <a:path w="12760" h="10303" extrusionOk="0">
                  <a:moveTo>
                    <a:pt x="8633" y="1639"/>
                  </a:moveTo>
                  <a:lnTo>
                    <a:pt x="8633" y="3592"/>
                  </a:lnTo>
                  <a:lnTo>
                    <a:pt x="7814" y="3592"/>
                  </a:lnTo>
                  <a:lnTo>
                    <a:pt x="7814" y="1639"/>
                  </a:lnTo>
                  <a:close/>
                  <a:moveTo>
                    <a:pt x="11941" y="819"/>
                  </a:moveTo>
                  <a:lnTo>
                    <a:pt x="11941" y="3592"/>
                  </a:lnTo>
                  <a:lnTo>
                    <a:pt x="11122" y="3592"/>
                  </a:lnTo>
                  <a:lnTo>
                    <a:pt x="11122" y="819"/>
                  </a:lnTo>
                  <a:close/>
                  <a:moveTo>
                    <a:pt x="5041" y="3119"/>
                  </a:moveTo>
                  <a:lnTo>
                    <a:pt x="5041" y="3970"/>
                  </a:lnTo>
                  <a:cubicBezTo>
                    <a:pt x="5041" y="4222"/>
                    <a:pt x="5230" y="4411"/>
                    <a:pt x="5482" y="4411"/>
                  </a:cubicBezTo>
                  <a:lnTo>
                    <a:pt x="11941" y="4411"/>
                  </a:lnTo>
                  <a:lnTo>
                    <a:pt x="11941" y="9357"/>
                  </a:lnTo>
                  <a:lnTo>
                    <a:pt x="914" y="9357"/>
                  </a:lnTo>
                  <a:lnTo>
                    <a:pt x="914" y="4222"/>
                  </a:lnTo>
                  <a:lnTo>
                    <a:pt x="2552" y="3119"/>
                  </a:lnTo>
                  <a:lnTo>
                    <a:pt x="2552" y="3970"/>
                  </a:lnTo>
                  <a:cubicBezTo>
                    <a:pt x="2552" y="4207"/>
                    <a:pt x="2767" y="4373"/>
                    <a:pt x="2980" y="4373"/>
                  </a:cubicBezTo>
                  <a:cubicBezTo>
                    <a:pt x="3050" y="4373"/>
                    <a:pt x="3120" y="4355"/>
                    <a:pt x="3182" y="4316"/>
                  </a:cubicBezTo>
                  <a:lnTo>
                    <a:pt x="5041" y="3119"/>
                  </a:lnTo>
                  <a:close/>
                  <a:moveTo>
                    <a:pt x="10712" y="0"/>
                  </a:moveTo>
                  <a:cubicBezTo>
                    <a:pt x="10491" y="0"/>
                    <a:pt x="10334" y="189"/>
                    <a:pt x="10334" y="441"/>
                  </a:cubicBezTo>
                  <a:lnTo>
                    <a:pt x="10334" y="3592"/>
                  </a:lnTo>
                  <a:lnTo>
                    <a:pt x="9483" y="3592"/>
                  </a:lnTo>
                  <a:lnTo>
                    <a:pt x="9483" y="1261"/>
                  </a:lnTo>
                  <a:cubicBezTo>
                    <a:pt x="9483" y="1008"/>
                    <a:pt x="9294" y="819"/>
                    <a:pt x="9074" y="819"/>
                  </a:cubicBezTo>
                  <a:lnTo>
                    <a:pt x="7404" y="819"/>
                  </a:lnTo>
                  <a:cubicBezTo>
                    <a:pt x="7183" y="819"/>
                    <a:pt x="6963" y="1008"/>
                    <a:pt x="6963" y="1261"/>
                  </a:cubicBezTo>
                  <a:lnTo>
                    <a:pt x="6963" y="3592"/>
                  </a:lnTo>
                  <a:lnTo>
                    <a:pt x="5860" y="3592"/>
                  </a:lnTo>
                  <a:lnTo>
                    <a:pt x="5860" y="2363"/>
                  </a:lnTo>
                  <a:cubicBezTo>
                    <a:pt x="5860" y="2206"/>
                    <a:pt x="5797" y="2080"/>
                    <a:pt x="5640" y="2017"/>
                  </a:cubicBezTo>
                  <a:cubicBezTo>
                    <a:pt x="5581" y="1973"/>
                    <a:pt x="5509" y="1949"/>
                    <a:pt x="5436" y="1949"/>
                  </a:cubicBezTo>
                  <a:cubicBezTo>
                    <a:pt x="5352" y="1949"/>
                    <a:pt x="5266" y="1981"/>
                    <a:pt x="5199" y="2048"/>
                  </a:cubicBezTo>
                  <a:lnTo>
                    <a:pt x="3340" y="3245"/>
                  </a:lnTo>
                  <a:lnTo>
                    <a:pt x="3340" y="2395"/>
                  </a:lnTo>
                  <a:cubicBezTo>
                    <a:pt x="3340" y="2237"/>
                    <a:pt x="3277" y="2111"/>
                    <a:pt x="3119" y="2048"/>
                  </a:cubicBezTo>
                  <a:cubicBezTo>
                    <a:pt x="3061" y="2004"/>
                    <a:pt x="2989" y="1981"/>
                    <a:pt x="2916" y="1981"/>
                  </a:cubicBezTo>
                  <a:cubicBezTo>
                    <a:pt x="2831" y="1981"/>
                    <a:pt x="2746" y="2012"/>
                    <a:pt x="2678" y="2080"/>
                  </a:cubicBezTo>
                  <a:lnTo>
                    <a:pt x="189" y="3718"/>
                  </a:lnTo>
                  <a:cubicBezTo>
                    <a:pt x="95" y="3812"/>
                    <a:pt x="0" y="3938"/>
                    <a:pt x="0" y="4096"/>
                  </a:cubicBezTo>
                  <a:lnTo>
                    <a:pt x="0" y="9861"/>
                  </a:lnTo>
                  <a:cubicBezTo>
                    <a:pt x="0" y="10113"/>
                    <a:pt x="189" y="10302"/>
                    <a:pt x="441" y="10302"/>
                  </a:cubicBezTo>
                  <a:lnTo>
                    <a:pt x="12287" y="10302"/>
                  </a:lnTo>
                  <a:cubicBezTo>
                    <a:pt x="12539" y="10302"/>
                    <a:pt x="12697" y="10113"/>
                    <a:pt x="12697" y="9861"/>
                  </a:cubicBezTo>
                  <a:lnTo>
                    <a:pt x="12697" y="504"/>
                  </a:lnTo>
                  <a:cubicBezTo>
                    <a:pt x="12760" y="158"/>
                    <a:pt x="12602" y="0"/>
                    <a:pt x="12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>
              <a:extLst>
                <a:ext uri="{FF2B5EF4-FFF2-40B4-BE49-F238E27FC236}">
                  <a16:creationId xmlns:a16="http://schemas.microsoft.com/office/drawing/2014/main" id="{94ADD2B2-12B7-B57B-CD75-C8D17BD01C16}"/>
                </a:ext>
              </a:extLst>
            </p:cNvPr>
            <p:cNvSpPr/>
            <p:nvPr/>
          </p:nvSpPr>
          <p:spPr>
            <a:xfrm>
              <a:off x="-59322800" y="1904375"/>
              <a:ext cx="106350" cy="41175"/>
            </a:xfrm>
            <a:custGeom>
              <a:avLst/>
              <a:gdLst/>
              <a:ahLst/>
              <a:cxnLst/>
              <a:rect l="l" t="t" r="r" b="b"/>
              <a:pathLst>
                <a:path w="4254" h="1647" extrusionOk="0">
                  <a:moveTo>
                    <a:pt x="1291" y="0"/>
                  </a:moveTo>
                  <a:cubicBezTo>
                    <a:pt x="890" y="0"/>
                    <a:pt x="485" y="181"/>
                    <a:pt x="158" y="556"/>
                  </a:cubicBezTo>
                  <a:cubicBezTo>
                    <a:pt x="0" y="713"/>
                    <a:pt x="32" y="965"/>
                    <a:pt x="189" y="1123"/>
                  </a:cubicBezTo>
                  <a:cubicBezTo>
                    <a:pt x="265" y="1198"/>
                    <a:pt x="369" y="1237"/>
                    <a:pt x="474" y="1237"/>
                  </a:cubicBezTo>
                  <a:cubicBezTo>
                    <a:pt x="589" y="1237"/>
                    <a:pt x="706" y="1190"/>
                    <a:pt x="788" y="1091"/>
                  </a:cubicBezTo>
                  <a:cubicBezTo>
                    <a:pt x="946" y="918"/>
                    <a:pt x="1119" y="831"/>
                    <a:pt x="1292" y="831"/>
                  </a:cubicBezTo>
                  <a:cubicBezTo>
                    <a:pt x="1465" y="831"/>
                    <a:pt x="1639" y="918"/>
                    <a:pt x="1796" y="1091"/>
                  </a:cubicBezTo>
                  <a:cubicBezTo>
                    <a:pt x="2115" y="1457"/>
                    <a:pt x="2530" y="1646"/>
                    <a:pt x="2948" y="1646"/>
                  </a:cubicBezTo>
                  <a:cubicBezTo>
                    <a:pt x="3357" y="1646"/>
                    <a:pt x="3769" y="1465"/>
                    <a:pt x="4096" y="1091"/>
                  </a:cubicBezTo>
                  <a:cubicBezTo>
                    <a:pt x="4254" y="902"/>
                    <a:pt x="4191" y="650"/>
                    <a:pt x="4033" y="493"/>
                  </a:cubicBezTo>
                  <a:cubicBezTo>
                    <a:pt x="3975" y="420"/>
                    <a:pt x="3885" y="381"/>
                    <a:pt x="3788" y="381"/>
                  </a:cubicBezTo>
                  <a:cubicBezTo>
                    <a:pt x="3674" y="381"/>
                    <a:pt x="3551" y="436"/>
                    <a:pt x="3466" y="556"/>
                  </a:cubicBezTo>
                  <a:cubicBezTo>
                    <a:pt x="3308" y="729"/>
                    <a:pt x="3127" y="815"/>
                    <a:pt x="2946" y="815"/>
                  </a:cubicBezTo>
                  <a:cubicBezTo>
                    <a:pt x="2765" y="815"/>
                    <a:pt x="2584" y="729"/>
                    <a:pt x="2426" y="556"/>
                  </a:cubicBezTo>
                  <a:cubicBezTo>
                    <a:pt x="2108" y="189"/>
                    <a:pt x="1701" y="0"/>
                    <a:pt x="1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34">
            <a:extLst>
              <a:ext uri="{FF2B5EF4-FFF2-40B4-BE49-F238E27FC236}">
                <a16:creationId xmlns:a16="http://schemas.microsoft.com/office/drawing/2014/main" id="{DBEEA7D2-7AC7-F900-C2F2-BC358914955F}"/>
              </a:ext>
            </a:extLst>
          </p:cNvPr>
          <p:cNvGrpSpPr/>
          <p:nvPr/>
        </p:nvGrpSpPr>
        <p:grpSpPr>
          <a:xfrm>
            <a:off x="4556804" y="943489"/>
            <a:ext cx="308234" cy="308234"/>
            <a:chOff x="3270550" y="4993750"/>
            <a:chExt cx="483125" cy="483125"/>
          </a:xfrm>
        </p:grpSpPr>
        <p:sp>
          <p:nvSpPr>
            <p:cNvPr id="268" name="Google Shape;268;p34">
              <a:extLst>
                <a:ext uri="{FF2B5EF4-FFF2-40B4-BE49-F238E27FC236}">
                  <a16:creationId xmlns:a16="http://schemas.microsoft.com/office/drawing/2014/main" id="{C51A1DC6-B08E-3CAB-FEDB-25C93BC118C9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34">
              <a:extLst>
                <a:ext uri="{FF2B5EF4-FFF2-40B4-BE49-F238E27FC236}">
                  <a16:creationId xmlns:a16="http://schemas.microsoft.com/office/drawing/2014/main" id="{280C6D59-3D54-6A79-4190-C26650A97A97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" name="Google Shape;270;p34">
              <a:extLst>
                <a:ext uri="{FF2B5EF4-FFF2-40B4-BE49-F238E27FC236}">
                  <a16:creationId xmlns:a16="http://schemas.microsoft.com/office/drawing/2014/main" id="{1E33C73A-2206-610B-7C79-DC3E0864F434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" name="Google Shape;242;p34">
            <a:extLst>
              <a:ext uri="{FF2B5EF4-FFF2-40B4-BE49-F238E27FC236}">
                <a16:creationId xmlns:a16="http://schemas.microsoft.com/office/drawing/2014/main" id="{D45518B3-7759-22C4-CC3D-8F70EE9CFAF7}"/>
              </a:ext>
            </a:extLst>
          </p:cNvPr>
          <p:cNvSpPr txBox="1">
            <a:spLocks/>
          </p:cNvSpPr>
          <p:nvPr/>
        </p:nvSpPr>
        <p:spPr>
          <a:xfrm>
            <a:off x="720375" y="690941"/>
            <a:ext cx="3571775" cy="89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just"/>
            <a:r>
              <a:rPr lang="en-US" sz="1100" dirty="0"/>
              <a:t>GIFCO’s sales trend from 2019-2024 has an increasing trend. In the forecast, investors can also see an increasing forecast trend in the next 6-years </a:t>
            </a:r>
            <a:r>
              <a:rPr lang="en-US" sz="1100" dirty="0">
                <a:sym typeface="Wingdings" panose="05000000000000000000" pitchFamily="2" charset="2"/>
              </a:rPr>
              <a:t> driving new investments.</a:t>
            </a:r>
            <a:endParaRPr lang="en-US" sz="1100" dirty="0"/>
          </a:p>
        </p:txBody>
      </p:sp>
      <p:sp>
        <p:nvSpPr>
          <p:cNvPr id="13" name="Google Shape;242;p34">
            <a:extLst>
              <a:ext uri="{FF2B5EF4-FFF2-40B4-BE49-F238E27FC236}">
                <a16:creationId xmlns:a16="http://schemas.microsoft.com/office/drawing/2014/main" id="{5508464E-BD66-9AFE-DE60-6CD45ED4E771}"/>
              </a:ext>
            </a:extLst>
          </p:cNvPr>
          <p:cNvSpPr txBox="1">
            <a:spLocks/>
          </p:cNvSpPr>
          <p:nvPr/>
        </p:nvSpPr>
        <p:spPr>
          <a:xfrm>
            <a:off x="5018722" y="604317"/>
            <a:ext cx="3571775" cy="146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just"/>
            <a:r>
              <a:rPr lang="en-US" sz="1100" dirty="0"/>
              <a:t>GIFCO’s strategy can be shaped based on these findings: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Existing client base </a:t>
            </a:r>
            <a:r>
              <a:rPr lang="en-US" sz="1100" dirty="0"/>
              <a:t>is a big profit generator. So instead of always seeking new clients, they can tap into an existing profit.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Focus on storage and warehousing </a:t>
            </a:r>
            <a:r>
              <a:rPr lang="en-US" sz="1100" dirty="0"/>
              <a:t>as much as exports </a:t>
            </a:r>
            <a:r>
              <a:rPr lang="en-US" sz="1100" dirty="0">
                <a:sym typeface="Wingdings" panose="05000000000000000000" pitchFamily="2" charset="2"/>
              </a:rPr>
              <a:t> generates most income.</a:t>
            </a: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255C10-BA05-63E1-244D-17C19ED4E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150" y="1945032"/>
            <a:ext cx="4572000" cy="1578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831D1A-AABD-8388-02B6-B72A02523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150" y="3523429"/>
            <a:ext cx="4572000" cy="1578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F0CB2-605D-D321-5AD6-5DC028E92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36" y="1945032"/>
            <a:ext cx="3741042" cy="1665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94123C-8395-591A-8DEE-B928431AE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36" y="3612699"/>
            <a:ext cx="3741041" cy="148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/>
          <p:nvPr/>
        </p:nvSpPr>
        <p:spPr>
          <a:xfrm flipH="1">
            <a:off x="5775250" y="0"/>
            <a:ext cx="3160500" cy="5143500"/>
          </a:xfrm>
          <a:prstGeom prst="parallelogram">
            <a:avLst>
              <a:gd name="adj" fmla="val 1569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609824" y="120878"/>
            <a:ext cx="463213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267628" y="817756"/>
            <a:ext cx="5605347" cy="4325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SzPts val="1100"/>
              <a:buNone/>
            </a:pPr>
            <a:r>
              <a:rPr lang="en-US" sz="1400" b="1" dirty="0"/>
              <a:t>Context</a:t>
            </a:r>
            <a:endParaRPr lang="en-US" sz="1100" b="1" dirty="0"/>
          </a:p>
          <a:p>
            <a:pPr marL="171450" indent="-171450" algn="just">
              <a:lnSpc>
                <a:spcPct val="150000"/>
              </a:lnSpc>
              <a:buSzPts val="1100"/>
            </a:pPr>
            <a:r>
              <a:rPr lang="en-US" sz="1100" dirty="0"/>
              <a:t>Logistics and freight forwarding are rapidly evolving due to global interconnectedness, customer expectations, and technological innovation.</a:t>
            </a:r>
          </a:p>
          <a:p>
            <a:pPr marL="171450" indent="-171450" algn="just">
              <a:lnSpc>
                <a:spcPct val="150000"/>
              </a:lnSpc>
              <a:buSzPts val="1100"/>
            </a:pPr>
            <a:endParaRPr lang="en-US" sz="1100" dirty="0"/>
          </a:p>
          <a:p>
            <a:pPr marL="171450" indent="-171450" algn="just">
              <a:lnSpc>
                <a:spcPct val="150000"/>
              </a:lnSpc>
              <a:buSzPts val="1100"/>
            </a:pPr>
            <a:r>
              <a:rPr lang="en-US" sz="1100" dirty="0"/>
              <a:t>Despite Lebanon’s strategic location and trade access, fewer than 15% of local firms analyze their data systematically (West Bank, 2023).</a:t>
            </a:r>
          </a:p>
          <a:p>
            <a:pPr marL="0" indent="0" algn="just">
              <a:lnSpc>
                <a:spcPct val="150000"/>
              </a:lnSpc>
              <a:buSzPts val="1100"/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SzPts val="1100"/>
              <a:buNone/>
            </a:pPr>
            <a:r>
              <a:rPr lang="en-US" sz="1400" b="1" dirty="0"/>
              <a:t>Objectives</a:t>
            </a:r>
            <a:endParaRPr lang="en-US" b="1" dirty="0"/>
          </a:p>
          <a:p>
            <a:pPr marL="171450" indent="-171450" algn="just">
              <a:lnSpc>
                <a:spcPct val="150000"/>
              </a:lnSpc>
              <a:buSzPts val="1100"/>
            </a:pPr>
            <a:r>
              <a:rPr lang="en-US" dirty="0"/>
              <a:t>Support GIFCO in moving from intuition-based to data-driven decision-making. </a:t>
            </a:r>
          </a:p>
          <a:p>
            <a:pPr marL="171450" indent="-171450" algn="just">
              <a:lnSpc>
                <a:spcPct val="150000"/>
              </a:lnSpc>
              <a:buSzPts val="1100"/>
            </a:pPr>
            <a:endParaRPr lang="en-US" dirty="0"/>
          </a:p>
          <a:p>
            <a:pPr marL="171450" indent="-171450" algn="just">
              <a:lnSpc>
                <a:spcPct val="150000"/>
              </a:lnSpc>
              <a:buSzPts val="1100"/>
            </a:pPr>
            <a:r>
              <a:rPr lang="en-US" dirty="0"/>
              <a:t>Provide visibility into historical performance (2019–2024) and forecast future growth (next 6 years) to enable smarter strategic planning related to expansion and investment gathering.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654164" y="199650"/>
            <a:ext cx="7699200" cy="615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About </a:t>
            </a:r>
            <a:r>
              <a:rPr lang="en" sz="4400" i="1" dirty="0"/>
              <a:t>GIF</a:t>
            </a:r>
            <a:r>
              <a:rPr lang="en" sz="4400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</a:t>
            </a:r>
            <a:endParaRPr sz="44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subTitle" idx="1"/>
          </p:nvPr>
        </p:nvSpPr>
        <p:spPr>
          <a:xfrm>
            <a:off x="127472" y="2658172"/>
            <a:ext cx="2696400" cy="1761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Offers logistics solutions by </a:t>
            </a:r>
            <a:r>
              <a:rPr lang="en-US" b="1" dirty="0"/>
              <a:t>land, sea, and air</a:t>
            </a:r>
            <a:r>
              <a:rPr lang="en-US" dirty="0"/>
              <a:t>.</a:t>
            </a:r>
          </a:p>
          <a:p>
            <a:pPr marL="17145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Offers </a:t>
            </a:r>
            <a:r>
              <a:rPr lang="en-US" b="1" dirty="0"/>
              <a:t>warehousing / storage</a:t>
            </a:r>
            <a:r>
              <a:rPr lang="en-US" dirty="0"/>
              <a:t>.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2"/>
          </p:nvPr>
        </p:nvSpPr>
        <p:spPr>
          <a:xfrm>
            <a:off x="2854160" y="2658171"/>
            <a:ext cx="3313003" cy="1389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Founded </a:t>
            </a:r>
            <a:r>
              <a:rPr lang="en-US" b="1" dirty="0"/>
              <a:t>in 1971</a:t>
            </a:r>
            <a:r>
              <a:rPr lang="en-US" dirty="0"/>
              <a:t>, based in Lebanon with operations in Juba.</a:t>
            </a:r>
          </a:p>
          <a:p>
            <a:pPr marL="17145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Over </a:t>
            </a:r>
            <a:r>
              <a:rPr lang="en-US" b="1" dirty="0"/>
              <a:t>684,000</a:t>
            </a:r>
            <a:r>
              <a:rPr lang="en-US" dirty="0"/>
              <a:t> shipments delivered.</a:t>
            </a:r>
          </a:p>
          <a:p>
            <a:pPr marL="17145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Delivered to around </a:t>
            </a:r>
            <a:r>
              <a:rPr lang="en-US" b="1" dirty="0"/>
              <a:t>77,000 </a:t>
            </a:r>
            <a:r>
              <a:rPr lang="en-US" dirty="0"/>
              <a:t>customers.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subTitle" idx="3"/>
          </p:nvPr>
        </p:nvSpPr>
        <p:spPr>
          <a:xfrm>
            <a:off x="-180328" y="2168573"/>
            <a:ext cx="30042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subTitle" idx="4"/>
          </p:nvPr>
        </p:nvSpPr>
        <p:spPr>
          <a:xfrm>
            <a:off x="2938839" y="2168571"/>
            <a:ext cx="30042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Achievements</a:t>
            </a:r>
            <a:endParaRPr dirty="0"/>
          </a:p>
        </p:txBody>
      </p:sp>
      <p:sp>
        <p:nvSpPr>
          <p:cNvPr id="203" name="Google Shape;203;p32"/>
          <p:cNvSpPr/>
          <p:nvPr/>
        </p:nvSpPr>
        <p:spPr>
          <a:xfrm>
            <a:off x="1013972" y="1452508"/>
            <a:ext cx="6156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4048962" y="1481905"/>
            <a:ext cx="6156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32"/>
          <p:cNvGrpSpPr/>
          <p:nvPr/>
        </p:nvGrpSpPr>
        <p:grpSpPr>
          <a:xfrm>
            <a:off x="1149325" y="1590252"/>
            <a:ext cx="344903" cy="340151"/>
            <a:chOff x="2079300" y="4399325"/>
            <a:chExt cx="489850" cy="483100"/>
          </a:xfrm>
        </p:grpSpPr>
        <p:sp>
          <p:nvSpPr>
            <p:cNvPr id="206" name="Google Shape;206;p32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32"/>
          <p:cNvGrpSpPr/>
          <p:nvPr/>
        </p:nvGrpSpPr>
        <p:grpSpPr>
          <a:xfrm>
            <a:off x="4209767" y="1642689"/>
            <a:ext cx="293997" cy="294073"/>
            <a:chOff x="5053900" y="4993700"/>
            <a:chExt cx="483150" cy="483275"/>
          </a:xfrm>
        </p:grpSpPr>
        <p:sp>
          <p:nvSpPr>
            <p:cNvPr id="209" name="Google Shape;209;p32"/>
            <p:cNvSpPr/>
            <p:nvPr/>
          </p:nvSpPr>
          <p:spPr>
            <a:xfrm>
              <a:off x="505390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5123725" y="5264025"/>
              <a:ext cx="105200" cy="61775"/>
            </a:xfrm>
            <a:custGeom>
              <a:avLst/>
              <a:gdLst/>
              <a:ahLst/>
              <a:cxnLst/>
              <a:rect l="l" t="t" r="r" b="b"/>
              <a:pathLst>
                <a:path w="4208" h="2471" extrusionOk="0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" name="Google Shape;199;p32">
            <a:extLst>
              <a:ext uri="{FF2B5EF4-FFF2-40B4-BE49-F238E27FC236}">
                <a16:creationId xmlns:a16="http://schemas.microsoft.com/office/drawing/2014/main" id="{2A4726A4-735D-470D-137F-B01F5592AC28}"/>
              </a:ext>
            </a:extLst>
          </p:cNvPr>
          <p:cNvSpPr txBox="1">
            <a:spLocks/>
          </p:cNvSpPr>
          <p:nvPr/>
        </p:nvSpPr>
        <p:spPr>
          <a:xfrm>
            <a:off x="6197452" y="2688034"/>
            <a:ext cx="2696400" cy="176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Accredited to different worldwide </a:t>
            </a:r>
            <a:r>
              <a:rPr lang="en-US" b="1" dirty="0"/>
              <a:t>logistics network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Others</a:t>
            </a:r>
          </a:p>
        </p:txBody>
      </p:sp>
      <p:sp>
        <p:nvSpPr>
          <p:cNvPr id="4" name="Google Shape;203;p32">
            <a:extLst>
              <a:ext uri="{FF2B5EF4-FFF2-40B4-BE49-F238E27FC236}">
                <a16:creationId xmlns:a16="http://schemas.microsoft.com/office/drawing/2014/main" id="{2E2492F0-B8C9-4A0F-3592-6E2D8DAE3D0E}"/>
              </a:ext>
            </a:extLst>
          </p:cNvPr>
          <p:cNvSpPr/>
          <p:nvPr/>
        </p:nvSpPr>
        <p:spPr>
          <a:xfrm>
            <a:off x="7083952" y="1482370"/>
            <a:ext cx="6156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8214;p59">
            <a:extLst>
              <a:ext uri="{FF2B5EF4-FFF2-40B4-BE49-F238E27FC236}">
                <a16:creationId xmlns:a16="http://schemas.microsoft.com/office/drawing/2014/main" id="{B3991ED2-8D73-F8B1-2FC5-1D8B8542B003}"/>
              </a:ext>
            </a:extLst>
          </p:cNvPr>
          <p:cNvGrpSpPr/>
          <p:nvPr/>
        </p:nvGrpSpPr>
        <p:grpSpPr>
          <a:xfrm>
            <a:off x="7221641" y="1619612"/>
            <a:ext cx="340221" cy="340186"/>
            <a:chOff x="893650" y="1428000"/>
            <a:chExt cx="483200" cy="483150"/>
          </a:xfrm>
        </p:grpSpPr>
        <p:sp>
          <p:nvSpPr>
            <p:cNvPr id="9" name="Google Shape;8215;p59">
              <a:extLst>
                <a:ext uri="{FF2B5EF4-FFF2-40B4-BE49-F238E27FC236}">
                  <a16:creationId xmlns:a16="http://schemas.microsoft.com/office/drawing/2014/main" id="{6EA74D89-16EA-9AD3-9624-5AF2A0D20F61}"/>
                </a:ext>
              </a:extLst>
            </p:cNvPr>
            <p:cNvSpPr/>
            <p:nvPr/>
          </p:nvSpPr>
          <p:spPr>
            <a:xfrm>
              <a:off x="893650" y="1428000"/>
              <a:ext cx="483200" cy="483150"/>
            </a:xfrm>
            <a:custGeom>
              <a:avLst/>
              <a:gdLst/>
              <a:ahLst/>
              <a:cxnLst/>
              <a:rect l="l" t="t" r="r" b="b"/>
              <a:pathLst>
                <a:path w="19328" h="19326" extrusionOk="0">
                  <a:moveTo>
                    <a:pt x="3436" y="6012"/>
                  </a:moveTo>
                  <a:lnTo>
                    <a:pt x="3436" y="8869"/>
                  </a:lnTo>
                  <a:lnTo>
                    <a:pt x="1516" y="7435"/>
                  </a:lnTo>
                  <a:lnTo>
                    <a:pt x="3436" y="6012"/>
                  </a:lnTo>
                  <a:close/>
                  <a:moveTo>
                    <a:pt x="15892" y="6012"/>
                  </a:moveTo>
                  <a:lnTo>
                    <a:pt x="17812" y="7438"/>
                  </a:lnTo>
                  <a:lnTo>
                    <a:pt x="15892" y="8869"/>
                  </a:lnTo>
                  <a:lnTo>
                    <a:pt x="15892" y="6012"/>
                  </a:lnTo>
                  <a:close/>
                  <a:moveTo>
                    <a:pt x="14759" y="1133"/>
                  </a:moveTo>
                  <a:lnTo>
                    <a:pt x="14759" y="9717"/>
                  </a:lnTo>
                  <a:lnTo>
                    <a:pt x="9665" y="13522"/>
                  </a:lnTo>
                  <a:lnTo>
                    <a:pt x="4569" y="9717"/>
                  </a:lnTo>
                  <a:lnTo>
                    <a:pt x="4569" y="1133"/>
                  </a:lnTo>
                  <a:close/>
                  <a:moveTo>
                    <a:pt x="18195" y="8564"/>
                  </a:moveTo>
                  <a:lnTo>
                    <a:pt x="18195" y="17625"/>
                  </a:lnTo>
                  <a:cubicBezTo>
                    <a:pt x="18195" y="17939"/>
                    <a:pt x="17942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6" y="17939"/>
                    <a:pt x="1136" y="17625"/>
                  </a:cubicBezTo>
                  <a:lnTo>
                    <a:pt x="1136" y="8564"/>
                  </a:lnTo>
                  <a:lnTo>
                    <a:pt x="9324" y="14681"/>
                  </a:lnTo>
                  <a:cubicBezTo>
                    <a:pt x="9425" y="14757"/>
                    <a:pt x="9545" y="14794"/>
                    <a:pt x="9664" y="14794"/>
                  </a:cubicBezTo>
                  <a:cubicBezTo>
                    <a:pt x="9783" y="14794"/>
                    <a:pt x="9903" y="14757"/>
                    <a:pt x="10004" y="14681"/>
                  </a:cubicBezTo>
                  <a:lnTo>
                    <a:pt x="18195" y="8564"/>
                  </a:lnTo>
                  <a:close/>
                  <a:moveTo>
                    <a:pt x="4004" y="1"/>
                  </a:moveTo>
                  <a:cubicBezTo>
                    <a:pt x="3690" y="1"/>
                    <a:pt x="3436" y="251"/>
                    <a:pt x="3436" y="565"/>
                  </a:cubicBezTo>
                  <a:lnTo>
                    <a:pt x="3436" y="4605"/>
                  </a:lnTo>
                  <a:lnTo>
                    <a:pt x="230" y="6982"/>
                  </a:lnTo>
                  <a:lnTo>
                    <a:pt x="221" y="6991"/>
                  </a:lnTo>
                  <a:cubicBezTo>
                    <a:pt x="212" y="6997"/>
                    <a:pt x="200" y="7006"/>
                    <a:pt x="190" y="7015"/>
                  </a:cubicBezTo>
                  <a:lnTo>
                    <a:pt x="175" y="7030"/>
                  </a:lnTo>
                  <a:cubicBezTo>
                    <a:pt x="163" y="7042"/>
                    <a:pt x="151" y="7051"/>
                    <a:pt x="142" y="7063"/>
                  </a:cubicBezTo>
                  <a:cubicBezTo>
                    <a:pt x="139" y="7069"/>
                    <a:pt x="136" y="7072"/>
                    <a:pt x="133" y="7075"/>
                  </a:cubicBezTo>
                  <a:cubicBezTo>
                    <a:pt x="121" y="7090"/>
                    <a:pt x="106" y="7105"/>
                    <a:pt x="94" y="7124"/>
                  </a:cubicBezTo>
                  <a:cubicBezTo>
                    <a:pt x="94" y="7127"/>
                    <a:pt x="91" y="7130"/>
                    <a:pt x="88" y="7133"/>
                  </a:cubicBezTo>
                  <a:cubicBezTo>
                    <a:pt x="82" y="7148"/>
                    <a:pt x="73" y="7163"/>
                    <a:pt x="64" y="7178"/>
                  </a:cubicBezTo>
                  <a:cubicBezTo>
                    <a:pt x="61" y="7181"/>
                    <a:pt x="58" y="7187"/>
                    <a:pt x="58" y="7193"/>
                  </a:cubicBezTo>
                  <a:cubicBezTo>
                    <a:pt x="52" y="7205"/>
                    <a:pt x="46" y="7220"/>
                    <a:pt x="39" y="7232"/>
                  </a:cubicBezTo>
                  <a:lnTo>
                    <a:pt x="33" y="7250"/>
                  </a:lnTo>
                  <a:cubicBezTo>
                    <a:pt x="27" y="7265"/>
                    <a:pt x="24" y="7278"/>
                    <a:pt x="18" y="7293"/>
                  </a:cubicBezTo>
                  <a:cubicBezTo>
                    <a:pt x="18" y="7299"/>
                    <a:pt x="15" y="7305"/>
                    <a:pt x="15" y="7311"/>
                  </a:cubicBezTo>
                  <a:cubicBezTo>
                    <a:pt x="12" y="7326"/>
                    <a:pt x="9" y="7341"/>
                    <a:pt x="6" y="7356"/>
                  </a:cubicBezTo>
                  <a:cubicBezTo>
                    <a:pt x="6" y="7362"/>
                    <a:pt x="6" y="7368"/>
                    <a:pt x="3" y="7374"/>
                  </a:cubicBezTo>
                  <a:cubicBezTo>
                    <a:pt x="3" y="7392"/>
                    <a:pt x="0" y="7410"/>
                    <a:pt x="0" y="7432"/>
                  </a:cubicBezTo>
                  <a:lnTo>
                    <a:pt x="0" y="7435"/>
                  </a:lnTo>
                  <a:lnTo>
                    <a:pt x="3" y="7435"/>
                  </a:lnTo>
                  <a:lnTo>
                    <a:pt x="3" y="17625"/>
                  </a:lnTo>
                  <a:cubicBezTo>
                    <a:pt x="3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7" y="19325"/>
                    <a:pt x="19325" y="18564"/>
                    <a:pt x="19328" y="17625"/>
                  </a:cubicBezTo>
                  <a:lnTo>
                    <a:pt x="19328" y="7435"/>
                  </a:lnTo>
                  <a:lnTo>
                    <a:pt x="19328" y="7428"/>
                  </a:lnTo>
                  <a:cubicBezTo>
                    <a:pt x="19328" y="7410"/>
                    <a:pt x="19325" y="7389"/>
                    <a:pt x="19322" y="7371"/>
                  </a:cubicBezTo>
                  <a:cubicBezTo>
                    <a:pt x="19322" y="7365"/>
                    <a:pt x="19322" y="7359"/>
                    <a:pt x="19319" y="7353"/>
                  </a:cubicBezTo>
                  <a:cubicBezTo>
                    <a:pt x="19319" y="7338"/>
                    <a:pt x="19316" y="7323"/>
                    <a:pt x="19313" y="7308"/>
                  </a:cubicBezTo>
                  <a:cubicBezTo>
                    <a:pt x="19313" y="7302"/>
                    <a:pt x="19310" y="7296"/>
                    <a:pt x="19307" y="7290"/>
                  </a:cubicBezTo>
                  <a:cubicBezTo>
                    <a:pt x="19304" y="7278"/>
                    <a:pt x="19301" y="7262"/>
                    <a:pt x="19294" y="7247"/>
                  </a:cubicBezTo>
                  <a:lnTo>
                    <a:pt x="19288" y="7232"/>
                  </a:lnTo>
                  <a:cubicBezTo>
                    <a:pt x="19282" y="7217"/>
                    <a:pt x="19276" y="7205"/>
                    <a:pt x="19270" y="7190"/>
                  </a:cubicBezTo>
                  <a:cubicBezTo>
                    <a:pt x="19267" y="7184"/>
                    <a:pt x="19264" y="7181"/>
                    <a:pt x="19264" y="7175"/>
                  </a:cubicBezTo>
                  <a:cubicBezTo>
                    <a:pt x="19255" y="7160"/>
                    <a:pt x="19246" y="7145"/>
                    <a:pt x="19237" y="7133"/>
                  </a:cubicBezTo>
                  <a:cubicBezTo>
                    <a:pt x="19237" y="7130"/>
                    <a:pt x="19234" y="7124"/>
                    <a:pt x="19231" y="7120"/>
                  </a:cubicBezTo>
                  <a:cubicBezTo>
                    <a:pt x="19219" y="7105"/>
                    <a:pt x="19207" y="7087"/>
                    <a:pt x="19195" y="7072"/>
                  </a:cubicBezTo>
                  <a:cubicBezTo>
                    <a:pt x="19192" y="7069"/>
                    <a:pt x="19189" y="7066"/>
                    <a:pt x="19186" y="7063"/>
                  </a:cubicBezTo>
                  <a:cubicBezTo>
                    <a:pt x="19174" y="7051"/>
                    <a:pt x="19165" y="7039"/>
                    <a:pt x="19153" y="7027"/>
                  </a:cubicBezTo>
                  <a:lnTo>
                    <a:pt x="19137" y="7015"/>
                  </a:lnTo>
                  <a:cubicBezTo>
                    <a:pt x="19125" y="7006"/>
                    <a:pt x="19116" y="6997"/>
                    <a:pt x="19104" y="6988"/>
                  </a:cubicBezTo>
                  <a:lnTo>
                    <a:pt x="19095" y="6979"/>
                  </a:lnTo>
                  <a:lnTo>
                    <a:pt x="15892" y="4605"/>
                  </a:lnTo>
                  <a:lnTo>
                    <a:pt x="15892" y="565"/>
                  </a:lnTo>
                  <a:cubicBezTo>
                    <a:pt x="15892" y="251"/>
                    <a:pt x="15638" y="1"/>
                    <a:pt x="15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8216;p59">
              <a:extLst>
                <a:ext uri="{FF2B5EF4-FFF2-40B4-BE49-F238E27FC236}">
                  <a16:creationId xmlns:a16="http://schemas.microsoft.com/office/drawing/2014/main" id="{16E724CD-16E7-5A08-D2CB-3A343FA4DA58}"/>
                </a:ext>
              </a:extLst>
            </p:cNvPr>
            <p:cNvSpPr/>
            <p:nvPr/>
          </p:nvSpPr>
          <p:spPr>
            <a:xfrm>
              <a:off x="1036150" y="1514825"/>
              <a:ext cx="198175" cy="28325"/>
            </a:xfrm>
            <a:custGeom>
              <a:avLst/>
              <a:gdLst/>
              <a:ahLst/>
              <a:cxnLst/>
              <a:rect l="l" t="t" r="r" b="b"/>
              <a:pathLst>
                <a:path w="7927" h="1133" extrusionOk="0">
                  <a:moveTo>
                    <a:pt x="569" y="0"/>
                  </a:moveTo>
                  <a:cubicBezTo>
                    <a:pt x="255" y="0"/>
                    <a:pt x="1" y="251"/>
                    <a:pt x="1" y="565"/>
                  </a:cubicBezTo>
                  <a:cubicBezTo>
                    <a:pt x="1" y="879"/>
                    <a:pt x="255" y="1132"/>
                    <a:pt x="569" y="1132"/>
                  </a:cubicBezTo>
                  <a:lnTo>
                    <a:pt x="7362" y="1132"/>
                  </a:lnTo>
                  <a:cubicBezTo>
                    <a:pt x="7673" y="1132"/>
                    <a:pt x="7927" y="879"/>
                    <a:pt x="7927" y="565"/>
                  </a:cubicBezTo>
                  <a:cubicBezTo>
                    <a:pt x="7927" y="251"/>
                    <a:pt x="7673" y="0"/>
                    <a:pt x="7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8217;p59">
              <a:extLst>
                <a:ext uri="{FF2B5EF4-FFF2-40B4-BE49-F238E27FC236}">
                  <a16:creationId xmlns:a16="http://schemas.microsoft.com/office/drawing/2014/main" id="{BFC88201-7BC0-47B6-C913-E2D79E0E7F8A}"/>
                </a:ext>
              </a:extLst>
            </p:cNvPr>
            <p:cNvSpPr/>
            <p:nvPr/>
          </p:nvSpPr>
          <p:spPr>
            <a:xfrm>
              <a:off x="1036150" y="1571425"/>
              <a:ext cx="198175" cy="28325"/>
            </a:xfrm>
            <a:custGeom>
              <a:avLst/>
              <a:gdLst/>
              <a:ahLst/>
              <a:cxnLst/>
              <a:rect l="l" t="t" r="r" b="b"/>
              <a:pathLst>
                <a:path w="7927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7362" y="1133"/>
                  </a:lnTo>
                  <a:cubicBezTo>
                    <a:pt x="7673" y="1133"/>
                    <a:pt x="7927" y="879"/>
                    <a:pt x="7927" y="565"/>
                  </a:cubicBezTo>
                  <a:cubicBezTo>
                    <a:pt x="7927" y="251"/>
                    <a:pt x="7673" y="1"/>
                    <a:pt x="7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8218;p59">
              <a:extLst>
                <a:ext uri="{FF2B5EF4-FFF2-40B4-BE49-F238E27FC236}">
                  <a16:creationId xmlns:a16="http://schemas.microsoft.com/office/drawing/2014/main" id="{47E4484F-47A0-B2FC-4FDE-FEE13EAE172E}"/>
                </a:ext>
              </a:extLst>
            </p:cNvPr>
            <p:cNvSpPr/>
            <p:nvPr/>
          </p:nvSpPr>
          <p:spPr>
            <a:xfrm>
              <a:off x="1036150" y="1628050"/>
              <a:ext cx="113275" cy="28325"/>
            </a:xfrm>
            <a:custGeom>
              <a:avLst/>
              <a:gdLst/>
              <a:ahLst/>
              <a:cxnLst/>
              <a:rect l="l" t="t" r="r" b="b"/>
              <a:pathLst>
                <a:path w="4531" h="1133" extrusionOk="0">
                  <a:moveTo>
                    <a:pt x="569" y="0"/>
                  </a:moveTo>
                  <a:cubicBezTo>
                    <a:pt x="255" y="0"/>
                    <a:pt x="1" y="251"/>
                    <a:pt x="1" y="565"/>
                  </a:cubicBezTo>
                  <a:cubicBezTo>
                    <a:pt x="1" y="879"/>
                    <a:pt x="255" y="1132"/>
                    <a:pt x="569" y="1132"/>
                  </a:cubicBezTo>
                  <a:lnTo>
                    <a:pt x="3965" y="1132"/>
                  </a:lnTo>
                  <a:cubicBezTo>
                    <a:pt x="4276" y="1132"/>
                    <a:pt x="4530" y="879"/>
                    <a:pt x="4530" y="565"/>
                  </a:cubicBezTo>
                  <a:cubicBezTo>
                    <a:pt x="4530" y="251"/>
                    <a:pt x="4276" y="0"/>
                    <a:pt x="3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" name="Google Shape;202;p32">
            <a:extLst>
              <a:ext uri="{FF2B5EF4-FFF2-40B4-BE49-F238E27FC236}">
                <a16:creationId xmlns:a16="http://schemas.microsoft.com/office/drawing/2014/main" id="{65F9A392-0A68-165A-B0D7-6E3E0C75A65A}"/>
              </a:ext>
            </a:extLst>
          </p:cNvPr>
          <p:cNvSpPr txBox="1">
            <a:spLocks/>
          </p:cNvSpPr>
          <p:nvPr/>
        </p:nvSpPr>
        <p:spPr>
          <a:xfrm>
            <a:off x="5859753" y="2168571"/>
            <a:ext cx="3004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800" b="0" i="0" u="none" strike="noStrike" cap="none">
                <a:solidFill>
                  <a:schemeClr val="lt1"/>
                </a:solidFill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Accreditation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/>
          <p:nvPr/>
        </p:nvSpPr>
        <p:spPr>
          <a:xfrm rot="10800000">
            <a:off x="75825" y="0"/>
            <a:ext cx="3160500" cy="5143500"/>
          </a:xfrm>
          <a:prstGeom prst="parallelogram">
            <a:avLst>
              <a:gd name="adj" fmla="val 203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3305175" y="384050"/>
            <a:ext cx="511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1"/>
          </p:nvPr>
        </p:nvSpPr>
        <p:spPr>
          <a:xfrm>
            <a:off x="4348124" y="1485996"/>
            <a:ext cx="4647376" cy="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GIFCO lacks the infrastructure and expertise to analyze historical performance or predict future trends using data.</a:t>
            </a:r>
            <a:endParaRPr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subTitle" idx="4"/>
          </p:nvPr>
        </p:nvSpPr>
        <p:spPr>
          <a:xfrm>
            <a:off x="4348124" y="1185125"/>
            <a:ext cx="40734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Analytics Gap</a:t>
            </a:r>
            <a:endParaRPr dirty="0"/>
          </a:p>
        </p:txBody>
      </p:sp>
      <p:sp>
        <p:nvSpPr>
          <p:cNvPr id="221" name="Google Shape;221;p33"/>
          <p:cNvSpPr txBox="1">
            <a:spLocks noGrp="1"/>
          </p:cNvSpPr>
          <p:nvPr>
            <p:ph type="subTitle" idx="5"/>
          </p:nvPr>
        </p:nvSpPr>
        <p:spPr>
          <a:xfrm>
            <a:off x="4348124" y="3576162"/>
            <a:ext cx="40734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Solution</a:t>
            </a:r>
            <a:endParaRPr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subTitle" idx="6"/>
          </p:nvPr>
        </p:nvSpPr>
        <p:spPr>
          <a:xfrm>
            <a:off x="4348205" y="2342832"/>
            <a:ext cx="40734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Deriving Insights</a:t>
            </a:r>
            <a:endParaRPr dirty="0"/>
          </a:p>
        </p:txBody>
      </p:sp>
      <p:sp>
        <p:nvSpPr>
          <p:cNvPr id="223" name="Google Shape;223;p33"/>
          <p:cNvSpPr/>
          <p:nvPr/>
        </p:nvSpPr>
        <p:spPr>
          <a:xfrm>
            <a:off x="3656325" y="1343238"/>
            <a:ext cx="6156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3656325" y="2536363"/>
            <a:ext cx="6156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3656325" y="3730238"/>
            <a:ext cx="6156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3813987" y="1480956"/>
            <a:ext cx="300263" cy="340186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28" name="Google Shape;228;p33"/>
          <p:cNvGrpSpPr/>
          <p:nvPr/>
        </p:nvGrpSpPr>
        <p:grpSpPr>
          <a:xfrm>
            <a:off x="3787996" y="2670275"/>
            <a:ext cx="352230" cy="348542"/>
            <a:chOff x="1049375" y="2318350"/>
            <a:chExt cx="298525" cy="295400"/>
          </a:xfrm>
        </p:grpSpPr>
        <p:sp>
          <p:nvSpPr>
            <p:cNvPr id="229" name="Google Shape;229;p33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33"/>
          <p:cNvGrpSpPr/>
          <p:nvPr/>
        </p:nvGrpSpPr>
        <p:grpSpPr>
          <a:xfrm>
            <a:off x="3753145" y="3827097"/>
            <a:ext cx="421951" cy="421914"/>
            <a:chOff x="-5276050" y="2037975"/>
            <a:chExt cx="292250" cy="292225"/>
          </a:xfrm>
        </p:grpSpPr>
        <p:sp>
          <p:nvSpPr>
            <p:cNvPr id="234" name="Google Shape;234;p33"/>
            <p:cNvSpPr/>
            <p:nvPr/>
          </p:nvSpPr>
          <p:spPr>
            <a:xfrm>
              <a:off x="-5102775" y="2211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0"/>
                  </a:moveTo>
                  <a:cubicBezTo>
                    <a:pt x="253" y="0"/>
                    <a:pt x="158" y="32"/>
                    <a:pt x="95" y="95"/>
                  </a:cubicBezTo>
                  <a:cubicBezTo>
                    <a:pt x="1" y="189"/>
                    <a:pt x="1" y="441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1" y="1544"/>
                    <a:pt x="1" y="1765"/>
                    <a:pt x="95" y="1891"/>
                  </a:cubicBezTo>
                  <a:cubicBezTo>
                    <a:pt x="158" y="1954"/>
                    <a:pt x="253" y="1985"/>
                    <a:pt x="343" y="1985"/>
                  </a:cubicBezTo>
                  <a:cubicBezTo>
                    <a:pt x="434" y="1985"/>
                    <a:pt x="521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600" y="1985"/>
                    <a:pt x="1686" y="1985"/>
                  </a:cubicBezTo>
                  <a:cubicBezTo>
                    <a:pt x="1773" y="1985"/>
                    <a:pt x="1860" y="1954"/>
                    <a:pt x="1923" y="1891"/>
                  </a:cubicBezTo>
                  <a:cubicBezTo>
                    <a:pt x="2049" y="1765"/>
                    <a:pt x="2049" y="1544"/>
                    <a:pt x="1923" y="1418"/>
                  </a:cubicBezTo>
                  <a:lnTo>
                    <a:pt x="1482" y="977"/>
                  </a:lnTo>
                  <a:lnTo>
                    <a:pt x="1923" y="536"/>
                  </a:lnTo>
                  <a:cubicBezTo>
                    <a:pt x="2049" y="441"/>
                    <a:pt x="2049" y="189"/>
                    <a:pt x="1923" y="95"/>
                  </a:cubicBezTo>
                  <a:cubicBezTo>
                    <a:pt x="1860" y="32"/>
                    <a:pt x="1773" y="0"/>
                    <a:pt x="1686" y="0"/>
                  </a:cubicBezTo>
                  <a:cubicBezTo>
                    <a:pt x="1600" y="0"/>
                    <a:pt x="1513" y="32"/>
                    <a:pt x="1450" y="95"/>
                  </a:cubicBezTo>
                  <a:lnTo>
                    <a:pt x="1009" y="504"/>
                  </a:lnTo>
                  <a:lnTo>
                    <a:pt x="568" y="95"/>
                  </a:lnTo>
                  <a:cubicBezTo>
                    <a:pt x="521" y="32"/>
                    <a:pt x="434" y="0"/>
                    <a:pt x="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-5224050" y="2107875"/>
              <a:ext cx="51200" cy="49825"/>
            </a:xfrm>
            <a:custGeom>
              <a:avLst/>
              <a:gdLst/>
              <a:ahLst/>
              <a:cxnLst/>
              <a:rect l="l" t="t" r="r" b="b"/>
              <a:pathLst>
                <a:path w="2048" h="1993" extrusionOk="0">
                  <a:moveTo>
                    <a:pt x="351" y="0"/>
                  </a:moveTo>
                  <a:cubicBezTo>
                    <a:pt x="260" y="0"/>
                    <a:pt x="173" y="24"/>
                    <a:pt x="126" y="71"/>
                  </a:cubicBezTo>
                  <a:cubicBezTo>
                    <a:pt x="0" y="197"/>
                    <a:pt x="0" y="449"/>
                    <a:pt x="126" y="544"/>
                  </a:cubicBezTo>
                  <a:lnTo>
                    <a:pt x="536" y="985"/>
                  </a:lnTo>
                  <a:lnTo>
                    <a:pt x="126" y="1426"/>
                  </a:lnTo>
                  <a:cubicBezTo>
                    <a:pt x="0" y="1552"/>
                    <a:pt x="0" y="1772"/>
                    <a:pt x="126" y="1898"/>
                  </a:cubicBezTo>
                  <a:cubicBezTo>
                    <a:pt x="173" y="1961"/>
                    <a:pt x="260" y="1993"/>
                    <a:pt x="351" y="1993"/>
                  </a:cubicBezTo>
                  <a:cubicBezTo>
                    <a:pt x="441" y="1993"/>
                    <a:pt x="536" y="1961"/>
                    <a:pt x="599" y="1898"/>
                  </a:cubicBezTo>
                  <a:lnTo>
                    <a:pt x="1008" y="1457"/>
                  </a:lnTo>
                  <a:lnTo>
                    <a:pt x="1449" y="1898"/>
                  </a:lnTo>
                  <a:cubicBezTo>
                    <a:pt x="1512" y="1961"/>
                    <a:pt x="1599" y="1993"/>
                    <a:pt x="1686" y="1993"/>
                  </a:cubicBezTo>
                  <a:cubicBezTo>
                    <a:pt x="1772" y="1993"/>
                    <a:pt x="1859" y="1961"/>
                    <a:pt x="1922" y="1898"/>
                  </a:cubicBezTo>
                  <a:cubicBezTo>
                    <a:pt x="2048" y="1772"/>
                    <a:pt x="2048" y="1520"/>
                    <a:pt x="1922" y="1426"/>
                  </a:cubicBezTo>
                  <a:lnTo>
                    <a:pt x="1481" y="985"/>
                  </a:lnTo>
                  <a:lnTo>
                    <a:pt x="1922" y="544"/>
                  </a:lnTo>
                  <a:cubicBezTo>
                    <a:pt x="2048" y="449"/>
                    <a:pt x="2048" y="197"/>
                    <a:pt x="1922" y="71"/>
                  </a:cubicBezTo>
                  <a:cubicBezTo>
                    <a:pt x="1875" y="24"/>
                    <a:pt x="1788" y="0"/>
                    <a:pt x="1697" y="0"/>
                  </a:cubicBezTo>
                  <a:cubicBezTo>
                    <a:pt x="1607" y="0"/>
                    <a:pt x="1512" y="24"/>
                    <a:pt x="1449" y="71"/>
                  </a:cubicBezTo>
                  <a:lnTo>
                    <a:pt x="1008" y="512"/>
                  </a:lnTo>
                  <a:lnTo>
                    <a:pt x="599" y="71"/>
                  </a:lnTo>
                  <a:cubicBezTo>
                    <a:pt x="536" y="24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-5276050" y="2037975"/>
              <a:ext cx="292250" cy="292225"/>
            </a:xfrm>
            <a:custGeom>
              <a:avLst/>
              <a:gdLst/>
              <a:ahLst/>
              <a:cxnLst/>
              <a:rect l="l" t="t" r="r" b="b"/>
              <a:pathLst>
                <a:path w="11690" h="11689" extrusionOk="0">
                  <a:moveTo>
                    <a:pt x="10334" y="3119"/>
                  </a:moveTo>
                  <a:cubicBezTo>
                    <a:pt x="10712" y="3119"/>
                    <a:pt x="11028" y="3403"/>
                    <a:pt x="11028" y="3781"/>
                  </a:cubicBezTo>
                  <a:cubicBezTo>
                    <a:pt x="11028" y="4190"/>
                    <a:pt x="10712" y="4442"/>
                    <a:pt x="10334" y="4442"/>
                  </a:cubicBezTo>
                  <a:cubicBezTo>
                    <a:pt x="9956" y="4442"/>
                    <a:pt x="9673" y="4127"/>
                    <a:pt x="9673" y="3781"/>
                  </a:cubicBezTo>
                  <a:cubicBezTo>
                    <a:pt x="9673" y="3403"/>
                    <a:pt x="9988" y="3119"/>
                    <a:pt x="10334" y="3119"/>
                  </a:cubicBezTo>
                  <a:close/>
                  <a:moveTo>
                    <a:pt x="4443" y="7593"/>
                  </a:moveTo>
                  <a:cubicBezTo>
                    <a:pt x="4853" y="7593"/>
                    <a:pt x="5105" y="7908"/>
                    <a:pt x="5105" y="8255"/>
                  </a:cubicBezTo>
                  <a:cubicBezTo>
                    <a:pt x="5105" y="8664"/>
                    <a:pt x="4790" y="8948"/>
                    <a:pt x="4443" y="8948"/>
                  </a:cubicBezTo>
                  <a:cubicBezTo>
                    <a:pt x="4065" y="8948"/>
                    <a:pt x="3781" y="8633"/>
                    <a:pt x="3781" y="8255"/>
                  </a:cubicBezTo>
                  <a:cubicBezTo>
                    <a:pt x="3781" y="7876"/>
                    <a:pt x="4096" y="7593"/>
                    <a:pt x="4443" y="7593"/>
                  </a:cubicBezTo>
                  <a:close/>
                  <a:moveTo>
                    <a:pt x="5829" y="725"/>
                  </a:moveTo>
                  <a:cubicBezTo>
                    <a:pt x="7341" y="725"/>
                    <a:pt x="8822" y="1386"/>
                    <a:pt x="9799" y="2521"/>
                  </a:cubicBezTo>
                  <a:cubicBezTo>
                    <a:pt x="9326" y="2710"/>
                    <a:pt x="8980" y="3245"/>
                    <a:pt x="8980" y="3781"/>
                  </a:cubicBezTo>
                  <a:cubicBezTo>
                    <a:pt x="8980" y="3718"/>
                    <a:pt x="8917" y="3623"/>
                    <a:pt x="8885" y="3560"/>
                  </a:cubicBezTo>
                  <a:lnTo>
                    <a:pt x="8854" y="3497"/>
                  </a:lnTo>
                  <a:lnTo>
                    <a:pt x="8192" y="2836"/>
                  </a:lnTo>
                  <a:cubicBezTo>
                    <a:pt x="8129" y="2773"/>
                    <a:pt x="8035" y="2741"/>
                    <a:pt x="7944" y="2741"/>
                  </a:cubicBezTo>
                  <a:cubicBezTo>
                    <a:pt x="7853" y="2741"/>
                    <a:pt x="7767" y="2773"/>
                    <a:pt x="7719" y="2836"/>
                  </a:cubicBezTo>
                  <a:cubicBezTo>
                    <a:pt x="7593" y="2962"/>
                    <a:pt x="7593" y="3182"/>
                    <a:pt x="7719" y="3308"/>
                  </a:cubicBezTo>
                  <a:lnTo>
                    <a:pt x="7814" y="3434"/>
                  </a:lnTo>
                  <a:cubicBezTo>
                    <a:pt x="6869" y="3466"/>
                    <a:pt x="5987" y="3875"/>
                    <a:pt x="5262" y="4568"/>
                  </a:cubicBezTo>
                  <a:cubicBezTo>
                    <a:pt x="4600" y="5230"/>
                    <a:pt x="4254" y="6081"/>
                    <a:pt x="4159" y="6963"/>
                  </a:cubicBezTo>
                  <a:cubicBezTo>
                    <a:pt x="3561" y="7120"/>
                    <a:pt x="3151" y="7656"/>
                    <a:pt x="3151" y="8318"/>
                  </a:cubicBezTo>
                  <a:cubicBezTo>
                    <a:pt x="3151" y="9074"/>
                    <a:pt x="3781" y="9704"/>
                    <a:pt x="4506" y="9704"/>
                  </a:cubicBezTo>
                  <a:cubicBezTo>
                    <a:pt x="5262" y="9704"/>
                    <a:pt x="5892" y="9074"/>
                    <a:pt x="5892" y="8318"/>
                  </a:cubicBezTo>
                  <a:cubicBezTo>
                    <a:pt x="5892" y="7687"/>
                    <a:pt x="5451" y="7120"/>
                    <a:pt x="4884" y="6963"/>
                  </a:cubicBezTo>
                  <a:cubicBezTo>
                    <a:pt x="5042" y="5482"/>
                    <a:pt x="6302" y="4222"/>
                    <a:pt x="7814" y="4127"/>
                  </a:cubicBezTo>
                  <a:lnTo>
                    <a:pt x="7814" y="4127"/>
                  </a:lnTo>
                  <a:lnTo>
                    <a:pt x="7751" y="4222"/>
                  </a:lnTo>
                  <a:cubicBezTo>
                    <a:pt x="7625" y="4348"/>
                    <a:pt x="7625" y="4568"/>
                    <a:pt x="7751" y="4694"/>
                  </a:cubicBezTo>
                  <a:cubicBezTo>
                    <a:pt x="7814" y="4757"/>
                    <a:pt x="7901" y="4789"/>
                    <a:pt x="7987" y="4789"/>
                  </a:cubicBezTo>
                  <a:cubicBezTo>
                    <a:pt x="8074" y="4789"/>
                    <a:pt x="8161" y="4757"/>
                    <a:pt x="8224" y="4694"/>
                  </a:cubicBezTo>
                  <a:lnTo>
                    <a:pt x="8885" y="4033"/>
                  </a:lnTo>
                  <a:cubicBezTo>
                    <a:pt x="8980" y="3938"/>
                    <a:pt x="9011" y="3875"/>
                    <a:pt x="9011" y="3781"/>
                  </a:cubicBezTo>
                  <a:cubicBezTo>
                    <a:pt x="9011" y="4537"/>
                    <a:pt x="9641" y="5167"/>
                    <a:pt x="10397" y="5167"/>
                  </a:cubicBezTo>
                  <a:cubicBezTo>
                    <a:pt x="10618" y="5167"/>
                    <a:pt x="10807" y="5136"/>
                    <a:pt x="11028" y="5010"/>
                  </a:cubicBezTo>
                  <a:cubicBezTo>
                    <a:pt x="11059" y="5293"/>
                    <a:pt x="11091" y="5545"/>
                    <a:pt x="11091" y="5829"/>
                  </a:cubicBezTo>
                  <a:cubicBezTo>
                    <a:pt x="11028" y="8696"/>
                    <a:pt x="8696" y="11027"/>
                    <a:pt x="5829" y="11027"/>
                  </a:cubicBezTo>
                  <a:cubicBezTo>
                    <a:pt x="2994" y="11027"/>
                    <a:pt x="694" y="8696"/>
                    <a:pt x="694" y="5829"/>
                  </a:cubicBezTo>
                  <a:cubicBezTo>
                    <a:pt x="694" y="2993"/>
                    <a:pt x="2994" y="725"/>
                    <a:pt x="5829" y="725"/>
                  </a:cubicBezTo>
                  <a:close/>
                  <a:moveTo>
                    <a:pt x="5829" y="0"/>
                  </a:moveTo>
                  <a:cubicBezTo>
                    <a:pt x="2584" y="0"/>
                    <a:pt x="1" y="2615"/>
                    <a:pt x="1" y="5829"/>
                  </a:cubicBezTo>
                  <a:cubicBezTo>
                    <a:pt x="1" y="7404"/>
                    <a:pt x="599" y="8853"/>
                    <a:pt x="1702" y="9956"/>
                  </a:cubicBezTo>
                  <a:cubicBezTo>
                    <a:pt x="2773" y="11058"/>
                    <a:pt x="4254" y="11689"/>
                    <a:pt x="5829" y="11689"/>
                  </a:cubicBezTo>
                  <a:cubicBezTo>
                    <a:pt x="6617" y="11689"/>
                    <a:pt x="7341" y="11531"/>
                    <a:pt x="8098" y="11216"/>
                  </a:cubicBezTo>
                  <a:cubicBezTo>
                    <a:pt x="8822" y="10901"/>
                    <a:pt x="9452" y="10523"/>
                    <a:pt x="9956" y="9956"/>
                  </a:cubicBezTo>
                  <a:cubicBezTo>
                    <a:pt x="10492" y="9420"/>
                    <a:pt x="10901" y="8790"/>
                    <a:pt x="11217" y="8128"/>
                  </a:cubicBezTo>
                  <a:cubicBezTo>
                    <a:pt x="11532" y="7404"/>
                    <a:pt x="11689" y="6616"/>
                    <a:pt x="11689" y="5829"/>
                  </a:cubicBezTo>
                  <a:cubicBezTo>
                    <a:pt x="11689" y="5356"/>
                    <a:pt x="11658" y="4884"/>
                    <a:pt x="11532" y="4442"/>
                  </a:cubicBezTo>
                  <a:cubicBezTo>
                    <a:pt x="11595" y="4253"/>
                    <a:pt x="11689" y="4033"/>
                    <a:pt x="11689" y="3781"/>
                  </a:cubicBezTo>
                  <a:cubicBezTo>
                    <a:pt x="11689" y="3119"/>
                    <a:pt x="11217" y="2552"/>
                    <a:pt x="10586" y="2458"/>
                  </a:cubicBezTo>
                  <a:cubicBezTo>
                    <a:pt x="9484" y="945"/>
                    <a:pt x="7719" y="0"/>
                    <a:pt x="5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Logistics Cargo Logistic Shipping Delivery, Worker, Car, Vehicle PNG ...">
            <a:extLst>
              <a:ext uri="{FF2B5EF4-FFF2-40B4-BE49-F238E27FC236}">
                <a16:creationId xmlns:a16="http://schemas.microsoft.com/office/drawing/2014/main" id="{E8CCEBB1-493E-A04C-A876-A6CDBA4DD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9" y="1480956"/>
            <a:ext cx="3015150" cy="214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17;p33">
            <a:extLst>
              <a:ext uri="{FF2B5EF4-FFF2-40B4-BE49-F238E27FC236}">
                <a16:creationId xmlns:a16="http://schemas.microsoft.com/office/drawing/2014/main" id="{1249CAAD-F97C-2CB9-64DC-3D069EE24FB5}"/>
              </a:ext>
            </a:extLst>
          </p:cNvPr>
          <p:cNvSpPr txBox="1">
            <a:spLocks/>
          </p:cNvSpPr>
          <p:nvPr/>
        </p:nvSpPr>
        <p:spPr>
          <a:xfrm>
            <a:off x="4348124" y="2662003"/>
            <a:ext cx="4647376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just"/>
            <a:r>
              <a:rPr lang="en-US" dirty="0"/>
              <a:t>Drive key business decisions: expansion planning and investment gathering which are currently based on intuition and fragmented Excel reports.</a:t>
            </a:r>
          </a:p>
        </p:txBody>
      </p:sp>
      <p:sp>
        <p:nvSpPr>
          <p:cNvPr id="7" name="Google Shape;217;p33">
            <a:extLst>
              <a:ext uri="{FF2B5EF4-FFF2-40B4-BE49-F238E27FC236}">
                <a16:creationId xmlns:a16="http://schemas.microsoft.com/office/drawing/2014/main" id="{9497865C-E8FA-2918-6004-127DBEE43FDA}"/>
              </a:ext>
            </a:extLst>
          </p:cNvPr>
          <p:cNvSpPr txBox="1">
            <a:spLocks/>
          </p:cNvSpPr>
          <p:nvPr/>
        </p:nvSpPr>
        <p:spPr>
          <a:xfrm>
            <a:off x="4348124" y="3908361"/>
            <a:ext cx="4647376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just"/>
            <a:r>
              <a:rPr lang="en-US" dirty="0"/>
              <a:t>This project bridges the gap by introducing a scalable, analytics-driven framework that enables forecasting, strategic insights, and data-backed growth planning.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>
            <a:spLocks noGrp="1"/>
          </p:cNvSpPr>
          <p:nvPr>
            <p:ph type="title"/>
          </p:nvPr>
        </p:nvSpPr>
        <p:spPr>
          <a:xfrm>
            <a:off x="431180" y="94117"/>
            <a:ext cx="79903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Litterature Review</a:t>
            </a:r>
            <a:endParaRPr dirty="0"/>
          </a:p>
        </p:txBody>
      </p:sp>
      <p:sp>
        <p:nvSpPr>
          <p:cNvPr id="304" name="Google Shape;304;p37"/>
          <p:cNvSpPr txBox="1"/>
          <p:nvPr/>
        </p:nvSpPr>
        <p:spPr>
          <a:xfrm>
            <a:off x="431180" y="825190"/>
            <a:ext cx="8311375" cy="415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DB Schenker </a:t>
            </a:r>
            <a:r>
              <a:rPr lang="en-US" sz="1200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implemented advanced forecasting models such as SARIMA, Prophet, and </a:t>
            </a:r>
            <a:r>
              <a:rPr lang="en-US" sz="1200" dirty="0" err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XGBoost</a:t>
            </a:r>
            <a:r>
              <a:rPr lang="en-US" sz="1200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resulting in a 25% improvement in sales forecast accuracy and better regional planning.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C.H. Robinson </a:t>
            </a:r>
            <a:r>
              <a:rPr lang="en-US" sz="1200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adopted real-time analytics to monitor route efficiency and shipment data, enabling them to redesign their delivery network and enhance customer satisfaction.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DHL</a:t>
            </a:r>
            <a:r>
              <a:rPr lang="en-US" sz="1200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leveraged predictive analytics through its Resilience360 platform to monitor global risks, anticipate disruptions, and reroute shipments, significantly improving supply chain resilience and customer reliability.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The </a:t>
            </a:r>
            <a:r>
              <a:rPr lang="en-US" sz="1200" b="1" dirty="0" err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PyCaret</a:t>
            </a:r>
            <a:r>
              <a:rPr lang="en-US" sz="12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Theta </a:t>
            </a:r>
            <a:r>
              <a:rPr lang="en-US" sz="1200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model has been successfully used in logistics case studies to predict volume spikes and seasonal fluctuations, offering better accuracy and deployment speed compared to traditional models (Schmid et al., 2022).</a:t>
            </a:r>
          </a:p>
        </p:txBody>
      </p:sp>
      <p:pic>
        <p:nvPicPr>
          <p:cNvPr id="5126" name="Picture 6" descr="Literature Review Icon">
            <a:extLst>
              <a:ext uri="{FF2B5EF4-FFF2-40B4-BE49-F238E27FC236}">
                <a16:creationId xmlns:a16="http://schemas.microsoft.com/office/drawing/2014/main" id="{C885DE61-3A32-8BD9-4DB1-44462B12D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6" y="79186"/>
            <a:ext cx="666817" cy="66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>
          <a:extLst>
            <a:ext uri="{FF2B5EF4-FFF2-40B4-BE49-F238E27FC236}">
              <a16:creationId xmlns:a16="http://schemas.microsoft.com/office/drawing/2014/main" id="{E3112F70-17F8-2923-D37F-1E34DE52A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>
            <a:extLst>
              <a:ext uri="{FF2B5EF4-FFF2-40B4-BE49-F238E27FC236}">
                <a16:creationId xmlns:a16="http://schemas.microsoft.com/office/drawing/2014/main" id="{8626456A-7A97-4D57-9DBB-DFCFA9158A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28957"/>
            <a:ext cx="7699200" cy="617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Overview</a:t>
            </a:r>
            <a:endParaRPr dirty="0"/>
          </a:p>
        </p:txBody>
      </p:sp>
      <p:sp>
        <p:nvSpPr>
          <p:cNvPr id="276" name="Google Shape;276;p35">
            <a:extLst>
              <a:ext uri="{FF2B5EF4-FFF2-40B4-BE49-F238E27FC236}">
                <a16:creationId xmlns:a16="http://schemas.microsoft.com/office/drawing/2014/main" id="{9314C5E9-D5C0-7039-063C-6D0BFBF07CB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5894" y="1603729"/>
            <a:ext cx="8239489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Rows:</a:t>
            </a:r>
            <a:r>
              <a:rPr lang="en-US" dirty="0"/>
              <a:t> 13,755 observations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Features:  </a:t>
            </a:r>
            <a:r>
              <a:rPr lang="en-US" dirty="0"/>
              <a:t>Product information (Family, Product Name…), client details (Client Name, City, Branch,…), sales metrics (Gross/Net Amount USD, Quantity…), temporal fields (Date, Year, Invoice…)</a:t>
            </a:r>
            <a:endParaRPr dirty="0"/>
          </a:p>
        </p:txBody>
      </p:sp>
      <p:sp>
        <p:nvSpPr>
          <p:cNvPr id="277" name="Google Shape;277;p35">
            <a:extLst>
              <a:ext uri="{FF2B5EF4-FFF2-40B4-BE49-F238E27FC236}">
                <a16:creationId xmlns:a16="http://schemas.microsoft.com/office/drawing/2014/main" id="{A027F76A-AA61-FEC4-958F-116DCFCBDCD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60196" y="2986932"/>
            <a:ext cx="8445188" cy="904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Rows:</a:t>
            </a:r>
            <a:r>
              <a:rPr lang="en" dirty="0"/>
              <a:t> 12,536 observations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Features: </a:t>
            </a:r>
            <a:r>
              <a:rPr lang="en-US" dirty="0"/>
              <a:t>Logistics details (Freight Type, Family, Commodity, Packages…), client and route information (Client, From, To, Shipper, Vessel…), operational attributes (Shipment No., Date, Branch)</a:t>
            </a:r>
            <a:endParaRPr dirty="0"/>
          </a:p>
        </p:txBody>
      </p:sp>
      <p:sp>
        <p:nvSpPr>
          <p:cNvPr id="278" name="Google Shape;278;p35">
            <a:extLst>
              <a:ext uri="{FF2B5EF4-FFF2-40B4-BE49-F238E27FC236}">
                <a16:creationId xmlns:a16="http://schemas.microsoft.com/office/drawing/2014/main" id="{53DE1DE8-EF1F-25C9-E652-81D245FF575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2375" y="4302000"/>
            <a:ext cx="7759986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Initial issues: </a:t>
            </a:r>
            <a:r>
              <a:rPr lang="en-US" dirty="0"/>
              <a:t>missing values, duplicates, inconsistent formats.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and feature engineering performed in Python.</a:t>
            </a:r>
            <a:endParaRPr dirty="0"/>
          </a:p>
        </p:txBody>
      </p:sp>
      <p:sp>
        <p:nvSpPr>
          <p:cNvPr id="279" name="Google Shape;279;p35">
            <a:extLst>
              <a:ext uri="{FF2B5EF4-FFF2-40B4-BE49-F238E27FC236}">
                <a16:creationId xmlns:a16="http://schemas.microsoft.com/office/drawing/2014/main" id="{E3C0571B-2D68-580F-44DA-F833C9FD521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325625" y="1228530"/>
            <a:ext cx="2492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Data</a:t>
            </a:r>
            <a:endParaRPr dirty="0"/>
          </a:p>
        </p:txBody>
      </p:sp>
      <p:sp>
        <p:nvSpPr>
          <p:cNvPr id="280" name="Google Shape;280;p35">
            <a:extLst>
              <a:ext uri="{FF2B5EF4-FFF2-40B4-BE49-F238E27FC236}">
                <a16:creationId xmlns:a16="http://schemas.microsoft.com/office/drawing/2014/main" id="{68319AA6-8CB3-27D8-2F2C-902D3D80A060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325625" y="2659612"/>
            <a:ext cx="2492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Shipment Data</a:t>
            </a:r>
            <a:endParaRPr dirty="0"/>
          </a:p>
        </p:txBody>
      </p:sp>
      <p:sp>
        <p:nvSpPr>
          <p:cNvPr id="281" name="Google Shape;281;p35">
            <a:extLst>
              <a:ext uri="{FF2B5EF4-FFF2-40B4-BE49-F238E27FC236}">
                <a16:creationId xmlns:a16="http://schemas.microsoft.com/office/drawing/2014/main" id="{C058E4F5-7759-8F59-18FF-4F463CFA0E74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435422" y="4023149"/>
            <a:ext cx="6333892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Fixes</a:t>
            </a:r>
            <a:endParaRPr dirty="0"/>
          </a:p>
        </p:txBody>
      </p:sp>
      <p:sp>
        <p:nvSpPr>
          <p:cNvPr id="2" name="Google Shape;276;p35">
            <a:extLst>
              <a:ext uri="{FF2B5EF4-FFF2-40B4-BE49-F238E27FC236}">
                <a16:creationId xmlns:a16="http://schemas.microsoft.com/office/drawing/2014/main" id="{2180AA6B-4FFF-2141-9C4A-C07A5BFCB183}"/>
              </a:ext>
            </a:extLst>
          </p:cNvPr>
          <p:cNvSpPr txBox="1">
            <a:spLocks/>
          </p:cNvSpPr>
          <p:nvPr/>
        </p:nvSpPr>
        <p:spPr>
          <a:xfrm>
            <a:off x="465894" y="635512"/>
            <a:ext cx="8559157" cy="4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The company provided </a:t>
            </a:r>
            <a:r>
              <a:rPr lang="en-US" b="1" dirty="0"/>
              <a:t>2 kinds of datasets</a:t>
            </a:r>
            <a:r>
              <a:rPr lang="en-US" dirty="0"/>
              <a:t>: sales data and shipment details data.</a:t>
            </a:r>
          </a:p>
        </p:txBody>
      </p:sp>
    </p:spTree>
    <p:extLst>
      <p:ext uri="{BB962C8B-B14F-4D97-AF65-F5344CB8AC3E}">
        <p14:creationId xmlns:p14="http://schemas.microsoft.com/office/powerpoint/2010/main" val="209945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>
            <a:spLocks noGrp="1"/>
          </p:cNvSpPr>
          <p:nvPr>
            <p:ph type="title"/>
          </p:nvPr>
        </p:nvSpPr>
        <p:spPr>
          <a:xfrm>
            <a:off x="722375" y="103106"/>
            <a:ext cx="7699200" cy="568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342" name="Google Shape;342;p41"/>
          <p:cNvSpPr txBox="1"/>
          <p:nvPr/>
        </p:nvSpPr>
        <p:spPr>
          <a:xfrm>
            <a:off x="411083" y="1898699"/>
            <a:ext cx="17640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Data Preprocessing</a:t>
            </a:r>
            <a:endParaRPr sz="1600" dirty="0">
              <a:solidFill>
                <a:schemeClr val="lt1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343" name="Google Shape;343;p41"/>
          <p:cNvSpPr txBox="1"/>
          <p:nvPr/>
        </p:nvSpPr>
        <p:spPr>
          <a:xfrm>
            <a:off x="890783" y="947142"/>
            <a:ext cx="804600" cy="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01</a:t>
            </a:r>
            <a:endParaRPr sz="3000" dirty="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2142744" y="1898699"/>
            <a:ext cx="154669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EDA &amp; Tableau</a:t>
            </a:r>
            <a:endParaRPr sz="1800" dirty="0">
              <a:solidFill>
                <a:schemeClr val="lt1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2579284" y="947142"/>
            <a:ext cx="804600" cy="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02</a:t>
            </a:r>
            <a:endParaRPr sz="3000" dirty="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48" name="Google Shape;348;p41"/>
          <p:cNvSpPr txBox="1"/>
          <p:nvPr/>
        </p:nvSpPr>
        <p:spPr>
          <a:xfrm>
            <a:off x="3657095" y="1910277"/>
            <a:ext cx="17640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Forecasting Models</a:t>
            </a:r>
          </a:p>
        </p:txBody>
      </p:sp>
      <p:sp>
        <p:nvSpPr>
          <p:cNvPr id="349" name="Google Shape;349;p41"/>
          <p:cNvSpPr txBox="1"/>
          <p:nvPr/>
        </p:nvSpPr>
        <p:spPr>
          <a:xfrm>
            <a:off x="4267785" y="947142"/>
            <a:ext cx="804600" cy="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03</a:t>
            </a:r>
            <a:endParaRPr sz="30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50" name="Google Shape;350;p41"/>
          <p:cNvSpPr txBox="1"/>
          <p:nvPr/>
        </p:nvSpPr>
        <p:spPr>
          <a:xfrm>
            <a:off x="5286068" y="2386291"/>
            <a:ext cx="1897235" cy="1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Chose the most accurate model (Theta) through RMSE for reliable forecasting and investment planning.</a:t>
            </a:r>
          </a:p>
        </p:txBody>
      </p:sp>
      <p:sp>
        <p:nvSpPr>
          <p:cNvPr id="352" name="Google Shape;352;p41"/>
          <p:cNvSpPr txBox="1"/>
          <p:nvPr/>
        </p:nvSpPr>
        <p:spPr>
          <a:xfrm>
            <a:off x="5935240" y="947142"/>
            <a:ext cx="804600" cy="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04</a:t>
            </a:r>
            <a:endParaRPr sz="3000" dirty="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353" name="Google Shape;353;p41"/>
          <p:cNvCxnSpPr>
            <a:cxnSpLocks/>
            <a:stCxn id="343" idx="3"/>
            <a:endCxn id="346" idx="1"/>
          </p:cNvCxnSpPr>
          <p:nvPr/>
        </p:nvCxnSpPr>
        <p:spPr>
          <a:xfrm>
            <a:off x="1695383" y="1347942"/>
            <a:ext cx="8839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41"/>
          <p:cNvCxnSpPr>
            <a:stCxn id="346" idx="3"/>
            <a:endCxn id="349" idx="1"/>
          </p:cNvCxnSpPr>
          <p:nvPr/>
        </p:nvCxnSpPr>
        <p:spPr>
          <a:xfrm>
            <a:off x="3383884" y="1347942"/>
            <a:ext cx="8839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41"/>
          <p:cNvCxnSpPr>
            <a:stCxn id="349" idx="3"/>
            <a:endCxn id="352" idx="1"/>
          </p:cNvCxnSpPr>
          <p:nvPr/>
        </p:nvCxnSpPr>
        <p:spPr>
          <a:xfrm>
            <a:off x="5072385" y="1347942"/>
            <a:ext cx="86285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55;p41">
            <a:extLst>
              <a:ext uri="{FF2B5EF4-FFF2-40B4-BE49-F238E27FC236}">
                <a16:creationId xmlns:a16="http://schemas.microsoft.com/office/drawing/2014/main" id="{A19985A9-E559-774C-4954-C2FE8CC34F1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739840" y="1347942"/>
            <a:ext cx="921111" cy="53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352;p41">
            <a:extLst>
              <a:ext uri="{FF2B5EF4-FFF2-40B4-BE49-F238E27FC236}">
                <a16:creationId xmlns:a16="http://schemas.microsoft.com/office/drawing/2014/main" id="{BA26D5BE-8A0E-3D74-8009-61E7C7E69E57}"/>
              </a:ext>
            </a:extLst>
          </p:cNvPr>
          <p:cNvSpPr txBox="1"/>
          <p:nvPr/>
        </p:nvSpPr>
        <p:spPr>
          <a:xfrm>
            <a:off x="7660951" y="947142"/>
            <a:ext cx="804600" cy="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05</a:t>
            </a:r>
            <a:endParaRPr sz="3000" dirty="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" name="Google Shape;350;p41">
            <a:extLst>
              <a:ext uri="{FF2B5EF4-FFF2-40B4-BE49-F238E27FC236}">
                <a16:creationId xmlns:a16="http://schemas.microsoft.com/office/drawing/2014/main" id="{15CF065B-3838-80D8-110E-F2BEFF1DED51}"/>
              </a:ext>
            </a:extLst>
          </p:cNvPr>
          <p:cNvSpPr txBox="1"/>
          <p:nvPr/>
        </p:nvSpPr>
        <p:spPr>
          <a:xfrm>
            <a:off x="413347" y="2398100"/>
            <a:ext cx="1698190" cy="1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Work Sans" pitchFamily="2" charset="0"/>
              </a:rPr>
              <a:t>Cleaned and structured raw sales and shipment data to make it ready for analysis.</a:t>
            </a:r>
            <a:endParaRPr lang="en-US" sz="1000" dirty="0">
              <a:solidFill>
                <a:schemeClr val="lt1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16" name="Google Shape;350;p41">
            <a:extLst>
              <a:ext uri="{FF2B5EF4-FFF2-40B4-BE49-F238E27FC236}">
                <a16:creationId xmlns:a16="http://schemas.microsoft.com/office/drawing/2014/main" id="{0EB18E66-1491-9E6E-4366-644C2AD33DA2}"/>
              </a:ext>
            </a:extLst>
          </p:cNvPr>
          <p:cNvSpPr txBox="1"/>
          <p:nvPr/>
        </p:nvSpPr>
        <p:spPr>
          <a:xfrm>
            <a:off x="2006584" y="2378205"/>
            <a:ext cx="1851350" cy="1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Work Sans" pitchFamily="2" charset="0"/>
              </a:rPr>
              <a:t>Identified historical trends, seasonality, and profit drivers to understand GIFCO’s performance baseline.</a:t>
            </a:r>
            <a:endParaRPr lang="en-US" sz="1000" dirty="0">
              <a:solidFill>
                <a:schemeClr val="lt1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18" name="Google Shape;350;p41">
            <a:extLst>
              <a:ext uri="{FF2B5EF4-FFF2-40B4-BE49-F238E27FC236}">
                <a16:creationId xmlns:a16="http://schemas.microsoft.com/office/drawing/2014/main" id="{66592715-E8F5-DE8A-8797-8A108BD1CB4F}"/>
              </a:ext>
            </a:extLst>
          </p:cNvPr>
          <p:cNvSpPr txBox="1"/>
          <p:nvPr/>
        </p:nvSpPr>
        <p:spPr>
          <a:xfrm>
            <a:off x="3722905" y="2401774"/>
            <a:ext cx="1698190" cy="1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Work Sans" pitchFamily="2" charset="0"/>
              </a:rPr>
              <a:t>Applied multiple forecasting models to predict future sales.</a:t>
            </a:r>
            <a:endParaRPr lang="en-US" sz="1000" dirty="0">
              <a:solidFill>
                <a:schemeClr val="lt1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22" name="Google Shape;348;p41">
            <a:extLst>
              <a:ext uri="{FF2B5EF4-FFF2-40B4-BE49-F238E27FC236}">
                <a16:creationId xmlns:a16="http://schemas.microsoft.com/office/drawing/2014/main" id="{1E32F523-3E47-7F14-5F16-80EC8425AE89}"/>
              </a:ext>
            </a:extLst>
          </p:cNvPr>
          <p:cNvSpPr txBox="1"/>
          <p:nvPr/>
        </p:nvSpPr>
        <p:spPr>
          <a:xfrm>
            <a:off x="5244603" y="1930850"/>
            <a:ext cx="185135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Model Evaluation &amp; Selection</a:t>
            </a:r>
          </a:p>
        </p:txBody>
      </p:sp>
      <p:sp>
        <p:nvSpPr>
          <p:cNvPr id="23" name="Google Shape;348;p41">
            <a:extLst>
              <a:ext uri="{FF2B5EF4-FFF2-40B4-BE49-F238E27FC236}">
                <a16:creationId xmlns:a16="http://schemas.microsoft.com/office/drawing/2014/main" id="{EB2C306C-832C-28BA-45A2-C66843D3AF56}"/>
              </a:ext>
            </a:extLst>
          </p:cNvPr>
          <p:cNvSpPr txBox="1"/>
          <p:nvPr/>
        </p:nvSpPr>
        <p:spPr>
          <a:xfrm>
            <a:off x="7089208" y="1932251"/>
            <a:ext cx="185135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Deployment via </a:t>
            </a:r>
            <a:r>
              <a:rPr lang="en-US" sz="1600" dirty="0" err="1">
                <a:solidFill>
                  <a:schemeClr val="lt1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Streamlit</a:t>
            </a:r>
            <a:endParaRPr lang="en-US" sz="1600" dirty="0">
              <a:solidFill>
                <a:schemeClr val="lt1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29" name="Google Shape;350;p41">
            <a:extLst>
              <a:ext uri="{FF2B5EF4-FFF2-40B4-BE49-F238E27FC236}">
                <a16:creationId xmlns:a16="http://schemas.microsoft.com/office/drawing/2014/main" id="{7D79B1E4-0391-6913-C18D-5170540301AD}"/>
              </a:ext>
            </a:extLst>
          </p:cNvPr>
          <p:cNvSpPr txBox="1"/>
          <p:nvPr/>
        </p:nvSpPr>
        <p:spPr>
          <a:xfrm>
            <a:off x="7115947" y="2414999"/>
            <a:ext cx="1851350" cy="1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Delivered an interactive dashboard enabling management to explore trends and expansion options.</a:t>
            </a:r>
          </a:p>
        </p:txBody>
      </p:sp>
      <p:sp>
        <p:nvSpPr>
          <p:cNvPr id="30" name="Google Shape;350;p41">
            <a:extLst>
              <a:ext uri="{FF2B5EF4-FFF2-40B4-BE49-F238E27FC236}">
                <a16:creationId xmlns:a16="http://schemas.microsoft.com/office/drawing/2014/main" id="{3C51F633-EA54-8D20-6A98-55B4A113956D}"/>
              </a:ext>
            </a:extLst>
          </p:cNvPr>
          <p:cNvSpPr txBox="1"/>
          <p:nvPr/>
        </p:nvSpPr>
        <p:spPr>
          <a:xfrm>
            <a:off x="187945" y="3553750"/>
            <a:ext cx="8643192" cy="148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Work Sans" pitchFamily="2" charset="0"/>
              </a:rPr>
              <a:t>How was the problem solved?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Transformed raw operational data into actionable insights through cleaning, analysis, and Tableau dashboard which showcased sales trends and expansion insights.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Empowering management with a forecasting tool to support data-driven decisions on expansion, valuation, and investment.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>
          <a:extLst>
            <a:ext uri="{FF2B5EF4-FFF2-40B4-BE49-F238E27FC236}">
              <a16:creationId xmlns:a16="http://schemas.microsoft.com/office/drawing/2014/main" id="{8E25E97F-0103-EA31-609B-6F244540C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>
            <a:extLst>
              <a:ext uri="{FF2B5EF4-FFF2-40B4-BE49-F238E27FC236}">
                <a16:creationId xmlns:a16="http://schemas.microsoft.com/office/drawing/2014/main" id="{BF051A97-9405-B8E2-B674-B2807EAFD6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5894" y="58587"/>
            <a:ext cx="7699200" cy="617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Exploratory Data Analysis (EDA)</a:t>
            </a:r>
            <a:endParaRPr dirty="0"/>
          </a:p>
        </p:txBody>
      </p:sp>
      <p:sp>
        <p:nvSpPr>
          <p:cNvPr id="2" name="Google Shape;276;p35">
            <a:extLst>
              <a:ext uri="{FF2B5EF4-FFF2-40B4-BE49-F238E27FC236}">
                <a16:creationId xmlns:a16="http://schemas.microsoft.com/office/drawing/2014/main" id="{C9F87822-4D2C-B371-6F60-BA14D3ECE48F}"/>
              </a:ext>
            </a:extLst>
          </p:cNvPr>
          <p:cNvSpPr txBox="1">
            <a:spLocks/>
          </p:cNvSpPr>
          <p:nvPr/>
        </p:nvSpPr>
        <p:spPr>
          <a:xfrm>
            <a:off x="465894" y="581016"/>
            <a:ext cx="8566594" cy="688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Used Python (pandas, seaborn, matplotlib) to clean the data and explore trends, seasonality, profit margins, and freight performance.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Generated visual insights on product families, client distribution, and year-over-year sales changes.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2A7F03-6068-30A6-3A4D-BC61A2E27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4" y="1345975"/>
            <a:ext cx="2693457" cy="1538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758BD1-1B30-650E-561F-B5684E2B6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205" y="1345975"/>
            <a:ext cx="2695741" cy="15384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6A16E8-793D-3A84-A921-D62DD39DA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877" y="1345975"/>
            <a:ext cx="2409229" cy="1544728"/>
          </a:xfrm>
          <a:prstGeom prst="rect">
            <a:avLst/>
          </a:prstGeom>
        </p:spPr>
      </p:pic>
      <p:sp>
        <p:nvSpPr>
          <p:cNvPr id="24" name="Google Shape;275;p35">
            <a:extLst>
              <a:ext uri="{FF2B5EF4-FFF2-40B4-BE49-F238E27FC236}">
                <a16:creationId xmlns:a16="http://schemas.microsoft.com/office/drawing/2014/main" id="{F3D61161-8445-55CB-1EE1-033963408612}"/>
              </a:ext>
            </a:extLst>
          </p:cNvPr>
          <p:cNvSpPr txBox="1">
            <a:spLocks/>
          </p:cNvSpPr>
          <p:nvPr/>
        </p:nvSpPr>
        <p:spPr>
          <a:xfrm>
            <a:off x="357739" y="3105627"/>
            <a:ext cx="7699200" cy="6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"/>
              <a:buNone/>
              <a:defRPr sz="30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en-US" dirty="0"/>
              <a:t>2. Forecasting Models</a:t>
            </a:r>
          </a:p>
        </p:txBody>
      </p:sp>
      <p:sp>
        <p:nvSpPr>
          <p:cNvPr id="25" name="Google Shape;276;p35">
            <a:extLst>
              <a:ext uri="{FF2B5EF4-FFF2-40B4-BE49-F238E27FC236}">
                <a16:creationId xmlns:a16="http://schemas.microsoft.com/office/drawing/2014/main" id="{39CFCFD1-B713-3043-3279-79E9F1CAE19E}"/>
              </a:ext>
            </a:extLst>
          </p:cNvPr>
          <p:cNvSpPr txBox="1">
            <a:spLocks/>
          </p:cNvSpPr>
          <p:nvPr/>
        </p:nvSpPr>
        <p:spPr>
          <a:xfrm>
            <a:off x="357739" y="3648689"/>
            <a:ext cx="3567490" cy="140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Compared different forecasting models: ARIMA, SARIMA, Prophet, Holt-Winters, and Theta.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Selected Theta model based on lowest RMSE: around $230,000, offering the most accurate 6-year forecast.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11C9B6F-A413-4DAA-08E7-17CC7C342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383" y="3086943"/>
            <a:ext cx="3485607" cy="199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1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5C033955-B296-1928-627C-8D2919163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>
            <a:extLst>
              <a:ext uri="{FF2B5EF4-FFF2-40B4-BE49-F238E27FC236}">
                <a16:creationId xmlns:a16="http://schemas.microsoft.com/office/drawing/2014/main" id="{94C30050-928E-6224-E397-269021F8C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785" y="213062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Overview Dashboard</a:t>
            </a:r>
            <a:endParaRPr dirty="0"/>
          </a:p>
        </p:txBody>
      </p:sp>
      <p:sp>
        <p:nvSpPr>
          <p:cNvPr id="2" name="Google Shape;276;p35">
            <a:extLst>
              <a:ext uri="{FF2B5EF4-FFF2-40B4-BE49-F238E27FC236}">
                <a16:creationId xmlns:a16="http://schemas.microsoft.com/office/drawing/2014/main" id="{DE6924FC-4CA8-22ED-7E5D-268B21756B97}"/>
              </a:ext>
            </a:extLst>
          </p:cNvPr>
          <p:cNvSpPr txBox="1">
            <a:spLocks/>
          </p:cNvSpPr>
          <p:nvPr/>
        </p:nvSpPr>
        <p:spPr>
          <a:xfrm>
            <a:off x="4811156" y="378036"/>
            <a:ext cx="1440961" cy="40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l"/>
            <a:r>
              <a:rPr lang="en-US" dirty="0"/>
              <a:t>using Tableau.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64B618-D449-5171-23AC-DDB2EEBA0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52" y="854423"/>
            <a:ext cx="7098296" cy="422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7071"/>
      </p:ext>
    </p:extLst>
  </p:cSld>
  <p:clrMapOvr>
    <a:masterClrMapping/>
  </p:clrMapOvr>
</p:sld>
</file>

<file path=ppt/theme/theme1.xml><?xml version="1.0" encoding="utf-8"?>
<a:theme xmlns:a="http://schemas.openxmlformats.org/drawingml/2006/main" name="Logistic Transport Company Profile by Slidesgo">
  <a:themeElements>
    <a:clrScheme name="Simple Light">
      <a:dk1>
        <a:srgbClr val="CC0000"/>
      </a:dk1>
      <a:lt1>
        <a:srgbClr val="161616"/>
      </a:lt1>
      <a:dk2>
        <a:srgbClr val="F3F3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860</Words>
  <Application>Microsoft Office PowerPoint</Application>
  <PresentationFormat>On-screen Show (16:9)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Kanit</vt:lpstr>
      <vt:lpstr>Arial</vt:lpstr>
      <vt:lpstr>Wingdings</vt:lpstr>
      <vt:lpstr>Work Sans</vt:lpstr>
      <vt:lpstr>Kanit SemiBold</vt:lpstr>
      <vt:lpstr>Logistic Transport Company Profile by Slidesgo</vt:lpstr>
      <vt:lpstr>GIFCO Logistics Leaders, Freight Dealers Since 1971</vt:lpstr>
      <vt:lpstr>Introduction</vt:lpstr>
      <vt:lpstr>About GIFCO</vt:lpstr>
      <vt:lpstr>Problem Statement</vt:lpstr>
      <vt:lpstr>Litterature Review</vt:lpstr>
      <vt:lpstr>Data Overview</vt:lpstr>
      <vt:lpstr>Methodology</vt:lpstr>
      <vt:lpstr>1. Exploratory Data Analysis (EDA)</vt:lpstr>
      <vt:lpstr>3. Overview Dashboard</vt:lpstr>
      <vt:lpstr>4. Streamlit Web App</vt:lpstr>
      <vt:lpstr>Key Results</vt:lpstr>
      <vt:lpstr>Key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Mona Ghorayeb (Student)</cp:lastModifiedBy>
  <cp:revision>46</cp:revision>
  <dcterms:modified xsi:type="dcterms:W3CDTF">2025-04-14T18:58:35Z</dcterms:modified>
</cp:coreProperties>
</file>