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5AFA489-C4B0-46B8-9C78-99B9567AAC25}">
  <a:tblStyle styleId="{E5AFA489-C4B0-46B8-9C78-99B9567AAC25}"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chriswhong.com/open-data/foil_nyc_taxi/" TargetMode="Externa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rtl="0">
              <a:spcBef>
                <a:spcPts val="0"/>
              </a:spcBef>
              <a:buNone/>
            </a:pPr>
            <a:r>
              <a:rPr lang="en"/>
              <a:t>New York City Taxi Analysis</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rtl="0">
              <a:spcBef>
                <a:spcPts val="0"/>
              </a:spcBef>
              <a:buNone/>
            </a:pPr>
            <a:r>
              <a:rPr lang="en"/>
              <a:t>Daniel Monahan</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Data	</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sz="1400"/>
              <a:t>Taxi’s licensed by NY Taxi and Limousine Commission</a:t>
            </a:r>
          </a:p>
          <a:p>
            <a:pPr indent="-317500" lvl="0" marL="457200" rtl="0">
              <a:spcBef>
                <a:spcPts val="0"/>
              </a:spcBef>
              <a:buClr>
                <a:srgbClr val="000000"/>
              </a:buClr>
              <a:buSzPct val="100000"/>
              <a:buFont typeface="Arial"/>
              <a:buChar char="●"/>
            </a:pPr>
            <a:r>
              <a:rPr lang="en" sz="1400"/>
              <a:t>January 1st 2013 - January 20th 2013</a:t>
            </a:r>
          </a:p>
          <a:p>
            <a:pPr indent="-317500" lvl="0" marL="457200" rtl="0">
              <a:spcBef>
                <a:spcPts val="0"/>
              </a:spcBef>
              <a:buClr>
                <a:srgbClr val="000000"/>
              </a:buClr>
              <a:buSzPct val="100000"/>
              <a:buFont typeface="Arial"/>
              <a:buChar char="●"/>
            </a:pPr>
            <a:r>
              <a:rPr lang="en" sz="1400"/>
              <a:t>Pickup and Dropoff Coordinates, Pickup and dropoff datetime,  Medallion and Hack #, distance and time of trip</a:t>
            </a:r>
          </a:p>
          <a:p>
            <a:pPr lvl="0" rtl="0">
              <a:spcBef>
                <a:spcPts val="0"/>
              </a:spcBef>
              <a:buNone/>
            </a:pPr>
            <a:r>
              <a:t/>
            </a:r>
            <a:endParaRPr sz="1400"/>
          </a:p>
          <a:p>
            <a:pPr rtl="0">
              <a:spcBef>
                <a:spcPts val="0"/>
              </a:spcBef>
              <a:buNone/>
            </a:pPr>
            <a:r>
              <a:t/>
            </a:r>
            <a:endParaRPr sz="1400"/>
          </a:p>
          <a:p>
            <a:pPr rtl="0">
              <a:spcBef>
                <a:spcPts val="0"/>
              </a:spcBef>
              <a:buNone/>
            </a:pPr>
            <a:r>
              <a:t/>
            </a:r>
            <a:endParaRPr sz="1400"/>
          </a:p>
          <a:p>
            <a:pPr lvl="0">
              <a:spcBef>
                <a:spcPts val="0"/>
              </a:spcBef>
              <a:buNone/>
            </a:pPr>
            <a:r>
              <a:rPr lang="en" sz="1400"/>
              <a:t>	</a:t>
            </a:r>
          </a:p>
        </p:txBody>
      </p:sp>
      <p:pic>
        <p:nvPicPr>
          <p:cNvPr id="38" name="Shape 38"/>
          <p:cNvPicPr preferRelativeResize="0"/>
          <p:nvPr/>
        </p:nvPicPr>
        <p:blipFill>
          <a:blip r:embed="rId3">
            <a:alphaModFix/>
          </a:blip>
          <a:stretch>
            <a:fillRect/>
          </a:stretch>
        </p:blipFill>
        <p:spPr>
          <a:xfrm>
            <a:off x="62000" y="2408425"/>
            <a:ext cx="5107125" cy="1470399"/>
          </a:xfrm>
          <a:prstGeom prst="rect">
            <a:avLst/>
          </a:prstGeom>
          <a:noFill/>
          <a:ln>
            <a:noFill/>
          </a:ln>
        </p:spPr>
      </p:pic>
      <p:sp>
        <p:nvSpPr>
          <p:cNvPr id="39" name="Shape 39"/>
          <p:cNvSpPr txBox="1"/>
          <p:nvPr/>
        </p:nvSpPr>
        <p:spPr>
          <a:xfrm>
            <a:off x="5290825" y="2171425"/>
            <a:ext cx="3087299" cy="2613300"/>
          </a:xfrm>
          <a:prstGeom prst="rect">
            <a:avLst/>
          </a:prstGeom>
          <a:noFill/>
          <a:ln>
            <a:noFill/>
          </a:ln>
        </p:spPr>
        <p:txBody>
          <a:bodyPr anchorCtr="0" anchor="t" bIns="91425" lIns="91425" rIns="91425" tIns="91425">
            <a:noAutofit/>
          </a:bodyPr>
          <a:lstStyle/>
          <a:p>
            <a:pPr indent="-304800" lvl="0" marL="457200" rtl="0">
              <a:lnSpc>
                <a:spcPct val="150000"/>
              </a:lnSpc>
              <a:spcBef>
                <a:spcPts val="0"/>
              </a:spcBef>
              <a:buClr>
                <a:srgbClr val="000000"/>
              </a:buClr>
              <a:buSzPct val="100000"/>
              <a:buFont typeface="Arial"/>
              <a:buChar char="●"/>
            </a:pPr>
            <a:r>
              <a:rPr lang="en" sz="1200"/>
              <a:t>Unique Medallions:  9120</a:t>
            </a:r>
          </a:p>
          <a:p>
            <a:pPr indent="-304800" lvl="0" marL="457200" rtl="0">
              <a:lnSpc>
                <a:spcPct val="150000"/>
              </a:lnSpc>
              <a:spcBef>
                <a:spcPts val="0"/>
              </a:spcBef>
              <a:buClr>
                <a:srgbClr val="000000"/>
              </a:buClr>
              <a:buSzPct val="100000"/>
              <a:buFont typeface="Arial"/>
              <a:buChar char="●"/>
            </a:pPr>
            <a:r>
              <a:rPr lang="en" sz="1200"/>
              <a:t>Max Distance: 95.85 mi</a:t>
            </a:r>
          </a:p>
          <a:p>
            <a:pPr indent="-304800" lvl="0" marL="457200" rtl="0">
              <a:lnSpc>
                <a:spcPct val="150000"/>
              </a:lnSpc>
              <a:spcBef>
                <a:spcPts val="0"/>
              </a:spcBef>
              <a:buClr>
                <a:srgbClr val="000000"/>
              </a:buClr>
              <a:buSzPct val="100000"/>
              <a:buFont typeface="Arial"/>
              <a:buChar char="●"/>
            </a:pPr>
            <a:r>
              <a:rPr lang="en" sz="1200"/>
              <a:t>Max Time: 10800 seconds</a:t>
            </a:r>
          </a:p>
          <a:p>
            <a:pPr indent="-304800" lvl="0" marL="457200" rtl="0">
              <a:lnSpc>
                <a:spcPct val="150000"/>
              </a:lnSpc>
              <a:spcBef>
                <a:spcPts val="0"/>
              </a:spcBef>
              <a:buClr>
                <a:srgbClr val="000000"/>
              </a:buClr>
              <a:buSzPct val="100000"/>
              <a:buFont typeface="Arial"/>
              <a:buChar char="●"/>
            </a:pPr>
            <a:r>
              <a:rPr lang="en" sz="1200"/>
              <a:t>Mean # passengers: 2.1316</a:t>
            </a:r>
          </a:p>
          <a:p>
            <a:pPr indent="-304800" lvl="0" marL="457200" rtl="0">
              <a:lnSpc>
                <a:spcPct val="150000"/>
              </a:lnSpc>
              <a:spcBef>
                <a:spcPts val="0"/>
              </a:spcBef>
              <a:buClr>
                <a:srgbClr val="000000"/>
              </a:buClr>
              <a:buSzPct val="100000"/>
              <a:buFont typeface="Arial"/>
              <a:buChar char="●"/>
            </a:pPr>
            <a:r>
              <a:rPr lang="en" sz="1200"/>
              <a:t>Mean distance: 2.93 mi</a:t>
            </a:r>
          </a:p>
          <a:p>
            <a:pPr indent="-304800" lvl="0" marL="457200" rtl="0">
              <a:lnSpc>
                <a:spcPct val="150000"/>
              </a:lnSpc>
              <a:spcBef>
                <a:spcPts val="0"/>
              </a:spcBef>
              <a:buClr>
                <a:srgbClr val="000000"/>
              </a:buClr>
              <a:buSzPct val="100000"/>
              <a:buFont typeface="Arial"/>
              <a:buChar char="●"/>
            </a:pPr>
            <a:r>
              <a:rPr lang="en" sz="1200"/>
              <a:t>Mean trip time: 700 seconds</a:t>
            </a:r>
          </a:p>
          <a:p>
            <a:pPr indent="-304800" lvl="0" marL="457200" rtl="0">
              <a:lnSpc>
                <a:spcPct val="150000"/>
              </a:lnSpc>
              <a:spcBef>
                <a:spcPts val="0"/>
              </a:spcBef>
              <a:buClr>
                <a:srgbClr val="000000"/>
              </a:buClr>
              <a:buSzPct val="100000"/>
              <a:buFont typeface="Arial"/>
              <a:buChar char="●"/>
            </a:pPr>
            <a:r>
              <a:rPr lang="en" sz="1200"/>
              <a:t>Average Hour of the day = 13 (1pm)</a:t>
            </a:r>
          </a:p>
          <a:p>
            <a:pPr indent="-304800" lvl="0" marL="457200">
              <a:lnSpc>
                <a:spcPct val="150000"/>
              </a:lnSpc>
              <a:spcBef>
                <a:spcPts val="0"/>
              </a:spcBef>
              <a:buClr>
                <a:srgbClr val="000000"/>
              </a:buClr>
              <a:buSzPct val="100000"/>
              <a:buFont typeface="Arial"/>
              <a:buChar char="●"/>
            </a:pPr>
            <a:r>
              <a:rPr lang="en" sz="1200"/>
              <a:t>Median Speed = 12.36 mph</a:t>
            </a:r>
          </a:p>
        </p:txBody>
      </p:sp>
      <p:sp>
        <p:nvSpPr>
          <p:cNvPr id="40" name="Shape 40"/>
          <p:cNvSpPr txBox="1"/>
          <p:nvPr/>
        </p:nvSpPr>
        <p:spPr>
          <a:xfrm>
            <a:off x="888125" y="4287325"/>
            <a:ext cx="4242599" cy="523800"/>
          </a:xfrm>
          <a:prstGeom prst="rect">
            <a:avLst/>
          </a:prstGeom>
          <a:noFill/>
          <a:ln>
            <a:noFill/>
          </a:ln>
        </p:spPr>
        <p:txBody>
          <a:bodyPr anchorCtr="0" anchor="t" bIns="91425" lIns="91425" rIns="91425" tIns="91425">
            <a:noAutofit/>
          </a:bodyPr>
          <a:lstStyle/>
          <a:p>
            <a:pPr indent="-292100" lvl="0" marL="457200" rtl="0">
              <a:spcBef>
                <a:spcPts val="0"/>
              </a:spcBef>
              <a:buClr>
                <a:srgbClr val="000000"/>
              </a:buClr>
              <a:buSzPct val="100000"/>
              <a:buFont typeface="Arial"/>
              <a:buChar char="●"/>
            </a:pPr>
            <a:r>
              <a:rPr lang="en" sz="1000"/>
              <a:t>Obtained through a Freedom of Information Request by Chris Whong.</a:t>
            </a:r>
          </a:p>
          <a:p>
            <a:pPr indent="-292100" lvl="0" marL="457200">
              <a:spcBef>
                <a:spcPts val="0"/>
              </a:spcBef>
              <a:buClr>
                <a:srgbClr val="000000"/>
              </a:buClr>
              <a:buSzPct val="100000"/>
              <a:buFont typeface="Arial"/>
              <a:buChar char="●"/>
            </a:pPr>
            <a:r>
              <a:rPr lang="en" sz="1000" u="sng">
                <a:solidFill>
                  <a:schemeClr val="hlink"/>
                </a:solidFill>
                <a:hlinkClick r:id="rId4"/>
              </a:rPr>
              <a:t>http://chriswhong.com/open-data/foil_nyc_taxi/</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nvSpPr>
        <p:spPr>
          <a:xfrm>
            <a:off x="1274650" y="270900"/>
            <a:ext cx="3689399" cy="430500"/>
          </a:xfrm>
          <a:prstGeom prst="rect">
            <a:avLst/>
          </a:prstGeom>
          <a:noFill/>
          <a:ln>
            <a:noFill/>
          </a:ln>
        </p:spPr>
        <p:txBody>
          <a:bodyPr anchorCtr="0" anchor="t" bIns="91425" lIns="91425" rIns="91425" tIns="91425">
            <a:noAutofit/>
          </a:bodyPr>
          <a:lstStyle/>
          <a:p>
            <a:pPr>
              <a:spcBef>
                <a:spcPts val="0"/>
              </a:spcBef>
              <a:buNone/>
            </a:pPr>
            <a:r>
              <a:rPr lang="en"/>
              <a:t>Pick Ups</a:t>
            </a:r>
          </a:p>
        </p:txBody>
      </p:sp>
      <p:sp>
        <p:nvSpPr>
          <p:cNvPr id="46" name="Shape 46"/>
          <p:cNvSpPr txBox="1"/>
          <p:nvPr/>
        </p:nvSpPr>
        <p:spPr>
          <a:xfrm>
            <a:off x="5969800" y="307450"/>
            <a:ext cx="1434900" cy="256200"/>
          </a:xfrm>
          <a:prstGeom prst="rect">
            <a:avLst/>
          </a:prstGeom>
          <a:noFill/>
          <a:ln>
            <a:noFill/>
          </a:ln>
        </p:spPr>
        <p:txBody>
          <a:bodyPr anchorCtr="0" anchor="t" bIns="91425" lIns="91425" rIns="91425" tIns="91425">
            <a:noAutofit/>
          </a:bodyPr>
          <a:lstStyle/>
          <a:p>
            <a:pPr>
              <a:spcBef>
                <a:spcPts val="0"/>
              </a:spcBef>
              <a:buNone/>
            </a:pPr>
            <a:r>
              <a:rPr lang="en"/>
              <a:t>Drop Offs</a:t>
            </a:r>
          </a:p>
        </p:txBody>
      </p:sp>
      <p:pic>
        <p:nvPicPr>
          <p:cNvPr id="47" name="Shape 47"/>
          <p:cNvPicPr preferRelativeResize="0"/>
          <p:nvPr/>
        </p:nvPicPr>
        <p:blipFill>
          <a:blip r:embed="rId3">
            <a:alphaModFix/>
          </a:blip>
          <a:stretch>
            <a:fillRect/>
          </a:stretch>
        </p:blipFill>
        <p:spPr>
          <a:xfrm>
            <a:off x="4526575" y="650149"/>
            <a:ext cx="4444526" cy="2122725"/>
          </a:xfrm>
          <a:prstGeom prst="rect">
            <a:avLst/>
          </a:prstGeom>
          <a:noFill/>
          <a:ln>
            <a:noFill/>
          </a:ln>
        </p:spPr>
      </p:pic>
      <p:pic>
        <p:nvPicPr>
          <p:cNvPr id="48" name="Shape 48"/>
          <p:cNvPicPr preferRelativeResize="0"/>
          <p:nvPr/>
        </p:nvPicPr>
        <p:blipFill>
          <a:blip r:embed="rId4">
            <a:alphaModFix/>
          </a:blip>
          <a:stretch>
            <a:fillRect/>
          </a:stretch>
        </p:blipFill>
        <p:spPr>
          <a:xfrm>
            <a:off x="25625" y="650150"/>
            <a:ext cx="4400501" cy="2122725"/>
          </a:xfrm>
          <a:prstGeom prst="rect">
            <a:avLst/>
          </a:prstGeom>
          <a:noFill/>
          <a:ln>
            <a:noFill/>
          </a:ln>
        </p:spPr>
      </p:pic>
      <p:cxnSp>
        <p:nvCxnSpPr>
          <p:cNvPr id="49" name="Shape 49"/>
          <p:cNvCxnSpPr/>
          <p:nvPr/>
        </p:nvCxnSpPr>
        <p:spPr>
          <a:xfrm flipH="1">
            <a:off x="4471050" y="64050"/>
            <a:ext cx="6299" cy="2754299"/>
          </a:xfrm>
          <a:prstGeom prst="straightConnector1">
            <a:avLst/>
          </a:prstGeom>
          <a:noFill/>
          <a:ln cap="flat" w="19050">
            <a:solidFill>
              <a:schemeClr val="dk2"/>
            </a:solidFill>
            <a:prstDash val="solid"/>
            <a:round/>
            <a:headEnd len="lg" w="lg" type="none"/>
            <a:tailEnd len="lg" w="lg" type="none"/>
          </a:ln>
        </p:spPr>
      </p:cxnSp>
      <p:sp>
        <p:nvSpPr>
          <p:cNvPr id="50" name="Shape 50"/>
          <p:cNvSpPr txBox="1"/>
          <p:nvPr/>
        </p:nvSpPr>
        <p:spPr>
          <a:xfrm>
            <a:off x="371500" y="2914425"/>
            <a:ext cx="4054500" cy="1274699"/>
          </a:xfrm>
          <a:prstGeom prst="rect">
            <a:avLst/>
          </a:prstGeom>
          <a:noFill/>
          <a:ln>
            <a:noFill/>
          </a:ln>
        </p:spPr>
        <p:txBody>
          <a:bodyPr anchorCtr="0" anchor="t" bIns="91425" lIns="91425" rIns="91425" tIns="91425">
            <a:noAutofit/>
          </a:bodyPr>
          <a:lstStyle/>
          <a:p>
            <a:pPr>
              <a:spcBef>
                <a:spcPts val="0"/>
              </a:spcBef>
              <a:buNone/>
            </a:pPr>
            <a:r>
              <a:rPr lang="en"/>
              <a:t>Notice the pick ups are largely focused on Manhattan and the downtown areas of Queens and Brooklyn, with some outliers (notably JFK airport). Southern Brooklyn and Eastern Queens are sparsely covered.</a:t>
            </a:r>
          </a:p>
        </p:txBody>
      </p:sp>
      <p:sp>
        <p:nvSpPr>
          <p:cNvPr id="51" name="Shape 51"/>
          <p:cNvSpPr txBox="1"/>
          <p:nvPr/>
        </p:nvSpPr>
        <p:spPr>
          <a:xfrm>
            <a:off x="4669500" y="2901625"/>
            <a:ext cx="3920099" cy="1229700"/>
          </a:xfrm>
          <a:prstGeom prst="rect">
            <a:avLst/>
          </a:prstGeom>
          <a:noFill/>
          <a:ln>
            <a:noFill/>
          </a:ln>
        </p:spPr>
        <p:txBody>
          <a:bodyPr anchorCtr="0" anchor="t" bIns="91425" lIns="91425" rIns="91425" tIns="91425">
            <a:noAutofit/>
          </a:bodyPr>
          <a:lstStyle/>
          <a:p>
            <a:pPr>
              <a:spcBef>
                <a:spcPts val="0"/>
              </a:spcBef>
              <a:buNone/>
            </a:pPr>
            <a:r>
              <a:rPr lang="en"/>
              <a:t>On the other hand, Drop offs are spread much more evenly throughout the entire city. Parts of the city like Southern Brooklyn and Eastern Queens are covered much more than in the Pick up map.</a:t>
            </a:r>
          </a:p>
        </p:txBody>
      </p:sp>
      <p:sp>
        <p:nvSpPr>
          <p:cNvPr id="52" name="Shape 52"/>
          <p:cNvSpPr txBox="1"/>
          <p:nvPr/>
        </p:nvSpPr>
        <p:spPr>
          <a:xfrm>
            <a:off x="1300275" y="4426100"/>
            <a:ext cx="6238800" cy="647100"/>
          </a:xfrm>
          <a:prstGeom prst="rect">
            <a:avLst/>
          </a:prstGeom>
          <a:noFill/>
          <a:ln>
            <a:noFill/>
          </a:ln>
        </p:spPr>
        <p:txBody>
          <a:bodyPr anchorCtr="0" anchor="t" bIns="91425" lIns="91425" rIns="91425" tIns="91425">
            <a:noAutofit/>
          </a:bodyPr>
          <a:lstStyle/>
          <a:p>
            <a:pPr indent="-330200" lvl="0" marL="457200">
              <a:spcBef>
                <a:spcPts val="0"/>
              </a:spcBef>
              <a:buClr>
                <a:srgbClr val="000000"/>
              </a:buClr>
              <a:buSzPct val="100000"/>
              <a:buFont typeface="Arial"/>
              <a:buChar char="●"/>
            </a:pPr>
            <a:r>
              <a:rPr lang="en" sz="1600"/>
              <a:t>Are Outer Areas Underserved by Taxis? Taxis drop off in outer areas, but don’t pick up often.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12475" y="1"/>
            <a:ext cx="8229600" cy="447300"/>
          </a:xfrm>
          <a:prstGeom prst="rect">
            <a:avLst/>
          </a:prstGeom>
        </p:spPr>
        <p:txBody>
          <a:bodyPr anchorCtr="0" anchor="b" bIns="91425" lIns="91425" rIns="91425" tIns="91425">
            <a:noAutofit/>
          </a:bodyPr>
          <a:lstStyle/>
          <a:p>
            <a:pPr>
              <a:spcBef>
                <a:spcPts val="0"/>
              </a:spcBef>
              <a:buNone/>
            </a:pPr>
            <a:r>
              <a:rPr lang="en" sz="2400"/>
              <a:t>K-Means Clustering</a:t>
            </a:r>
          </a:p>
        </p:txBody>
      </p:sp>
      <p:pic>
        <p:nvPicPr>
          <p:cNvPr id="58" name="Shape 58"/>
          <p:cNvPicPr preferRelativeResize="0"/>
          <p:nvPr/>
        </p:nvPicPr>
        <p:blipFill>
          <a:blip r:embed="rId3">
            <a:alphaModFix/>
          </a:blip>
          <a:stretch>
            <a:fillRect/>
          </a:stretch>
        </p:blipFill>
        <p:spPr>
          <a:xfrm>
            <a:off x="172525" y="483000"/>
            <a:ext cx="6603899" cy="3037574"/>
          </a:xfrm>
          <a:prstGeom prst="rect">
            <a:avLst/>
          </a:prstGeom>
          <a:noFill/>
          <a:ln>
            <a:noFill/>
          </a:ln>
        </p:spPr>
      </p:pic>
      <p:sp>
        <p:nvSpPr>
          <p:cNvPr id="59" name="Shape 59"/>
          <p:cNvSpPr txBox="1"/>
          <p:nvPr/>
        </p:nvSpPr>
        <p:spPr>
          <a:xfrm>
            <a:off x="664500" y="3590850"/>
            <a:ext cx="5220300" cy="1597500"/>
          </a:xfrm>
          <a:prstGeom prst="rect">
            <a:avLst/>
          </a:prstGeom>
          <a:noFill/>
          <a:ln>
            <a:noFill/>
          </a:ln>
        </p:spPr>
        <p:txBody>
          <a:bodyPr anchorCtr="0" anchor="t" bIns="91425" lIns="91425" rIns="91425" tIns="91425">
            <a:noAutofit/>
          </a:bodyPr>
          <a:lstStyle/>
          <a:p>
            <a:pPr indent="-304800" lvl="0" marL="457200" rtl="0">
              <a:spcBef>
                <a:spcPts val="0"/>
              </a:spcBef>
              <a:buClr>
                <a:srgbClr val="000000"/>
              </a:buClr>
              <a:buSzPct val="100000"/>
              <a:buFont typeface="Arial"/>
              <a:buChar char="●"/>
            </a:pPr>
            <a:r>
              <a:rPr lang="en" sz="1200"/>
              <a:t>Clustered based on Dropoff coordinates</a:t>
            </a:r>
            <a:br>
              <a:rPr lang="en" sz="1200"/>
            </a:br>
          </a:p>
          <a:p>
            <a:pPr indent="-304800" lvl="0" marL="457200" rtl="0">
              <a:spcBef>
                <a:spcPts val="0"/>
              </a:spcBef>
              <a:buClr>
                <a:srgbClr val="000000"/>
              </a:buClr>
              <a:buSzPct val="100000"/>
              <a:buFont typeface="Arial"/>
              <a:buChar char="●"/>
            </a:pPr>
            <a:r>
              <a:rPr lang="en" sz="1200"/>
              <a:t>Separates Brooklyn, Western Queens and Bronx, Eastern Queens, Lower Manhattan, Midtown, and Upper Manhattan</a:t>
            </a:r>
            <a:br>
              <a:rPr lang="en" sz="1200"/>
            </a:br>
          </a:p>
          <a:p>
            <a:pPr indent="-304800" lvl="0" marL="457200" rtl="0">
              <a:spcBef>
                <a:spcPts val="0"/>
              </a:spcBef>
              <a:buClr>
                <a:srgbClr val="000000"/>
              </a:buClr>
              <a:buSzPct val="100000"/>
              <a:buFont typeface="Arial"/>
              <a:buChar char="●"/>
            </a:pPr>
            <a:r>
              <a:rPr lang="en" sz="1200"/>
              <a:t>Using k-means clustering, with k = 6</a:t>
            </a:r>
          </a:p>
          <a:p>
            <a:pPr lvl="0">
              <a:spcBef>
                <a:spcPts val="0"/>
              </a:spcBef>
              <a:buNone/>
            </a:pPr>
            <a:r>
              <a:t/>
            </a:r>
            <a:endParaRPr sz="12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Cluster Statistics</a:t>
            </a:r>
          </a:p>
        </p:txBody>
      </p:sp>
      <p:graphicFrame>
        <p:nvGraphicFramePr>
          <p:cNvPr id="65" name="Shape 65"/>
          <p:cNvGraphicFramePr/>
          <p:nvPr/>
        </p:nvGraphicFramePr>
        <p:xfrm>
          <a:off x="319950" y="1201734"/>
          <a:ext cx="3000000" cy="3000000"/>
        </p:xfrm>
        <a:graphic>
          <a:graphicData uri="http://schemas.openxmlformats.org/drawingml/2006/table">
            <a:tbl>
              <a:tblPr>
                <a:noFill/>
                <a:tableStyleId>{E5AFA489-C4B0-46B8-9C78-99B9567AAC25}</a:tableStyleId>
              </a:tblPr>
              <a:tblGrid>
                <a:gridCol w="1234125"/>
                <a:gridCol w="575500"/>
                <a:gridCol w="1331575"/>
                <a:gridCol w="1229000"/>
                <a:gridCol w="1361100"/>
                <a:gridCol w="1175475"/>
              </a:tblGrid>
              <a:tr h="302075">
                <a:tc>
                  <a:txBody>
                    <a:bodyPr>
                      <a:noAutofit/>
                    </a:bodyPr>
                    <a:lstStyle/>
                    <a:p>
                      <a:pPr rtl="0">
                        <a:spcBef>
                          <a:spcPts val="0"/>
                        </a:spcBef>
                        <a:buNone/>
                      </a:pPr>
                      <a:r>
                        <a:rPr lang="en" sz="1000"/>
                        <a:t>Cluster</a:t>
                      </a:r>
                    </a:p>
                  </a:txBody>
                  <a:tcPr marT="91425" marB="91425" marR="91425" marL="91425"/>
                </a:tc>
                <a:tc>
                  <a:txBody>
                    <a:bodyPr>
                      <a:noAutofit/>
                    </a:bodyPr>
                    <a:lstStyle/>
                    <a:p>
                      <a:pPr rtl="0">
                        <a:spcBef>
                          <a:spcPts val="0"/>
                        </a:spcBef>
                        <a:buNone/>
                      </a:pPr>
                      <a:r>
                        <a:rPr lang="en" sz="1000"/>
                        <a:t>Count</a:t>
                      </a:r>
                    </a:p>
                  </a:txBody>
                  <a:tcPr marT="91425" marB="91425" marR="91425" marL="91425"/>
                </a:tc>
                <a:tc>
                  <a:txBody>
                    <a:bodyPr>
                      <a:noAutofit/>
                    </a:bodyPr>
                    <a:lstStyle/>
                    <a:p>
                      <a:pPr>
                        <a:spcBef>
                          <a:spcPts val="0"/>
                        </a:spcBef>
                        <a:buNone/>
                      </a:pPr>
                      <a:r>
                        <a:rPr lang="en" sz="1000"/>
                        <a:t>Avg Distance (mi)</a:t>
                      </a:r>
                    </a:p>
                  </a:txBody>
                  <a:tcPr marT="91425" marB="91425" marR="91425" marL="91425"/>
                </a:tc>
                <a:tc>
                  <a:txBody>
                    <a:bodyPr>
                      <a:noAutofit/>
                    </a:bodyPr>
                    <a:lstStyle/>
                    <a:p>
                      <a:pPr rtl="0">
                        <a:spcBef>
                          <a:spcPts val="0"/>
                        </a:spcBef>
                        <a:buNone/>
                      </a:pPr>
                      <a:r>
                        <a:rPr lang="en" sz="1000"/>
                        <a:t>Avg Time </a:t>
                      </a:r>
                    </a:p>
                  </a:txBody>
                  <a:tcPr marT="91425" marB="91425" marR="91425" marL="91425"/>
                </a:tc>
                <a:tc>
                  <a:txBody>
                    <a:bodyPr>
                      <a:noAutofit/>
                    </a:bodyPr>
                    <a:lstStyle/>
                    <a:p>
                      <a:pPr rtl="0">
                        <a:spcBef>
                          <a:spcPts val="0"/>
                        </a:spcBef>
                        <a:buNone/>
                      </a:pPr>
                      <a:r>
                        <a:rPr lang="en" sz="1000"/>
                        <a:t>Avg Passengers</a:t>
                      </a:r>
                    </a:p>
                  </a:txBody>
                  <a:tcPr marT="91425" marB="91425" marR="91425" marL="91425"/>
                </a:tc>
                <a:tc>
                  <a:txBody>
                    <a:bodyPr>
                      <a:noAutofit/>
                    </a:bodyPr>
                    <a:lstStyle/>
                    <a:p>
                      <a:pPr rtl="0">
                        <a:spcBef>
                          <a:spcPts val="0"/>
                        </a:spcBef>
                        <a:buNone/>
                      </a:pPr>
                      <a:r>
                        <a:rPr lang="en" sz="1000"/>
                        <a:t>Avg Mean Speed (mph)</a:t>
                      </a:r>
                    </a:p>
                  </a:txBody>
                  <a:tcPr marT="91425" marB="91425" marR="91425" marL="91425"/>
                </a:tc>
              </a:tr>
              <a:tr h="364450">
                <a:tc>
                  <a:txBody>
                    <a:bodyPr>
                      <a:noAutofit/>
                    </a:bodyPr>
                    <a:lstStyle/>
                    <a:p>
                      <a:pPr>
                        <a:spcBef>
                          <a:spcPts val="0"/>
                        </a:spcBef>
                        <a:buNone/>
                      </a:pPr>
                      <a:r>
                        <a:rPr lang="en" sz="1000"/>
                        <a:t>Midtown</a:t>
                      </a:r>
                    </a:p>
                  </a:txBody>
                  <a:tcPr marT="91425" marB="91425" marR="91425" marL="91425"/>
                </a:tc>
                <a:tc>
                  <a:txBody>
                    <a:bodyPr>
                      <a:noAutofit/>
                    </a:bodyPr>
                    <a:lstStyle/>
                    <a:p>
                      <a:pPr>
                        <a:spcBef>
                          <a:spcPts val="0"/>
                        </a:spcBef>
                        <a:buNone/>
                      </a:pPr>
                      <a:r>
                        <a:rPr lang="en" sz="1000"/>
                        <a:t>41933</a:t>
                      </a:r>
                    </a:p>
                  </a:txBody>
                  <a:tcPr marT="91425" marB="91425" marR="91425" marL="91425"/>
                </a:tc>
                <a:tc>
                  <a:txBody>
                    <a:bodyPr>
                      <a:noAutofit/>
                    </a:bodyPr>
                    <a:lstStyle/>
                    <a:p>
                      <a:pPr>
                        <a:spcBef>
                          <a:spcPts val="0"/>
                        </a:spcBef>
                        <a:buNone/>
                      </a:pPr>
                      <a:r>
                        <a:rPr lang="en" sz="1000"/>
                        <a:t>2.39</a:t>
                      </a:r>
                    </a:p>
                  </a:txBody>
                  <a:tcPr marT="91425" marB="91425" marR="91425" marL="91425"/>
                </a:tc>
                <a:tc>
                  <a:txBody>
                    <a:bodyPr>
                      <a:noAutofit/>
                    </a:bodyPr>
                    <a:lstStyle/>
                    <a:p>
                      <a:pPr rtl="0">
                        <a:spcBef>
                          <a:spcPts val="0"/>
                        </a:spcBef>
                        <a:buNone/>
                      </a:pPr>
                      <a:r>
                        <a:rPr lang="en" sz="1000"/>
                        <a:t>589s (9.82 min)</a:t>
                      </a:r>
                    </a:p>
                  </a:txBody>
                  <a:tcPr marT="91425" marB="91425" marR="91425" marL="91425"/>
                </a:tc>
                <a:tc>
                  <a:txBody>
                    <a:bodyPr>
                      <a:noAutofit/>
                    </a:bodyPr>
                    <a:lstStyle/>
                    <a:p>
                      <a:pPr rtl="0">
                        <a:spcBef>
                          <a:spcPts val="0"/>
                        </a:spcBef>
                        <a:buNone/>
                      </a:pPr>
                      <a:r>
                        <a:rPr lang="en" sz="1000"/>
                        <a:t>2.16</a:t>
                      </a:r>
                    </a:p>
                  </a:txBody>
                  <a:tcPr marT="91425" marB="91425" marR="91425" marL="91425"/>
                </a:tc>
                <a:tc>
                  <a:txBody>
                    <a:bodyPr>
                      <a:noAutofit/>
                    </a:bodyPr>
                    <a:lstStyle/>
                    <a:p>
                      <a:pPr rtl="0">
                        <a:spcBef>
                          <a:spcPts val="0"/>
                        </a:spcBef>
                        <a:buNone/>
                      </a:pPr>
                      <a:r>
                        <a:rPr lang="en" sz="1000"/>
                        <a:t>13.68</a:t>
                      </a:r>
                    </a:p>
                  </a:txBody>
                  <a:tcPr marT="91425" marB="91425" marR="91425" marL="91425"/>
                </a:tc>
              </a:tr>
              <a:tr h="592250">
                <a:tc>
                  <a:txBody>
                    <a:bodyPr>
                      <a:noAutofit/>
                    </a:bodyPr>
                    <a:lstStyle/>
                    <a:p>
                      <a:pPr rtl="0">
                        <a:spcBef>
                          <a:spcPts val="0"/>
                        </a:spcBef>
                        <a:buNone/>
                      </a:pPr>
                      <a:r>
                        <a:rPr lang="en" sz="1000"/>
                        <a:t>Eastern Queens</a:t>
                      </a:r>
                    </a:p>
                  </a:txBody>
                  <a:tcPr marT="91425" marB="91425" marR="91425" marL="91425"/>
                </a:tc>
                <a:tc>
                  <a:txBody>
                    <a:bodyPr>
                      <a:noAutofit/>
                    </a:bodyPr>
                    <a:lstStyle/>
                    <a:p>
                      <a:pPr>
                        <a:spcBef>
                          <a:spcPts val="0"/>
                        </a:spcBef>
                        <a:buNone/>
                      </a:pPr>
                      <a:r>
                        <a:rPr lang="en" sz="1000"/>
                        <a:t>1512</a:t>
                      </a:r>
                    </a:p>
                  </a:txBody>
                  <a:tcPr marT="91425" marB="91425" marR="91425" marL="91425"/>
                </a:tc>
                <a:tc>
                  <a:txBody>
                    <a:bodyPr>
                      <a:noAutofit/>
                    </a:bodyPr>
                    <a:lstStyle/>
                    <a:p>
                      <a:pPr>
                        <a:spcBef>
                          <a:spcPts val="0"/>
                        </a:spcBef>
                        <a:buNone/>
                      </a:pPr>
                      <a:r>
                        <a:rPr lang="en" sz="1000"/>
                        <a:t>14.63</a:t>
                      </a:r>
                    </a:p>
                  </a:txBody>
                  <a:tcPr marT="91425" marB="91425" marR="91425" marL="91425"/>
                </a:tc>
                <a:tc>
                  <a:txBody>
                    <a:bodyPr>
                      <a:noAutofit/>
                    </a:bodyPr>
                    <a:lstStyle/>
                    <a:p>
                      <a:pPr rtl="0">
                        <a:spcBef>
                          <a:spcPts val="0"/>
                        </a:spcBef>
                        <a:buNone/>
                      </a:pPr>
                      <a:r>
                        <a:rPr lang="en" sz="1000"/>
                        <a:t>1588s (26.47 min)</a:t>
                      </a:r>
                    </a:p>
                  </a:txBody>
                  <a:tcPr marT="91425" marB="91425" marR="91425" marL="91425"/>
                </a:tc>
                <a:tc>
                  <a:txBody>
                    <a:bodyPr>
                      <a:noAutofit/>
                    </a:bodyPr>
                    <a:lstStyle/>
                    <a:p>
                      <a:pPr rtl="0">
                        <a:spcBef>
                          <a:spcPts val="0"/>
                        </a:spcBef>
                        <a:buNone/>
                      </a:pPr>
                      <a:r>
                        <a:rPr lang="en" sz="1000"/>
                        <a:t>2.22</a:t>
                      </a:r>
                    </a:p>
                  </a:txBody>
                  <a:tcPr marT="91425" marB="91425" marR="91425" marL="91425"/>
                </a:tc>
                <a:tc>
                  <a:txBody>
                    <a:bodyPr>
                      <a:noAutofit/>
                    </a:bodyPr>
                    <a:lstStyle/>
                    <a:p>
                      <a:pPr rtl="0">
                        <a:spcBef>
                          <a:spcPts val="0"/>
                        </a:spcBef>
                        <a:buNone/>
                      </a:pPr>
                      <a:r>
                        <a:rPr lang="en" sz="1000"/>
                        <a:t>33.27</a:t>
                      </a:r>
                    </a:p>
                  </a:txBody>
                  <a:tcPr marT="91425" marB="91425" marR="91425" marL="91425"/>
                </a:tc>
              </a:tr>
              <a:tr h="478350">
                <a:tc>
                  <a:txBody>
                    <a:bodyPr>
                      <a:noAutofit/>
                    </a:bodyPr>
                    <a:lstStyle/>
                    <a:p>
                      <a:pPr rtl="0">
                        <a:spcBef>
                          <a:spcPts val="0"/>
                        </a:spcBef>
                        <a:buNone/>
                      </a:pPr>
                      <a:r>
                        <a:rPr lang="en" sz="1000"/>
                        <a:t>Lower Manhattan</a:t>
                      </a:r>
                    </a:p>
                  </a:txBody>
                  <a:tcPr marT="91425" marB="91425" marR="91425" marL="91425"/>
                </a:tc>
                <a:tc>
                  <a:txBody>
                    <a:bodyPr>
                      <a:noAutofit/>
                    </a:bodyPr>
                    <a:lstStyle/>
                    <a:p>
                      <a:pPr>
                        <a:spcBef>
                          <a:spcPts val="0"/>
                        </a:spcBef>
                        <a:buNone/>
                      </a:pPr>
                      <a:r>
                        <a:rPr lang="en" sz="1000"/>
                        <a:t>25931</a:t>
                      </a:r>
                    </a:p>
                  </a:txBody>
                  <a:tcPr marT="91425" marB="91425" marR="91425" marL="91425"/>
                </a:tc>
                <a:tc>
                  <a:txBody>
                    <a:bodyPr>
                      <a:noAutofit/>
                    </a:bodyPr>
                    <a:lstStyle/>
                    <a:p>
                      <a:pPr>
                        <a:spcBef>
                          <a:spcPts val="0"/>
                        </a:spcBef>
                        <a:buNone/>
                      </a:pPr>
                      <a:r>
                        <a:rPr lang="en" sz="1000"/>
                        <a:t>2.5</a:t>
                      </a:r>
                    </a:p>
                  </a:txBody>
                  <a:tcPr marT="91425" marB="91425" marR="91425" marL="91425"/>
                </a:tc>
                <a:tc>
                  <a:txBody>
                    <a:bodyPr>
                      <a:noAutofit/>
                    </a:bodyPr>
                    <a:lstStyle/>
                    <a:p>
                      <a:pPr rtl="0">
                        <a:spcBef>
                          <a:spcPts val="0"/>
                        </a:spcBef>
                        <a:buNone/>
                      </a:pPr>
                      <a:r>
                        <a:rPr lang="en" sz="1000"/>
                        <a:t>648s (10.80 min)</a:t>
                      </a:r>
                    </a:p>
                  </a:txBody>
                  <a:tcPr marT="91425" marB="91425" marR="91425" marL="91425"/>
                </a:tc>
                <a:tc>
                  <a:txBody>
                    <a:bodyPr>
                      <a:noAutofit/>
                    </a:bodyPr>
                    <a:lstStyle/>
                    <a:p>
                      <a:pPr rtl="0">
                        <a:spcBef>
                          <a:spcPts val="0"/>
                        </a:spcBef>
                        <a:buNone/>
                      </a:pPr>
                      <a:r>
                        <a:rPr lang="en" sz="1000"/>
                        <a:t>2.13</a:t>
                      </a:r>
                    </a:p>
                  </a:txBody>
                  <a:tcPr marT="91425" marB="91425" marR="91425" marL="91425"/>
                </a:tc>
                <a:tc>
                  <a:txBody>
                    <a:bodyPr>
                      <a:noAutofit/>
                    </a:bodyPr>
                    <a:lstStyle/>
                    <a:p>
                      <a:pPr rtl="0">
                        <a:spcBef>
                          <a:spcPts val="0"/>
                        </a:spcBef>
                        <a:buNone/>
                      </a:pPr>
                      <a:r>
                        <a:rPr lang="en" sz="1000"/>
                        <a:t>13.27</a:t>
                      </a:r>
                    </a:p>
                  </a:txBody>
                  <a:tcPr marT="91425" marB="91425" marR="91425" marL="91425"/>
                </a:tc>
              </a:tr>
              <a:tr h="706150">
                <a:tc>
                  <a:txBody>
                    <a:bodyPr>
                      <a:noAutofit/>
                    </a:bodyPr>
                    <a:lstStyle/>
                    <a:p>
                      <a:pPr>
                        <a:spcBef>
                          <a:spcPts val="0"/>
                        </a:spcBef>
                        <a:buNone/>
                      </a:pPr>
                      <a:r>
                        <a:rPr lang="en" sz="1000"/>
                        <a:t>Western Queens /Bronx</a:t>
                      </a:r>
                    </a:p>
                  </a:txBody>
                  <a:tcPr marT="91425" marB="91425" marR="91425" marL="91425"/>
                </a:tc>
                <a:tc>
                  <a:txBody>
                    <a:bodyPr>
                      <a:noAutofit/>
                    </a:bodyPr>
                    <a:lstStyle/>
                    <a:p>
                      <a:pPr>
                        <a:spcBef>
                          <a:spcPts val="0"/>
                        </a:spcBef>
                        <a:buNone/>
                      </a:pPr>
                      <a:r>
                        <a:rPr lang="en" sz="1000"/>
                        <a:t>3346</a:t>
                      </a:r>
                    </a:p>
                  </a:txBody>
                  <a:tcPr marT="91425" marB="91425" marR="91425" marL="91425"/>
                </a:tc>
                <a:tc>
                  <a:txBody>
                    <a:bodyPr>
                      <a:noAutofit/>
                    </a:bodyPr>
                    <a:lstStyle/>
                    <a:p>
                      <a:pPr>
                        <a:spcBef>
                          <a:spcPts val="0"/>
                        </a:spcBef>
                        <a:buNone/>
                      </a:pPr>
                      <a:r>
                        <a:rPr lang="en" sz="1000"/>
                        <a:t>9.02</a:t>
                      </a:r>
                    </a:p>
                  </a:txBody>
                  <a:tcPr marT="91425" marB="91425" marR="91425" marL="91425"/>
                </a:tc>
                <a:tc>
                  <a:txBody>
                    <a:bodyPr>
                      <a:noAutofit/>
                    </a:bodyPr>
                    <a:lstStyle/>
                    <a:p>
                      <a:pPr rtl="0">
                        <a:spcBef>
                          <a:spcPts val="0"/>
                        </a:spcBef>
                        <a:buNone/>
                      </a:pPr>
                      <a:r>
                        <a:rPr lang="en" sz="1000"/>
                        <a:t>1208s (20.13 min)</a:t>
                      </a:r>
                    </a:p>
                  </a:txBody>
                  <a:tcPr marT="91425" marB="91425" marR="91425" marL="91425"/>
                </a:tc>
                <a:tc>
                  <a:txBody>
                    <a:bodyPr>
                      <a:noAutofit/>
                    </a:bodyPr>
                    <a:lstStyle/>
                    <a:p>
                      <a:pPr rtl="0">
                        <a:spcBef>
                          <a:spcPts val="0"/>
                        </a:spcBef>
                        <a:buNone/>
                      </a:pPr>
                      <a:r>
                        <a:rPr lang="en" sz="1000"/>
                        <a:t>2.19</a:t>
                      </a:r>
                    </a:p>
                  </a:txBody>
                  <a:tcPr marT="91425" marB="91425" marR="91425" marL="91425"/>
                </a:tc>
                <a:tc>
                  <a:txBody>
                    <a:bodyPr>
                      <a:noAutofit/>
                    </a:bodyPr>
                    <a:lstStyle/>
                    <a:p>
                      <a:pPr rtl="0">
                        <a:spcBef>
                          <a:spcPts val="0"/>
                        </a:spcBef>
                        <a:buNone/>
                      </a:pPr>
                      <a:r>
                        <a:rPr lang="en" sz="1000"/>
                        <a:t>27.08</a:t>
                      </a:r>
                    </a:p>
                  </a:txBody>
                  <a:tcPr marT="91425" marB="91425" marR="91425" marL="91425"/>
                </a:tc>
              </a:tr>
              <a:tr h="478350">
                <a:tc>
                  <a:txBody>
                    <a:bodyPr>
                      <a:noAutofit/>
                    </a:bodyPr>
                    <a:lstStyle/>
                    <a:p>
                      <a:pPr>
                        <a:spcBef>
                          <a:spcPts val="0"/>
                        </a:spcBef>
                        <a:buNone/>
                      </a:pPr>
                      <a:r>
                        <a:rPr lang="en" sz="1000"/>
                        <a:t>Upper Manhattan</a:t>
                      </a:r>
                    </a:p>
                  </a:txBody>
                  <a:tcPr marT="91425" marB="91425" marR="91425" marL="91425"/>
                </a:tc>
                <a:tc>
                  <a:txBody>
                    <a:bodyPr>
                      <a:noAutofit/>
                    </a:bodyPr>
                    <a:lstStyle/>
                    <a:p>
                      <a:pPr>
                        <a:spcBef>
                          <a:spcPts val="0"/>
                        </a:spcBef>
                        <a:buNone/>
                      </a:pPr>
                      <a:r>
                        <a:rPr lang="en" sz="1000"/>
                        <a:t>23715</a:t>
                      </a:r>
                    </a:p>
                  </a:txBody>
                  <a:tcPr marT="91425" marB="91425" marR="91425" marL="91425"/>
                </a:tc>
                <a:tc>
                  <a:txBody>
                    <a:bodyPr>
                      <a:noAutofit/>
                    </a:bodyPr>
                    <a:lstStyle/>
                    <a:p>
                      <a:pPr>
                        <a:spcBef>
                          <a:spcPts val="0"/>
                        </a:spcBef>
                        <a:buNone/>
                      </a:pPr>
                      <a:r>
                        <a:rPr lang="en" sz="1000"/>
                        <a:t>2.52</a:t>
                      </a:r>
                    </a:p>
                  </a:txBody>
                  <a:tcPr marT="91425" marB="91425" marR="91425" marL="91425"/>
                </a:tc>
                <a:tc>
                  <a:txBody>
                    <a:bodyPr>
                      <a:noAutofit/>
                    </a:bodyPr>
                    <a:lstStyle/>
                    <a:p>
                      <a:pPr rtl="0">
                        <a:spcBef>
                          <a:spcPts val="0"/>
                        </a:spcBef>
                        <a:buNone/>
                      </a:pPr>
                      <a:r>
                        <a:rPr lang="en" sz="1000"/>
                        <a:t>552s (9.20 min)</a:t>
                      </a:r>
                    </a:p>
                  </a:txBody>
                  <a:tcPr marT="91425" marB="91425" marR="91425" marL="91425"/>
                </a:tc>
                <a:tc>
                  <a:txBody>
                    <a:bodyPr>
                      <a:noAutofit/>
                    </a:bodyPr>
                    <a:lstStyle/>
                    <a:p>
                      <a:pPr rtl="0">
                        <a:spcBef>
                          <a:spcPts val="0"/>
                        </a:spcBef>
                        <a:buNone/>
                      </a:pPr>
                      <a:r>
                        <a:rPr lang="en" sz="1000"/>
                        <a:t>2.18</a:t>
                      </a:r>
                    </a:p>
                  </a:txBody>
                  <a:tcPr marT="91425" marB="91425" marR="91425" marL="91425"/>
                </a:tc>
                <a:tc>
                  <a:txBody>
                    <a:bodyPr>
                      <a:noAutofit/>
                    </a:bodyPr>
                    <a:lstStyle/>
                    <a:p>
                      <a:pPr rtl="0">
                        <a:spcBef>
                          <a:spcPts val="0"/>
                        </a:spcBef>
                        <a:buNone/>
                      </a:pPr>
                      <a:r>
                        <a:rPr lang="en" sz="1000"/>
                        <a:t>15.67</a:t>
                      </a:r>
                    </a:p>
                  </a:txBody>
                  <a:tcPr marT="91425" marB="91425" marR="91425" marL="91425"/>
                </a:tc>
              </a:tr>
              <a:tr h="364450">
                <a:tc>
                  <a:txBody>
                    <a:bodyPr>
                      <a:noAutofit/>
                    </a:bodyPr>
                    <a:lstStyle/>
                    <a:p>
                      <a:pPr>
                        <a:spcBef>
                          <a:spcPts val="0"/>
                        </a:spcBef>
                        <a:buNone/>
                      </a:pPr>
                      <a:r>
                        <a:rPr lang="en" sz="1000"/>
                        <a:t>Brooklyn</a:t>
                      </a:r>
                    </a:p>
                  </a:txBody>
                  <a:tcPr marT="91425" marB="91425" marR="91425" marL="91425"/>
                </a:tc>
                <a:tc>
                  <a:txBody>
                    <a:bodyPr>
                      <a:noAutofit/>
                    </a:bodyPr>
                    <a:lstStyle/>
                    <a:p>
                      <a:pPr>
                        <a:spcBef>
                          <a:spcPts val="0"/>
                        </a:spcBef>
                        <a:buNone/>
                      </a:pPr>
                      <a:r>
                        <a:rPr lang="en" sz="1000"/>
                        <a:t>3563</a:t>
                      </a:r>
                    </a:p>
                  </a:txBody>
                  <a:tcPr marT="91425" marB="91425" marR="91425" marL="91425"/>
                </a:tc>
                <a:tc>
                  <a:txBody>
                    <a:bodyPr>
                      <a:noAutofit/>
                    </a:bodyPr>
                    <a:lstStyle/>
                    <a:p>
                      <a:pPr>
                        <a:spcBef>
                          <a:spcPts val="0"/>
                        </a:spcBef>
                        <a:buNone/>
                      </a:pPr>
                      <a:r>
                        <a:rPr lang="en" sz="1000"/>
                        <a:t>6.31</a:t>
                      </a:r>
                    </a:p>
                  </a:txBody>
                  <a:tcPr marT="91425" marB="91425" marR="91425" marL="91425"/>
                </a:tc>
                <a:tc>
                  <a:txBody>
                    <a:bodyPr>
                      <a:noAutofit/>
                    </a:bodyPr>
                    <a:lstStyle/>
                    <a:p>
                      <a:pPr rtl="0">
                        <a:spcBef>
                          <a:spcPts val="0"/>
                        </a:spcBef>
                        <a:buNone/>
                      </a:pPr>
                      <a:r>
                        <a:rPr lang="en" sz="1000"/>
                        <a:t>1225s (20.42 min)</a:t>
                      </a:r>
                    </a:p>
                  </a:txBody>
                  <a:tcPr marT="91425" marB="91425" marR="91425" marL="91425"/>
                </a:tc>
                <a:tc>
                  <a:txBody>
                    <a:bodyPr>
                      <a:noAutofit/>
                    </a:bodyPr>
                    <a:lstStyle/>
                    <a:p>
                      <a:pPr rtl="0">
                        <a:spcBef>
                          <a:spcPts val="0"/>
                        </a:spcBef>
                        <a:buNone/>
                      </a:pPr>
                      <a:r>
                        <a:rPr lang="en" sz="1000"/>
                        <a:t>2.14</a:t>
                      </a:r>
                    </a:p>
                  </a:txBody>
                  <a:tcPr marT="91425" marB="91425" marR="91425" marL="91425"/>
                </a:tc>
                <a:tc>
                  <a:txBody>
                    <a:bodyPr>
                      <a:noAutofit/>
                    </a:bodyPr>
                    <a:lstStyle/>
                    <a:p>
                      <a:pPr rtl="0">
                        <a:spcBef>
                          <a:spcPts val="0"/>
                        </a:spcBef>
                        <a:buNone/>
                      </a:pPr>
                      <a:r>
                        <a:rPr lang="en" sz="1000"/>
                        <a:t>18.15</a:t>
                      </a: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6"/>
            <a:ext cx="8229600" cy="408899"/>
          </a:xfrm>
          <a:prstGeom prst="rect">
            <a:avLst/>
          </a:prstGeom>
        </p:spPr>
        <p:txBody>
          <a:bodyPr anchorCtr="0" anchor="b" bIns="91425" lIns="91425" rIns="91425" tIns="91425">
            <a:noAutofit/>
          </a:bodyPr>
          <a:lstStyle/>
          <a:p>
            <a:pPr>
              <a:spcBef>
                <a:spcPts val="0"/>
              </a:spcBef>
              <a:buNone/>
            </a:pPr>
            <a:r>
              <a:rPr lang="en" sz="1800"/>
              <a:t>Trip Time and Distance</a:t>
            </a:r>
          </a:p>
        </p:txBody>
      </p:sp>
      <p:sp>
        <p:nvSpPr>
          <p:cNvPr id="71" name="Shape 71"/>
          <p:cNvSpPr txBox="1"/>
          <p:nvPr>
            <p:ph idx="1" type="body"/>
          </p:nvPr>
        </p:nvSpPr>
        <p:spPr>
          <a:xfrm>
            <a:off x="399575" y="459075"/>
            <a:ext cx="8229600" cy="2133000"/>
          </a:xfrm>
          <a:prstGeom prst="rect">
            <a:avLst/>
          </a:prstGeom>
        </p:spPr>
        <p:txBody>
          <a:bodyPr anchorCtr="0" anchor="t" bIns="91425" lIns="91425" rIns="91425" tIns="91425">
            <a:noAutofit/>
          </a:bodyPr>
          <a:lstStyle/>
          <a:p>
            <a:pPr>
              <a:spcBef>
                <a:spcPts val="0"/>
              </a:spcBef>
              <a:buNone/>
            </a:pPr>
            <a:r>
              <a:rPr lang="en" sz="1400"/>
              <a:t>	Trips Times 					Trip Distances</a:t>
            </a:r>
          </a:p>
        </p:txBody>
      </p:sp>
      <p:pic>
        <p:nvPicPr>
          <p:cNvPr id="72" name="Shape 72"/>
          <p:cNvPicPr preferRelativeResize="0"/>
          <p:nvPr/>
        </p:nvPicPr>
        <p:blipFill>
          <a:blip r:embed="rId3">
            <a:alphaModFix/>
          </a:blip>
          <a:stretch>
            <a:fillRect/>
          </a:stretch>
        </p:blipFill>
        <p:spPr>
          <a:xfrm>
            <a:off x="496649" y="876225"/>
            <a:ext cx="2930200" cy="1786350"/>
          </a:xfrm>
          <a:prstGeom prst="rect">
            <a:avLst/>
          </a:prstGeom>
          <a:noFill/>
          <a:ln>
            <a:noFill/>
          </a:ln>
        </p:spPr>
      </p:pic>
      <p:pic>
        <p:nvPicPr>
          <p:cNvPr id="73" name="Shape 73"/>
          <p:cNvPicPr preferRelativeResize="0"/>
          <p:nvPr/>
        </p:nvPicPr>
        <p:blipFill>
          <a:blip r:embed="rId4">
            <a:alphaModFix/>
          </a:blip>
          <a:stretch>
            <a:fillRect/>
          </a:stretch>
        </p:blipFill>
        <p:spPr>
          <a:xfrm>
            <a:off x="4022550" y="851925"/>
            <a:ext cx="2683849" cy="1732425"/>
          </a:xfrm>
          <a:prstGeom prst="rect">
            <a:avLst/>
          </a:prstGeom>
          <a:noFill/>
          <a:ln>
            <a:noFill/>
          </a:ln>
        </p:spPr>
      </p:pic>
      <p:sp>
        <p:nvSpPr>
          <p:cNvPr id="74" name="Shape 74"/>
          <p:cNvSpPr txBox="1"/>
          <p:nvPr/>
        </p:nvSpPr>
        <p:spPr>
          <a:xfrm>
            <a:off x="627725" y="2888825"/>
            <a:ext cx="7154700" cy="19535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Trip Times and Distances heavily favor short trips</a:t>
            </a:r>
            <a:br>
              <a:rPr lang="en"/>
            </a:br>
          </a:p>
          <a:p>
            <a:pPr indent="-317500" lvl="0" marL="457200" rtl="0">
              <a:spcBef>
                <a:spcPts val="0"/>
              </a:spcBef>
              <a:buClr>
                <a:srgbClr val="000000"/>
              </a:buClr>
              <a:buSzPct val="100000"/>
              <a:buFont typeface="Arial"/>
              <a:buChar char="●"/>
            </a:pPr>
            <a:r>
              <a:rPr lang="en"/>
              <a:t>79.6 % of Trips are under 1000 seconds (16:40)</a:t>
            </a:r>
            <a:br>
              <a:rPr lang="en"/>
            </a:br>
          </a:p>
          <a:p>
            <a:pPr indent="-317500" lvl="0" marL="457200">
              <a:spcBef>
                <a:spcPts val="0"/>
              </a:spcBef>
              <a:buClr>
                <a:srgbClr val="000000"/>
              </a:buClr>
              <a:buSzPct val="100000"/>
              <a:buFont typeface="Arial"/>
              <a:buChar char="●"/>
            </a:pPr>
            <a:r>
              <a:rPr lang="en"/>
              <a:t>95% of Trips are under 10 miles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6"/>
            <a:ext cx="8229600" cy="567299"/>
          </a:xfrm>
          <a:prstGeom prst="rect">
            <a:avLst/>
          </a:prstGeom>
        </p:spPr>
        <p:txBody>
          <a:bodyPr anchorCtr="0" anchor="b" bIns="91425" lIns="91425" rIns="91425" tIns="91425">
            <a:noAutofit/>
          </a:bodyPr>
          <a:lstStyle/>
          <a:p>
            <a:pPr>
              <a:spcBef>
                <a:spcPts val="0"/>
              </a:spcBef>
              <a:buNone/>
            </a:pPr>
            <a:r>
              <a:rPr lang="en" sz="2400"/>
              <a:t>Trip Times and Distances vs Number of Passengers</a:t>
            </a:r>
          </a:p>
        </p:txBody>
      </p:sp>
      <p:pic>
        <p:nvPicPr>
          <p:cNvPr id="80" name="Shape 80"/>
          <p:cNvPicPr preferRelativeResize="0"/>
          <p:nvPr/>
        </p:nvPicPr>
        <p:blipFill>
          <a:blip r:embed="rId3">
            <a:alphaModFix/>
          </a:blip>
          <a:stretch>
            <a:fillRect/>
          </a:stretch>
        </p:blipFill>
        <p:spPr>
          <a:xfrm>
            <a:off x="4587625" y="1092687"/>
            <a:ext cx="3705225" cy="2600325"/>
          </a:xfrm>
          <a:prstGeom prst="rect">
            <a:avLst/>
          </a:prstGeom>
          <a:noFill/>
          <a:ln>
            <a:noFill/>
          </a:ln>
        </p:spPr>
      </p:pic>
      <p:pic>
        <p:nvPicPr>
          <p:cNvPr id="81" name="Shape 81"/>
          <p:cNvPicPr preferRelativeResize="0"/>
          <p:nvPr/>
        </p:nvPicPr>
        <p:blipFill>
          <a:blip r:embed="rId4">
            <a:alphaModFix/>
          </a:blip>
          <a:stretch>
            <a:fillRect/>
          </a:stretch>
        </p:blipFill>
        <p:spPr>
          <a:xfrm>
            <a:off x="504800" y="1063375"/>
            <a:ext cx="3565275" cy="2482949"/>
          </a:xfrm>
          <a:prstGeom prst="rect">
            <a:avLst/>
          </a:prstGeom>
          <a:noFill/>
          <a:ln>
            <a:noFill/>
          </a:ln>
        </p:spPr>
      </p:pic>
      <p:sp>
        <p:nvSpPr>
          <p:cNvPr id="82" name="Shape 82"/>
          <p:cNvSpPr txBox="1"/>
          <p:nvPr/>
        </p:nvSpPr>
        <p:spPr>
          <a:xfrm>
            <a:off x="664475" y="3514200"/>
            <a:ext cx="4210799" cy="1686900"/>
          </a:xfrm>
          <a:prstGeom prst="rect">
            <a:avLst/>
          </a:prstGeom>
          <a:noFill/>
          <a:ln>
            <a:noFill/>
          </a:ln>
        </p:spPr>
        <p:txBody>
          <a:bodyPr anchorCtr="0" anchor="t" bIns="91425" lIns="91425" rIns="91425" tIns="91425">
            <a:noAutofit/>
          </a:bodyPr>
          <a:lstStyle/>
          <a:p>
            <a:pPr indent="-304800" lvl="0" marL="457200" rtl="0">
              <a:spcBef>
                <a:spcPts val="0"/>
              </a:spcBef>
              <a:buClr>
                <a:srgbClr val="000000"/>
              </a:buClr>
              <a:buSzPct val="100000"/>
              <a:buFont typeface="Arial"/>
              <a:buChar char="●"/>
            </a:pPr>
            <a:r>
              <a:rPr lang="en" sz="1200"/>
              <a:t>Shortest distance trips are taken by single passengers and groups of 3</a:t>
            </a:r>
            <a:br>
              <a:rPr lang="en" sz="1200"/>
            </a:br>
          </a:p>
          <a:p>
            <a:pPr indent="-304800" lvl="0" marL="457200">
              <a:spcBef>
                <a:spcPts val="0"/>
              </a:spcBef>
              <a:buClr>
                <a:srgbClr val="000000"/>
              </a:buClr>
              <a:buSzPct val="100000"/>
              <a:buFont typeface="Arial"/>
              <a:buChar char="●"/>
            </a:pPr>
            <a:r>
              <a:rPr lang="en" sz="1200"/>
              <a:t>Longest trips taken by groups of 5</a:t>
            </a:r>
          </a:p>
        </p:txBody>
      </p:sp>
      <p:sp>
        <p:nvSpPr>
          <p:cNvPr id="83" name="Shape 83"/>
          <p:cNvSpPr txBox="1"/>
          <p:nvPr/>
        </p:nvSpPr>
        <p:spPr>
          <a:xfrm>
            <a:off x="4798475" y="3610025"/>
            <a:ext cx="3565200" cy="1277999"/>
          </a:xfrm>
          <a:prstGeom prst="rect">
            <a:avLst/>
          </a:prstGeom>
          <a:noFill/>
          <a:ln>
            <a:noFill/>
          </a:ln>
        </p:spPr>
        <p:txBody>
          <a:bodyPr anchorCtr="0" anchor="t" bIns="91425" lIns="91425" rIns="91425" tIns="91425">
            <a:noAutofit/>
          </a:bodyPr>
          <a:lstStyle/>
          <a:p>
            <a:pPr rtl="0">
              <a:spcBef>
                <a:spcPts val="0"/>
              </a:spcBef>
              <a:buNone/>
            </a:pPr>
            <a:r>
              <a:rPr lang="en"/>
              <a:t>Although trips are longer distance for groups of 2, they take less time than single passengers.</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22121"/>
            <a:ext cx="8229600" cy="857400"/>
          </a:xfrm>
          <a:prstGeom prst="rect">
            <a:avLst/>
          </a:prstGeom>
        </p:spPr>
        <p:txBody>
          <a:bodyPr anchorCtr="0" anchor="b" bIns="91425" lIns="91425" rIns="91425" tIns="91425">
            <a:noAutofit/>
          </a:bodyPr>
          <a:lstStyle/>
          <a:p>
            <a:pPr>
              <a:spcBef>
                <a:spcPts val="0"/>
              </a:spcBef>
              <a:buNone/>
            </a:pPr>
            <a:r>
              <a:rPr lang="en" sz="2400"/>
              <a:t>Number of Passengers</a:t>
            </a:r>
          </a:p>
        </p:txBody>
      </p:sp>
      <p:pic>
        <p:nvPicPr>
          <p:cNvPr id="89" name="Shape 89"/>
          <p:cNvPicPr preferRelativeResize="0"/>
          <p:nvPr/>
        </p:nvPicPr>
        <p:blipFill>
          <a:blip r:embed="rId3">
            <a:alphaModFix/>
          </a:blip>
          <a:stretch>
            <a:fillRect/>
          </a:stretch>
        </p:blipFill>
        <p:spPr>
          <a:xfrm>
            <a:off x="1098050" y="635262"/>
            <a:ext cx="3724275" cy="2600325"/>
          </a:xfrm>
          <a:prstGeom prst="rect">
            <a:avLst/>
          </a:prstGeom>
          <a:noFill/>
          <a:ln>
            <a:noFill/>
          </a:ln>
        </p:spPr>
      </p:pic>
      <p:sp>
        <p:nvSpPr>
          <p:cNvPr id="90" name="Shape 90"/>
          <p:cNvSpPr txBox="1"/>
          <p:nvPr/>
        </p:nvSpPr>
        <p:spPr>
          <a:xfrm>
            <a:off x="645325" y="3235600"/>
            <a:ext cx="6817500" cy="17892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Large Majority of trips taken by single passengers</a:t>
            </a:r>
            <a:br>
              <a:rPr lang="en"/>
            </a:br>
          </a:p>
          <a:p>
            <a:pPr indent="-317500" lvl="0" marL="457200" rtl="0">
              <a:spcBef>
                <a:spcPts val="0"/>
              </a:spcBef>
              <a:buClr>
                <a:srgbClr val="000000"/>
              </a:buClr>
              <a:buSzPct val="100000"/>
              <a:buFont typeface="Arial"/>
              <a:buChar char="●"/>
            </a:pPr>
            <a:r>
              <a:rPr lang="en"/>
              <a:t>Could this be a default setting? Maybe not all trips accurately record # of passengers</a:t>
            </a:r>
            <a:br>
              <a:rPr lang="en"/>
            </a:br>
          </a:p>
          <a:p>
            <a:pPr indent="-317500" lvl="0" marL="457200" rtl="0">
              <a:spcBef>
                <a:spcPts val="0"/>
              </a:spcBef>
              <a:buClr>
                <a:srgbClr val="000000"/>
              </a:buClr>
              <a:buSzPct val="100000"/>
              <a:buFont typeface="Arial"/>
              <a:buChar char="●"/>
            </a:pPr>
            <a:r>
              <a:rPr lang="en"/>
              <a:t>Could sharing taxis help?</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4471"/>
            <a:ext cx="8229600" cy="857400"/>
          </a:xfrm>
          <a:prstGeom prst="rect">
            <a:avLst/>
          </a:prstGeom>
        </p:spPr>
        <p:txBody>
          <a:bodyPr anchorCtr="0" anchor="b" bIns="91425" lIns="91425" rIns="91425" tIns="91425">
            <a:noAutofit/>
          </a:bodyPr>
          <a:lstStyle/>
          <a:p>
            <a:pPr>
              <a:spcBef>
                <a:spcPts val="0"/>
              </a:spcBef>
              <a:buNone/>
            </a:pPr>
            <a:r>
              <a:rPr lang="en" sz="2400"/>
              <a:t>Taxi - pooling?</a:t>
            </a:r>
          </a:p>
        </p:txBody>
      </p:sp>
      <p:sp>
        <p:nvSpPr>
          <p:cNvPr id="96" name="Shape 96"/>
          <p:cNvSpPr txBox="1"/>
          <p:nvPr>
            <p:ph idx="1" type="body"/>
          </p:nvPr>
        </p:nvSpPr>
        <p:spPr>
          <a:xfrm>
            <a:off x="457200" y="1021250"/>
            <a:ext cx="8229600" cy="3725699"/>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sz="1400"/>
              <a:t>For random chunks of 1000, sorted by pickup date:</a:t>
            </a:r>
          </a:p>
          <a:p>
            <a:pPr indent="-317500" lvl="1" marL="914400" rtl="0">
              <a:spcBef>
                <a:spcPts val="0"/>
              </a:spcBef>
              <a:buClr>
                <a:srgbClr val="000000"/>
              </a:buClr>
              <a:buSzPct val="100000"/>
              <a:buFont typeface="Courier New"/>
              <a:buChar char="o"/>
            </a:pPr>
            <a:r>
              <a:rPr lang="en" sz="1400"/>
              <a:t>Computed the pairwise distances of the pickup and drop off coordinates</a:t>
            </a:r>
          </a:p>
          <a:p>
            <a:pPr indent="-317500" lvl="1" marL="914400" rtl="0">
              <a:spcBef>
                <a:spcPts val="0"/>
              </a:spcBef>
              <a:buClr>
                <a:srgbClr val="000000"/>
              </a:buClr>
              <a:buSzPct val="100000"/>
              <a:buFont typeface="Courier New"/>
              <a:buChar char="o"/>
            </a:pPr>
            <a:r>
              <a:rPr lang="en" sz="1400"/>
              <a:t>For each trip, count the number of other trips where the combined distance from pick up and drop off is under 1 mile </a:t>
            </a:r>
          </a:p>
          <a:p>
            <a:pPr indent="-317500" lvl="1" marL="914400" rtl="0">
              <a:spcBef>
                <a:spcPts val="0"/>
              </a:spcBef>
              <a:buClr>
                <a:srgbClr val="000000"/>
              </a:buClr>
              <a:buSzPct val="100000"/>
              <a:buFont typeface="Courier New"/>
              <a:buChar char="o"/>
            </a:pPr>
            <a:r>
              <a:rPr lang="en" sz="1400"/>
              <a:t>Compute the average number of potential trips that could be combined with each trip</a:t>
            </a:r>
            <a:br>
              <a:rPr lang="en" sz="1400"/>
            </a:br>
          </a:p>
          <a:p>
            <a:pPr indent="-317500" lvl="0" marL="457200" rtl="0">
              <a:spcBef>
                <a:spcPts val="0"/>
              </a:spcBef>
              <a:buClr>
                <a:srgbClr val="000000"/>
              </a:buClr>
              <a:buSzPct val="100000"/>
              <a:buFont typeface="Arial"/>
              <a:buChar char="●"/>
            </a:pPr>
            <a:r>
              <a:rPr lang="en" sz="1400"/>
              <a:t>Results:</a:t>
            </a:r>
          </a:p>
          <a:p>
            <a:pPr indent="-317500" lvl="1" marL="914400" rtl="0">
              <a:spcBef>
                <a:spcPts val="0"/>
              </a:spcBef>
              <a:buClr>
                <a:srgbClr val="000000"/>
              </a:buClr>
              <a:buSzPct val="100000"/>
              <a:buFont typeface="Courier New"/>
              <a:buChar char="o"/>
            </a:pPr>
            <a:r>
              <a:rPr lang="en" sz="1400"/>
              <a:t>01/13/2013 07:27:00 - 07:52:00  -- 13</a:t>
            </a:r>
          </a:p>
          <a:p>
            <a:pPr indent="-317500" lvl="1" marL="914400" rtl="0">
              <a:spcBef>
                <a:spcPts val="0"/>
              </a:spcBef>
              <a:buClr>
                <a:srgbClr val="000000"/>
              </a:buClr>
              <a:buSzPct val="100000"/>
              <a:buFont typeface="Courier New"/>
              <a:buChar char="o"/>
            </a:pPr>
            <a:r>
              <a:rPr lang="en" sz="1400"/>
              <a:t>01/13/2014 18:32:00 - 18:37:00 -- 21</a:t>
            </a:r>
          </a:p>
          <a:p>
            <a:pPr indent="-317500" lvl="1" marL="914400" rtl="0">
              <a:spcBef>
                <a:spcPts val="0"/>
              </a:spcBef>
              <a:buClr>
                <a:srgbClr val="000000"/>
              </a:buClr>
              <a:buSzPct val="100000"/>
              <a:buFont typeface="Courier New"/>
              <a:buChar char="o"/>
            </a:pPr>
            <a:r>
              <a:rPr lang="en" sz="1400"/>
              <a:t>01/15/2014 08:57:00 - 09:01:00 -- 36</a:t>
            </a:r>
          </a:p>
          <a:p>
            <a:pPr indent="-317500" lvl="1" marL="914400" rtl="0">
              <a:spcBef>
                <a:spcPts val="0"/>
              </a:spcBef>
              <a:buClr>
                <a:srgbClr val="000000"/>
              </a:buClr>
              <a:buSzPct val="100000"/>
              <a:buFont typeface="Courier New"/>
              <a:buChar char="o"/>
            </a:pPr>
            <a:r>
              <a:rPr lang="en" sz="1400"/>
              <a:t>01/16/2013 00:31:00 - 00:41:00 -- 17</a:t>
            </a:r>
            <a:br>
              <a:rPr lang="en" sz="1400"/>
            </a:br>
            <a:br>
              <a:rPr lang="en" sz="1400"/>
            </a:br>
          </a:p>
          <a:p>
            <a:pPr indent="-317500" lvl="0" marL="457200" rtl="0">
              <a:spcBef>
                <a:spcPts val="0"/>
              </a:spcBef>
              <a:buClr>
                <a:srgbClr val="000000"/>
              </a:buClr>
              <a:buSzPct val="100000"/>
              <a:buFont typeface="Arial"/>
              <a:buChar char="●"/>
            </a:pPr>
            <a:r>
              <a:rPr lang="en" sz="1400"/>
              <a:t>Conclusion - The number of trips made with close pickup and dropoff points at similar times show that there is potential for sharing taxi rides.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