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7.jpg" ContentType="image/jpg"/>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2" r:id="rId5"/>
    <p:sldId id="277" r:id="rId6"/>
    <p:sldId id="275" r:id="rId7"/>
    <p:sldId id="276" r:id="rId8"/>
    <p:sldId id="296" r:id="rId9"/>
    <p:sldId id="281" r:id="rId10"/>
    <p:sldId id="279" r:id="rId11"/>
    <p:sldId id="294" r:id="rId12"/>
    <p:sldId id="297" r:id="rId13"/>
    <p:sldId id="298" r:id="rId14"/>
    <p:sldId id="299" r:id="rId15"/>
    <p:sldId id="278" r:id="rId16"/>
    <p:sldId id="282" r:id="rId17"/>
    <p:sldId id="283" r:id="rId18"/>
    <p:sldId id="284" r:id="rId19"/>
    <p:sldId id="285" r:id="rId20"/>
    <p:sldId id="293" r:id="rId21"/>
    <p:sldId id="295" r:id="rId22"/>
    <p:sldId id="288"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54" d="100"/>
          <a:sy n="54" d="100"/>
        </p:scale>
        <p:origin x="328" y="4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lumMod val="40000"/>
                <a:lumOff val="60000"/>
              </a:schemeClr>
            </a:solidFill>
            <a:ln>
              <a:noFill/>
            </a:ln>
            <a:effectLst/>
          </c:spPr>
          <c:invertIfNegative val="0"/>
          <c:cat>
            <c:strRef>
              <c:f>Sheet1!$A$2:$A$5</c:f>
              <c:strCache>
                <c:ptCount val="4"/>
                <c:pt idx="0">
                  <c:v>Q4</c:v>
                </c:pt>
                <c:pt idx="1">
                  <c:v>Q3</c:v>
                </c:pt>
                <c:pt idx="2">
                  <c:v>Q2</c:v>
                </c:pt>
                <c:pt idx="3">
                  <c:v>Q1</c:v>
                </c:pt>
              </c:strCache>
            </c:strRef>
          </c:cat>
          <c:val>
            <c:numRef>
              <c:f>Sheet1!$B$2:$B$5</c:f>
              <c:numCache>
                <c:formatCode>General</c:formatCode>
                <c:ptCount val="4"/>
                <c:pt idx="0">
                  <c:v>4.5</c:v>
                </c:pt>
                <c:pt idx="1">
                  <c:v>3.5</c:v>
                </c:pt>
                <c:pt idx="2">
                  <c:v>2.5</c:v>
                </c:pt>
                <c:pt idx="3">
                  <c:v>4.3</c:v>
                </c:pt>
              </c:numCache>
            </c:numRef>
          </c:val>
          <c:extLst>
            <c:ext xmlns:c16="http://schemas.microsoft.com/office/drawing/2014/chart" uri="{C3380CC4-5D6E-409C-BE32-E72D297353CC}">
              <c16:uniqueId val="{00000000-8074-43DF-85DD-F0A10967E889}"/>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Q4</c:v>
                </c:pt>
                <c:pt idx="1">
                  <c:v>Q3</c:v>
                </c:pt>
                <c:pt idx="2">
                  <c:v>Q2</c:v>
                </c:pt>
                <c:pt idx="3">
                  <c:v>Q1</c:v>
                </c:pt>
              </c:strCache>
            </c:strRef>
          </c:cat>
          <c:val>
            <c:numRef>
              <c:f>Sheet1!$C$2:$C$5</c:f>
              <c:numCache>
                <c:formatCode>General</c:formatCode>
                <c:ptCount val="4"/>
                <c:pt idx="0">
                  <c:v>2.8</c:v>
                </c:pt>
                <c:pt idx="1">
                  <c:v>1.8</c:v>
                </c:pt>
                <c:pt idx="2">
                  <c:v>4.4000000000000004</c:v>
                </c:pt>
                <c:pt idx="3">
                  <c:v>2.4</c:v>
                </c:pt>
              </c:numCache>
            </c:numRef>
          </c:val>
          <c:extLst>
            <c:ext xmlns:c16="http://schemas.microsoft.com/office/drawing/2014/chart" uri="{C3380CC4-5D6E-409C-BE32-E72D297353CC}">
              <c16:uniqueId val="{00000001-8074-43DF-85DD-F0A10967E889}"/>
            </c:ext>
          </c:extLst>
        </c:ser>
        <c:ser>
          <c:idx val="2"/>
          <c:order val="2"/>
          <c:tx>
            <c:strRef>
              <c:f>Sheet1!$D$1</c:f>
              <c:strCache>
                <c:ptCount val="1"/>
                <c:pt idx="0">
                  <c:v>Series 1</c:v>
                </c:pt>
              </c:strCache>
            </c:strRef>
          </c:tx>
          <c:spPr>
            <a:solidFill>
              <a:schemeClr val="accent4"/>
            </a:solidFill>
            <a:ln>
              <a:noFill/>
            </a:ln>
            <a:effectLst/>
          </c:spPr>
          <c:invertIfNegative val="0"/>
          <c:cat>
            <c:strRef>
              <c:f>Sheet1!$A$2:$A$5</c:f>
              <c:strCache>
                <c:ptCount val="4"/>
                <c:pt idx="0">
                  <c:v>Q4</c:v>
                </c:pt>
                <c:pt idx="1">
                  <c:v>Q3</c:v>
                </c:pt>
                <c:pt idx="2">
                  <c:v>Q2</c:v>
                </c:pt>
                <c:pt idx="3">
                  <c:v>Q1</c:v>
                </c:pt>
              </c:strCache>
            </c:strRef>
          </c:cat>
          <c:val>
            <c:numRef>
              <c:f>Sheet1!$D$2:$D$5</c:f>
              <c:numCache>
                <c:formatCode>General</c:formatCode>
                <c:ptCount val="4"/>
                <c:pt idx="0">
                  <c:v>5</c:v>
                </c:pt>
                <c:pt idx="1">
                  <c:v>3</c:v>
                </c:pt>
                <c:pt idx="2">
                  <c:v>2</c:v>
                </c:pt>
                <c:pt idx="3">
                  <c:v>2</c:v>
                </c:pt>
              </c:numCache>
            </c:numRef>
          </c:val>
          <c:extLst>
            <c:ext xmlns:c16="http://schemas.microsoft.com/office/drawing/2014/chart" uri="{C3380CC4-5D6E-409C-BE32-E72D297353CC}">
              <c16:uniqueId val="{00000002-8074-43DF-85DD-F0A10967E889}"/>
            </c:ext>
          </c:extLst>
        </c:ser>
        <c:dLbls>
          <c:showLegendKey val="0"/>
          <c:showVal val="0"/>
          <c:showCatName val="0"/>
          <c:showSerName val="0"/>
          <c:showPercent val="0"/>
          <c:showBubbleSize val="0"/>
        </c:dLbls>
        <c:gapWidth val="182"/>
        <c:axId val="1238477584"/>
        <c:axId val="1238481520"/>
      </c:barChart>
      <c:catAx>
        <c:axId val="1238477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481520"/>
        <c:crosses val="autoZero"/>
        <c:auto val="1"/>
        <c:lblAlgn val="ctr"/>
        <c:lblOffset val="100"/>
        <c:noMultiLvlLbl val="0"/>
      </c:catAx>
      <c:valAx>
        <c:axId val="1238481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47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9/12/2024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9/12/2024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798282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4461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10524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820645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348449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4245785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18</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20716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52688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Employee Data Analysis Using Excel</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75966" y="3694919"/>
            <a:ext cx="5663034" cy="2900614"/>
          </a:xfrm>
        </p:spPr>
        <p:txBody>
          <a:bodyPr/>
          <a:lstStyle/>
          <a:p>
            <a:r>
              <a:rPr lang="en-US" dirty="0"/>
              <a:t> STUDENT NAME: MONAL R</a:t>
            </a:r>
            <a:br>
              <a:rPr lang="en-US" dirty="0"/>
            </a:br>
            <a:br>
              <a:rPr lang="en-US" dirty="0"/>
            </a:br>
            <a:r>
              <a:rPr lang="en-US" dirty="0"/>
              <a:t>REGISTER: 312217942</a:t>
            </a:r>
            <a:br>
              <a:rPr lang="en-US" dirty="0"/>
            </a:br>
            <a:br>
              <a:rPr lang="en-US" dirty="0"/>
            </a:br>
            <a:r>
              <a:rPr lang="en-US" dirty="0"/>
              <a:t>NM ID: 777DAACFD68A0D6935841CFA762FE13B</a:t>
            </a:r>
            <a:br>
              <a:rPr lang="en-US" dirty="0"/>
            </a:br>
            <a:br>
              <a:rPr lang="en-US" dirty="0"/>
            </a:br>
            <a:r>
              <a:rPr lang="en-US" dirty="0"/>
              <a:t>DEPARTMENT: B.COM ACCOUNTING AND FINANCE</a:t>
            </a:r>
            <a:br>
              <a:rPr lang="en-US" dirty="0"/>
            </a:br>
            <a:br>
              <a:rPr lang="en-US" dirty="0"/>
            </a:br>
            <a:r>
              <a:rPr lang="en-US" dirty="0"/>
              <a:t>COLLEGE: St. Anne’s Arts And Science College, Chennai</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104599" y="46745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1CD3541D-D48F-43E6-F86E-C73FB6BEAB2E}"/>
              </a:ext>
            </a:extLst>
          </p:cNvPr>
          <p:cNvPicPr>
            <a:picLocks noGrp="1" noChangeAspect="1"/>
          </p:cNvPicPr>
          <p:nvPr>
            <p:ph type="pic" sz="quarter" idx="47"/>
          </p:nvPr>
        </p:nvPicPr>
        <p:blipFill rotWithShape="1">
          <a:blip r:embed="rId3"/>
          <a:srcRect l="8513" t="-338" r="33483" b="338"/>
          <a:stretch/>
        </p:blipFill>
        <p:spPr>
          <a:xfrm>
            <a:off x="6742557" y="821836"/>
            <a:ext cx="4405503" cy="506634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OUR</a:t>
            </a:r>
            <a:r>
              <a:rPr lang="en-US" sz="3600" spc="-10" dirty="0"/>
              <a:t> </a:t>
            </a:r>
            <a:r>
              <a:rPr lang="en-US" sz="3600" spc="20" dirty="0"/>
              <a:t>SOLUTION</a:t>
            </a:r>
            <a:endParaRPr lang="en-US" sz="3600" dirty="0"/>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764032" y="1705188"/>
            <a:ext cx="9727292" cy="4512732"/>
          </a:xfrm>
        </p:spPr>
        <p:txBody>
          <a:bodyPr/>
          <a:lstStyle/>
          <a:p>
            <a:r>
              <a:rPr lang="en-US" sz="4000" dirty="0">
                <a:solidFill>
                  <a:schemeClr val="tx1"/>
                </a:solidFill>
              </a:rPr>
              <a:t>FORMULA</a:t>
            </a:r>
          </a:p>
          <a:p>
            <a:endParaRPr lang="en-US" sz="4000" dirty="0">
              <a:solidFill>
                <a:schemeClr val="tx1"/>
              </a:solidFill>
            </a:endParaRPr>
          </a:p>
          <a:p>
            <a:pPr lvl="1">
              <a:buFont typeface="Wingdings" panose="05000000000000000000" pitchFamily="2" charset="2"/>
              <a:buChar char="Ø"/>
            </a:pPr>
            <a:r>
              <a:rPr lang="en-US" sz="2700" dirty="0">
                <a:solidFill>
                  <a:schemeClr val="tx2">
                    <a:lumMod val="75000"/>
                    <a:lumOff val="25000"/>
                  </a:schemeClr>
                </a:solidFill>
                <a:latin typeface="Aptos Display" panose="020B0004020202020204" pitchFamily="34" charset="0"/>
              </a:rPr>
              <a:t>=IFS(H2&gt;=60,"EARLY 60s",H2&gt;=55,"Late 50s",H2&gt;=50,"Early 50s", H2&gt;=45,"Late 40s",H2&gt;=40,"Early 40s",H2&gt;=35,"Late 30s",H2&gt;=30,"Early 30s",H2&gt;=25,"Late 20s")</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10</a:t>
            </a:fld>
            <a:endParaRPr lang="en-US" altLang="zh-CN" noProof="0" dirty="0"/>
          </a:p>
        </p:txBody>
      </p:sp>
      <p:pic>
        <p:nvPicPr>
          <p:cNvPr id="2" name="object 6">
            <a:extLst>
              <a:ext uri="{FF2B5EF4-FFF2-40B4-BE49-F238E27FC236}">
                <a16:creationId xmlns:a16="http://schemas.microsoft.com/office/drawing/2014/main" id="{CABB2E42-AA0E-FAD3-873A-5689846DFAE3}"/>
              </a:ext>
            </a:extLst>
          </p:cNvPr>
          <p:cNvPicPr/>
          <p:nvPr/>
        </p:nvPicPr>
        <p:blipFill>
          <a:blip r:embed="rId3" cstate="print"/>
          <a:stretch>
            <a:fillRect/>
          </a:stretch>
        </p:blipFill>
        <p:spPr>
          <a:xfrm>
            <a:off x="9383713" y="2798445"/>
            <a:ext cx="2466975" cy="3419475"/>
          </a:xfrm>
          <a:prstGeom prst="rect">
            <a:avLst/>
          </a:prstGeom>
        </p:spPr>
      </p:pic>
    </p:spTree>
    <p:extLst>
      <p:ext uri="{BB962C8B-B14F-4D97-AF65-F5344CB8AC3E}">
        <p14:creationId xmlns:p14="http://schemas.microsoft.com/office/powerpoint/2010/main" val="158574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sz="3600" dirty="0">
                <a:solidFill>
                  <a:schemeClr val="tx1"/>
                </a:solidFill>
              </a:rPr>
              <a:t>MODELLING AND APPROACH</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764032" y="1705188"/>
            <a:ext cx="9727292" cy="4512732"/>
          </a:xfrm>
        </p:spPr>
        <p:txBody>
          <a:bodyPr/>
          <a:lstStyle/>
          <a:p>
            <a:endParaRPr lang="en-US" sz="4000" dirty="0">
              <a:solidFill>
                <a:schemeClr val="tx1"/>
              </a:solidFill>
            </a:endParaRP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11</a:t>
            </a:fld>
            <a:endParaRPr lang="en-US" altLang="zh-CN" noProof="0" dirty="0"/>
          </a:p>
        </p:txBody>
      </p:sp>
    </p:spTree>
    <p:extLst>
      <p:ext uri="{BB962C8B-B14F-4D97-AF65-F5344CB8AC3E}">
        <p14:creationId xmlns:p14="http://schemas.microsoft.com/office/powerpoint/2010/main" val="348624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Quarterly performance</a:t>
            </a:r>
          </a:p>
        </p:txBody>
      </p:sp>
      <p:graphicFrame>
        <p:nvGraphicFramePr>
          <p:cNvPr id="14" name="Chart Placeholder 13" descr="Bar chart">
            <a:extLst>
              <a:ext uri="{FF2B5EF4-FFF2-40B4-BE49-F238E27FC236}">
                <a16:creationId xmlns:a16="http://schemas.microsoft.com/office/drawing/2014/main" id="{B7C287C2-FD80-40E0-BEEE-ABC91A81663B}"/>
              </a:ext>
            </a:extLst>
          </p:cNvPr>
          <p:cNvGraphicFramePr>
            <a:graphicFrameLocks noGrp="1"/>
          </p:cNvGraphicFramePr>
          <p:nvPr>
            <p:ph type="chart" sz="quarter" idx="27"/>
            <p:extLst>
              <p:ext uri="{D42A27DB-BD31-4B8C-83A1-F6EECF244321}">
                <p14:modId xmlns:p14="http://schemas.microsoft.com/office/powerpoint/2010/main" val="2797691647"/>
              </p:ext>
            </p:extLst>
          </p:nvPr>
        </p:nvGraphicFramePr>
        <p:xfrm>
          <a:off x="587375" y="1622425"/>
          <a:ext cx="10890250" cy="4156075"/>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Tree>
    <p:extLst>
      <p:ext uri="{BB962C8B-B14F-4D97-AF65-F5344CB8AC3E}">
        <p14:creationId xmlns:p14="http://schemas.microsoft.com/office/powerpoint/2010/main" val="164028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p:txBody>
          <a:bodyPr/>
          <a:lstStyle/>
          <a:p>
            <a:r>
              <a:rPr lang="en-US" dirty="0"/>
              <a:t>Meet our extended team</a:t>
            </a:r>
            <a:br>
              <a:rPr lang="en-US" dirty="0"/>
            </a:br>
            <a:endParaRPr lang="en-US" dirty="0"/>
          </a:p>
        </p:txBody>
      </p:sp>
      <p:sp>
        <p:nvSpPr>
          <p:cNvPr id="4" name="Footer Placeholder 3">
            <a:extLst>
              <a:ext uri="{FF2B5EF4-FFF2-40B4-BE49-F238E27FC236}">
                <a16:creationId xmlns:a16="http://schemas.microsoft.com/office/drawing/2014/main" id="{7287D169-32E8-A3EE-E540-39E11489C0B2}"/>
              </a:ext>
            </a:extLst>
          </p:cNvPr>
          <p:cNvSpPr>
            <a:spLocks noGrp="1"/>
          </p:cNvSpPr>
          <p:nvPr>
            <p:ph type="ftr" sz="quarter" idx="76"/>
          </p:nvPr>
        </p:nvSpPr>
        <p:spPr/>
        <p:txBody>
          <a:bodyPr/>
          <a:lstStyle/>
          <a:p>
            <a:r>
              <a:rPr lang="en-US" dirty="0"/>
              <a:t>Presentation title</a:t>
            </a:r>
          </a:p>
        </p:txBody>
      </p:sp>
      <p:pic>
        <p:nvPicPr>
          <p:cNvPr id="21" name="Picture Placeholder 20" descr="Team member head shot">
            <a:extLst>
              <a:ext uri="{FF2B5EF4-FFF2-40B4-BE49-F238E27FC236}">
                <a16:creationId xmlns:a16="http://schemas.microsoft.com/office/drawing/2014/main" id="{7EF79273-63D1-7688-D687-A3A054320DA3}"/>
              </a:ext>
            </a:extLst>
          </p:cNvPr>
          <p:cNvPicPr>
            <a:picLocks noGrp="1" noChangeAspect="1"/>
          </p:cNvPicPr>
          <p:nvPr>
            <p:ph type="pic" sz="quarter" idx="48"/>
          </p:nvPr>
        </p:nvPicPr>
        <p:blipFill>
          <a:blip r:embed="rId3"/>
          <a:srcRect l="290" r="290"/>
          <a:stretch>
            <a:fillRect/>
          </a:stretch>
        </p:blipFill>
        <p:spPr/>
      </p:pic>
      <p:pic>
        <p:nvPicPr>
          <p:cNvPr id="22" name="Picture Placeholder 21" descr="Team member head shot">
            <a:extLst>
              <a:ext uri="{FF2B5EF4-FFF2-40B4-BE49-F238E27FC236}">
                <a16:creationId xmlns:a16="http://schemas.microsoft.com/office/drawing/2014/main" id="{ACE3EAF4-4C1D-9470-70D6-9A59B64FE831}"/>
              </a:ext>
            </a:extLst>
          </p:cNvPr>
          <p:cNvPicPr>
            <a:picLocks noGrp="1" noChangeAspect="1"/>
          </p:cNvPicPr>
          <p:nvPr>
            <p:ph type="pic" sz="quarter" idx="69"/>
          </p:nvPr>
        </p:nvPicPr>
        <p:blipFill>
          <a:blip r:embed="rId4"/>
          <a:srcRect l="66" r="66"/>
          <a:stretch>
            <a:fillRect/>
          </a:stretch>
        </p:blipFill>
        <p:spPr/>
      </p:pic>
      <p:pic>
        <p:nvPicPr>
          <p:cNvPr id="23" name="Picture Placeholder 22" descr="Team member head shot">
            <a:extLst>
              <a:ext uri="{FF2B5EF4-FFF2-40B4-BE49-F238E27FC236}">
                <a16:creationId xmlns:a16="http://schemas.microsoft.com/office/drawing/2014/main" id="{85E109E0-6F43-BF42-1334-8F71F2737F6E}"/>
              </a:ext>
            </a:extLst>
          </p:cNvPr>
          <p:cNvPicPr>
            <a:picLocks noGrp="1" noChangeAspect="1"/>
          </p:cNvPicPr>
          <p:nvPr>
            <p:ph type="pic" sz="quarter" idx="70"/>
          </p:nvPr>
        </p:nvPicPr>
        <p:blipFill>
          <a:blip r:embed="rId5"/>
          <a:srcRect l="66" r="66"/>
          <a:stretch>
            <a:fillRect/>
          </a:stretch>
        </p:blipFill>
        <p:spPr/>
      </p:pic>
      <p:pic>
        <p:nvPicPr>
          <p:cNvPr id="24" name="Picture Placeholder 23" descr="Team member head shot">
            <a:extLst>
              <a:ext uri="{FF2B5EF4-FFF2-40B4-BE49-F238E27FC236}">
                <a16:creationId xmlns:a16="http://schemas.microsoft.com/office/drawing/2014/main" id="{62A14532-44B7-EB47-8708-7A06F11CA9A5}"/>
              </a:ext>
            </a:extLst>
          </p:cNvPr>
          <p:cNvPicPr>
            <a:picLocks noGrp="1" noChangeAspect="1"/>
          </p:cNvPicPr>
          <p:nvPr>
            <p:ph type="pic" sz="quarter" idx="71"/>
          </p:nvPr>
        </p:nvPicPr>
        <p:blipFill>
          <a:blip r:embed="rId6"/>
          <a:srcRect l="124" r="124"/>
          <a:stretch>
            <a:fillRect/>
          </a:stretch>
        </p:blipFill>
        <p:spPr/>
      </p:pic>
      <p:sp>
        <p:nvSpPr>
          <p:cNvPr id="134" name="Text Placeholder 133">
            <a:extLst>
              <a:ext uri="{FF2B5EF4-FFF2-40B4-BE49-F238E27FC236}">
                <a16:creationId xmlns:a16="http://schemas.microsoft.com/office/drawing/2014/main" id="{EF408C39-F36B-8A49-1F7E-837E35969338}"/>
              </a:ext>
            </a:extLst>
          </p:cNvPr>
          <p:cNvSpPr>
            <a:spLocks noGrp="1"/>
          </p:cNvSpPr>
          <p:nvPr>
            <p:ph type="body" sz="quarter" idx="27"/>
          </p:nvPr>
        </p:nvSpPr>
        <p:spPr/>
        <p:txBody>
          <a:bodyPr/>
          <a:lstStyle/>
          <a:p>
            <a:r>
              <a:rPr lang="en-US" altLang="zh-CN" dirty="0"/>
              <a:t>Takuma Hayashi</a:t>
            </a:r>
          </a:p>
        </p:txBody>
      </p:sp>
      <p:sp>
        <p:nvSpPr>
          <p:cNvPr id="112" name="Text Placeholder 111">
            <a:extLst>
              <a:ext uri="{FF2B5EF4-FFF2-40B4-BE49-F238E27FC236}">
                <a16:creationId xmlns:a16="http://schemas.microsoft.com/office/drawing/2014/main" id="{18AF0A56-DD67-89FC-BFA3-15B61F65CDDA}"/>
              </a:ext>
            </a:extLst>
          </p:cNvPr>
          <p:cNvSpPr>
            <a:spLocks noGrp="1"/>
          </p:cNvSpPr>
          <p:nvPr>
            <p:ph type="body" sz="quarter" idx="28"/>
          </p:nvPr>
        </p:nvSpPr>
        <p:spPr/>
        <p:txBody>
          <a:bodyPr/>
          <a:lstStyle/>
          <a:p>
            <a:r>
              <a:rPr lang="en-US" dirty="0"/>
              <a:t>President</a:t>
            </a:r>
          </a:p>
          <a:p>
            <a:endParaRPr lang="en-US" dirty="0"/>
          </a:p>
          <a:p>
            <a:endParaRPr lang="en-US" dirty="0"/>
          </a:p>
        </p:txBody>
      </p:sp>
      <p:sp>
        <p:nvSpPr>
          <p:cNvPr id="136" name="Text Placeholder 135">
            <a:extLst>
              <a:ext uri="{FF2B5EF4-FFF2-40B4-BE49-F238E27FC236}">
                <a16:creationId xmlns:a16="http://schemas.microsoft.com/office/drawing/2014/main" id="{9BEF75AB-A2CF-6495-E59F-B961022728C8}"/>
              </a:ext>
            </a:extLst>
          </p:cNvPr>
          <p:cNvSpPr>
            <a:spLocks noGrp="1"/>
          </p:cNvSpPr>
          <p:nvPr>
            <p:ph type="body" sz="quarter" idx="57"/>
          </p:nvPr>
        </p:nvSpPr>
        <p:spPr/>
        <p:txBody>
          <a:bodyPr/>
          <a:lstStyle/>
          <a:p>
            <a:r>
              <a:rPr lang="en-US" altLang="zh-CN" dirty="0"/>
              <a:t>Mirjam Nilsson</a:t>
            </a:r>
          </a:p>
        </p:txBody>
      </p:sp>
      <p:sp>
        <p:nvSpPr>
          <p:cNvPr id="114" name="Text Placeholder 113">
            <a:extLst>
              <a:ext uri="{FF2B5EF4-FFF2-40B4-BE49-F238E27FC236}">
                <a16:creationId xmlns:a16="http://schemas.microsoft.com/office/drawing/2014/main" id="{DA3CD37D-77A2-AD3B-C73E-09D174DD7546}"/>
              </a:ext>
            </a:extLst>
          </p:cNvPr>
          <p:cNvSpPr>
            <a:spLocks noGrp="1"/>
          </p:cNvSpPr>
          <p:nvPr>
            <p:ph type="body" sz="quarter" idx="58"/>
          </p:nvPr>
        </p:nvSpPr>
        <p:spPr/>
        <p:txBody>
          <a:bodyPr/>
          <a:lstStyle/>
          <a:p>
            <a:r>
              <a:rPr lang="en-US" altLang="zh-CN" dirty="0"/>
              <a:t>Chief Executive Officer</a:t>
            </a:r>
          </a:p>
        </p:txBody>
      </p:sp>
      <p:sp>
        <p:nvSpPr>
          <p:cNvPr id="138" name="Text Placeholder 137">
            <a:extLst>
              <a:ext uri="{FF2B5EF4-FFF2-40B4-BE49-F238E27FC236}">
                <a16:creationId xmlns:a16="http://schemas.microsoft.com/office/drawing/2014/main" id="{204E9DAA-AA37-4F2D-9A54-5AA8DCEAB892}"/>
              </a:ext>
            </a:extLst>
          </p:cNvPr>
          <p:cNvSpPr>
            <a:spLocks noGrp="1"/>
          </p:cNvSpPr>
          <p:nvPr>
            <p:ph type="body" sz="quarter" idx="61"/>
          </p:nvPr>
        </p:nvSpPr>
        <p:spPr/>
        <p:txBody>
          <a:bodyPr/>
          <a:lstStyle/>
          <a:p>
            <a:r>
              <a:rPr lang="en-US" altLang="zh-CN" dirty="0"/>
              <a:t>Flora Berggren</a:t>
            </a:r>
          </a:p>
        </p:txBody>
      </p:sp>
      <p:sp>
        <p:nvSpPr>
          <p:cNvPr id="116" name="Text Placeholder 115">
            <a:extLst>
              <a:ext uri="{FF2B5EF4-FFF2-40B4-BE49-F238E27FC236}">
                <a16:creationId xmlns:a16="http://schemas.microsoft.com/office/drawing/2014/main" id="{F6ED7D00-5342-1D60-DDDB-D53A1710D96C}"/>
              </a:ext>
            </a:extLst>
          </p:cNvPr>
          <p:cNvSpPr>
            <a:spLocks noGrp="1"/>
          </p:cNvSpPr>
          <p:nvPr>
            <p:ph type="body" sz="quarter" idx="62"/>
          </p:nvPr>
        </p:nvSpPr>
        <p:spPr/>
        <p:txBody>
          <a:bodyPr/>
          <a:lstStyle/>
          <a:p>
            <a:r>
              <a:rPr lang="en-US" altLang="zh-CN" dirty="0"/>
              <a:t>Chief Operations Officer</a:t>
            </a:r>
          </a:p>
        </p:txBody>
      </p:sp>
      <p:sp>
        <p:nvSpPr>
          <p:cNvPr id="142" name="Text Placeholder 141">
            <a:extLst>
              <a:ext uri="{FF2B5EF4-FFF2-40B4-BE49-F238E27FC236}">
                <a16:creationId xmlns:a16="http://schemas.microsoft.com/office/drawing/2014/main" id="{E919136D-3B44-DA2F-E7D4-D6EEF99678A5}"/>
              </a:ext>
            </a:extLst>
          </p:cNvPr>
          <p:cNvSpPr>
            <a:spLocks noGrp="1"/>
          </p:cNvSpPr>
          <p:nvPr>
            <p:ph type="body" sz="quarter" idx="65"/>
          </p:nvPr>
        </p:nvSpPr>
        <p:spPr/>
        <p:txBody>
          <a:bodyPr/>
          <a:lstStyle/>
          <a:p>
            <a:r>
              <a:rPr lang="en-US" altLang="zh-CN" dirty="0"/>
              <a:t>Rajesh Santoshi</a:t>
            </a:r>
          </a:p>
        </p:txBody>
      </p:sp>
      <p:sp>
        <p:nvSpPr>
          <p:cNvPr id="118" name="Text Placeholder 117">
            <a:extLst>
              <a:ext uri="{FF2B5EF4-FFF2-40B4-BE49-F238E27FC236}">
                <a16:creationId xmlns:a16="http://schemas.microsoft.com/office/drawing/2014/main" id="{00CC9081-1965-5E10-5A66-018337A9F4FF}"/>
              </a:ext>
            </a:extLst>
          </p:cNvPr>
          <p:cNvSpPr>
            <a:spLocks noGrp="1"/>
          </p:cNvSpPr>
          <p:nvPr>
            <p:ph type="body" sz="quarter" idx="66"/>
          </p:nvPr>
        </p:nvSpPr>
        <p:spPr/>
        <p:txBody>
          <a:bodyPr/>
          <a:lstStyle/>
          <a:p>
            <a:r>
              <a:rPr lang="en-US" altLang="zh-CN" dirty="0"/>
              <a:t>VP Marketing</a:t>
            </a:r>
          </a:p>
          <a:p>
            <a:endParaRPr lang="zh-CN" altLang="en-US" dirty="0"/>
          </a:p>
        </p:txBody>
      </p:sp>
      <p:pic>
        <p:nvPicPr>
          <p:cNvPr id="25" name="Picture Placeholder 24" descr="Team member head shot">
            <a:extLst>
              <a:ext uri="{FF2B5EF4-FFF2-40B4-BE49-F238E27FC236}">
                <a16:creationId xmlns:a16="http://schemas.microsoft.com/office/drawing/2014/main" id="{C4278EDC-F728-808C-D295-E0C0DFC531C6}"/>
              </a:ext>
            </a:extLst>
          </p:cNvPr>
          <p:cNvPicPr>
            <a:picLocks noGrp="1" noChangeAspect="1"/>
          </p:cNvPicPr>
          <p:nvPr>
            <p:ph type="pic" sz="quarter" idx="72"/>
          </p:nvPr>
        </p:nvPicPr>
        <p:blipFill>
          <a:blip r:embed="rId7"/>
          <a:srcRect l="290" r="290"/>
          <a:stretch>
            <a:fillRect/>
          </a:stretch>
        </p:blipFill>
        <p:spPr/>
      </p:pic>
      <p:pic>
        <p:nvPicPr>
          <p:cNvPr id="26" name="Picture Placeholder 25" descr="Team member head shot">
            <a:extLst>
              <a:ext uri="{FF2B5EF4-FFF2-40B4-BE49-F238E27FC236}">
                <a16:creationId xmlns:a16="http://schemas.microsoft.com/office/drawing/2014/main" id="{8E1094DB-5DC4-C284-A95B-F7BB4F7FC964}"/>
              </a:ext>
            </a:extLst>
          </p:cNvPr>
          <p:cNvPicPr>
            <a:picLocks noGrp="1" noChangeAspect="1"/>
          </p:cNvPicPr>
          <p:nvPr>
            <p:ph type="pic" sz="quarter" idx="73"/>
          </p:nvPr>
        </p:nvPicPr>
        <p:blipFill>
          <a:blip r:embed="rId8"/>
          <a:srcRect l="66" r="66"/>
          <a:stretch>
            <a:fillRect/>
          </a:stretch>
        </p:blipFill>
        <p:spPr/>
      </p:pic>
      <p:pic>
        <p:nvPicPr>
          <p:cNvPr id="27" name="Picture Placeholder 26" descr="Team member head shot">
            <a:extLst>
              <a:ext uri="{FF2B5EF4-FFF2-40B4-BE49-F238E27FC236}">
                <a16:creationId xmlns:a16="http://schemas.microsoft.com/office/drawing/2014/main" id="{9E9B9737-3575-C7D7-9424-7312C762D7E8}"/>
              </a:ext>
            </a:extLst>
          </p:cNvPr>
          <p:cNvPicPr>
            <a:picLocks noGrp="1" noChangeAspect="1"/>
          </p:cNvPicPr>
          <p:nvPr>
            <p:ph type="pic" sz="quarter" idx="74"/>
          </p:nvPr>
        </p:nvPicPr>
        <p:blipFill>
          <a:blip r:embed="rId9"/>
          <a:srcRect l="66" r="66"/>
          <a:stretch>
            <a:fillRect/>
          </a:stretch>
        </p:blipFill>
        <p:spPr/>
      </p:pic>
      <p:pic>
        <p:nvPicPr>
          <p:cNvPr id="28" name="Picture Placeholder 27" descr="Team member head shot">
            <a:extLst>
              <a:ext uri="{FF2B5EF4-FFF2-40B4-BE49-F238E27FC236}">
                <a16:creationId xmlns:a16="http://schemas.microsoft.com/office/drawing/2014/main" id="{C6F50B64-6066-B1E5-0198-28BA84695F33}"/>
              </a:ext>
            </a:extLst>
          </p:cNvPr>
          <p:cNvPicPr>
            <a:picLocks noGrp="1" noChangeAspect="1"/>
          </p:cNvPicPr>
          <p:nvPr>
            <p:ph type="pic" sz="quarter" idx="75"/>
          </p:nvPr>
        </p:nvPicPr>
        <p:blipFill>
          <a:blip r:embed="rId10"/>
          <a:srcRect l="124" r="124"/>
          <a:stretch>
            <a:fillRect/>
          </a:stretch>
        </p:blipFill>
        <p:spPr/>
      </p:pic>
      <p:sp>
        <p:nvSpPr>
          <p:cNvPr id="132" name="Text Placeholder 131">
            <a:extLst>
              <a:ext uri="{FF2B5EF4-FFF2-40B4-BE49-F238E27FC236}">
                <a16:creationId xmlns:a16="http://schemas.microsoft.com/office/drawing/2014/main" id="{86CBC7CA-4E3E-1E11-06FC-F3D5FEF919A6}"/>
              </a:ext>
            </a:extLst>
          </p:cNvPr>
          <p:cNvSpPr>
            <a:spLocks noGrp="1"/>
          </p:cNvSpPr>
          <p:nvPr>
            <p:ph type="body" sz="quarter" idx="55"/>
          </p:nvPr>
        </p:nvSpPr>
        <p:spPr/>
        <p:txBody>
          <a:bodyPr/>
          <a:lstStyle/>
          <a:p>
            <a:r>
              <a:rPr lang="en-US" dirty="0"/>
              <a:t>Graham Barne</a:t>
            </a:r>
            <a:r>
              <a:rPr lang="en-US" altLang="zh-CN" dirty="0"/>
              <a:t>s</a:t>
            </a:r>
            <a:endParaRPr lang="en-US" dirty="0"/>
          </a:p>
        </p:txBody>
      </p:sp>
      <p:sp>
        <p:nvSpPr>
          <p:cNvPr id="110" name="Text Placeholder 109">
            <a:extLst>
              <a:ext uri="{FF2B5EF4-FFF2-40B4-BE49-F238E27FC236}">
                <a16:creationId xmlns:a16="http://schemas.microsoft.com/office/drawing/2014/main" id="{A8D8F964-5152-933F-0FD8-0441EF137004}"/>
              </a:ext>
            </a:extLst>
          </p:cNvPr>
          <p:cNvSpPr>
            <a:spLocks noGrp="1"/>
          </p:cNvSpPr>
          <p:nvPr>
            <p:ph type="body" sz="quarter" idx="56"/>
          </p:nvPr>
        </p:nvSpPr>
        <p:spPr/>
        <p:txBody>
          <a:bodyPr/>
          <a:lstStyle/>
          <a:p>
            <a:r>
              <a:rPr lang="en-US" dirty="0"/>
              <a:t>VP Product</a:t>
            </a:r>
          </a:p>
          <a:p>
            <a:endParaRPr lang="en-US" dirty="0"/>
          </a:p>
        </p:txBody>
      </p:sp>
      <p:sp>
        <p:nvSpPr>
          <p:cNvPr id="130" name="Text Placeholder 129">
            <a:extLst>
              <a:ext uri="{FF2B5EF4-FFF2-40B4-BE49-F238E27FC236}">
                <a16:creationId xmlns:a16="http://schemas.microsoft.com/office/drawing/2014/main" id="{D7A3F7B8-39FC-A0C3-B527-8DD7897C3C2A}"/>
              </a:ext>
            </a:extLst>
          </p:cNvPr>
          <p:cNvSpPr>
            <a:spLocks noGrp="1"/>
          </p:cNvSpPr>
          <p:nvPr>
            <p:ph type="body" sz="quarter" idx="59"/>
          </p:nvPr>
        </p:nvSpPr>
        <p:spPr/>
        <p:txBody>
          <a:bodyPr/>
          <a:lstStyle/>
          <a:p>
            <a:r>
              <a:rPr lang="en-US" altLang="zh-CN" dirty="0"/>
              <a:t>Rowan Murphy</a:t>
            </a:r>
          </a:p>
        </p:txBody>
      </p:sp>
      <p:sp>
        <p:nvSpPr>
          <p:cNvPr id="108" name="Text Placeholder 107">
            <a:extLst>
              <a:ext uri="{FF2B5EF4-FFF2-40B4-BE49-F238E27FC236}">
                <a16:creationId xmlns:a16="http://schemas.microsoft.com/office/drawing/2014/main" id="{9DD2EF71-C588-557C-6805-3BA27A14E29B}"/>
              </a:ext>
            </a:extLst>
          </p:cNvPr>
          <p:cNvSpPr>
            <a:spLocks noGrp="1"/>
          </p:cNvSpPr>
          <p:nvPr>
            <p:ph type="body" sz="quarter" idx="60"/>
          </p:nvPr>
        </p:nvSpPr>
        <p:spPr/>
        <p:txBody>
          <a:bodyPr/>
          <a:lstStyle/>
          <a:p>
            <a:r>
              <a:rPr lang="en-US" altLang="zh-CN" dirty="0"/>
              <a:t>SEO Strategist</a:t>
            </a:r>
          </a:p>
          <a:p>
            <a:endParaRPr lang="zh-CN" altLang="en-US" dirty="0"/>
          </a:p>
        </p:txBody>
      </p:sp>
      <p:sp>
        <p:nvSpPr>
          <p:cNvPr id="128" name="Text Placeholder 127">
            <a:extLst>
              <a:ext uri="{FF2B5EF4-FFF2-40B4-BE49-F238E27FC236}">
                <a16:creationId xmlns:a16="http://schemas.microsoft.com/office/drawing/2014/main" id="{F2B4F3E8-0A71-10C7-4719-C9FB478A9129}"/>
              </a:ext>
            </a:extLst>
          </p:cNvPr>
          <p:cNvSpPr>
            <a:spLocks noGrp="1"/>
          </p:cNvSpPr>
          <p:nvPr>
            <p:ph type="body" sz="quarter" idx="63"/>
          </p:nvPr>
        </p:nvSpPr>
        <p:spPr/>
        <p:txBody>
          <a:bodyPr/>
          <a:lstStyle/>
          <a:p>
            <a:r>
              <a:rPr lang="en-US" altLang="zh-CN" dirty="0"/>
              <a:t>Elizabeth Moore</a:t>
            </a:r>
          </a:p>
        </p:txBody>
      </p:sp>
      <p:sp>
        <p:nvSpPr>
          <p:cNvPr id="106" name="Text Placeholder 105">
            <a:extLst>
              <a:ext uri="{FF2B5EF4-FFF2-40B4-BE49-F238E27FC236}">
                <a16:creationId xmlns:a16="http://schemas.microsoft.com/office/drawing/2014/main" id="{C3F4B58A-E166-D531-6B68-03C6AC16DFE0}"/>
              </a:ext>
            </a:extLst>
          </p:cNvPr>
          <p:cNvSpPr>
            <a:spLocks noGrp="1"/>
          </p:cNvSpPr>
          <p:nvPr>
            <p:ph type="body" sz="quarter" idx="64"/>
          </p:nvPr>
        </p:nvSpPr>
        <p:spPr/>
        <p:txBody>
          <a:bodyPr/>
          <a:lstStyle/>
          <a:p>
            <a:r>
              <a:rPr lang="en-US" altLang="zh-CN" dirty="0"/>
              <a:t>Product Designer</a:t>
            </a:r>
          </a:p>
          <a:p>
            <a:endParaRPr lang="zh-CN" altLang="en-US"/>
          </a:p>
        </p:txBody>
      </p:sp>
      <p:sp>
        <p:nvSpPr>
          <p:cNvPr id="140" name="Text Placeholder 139">
            <a:extLst>
              <a:ext uri="{FF2B5EF4-FFF2-40B4-BE49-F238E27FC236}">
                <a16:creationId xmlns:a16="http://schemas.microsoft.com/office/drawing/2014/main" id="{2528F54A-A46A-9326-2193-943237532FCE}"/>
              </a:ext>
            </a:extLst>
          </p:cNvPr>
          <p:cNvSpPr>
            <a:spLocks noGrp="1"/>
          </p:cNvSpPr>
          <p:nvPr>
            <p:ph type="body" sz="quarter" idx="67"/>
          </p:nvPr>
        </p:nvSpPr>
        <p:spPr/>
        <p:txBody>
          <a:bodyPr/>
          <a:lstStyle/>
          <a:p>
            <a:r>
              <a:rPr lang="en-US" altLang="zh-CN" dirty="0"/>
              <a:t>Robin Kline</a:t>
            </a:r>
          </a:p>
        </p:txBody>
      </p:sp>
      <p:sp>
        <p:nvSpPr>
          <p:cNvPr id="104" name="Text Placeholder 103">
            <a:extLst>
              <a:ext uri="{FF2B5EF4-FFF2-40B4-BE49-F238E27FC236}">
                <a16:creationId xmlns:a16="http://schemas.microsoft.com/office/drawing/2014/main" id="{518FD4E8-9A30-D19A-0CE1-E025FDE22A18}"/>
              </a:ext>
            </a:extLst>
          </p:cNvPr>
          <p:cNvSpPr>
            <a:spLocks noGrp="1"/>
          </p:cNvSpPr>
          <p:nvPr>
            <p:ph type="body" sz="quarter" idx="68"/>
          </p:nvPr>
        </p:nvSpPr>
        <p:spPr/>
        <p:txBody>
          <a:bodyPr/>
          <a:lstStyle/>
          <a:p>
            <a:r>
              <a:rPr lang="en-US" altLang="zh-CN" dirty="0"/>
              <a:t>Content Developer</a:t>
            </a:r>
          </a:p>
          <a:p>
            <a:endParaRPr lang="zh-CN" altLang="en-US" dirty="0"/>
          </a:p>
        </p:txBody>
      </p:sp>
      <p:sp>
        <p:nvSpPr>
          <p:cNvPr id="5" name="Slide Number Placeholder 4">
            <a:extLst>
              <a:ext uri="{FF2B5EF4-FFF2-40B4-BE49-F238E27FC236}">
                <a16:creationId xmlns:a16="http://schemas.microsoft.com/office/drawing/2014/main" id="{0A3F816F-E557-EF17-FA3D-67F4F647CA3C}"/>
              </a:ext>
            </a:extLst>
          </p:cNvPr>
          <p:cNvSpPr>
            <a:spLocks noGrp="1"/>
          </p:cNvSpPr>
          <p:nvPr>
            <p:ph type="sldNum" sz="quarter" idx="77"/>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315710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Plan for product launch</a:t>
            </a:r>
          </a:p>
        </p:txBody>
      </p:sp>
      <p:pic>
        <p:nvPicPr>
          <p:cNvPr id="8" name="Picture Placeholder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3" cstate="print">
            <a:extLst>
              <a:ext uri="{28A0092B-C50C-407E-A947-70E740481C1C}">
                <a14:useLocalDpi xmlns:a14="http://schemas.microsoft.com/office/drawing/2010/main"/>
              </a:ext>
            </a:extLst>
          </a:blip>
          <a:srcRect/>
          <a:stretch>
            <a:fillRect/>
          </a:stretch>
        </p:blipFill>
        <p:spPr/>
      </p:pic>
      <p:sp>
        <p:nvSpPr>
          <p:cNvPr id="29" name="Text Placeholder">
            <a:extLst>
              <a:ext uri="{FF2B5EF4-FFF2-40B4-BE49-F238E27FC236}">
                <a16:creationId xmlns:a16="http://schemas.microsoft.com/office/drawing/2014/main" id="{0490F6D4-84D0-42DF-A807-E56706B577D6}"/>
              </a:ext>
            </a:extLst>
          </p:cNvPr>
          <p:cNvSpPr>
            <a:spLocks noGrp="1"/>
          </p:cNvSpPr>
          <p:nvPr>
            <p:ph type="body" sz="quarter" idx="27"/>
          </p:nvPr>
        </p:nvSpPr>
        <p:spPr/>
        <p:txBody>
          <a:bodyPr/>
          <a:lstStyle/>
          <a:p>
            <a:r>
              <a:rPr lang="en-US" altLang="zh-CN" dirty="0"/>
              <a:t>Planning</a:t>
            </a:r>
          </a:p>
          <a:p>
            <a:endParaRPr lang="zh-CN" altLang="en-US"/>
          </a:p>
        </p:txBody>
      </p:sp>
      <p:sp>
        <p:nvSpPr>
          <p:cNvPr id="30" name="Text Placeholder">
            <a:extLst>
              <a:ext uri="{FF2B5EF4-FFF2-40B4-BE49-F238E27FC236}">
                <a16:creationId xmlns:a16="http://schemas.microsoft.com/office/drawing/2014/main" id="{99E3B6AA-5679-428D-B466-0173CBC55728}"/>
              </a:ext>
            </a:extLst>
          </p:cNvPr>
          <p:cNvSpPr>
            <a:spLocks noGrp="1"/>
          </p:cNvSpPr>
          <p:nvPr>
            <p:ph type="body" sz="quarter" idx="28"/>
          </p:nvPr>
        </p:nvSpPr>
        <p:spPr/>
        <p:txBody>
          <a:bodyPr/>
          <a:lstStyle/>
          <a:p>
            <a:r>
              <a:rPr lang="en-US" altLang="zh-CN" dirty="0"/>
              <a:t>Synergize scalable e-commerce</a:t>
            </a:r>
          </a:p>
          <a:p>
            <a:endParaRPr lang="zh-CN" altLang="en-US" dirty="0"/>
          </a:p>
        </p:txBody>
      </p:sp>
      <p:pic>
        <p:nvPicPr>
          <p:cNvPr id="10" name="Picture Placeholder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4" cstate="print">
            <a:extLst>
              <a:ext uri="{28A0092B-C50C-407E-A947-70E740481C1C}">
                <a14:useLocalDpi xmlns:a14="http://schemas.microsoft.com/office/drawing/2010/main"/>
              </a:ext>
            </a:extLst>
          </a:blip>
          <a:srcRect/>
          <a:stretch>
            <a:fillRect/>
          </a:stretch>
        </p:blipFill>
        <p:spPr/>
      </p:pic>
      <p:sp>
        <p:nvSpPr>
          <p:cNvPr id="37" name="Text Placeholder">
            <a:extLst>
              <a:ext uri="{FF2B5EF4-FFF2-40B4-BE49-F238E27FC236}">
                <a16:creationId xmlns:a16="http://schemas.microsoft.com/office/drawing/2014/main" id="{3A30B02E-FBE1-41C5-AF6E-E1013275E84A}"/>
              </a:ext>
            </a:extLst>
          </p:cNvPr>
          <p:cNvSpPr>
            <a:spLocks noGrp="1"/>
          </p:cNvSpPr>
          <p:nvPr>
            <p:ph type="body" sz="quarter" idx="49"/>
          </p:nvPr>
        </p:nvSpPr>
        <p:spPr/>
        <p:txBody>
          <a:bodyPr/>
          <a:lstStyle/>
          <a:p>
            <a:r>
              <a:rPr lang="en-US" altLang="zh-CN" dirty="0"/>
              <a:t>Marketing</a:t>
            </a:r>
          </a:p>
          <a:p>
            <a:endParaRPr lang="zh-CN" altLang="en-US"/>
          </a:p>
        </p:txBody>
      </p:sp>
      <p:sp>
        <p:nvSpPr>
          <p:cNvPr id="38" name="Text Placeholder">
            <a:extLst>
              <a:ext uri="{FF2B5EF4-FFF2-40B4-BE49-F238E27FC236}">
                <a16:creationId xmlns:a16="http://schemas.microsoft.com/office/drawing/2014/main" id="{6BEF3457-28AE-41BA-B285-C77561919C1A}"/>
              </a:ext>
            </a:extLst>
          </p:cNvPr>
          <p:cNvSpPr>
            <a:spLocks noGrp="1"/>
          </p:cNvSpPr>
          <p:nvPr>
            <p:ph type="body" sz="quarter" idx="50"/>
          </p:nvPr>
        </p:nvSpPr>
        <p:spPr/>
        <p:txBody>
          <a:bodyPr/>
          <a:lstStyle/>
          <a:p>
            <a:r>
              <a:rPr lang="en-US" altLang="zh-CN" dirty="0"/>
              <a:t>Disseminate standardized </a:t>
            </a:r>
          </a:p>
          <a:p>
            <a:r>
              <a:rPr lang="en-US" altLang="zh-CN" dirty="0"/>
              <a:t>metrics</a:t>
            </a:r>
          </a:p>
          <a:p>
            <a:endParaRPr lang="zh-CN" altLang="en-US" dirty="0"/>
          </a:p>
        </p:txBody>
      </p:sp>
      <p:pic>
        <p:nvPicPr>
          <p:cNvPr id="12" name="Picture Placeholder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5" cstate="print">
            <a:extLst>
              <a:ext uri="{28A0092B-C50C-407E-A947-70E740481C1C}">
                <a14:useLocalDpi xmlns:a14="http://schemas.microsoft.com/office/drawing/2010/main"/>
              </a:ext>
            </a:extLst>
          </a:blip>
          <a:srcRect/>
          <a:stretch>
            <a:fillRect/>
          </a:stretch>
        </p:blipFill>
        <p:spPr/>
      </p:pic>
      <p:sp>
        <p:nvSpPr>
          <p:cNvPr id="39" name="Text Placeholder">
            <a:extLst>
              <a:ext uri="{FF2B5EF4-FFF2-40B4-BE49-F238E27FC236}">
                <a16:creationId xmlns:a16="http://schemas.microsoft.com/office/drawing/2014/main" id="{1B558BFC-AA9F-4991-A6BB-D56BEC07C16E}"/>
              </a:ext>
            </a:extLst>
          </p:cNvPr>
          <p:cNvSpPr>
            <a:spLocks noGrp="1"/>
          </p:cNvSpPr>
          <p:nvPr>
            <p:ph type="body" sz="quarter" idx="51"/>
          </p:nvPr>
        </p:nvSpPr>
        <p:spPr/>
        <p:txBody>
          <a:bodyPr/>
          <a:lstStyle/>
          <a:p>
            <a:r>
              <a:rPr lang="en-US" altLang="zh-CN" dirty="0"/>
              <a:t>Design</a:t>
            </a:r>
          </a:p>
          <a:p>
            <a:endParaRPr lang="zh-CN" altLang="en-US"/>
          </a:p>
        </p:txBody>
      </p:sp>
      <p:sp>
        <p:nvSpPr>
          <p:cNvPr id="40" name="Text Placeholder">
            <a:extLst>
              <a:ext uri="{FF2B5EF4-FFF2-40B4-BE49-F238E27FC236}">
                <a16:creationId xmlns:a16="http://schemas.microsoft.com/office/drawing/2014/main" id="{17095E6E-F279-4342-B53E-E53B820336B3}"/>
              </a:ext>
            </a:extLst>
          </p:cNvPr>
          <p:cNvSpPr>
            <a:spLocks noGrp="1"/>
          </p:cNvSpPr>
          <p:nvPr>
            <p:ph type="body" sz="quarter" idx="52"/>
          </p:nvPr>
        </p:nvSpPr>
        <p:spPr/>
        <p:txBody>
          <a:bodyPr/>
          <a:lstStyle/>
          <a:p>
            <a:r>
              <a:rPr lang="en-US" altLang="zh-CN" dirty="0"/>
              <a:t>Coordinate</a:t>
            </a:r>
          </a:p>
          <a:p>
            <a:r>
              <a:rPr lang="en-US" altLang="zh-CN" dirty="0"/>
              <a:t>e-business applications</a:t>
            </a:r>
          </a:p>
        </p:txBody>
      </p:sp>
      <p:pic>
        <p:nvPicPr>
          <p:cNvPr id="14" name="Picture Placeholder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6" cstate="print">
            <a:extLst>
              <a:ext uri="{28A0092B-C50C-407E-A947-70E740481C1C}">
                <a14:useLocalDpi xmlns:a14="http://schemas.microsoft.com/office/drawing/2010/main"/>
              </a:ext>
            </a:extLst>
          </a:blip>
          <a:srcRect/>
          <a:stretch>
            <a:fillRect/>
          </a:stretch>
        </p:blipFill>
        <p:spPr>
          <a:xfrm>
            <a:off x="7361472" y="2073439"/>
            <a:ext cx="1621032" cy="1841551"/>
          </a:xfrm>
        </p:spPr>
      </p:pic>
      <p:sp>
        <p:nvSpPr>
          <p:cNvPr id="41" name="Text Placeholder">
            <a:extLst>
              <a:ext uri="{FF2B5EF4-FFF2-40B4-BE49-F238E27FC236}">
                <a16:creationId xmlns:a16="http://schemas.microsoft.com/office/drawing/2014/main" id="{DBA8686B-D3EF-40DF-939C-F875885DD598}"/>
              </a:ext>
            </a:extLst>
          </p:cNvPr>
          <p:cNvSpPr>
            <a:spLocks noGrp="1"/>
          </p:cNvSpPr>
          <p:nvPr>
            <p:ph type="body" sz="quarter" idx="53"/>
          </p:nvPr>
        </p:nvSpPr>
        <p:spPr/>
        <p:txBody>
          <a:bodyPr/>
          <a:lstStyle/>
          <a:p>
            <a:r>
              <a:rPr lang="en-US" altLang="zh-CN" dirty="0"/>
              <a:t>Strategy</a:t>
            </a:r>
          </a:p>
          <a:p>
            <a:endParaRPr lang="zh-CN" altLang="en-US"/>
          </a:p>
        </p:txBody>
      </p:sp>
      <p:sp>
        <p:nvSpPr>
          <p:cNvPr id="42" name="Text Placeholder">
            <a:extLst>
              <a:ext uri="{FF2B5EF4-FFF2-40B4-BE49-F238E27FC236}">
                <a16:creationId xmlns:a16="http://schemas.microsoft.com/office/drawing/2014/main" id="{6BF979FF-A4F0-4625-889A-AB985F98B2D4}"/>
              </a:ext>
            </a:extLst>
          </p:cNvPr>
          <p:cNvSpPr>
            <a:spLocks noGrp="1"/>
          </p:cNvSpPr>
          <p:nvPr>
            <p:ph type="body" sz="quarter" idx="54"/>
          </p:nvPr>
        </p:nvSpPr>
        <p:spPr/>
        <p:txBody>
          <a:bodyPr/>
          <a:lstStyle/>
          <a:p>
            <a:pPr lvl="0"/>
            <a:r>
              <a:rPr lang="en-US" dirty="0"/>
              <a:t>Foster holistically superior methodologies</a:t>
            </a:r>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7" cstate="print">
            <a:extLst>
              <a:ext uri="{28A0092B-C50C-407E-A947-70E740481C1C}">
                <a14:useLocalDpi xmlns:a14="http://schemas.microsoft.com/office/drawing/2010/main"/>
              </a:ext>
            </a:extLst>
          </a:blip>
          <a:srcRect/>
          <a:stretch/>
        </p:blipFill>
        <p:spPr/>
      </p:pic>
      <p:sp>
        <p:nvSpPr>
          <p:cNvPr id="43" name="Text Placeholder">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Launch</a:t>
            </a:r>
          </a:p>
          <a:p>
            <a:endParaRPr lang="zh-CN" altLang="en-US"/>
          </a:p>
        </p:txBody>
      </p:sp>
      <p:sp>
        <p:nvSpPr>
          <p:cNvPr id="50" name="Text Placeholder">
            <a:extLst>
              <a:ext uri="{FF2B5EF4-FFF2-40B4-BE49-F238E27FC236}">
                <a16:creationId xmlns:a16="http://schemas.microsoft.com/office/drawing/2014/main" id="{4E9BE8F8-2FF1-43CB-B1AA-4F07E411D171}"/>
              </a:ext>
            </a:extLst>
          </p:cNvPr>
          <p:cNvSpPr>
            <a:spLocks noGrp="1"/>
          </p:cNvSpPr>
          <p:nvPr>
            <p:ph type="body" sz="quarter" idx="56"/>
          </p:nvPr>
        </p:nvSpPr>
        <p:spPr/>
        <p:txBody>
          <a:bodyPr/>
          <a:lstStyle/>
          <a:p>
            <a:r>
              <a:rPr lang="en-US" altLang="zh-CN" dirty="0"/>
              <a:t>Deploy strategic networks with compelling</a:t>
            </a:r>
          </a:p>
          <a:p>
            <a:r>
              <a:rPr lang="en-US" altLang="zh-CN" dirty="0"/>
              <a:t>e-business needs</a:t>
            </a:r>
          </a:p>
          <a:p>
            <a:endParaRPr lang="zh-CN" altLang="en-US" dirty="0"/>
          </a:p>
        </p:txBody>
      </p:sp>
      <p:sp>
        <p:nvSpPr>
          <p:cNvPr id="4" name="Footer Placeholder 3">
            <a:extLst>
              <a:ext uri="{FF2B5EF4-FFF2-40B4-BE49-F238E27FC236}">
                <a16:creationId xmlns:a16="http://schemas.microsoft.com/office/drawing/2014/main" id="{695DA9C9-8185-D0AB-3C76-BC1CABABA354}"/>
              </a:ext>
            </a:extLst>
          </p:cNvPr>
          <p:cNvSpPr>
            <a:spLocks noGrp="1"/>
          </p:cNvSpPr>
          <p:nvPr>
            <p:ph type="ftr" sz="quarter" idx="62"/>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14</a:t>
            </a:fld>
            <a:endParaRPr lang="en-US" altLang="zh-CN" dirty="0"/>
          </a:p>
        </p:txBody>
      </p:sp>
    </p:spTree>
    <p:extLst>
      <p:ext uri="{BB962C8B-B14F-4D97-AF65-F5344CB8AC3E}">
        <p14:creationId xmlns:p14="http://schemas.microsoft.com/office/powerpoint/2010/main" val="251714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Plan for product launch </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p:txBody>
          <a:bodyPr/>
          <a:lstStyle/>
          <a:p>
            <a:r>
              <a:rPr lang="en-US" dirty="0"/>
              <a:t>Planning</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p:txBody>
          <a:bodyPr/>
          <a:lstStyle/>
          <a:p>
            <a:pPr lvl="0"/>
            <a:r>
              <a:rPr lang="en-US" dirty="0"/>
              <a:t>Synergize scalable</a:t>
            </a:r>
          </a:p>
          <a:p>
            <a:pPr lvl="0"/>
            <a:r>
              <a:rPr lang="en-US" dirty="0"/>
              <a:t>e-commerce</a:t>
            </a: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p:txBody>
          <a:bodyPr/>
          <a:lstStyle/>
          <a:p>
            <a:r>
              <a:rPr lang="en-US" dirty="0"/>
              <a:t>Marketing</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p:txBody>
          <a:bodyPr/>
          <a:lstStyle/>
          <a:p>
            <a:r>
              <a:rPr lang="en-US" dirty="0"/>
              <a:t>Disseminate standardized metrics</a:t>
            </a:r>
          </a:p>
          <a:p>
            <a:endParaRPr lang="en-US"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p:txBody>
          <a:bodyPr/>
          <a:lstStyle/>
          <a:p>
            <a:r>
              <a:rPr lang="en-US" dirty="0"/>
              <a:t>Design</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p:txBody>
          <a:bodyPr/>
          <a:lstStyle/>
          <a:p>
            <a:pPr lvl="0"/>
            <a:r>
              <a:rPr lang="en-US" dirty="0"/>
              <a:t>Coordinate</a:t>
            </a:r>
          </a:p>
          <a:p>
            <a:pPr lvl="0"/>
            <a:r>
              <a:rPr lang="en-US" dirty="0"/>
              <a:t>e-business applications</a:t>
            </a:r>
          </a:p>
          <a:p>
            <a:endParaRPr lang="en-US" dirty="0"/>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p:txBody>
          <a:bodyPr/>
          <a:lstStyle/>
          <a:p>
            <a:r>
              <a:rPr lang="en-US" dirty="0"/>
              <a:t>Strategy</a:t>
            </a: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p:txBody>
          <a:bodyPr/>
          <a:lstStyle/>
          <a:p>
            <a:pPr lvl="0"/>
            <a:r>
              <a:rPr lang="en-US" dirty="0"/>
              <a:t>Foster holistically superior methodologies</a:t>
            </a:r>
          </a:p>
          <a:p>
            <a:endParaRPr lang="en-US" dirty="0"/>
          </a:p>
        </p:txBody>
      </p:sp>
      <p:sp>
        <p:nvSpPr>
          <p:cNvPr id="48" name="Text Placeholder 47">
            <a:extLst>
              <a:ext uri="{FF2B5EF4-FFF2-40B4-BE49-F238E27FC236}">
                <a16:creationId xmlns:a16="http://schemas.microsoft.com/office/drawing/2014/main" id="{9303DF4A-6DF5-9082-4ABE-2B0D5433359A}"/>
              </a:ext>
            </a:extLst>
          </p:cNvPr>
          <p:cNvSpPr>
            <a:spLocks noGrp="1"/>
          </p:cNvSpPr>
          <p:nvPr>
            <p:ph type="body" sz="quarter" idx="49"/>
          </p:nvPr>
        </p:nvSpPr>
        <p:spPr/>
        <p:txBody>
          <a:bodyPr/>
          <a:lstStyle/>
          <a:p>
            <a:r>
              <a:rPr lang="en-US" dirty="0"/>
              <a:t>Launch</a:t>
            </a:r>
          </a:p>
        </p:txBody>
      </p:sp>
      <p:sp>
        <p:nvSpPr>
          <p:cNvPr id="58" name="Text Placeholder 57">
            <a:extLst>
              <a:ext uri="{FF2B5EF4-FFF2-40B4-BE49-F238E27FC236}">
                <a16:creationId xmlns:a16="http://schemas.microsoft.com/office/drawing/2014/main" id="{0930742F-3693-100E-944F-A04AB5320145}"/>
              </a:ext>
            </a:extLst>
          </p:cNvPr>
          <p:cNvSpPr>
            <a:spLocks noGrp="1"/>
          </p:cNvSpPr>
          <p:nvPr>
            <p:ph type="body" sz="quarter" idx="53"/>
          </p:nvPr>
        </p:nvSpPr>
        <p:spPr/>
        <p:txBody>
          <a:bodyPr/>
          <a:lstStyle/>
          <a:p>
            <a:pPr lvl="0"/>
            <a:r>
              <a:rPr lang="en-US" dirty="0"/>
              <a:t>Deploy strategic networks with compelling</a:t>
            </a:r>
          </a:p>
          <a:p>
            <a:pPr lvl="0"/>
            <a:r>
              <a:rPr lang="en-US" dirty="0"/>
              <a:t>e-business needs</a:t>
            </a:r>
          </a:p>
          <a:p>
            <a:endParaRPr lang="en-US" dirty="0"/>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15</a:t>
            </a:fld>
            <a:endParaRPr lang="en-US" altLang="zh-CN" noProof="0" dirty="0"/>
          </a:p>
        </p:txBody>
      </p:sp>
    </p:spTree>
    <p:extLst>
      <p:ext uri="{BB962C8B-B14F-4D97-AF65-F5344CB8AC3E}">
        <p14:creationId xmlns:p14="http://schemas.microsoft.com/office/powerpoint/2010/main" val="262402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Timeline</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Sep 20XX</a:t>
            </a:r>
          </a:p>
        </p:txBody>
      </p:sp>
      <p:sp>
        <p:nvSpPr>
          <p:cNvPr id="16" name="Picture Placeholder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noProof="0" dirty="0"/>
              <a:t>Synergize scalable</a:t>
            </a:r>
          </a:p>
          <a:p>
            <a:r>
              <a:rPr lang="en-US" altLang="zh-CN" noProof="0" dirty="0"/>
              <a:t>e-commerce</a:t>
            </a:r>
          </a:p>
          <a:p>
            <a:endParaRPr lang="zh-CN" altLang="en-US"/>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Nov 20XX</a:t>
            </a:r>
          </a:p>
        </p:txBody>
      </p:sp>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noProof="0" dirty="0"/>
              <a:t>Disseminate standardized metrics</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Jan 20XX</a:t>
            </a:r>
          </a:p>
        </p:txBody>
      </p:sp>
      <p:sp>
        <p:nvSpPr>
          <p:cNvPr id="21" name="Picture Placeholder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r>
              <a:rPr lang="en-US" altLang="zh-CN" noProof="0" dirty="0"/>
              <a:t>Coordinate e-business applications</a:t>
            </a:r>
          </a:p>
          <a:p>
            <a:endParaRPr lang="zh-CN" altLang="en-US"/>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p:txBody>
          <a:bodyPr/>
          <a:lstStyle/>
          <a:p>
            <a:r>
              <a:rPr lang="en-US" dirty="0"/>
              <a:t>Mar 20XX</a:t>
            </a:r>
          </a:p>
        </p:txBody>
      </p:sp>
      <p:sp>
        <p:nvSpPr>
          <p:cNvPr id="23" name="Picture Placeholder 22">
            <a:extLst>
              <a:ext uri="{FF2B5EF4-FFF2-40B4-BE49-F238E27FC236}">
                <a16:creationId xmlns:a16="http://schemas.microsoft.com/office/drawing/2014/main" id="{4EF68FE0-ADE3-4AB5-AC04-6C029B601AB2}"/>
              </a:ext>
            </a:extLst>
          </p:cNvPr>
          <p:cNvSpPr>
            <a:spLocks noGrp="1"/>
          </p:cNvSpPr>
          <p:nvPr>
            <p:ph type="body" sz="quarter" idx="43"/>
          </p:nvPr>
        </p:nvSpPr>
        <p:spPr/>
        <p:txBody>
          <a:bodyPr/>
          <a:lstStyle/>
          <a:p>
            <a:r>
              <a:rPr lang="en-US" altLang="zh-CN" dirty="0"/>
              <a:t>Foster holistically superior methodologies</a:t>
            </a:r>
          </a:p>
          <a:p>
            <a:endParaRPr lang="zh-CN" altLang="en-US"/>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p:txBody>
          <a:bodyPr/>
          <a:lstStyle/>
          <a:p>
            <a:r>
              <a:rPr lang="en-US" dirty="0"/>
              <a:t>May 20XX</a:t>
            </a:r>
          </a:p>
        </p:txBody>
      </p:sp>
      <p:sp>
        <p:nvSpPr>
          <p:cNvPr id="25" name="Picture Placeholder 24">
            <a:extLst>
              <a:ext uri="{FF2B5EF4-FFF2-40B4-BE49-F238E27FC236}">
                <a16:creationId xmlns:a16="http://schemas.microsoft.com/office/drawing/2014/main" id="{5140B95D-A59E-4E6C-BF07-5DD5E0E818A0}"/>
              </a:ext>
            </a:extLst>
          </p:cNvPr>
          <p:cNvSpPr>
            <a:spLocks noGrp="1"/>
          </p:cNvSpPr>
          <p:nvPr>
            <p:ph type="body" sz="quarter" idx="45"/>
          </p:nvPr>
        </p:nvSpPr>
        <p:spPr/>
        <p:txBody>
          <a:bodyPr/>
          <a:lstStyle/>
          <a:p>
            <a:r>
              <a:rPr lang="en-US" altLang="zh-CN" dirty="0"/>
              <a:t>Deploy strategy networks with compelling e-business needs</a:t>
            </a:r>
          </a:p>
          <a:p>
            <a:endParaRPr lang="zh-CN" altLang="en-US"/>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6"/>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16</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US" dirty="0"/>
              <a:t>Areas of focus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p:txBody>
          <a:bodyPr/>
          <a:lstStyle/>
          <a:p>
            <a:r>
              <a:rPr lang="en-US" dirty="0"/>
              <a:t>B2B market scenarios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p:txBody>
          <a:bodyPr/>
          <a:lstStyle/>
          <a:p>
            <a:r>
              <a:rPr lang="en-US" dirty="0"/>
              <a:t>Develop winning strategies to keep ahead of the competition </a:t>
            </a:r>
          </a:p>
          <a:p>
            <a:endParaRPr lang="en-US" dirty="0"/>
          </a:p>
          <a:p>
            <a:r>
              <a:rPr lang="en-US" dirty="0"/>
              <a:t>Capitalize on low-hanging fruit to identify a ballpark value</a:t>
            </a:r>
          </a:p>
          <a:p>
            <a:endParaRPr lang="en-US" dirty="0"/>
          </a:p>
          <a:p>
            <a:r>
              <a:rPr lang="en-US" dirty="0"/>
              <a:t>Visualize customer directed convergence</a:t>
            </a:r>
          </a:p>
          <a:p>
            <a:endParaRPr lang="en-US" dirty="0"/>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11506" y="3625598"/>
            <a:ext cx="3012438" cy="587964"/>
          </a:xfrm>
        </p:spPr>
        <p:txBody>
          <a:bodyPr/>
          <a:lstStyle/>
          <a:p>
            <a:r>
              <a:rPr lang="en-US" dirty="0"/>
              <a:t>Cloud-based opportunities</a:t>
            </a:r>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p:txBody>
          <a:bodyPr/>
          <a:lstStyle/>
          <a:p>
            <a:r>
              <a:rPr lang="en-US" dirty="0"/>
              <a:t>Iterative approaches to corporate strategy</a:t>
            </a:r>
          </a:p>
          <a:p>
            <a:endParaRPr lang="en-US" dirty="0"/>
          </a:p>
          <a:p>
            <a:r>
              <a:rPr lang="en-US" dirty="0"/>
              <a:t>Establish a management framework from the inside</a:t>
            </a:r>
          </a:p>
          <a:p>
            <a:endParaRPr lang="en-US"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17</a:t>
            </a:fld>
            <a:endParaRPr lang="en-US" altLang="zh-CN" dirty="0"/>
          </a:p>
        </p:txBody>
      </p:sp>
    </p:spTree>
    <p:extLst>
      <p:ext uri="{BB962C8B-B14F-4D97-AF65-F5344CB8AC3E}">
        <p14:creationId xmlns:p14="http://schemas.microsoft.com/office/powerpoint/2010/main" val="418214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How we get there</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t>ROI</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US" dirty="0"/>
              <a:t>Niche markets</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p:txBody>
          <a:bodyPr/>
          <a:lstStyle/>
          <a:p>
            <a:r>
              <a:rPr lang="en-US" dirty="0"/>
              <a:t>Supply chains</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p:txBody>
          <a:bodyPr/>
          <a:lstStyle/>
          <a:p>
            <a:r>
              <a:rPr lang="en-US" dirty="0"/>
              <a:t>Cultivate one-to-one customer service with robust ideas</a:t>
            </a:r>
          </a:p>
          <a:p>
            <a:r>
              <a:rPr lang="en-US" dirty="0"/>
              <a:t>Maximize timely deliverables for real-time schemas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18</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altLang="zh-CN"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19</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EMPLOYEE DEMOGRAPHIC ANALYSIS USING EXCEL</a:t>
            </a:r>
            <a:r>
              <a:rPr lang="en-US" sz="1600" dirty="0"/>
              <a:t> </a:t>
            </a:r>
            <a:endParaRPr lang="en-US"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PROJECT TITLE</a:t>
            </a:r>
          </a:p>
          <a:p>
            <a:endParaRPr lang="en-US" dirty="0"/>
          </a:p>
        </p:txBody>
      </p:sp>
      <p:pic>
        <p:nvPicPr>
          <p:cNvPr id="5" name="Picture Placeholder 4">
            <a:extLst>
              <a:ext uri="{FF2B5EF4-FFF2-40B4-BE49-F238E27FC236}">
                <a16:creationId xmlns:a16="http://schemas.microsoft.com/office/drawing/2014/main" id="{7CBEB088-AECA-3C63-BBEE-F90231C3446B}"/>
              </a:ext>
            </a:extLst>
          </p:cNvPr>
          <p:cNvPicPr>
            <a:picLocks noGrp="1" noChangeAspect="1"/>
          </p:cNvPicPr>
          <p:nvPr>
            <p:ph type="pic" sz="quarter" idx="47"/>
          </p:nvPr>
        </p:nvPicPr>
        <p:blipFill>
          <a:blip r:embed="rId3"/>
          <a:srcRect l="20898" r="20898"/>
          <a:stretch>
            <a:fillRect/>
          </a:stretch>
        </p:blipFill>
        <p:spPr/>
      </p:pic>
    </p:spTree>
    <p:extLst>
      <p:ext uri="{BB962C8B-B14F-4D97-AF65-F5344CB8AC3E}">
        <p14:creationId xmlns:p14="http://schemas.microsoft.com/office/powerpoint/2010/main" val="247807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Mirjam Nilsson</a:t>
            </a:r>
          </a:p>
          <a:p>
            <a:pPr lvl="0"/>
            <a:r>
              <a:rPr lang="en-US" dirty="0"/>
              <a:t>mirjam@contoso.com</a:t>
            </a:r>
          </a:p>
          <a:p>
            <a:pPr lvl="0"/>
            <a:r>
              <a:rPr lang="en-US" dirty="0"/>
              <a:t>www.contoso.com</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Problem Statement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2. Project overview</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5. Dataset Description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6. Modelling Approach</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8. 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3</a:t>
            </a:fld>
            <a:endParaRPr lang="en-US" altLang="zh-CN" dirty="0"/>
          </a:p>
        </p:txBody>
      </p:sp>
      <p:sp>
        <p:nvSpPr>
          <p:cNvPr id="2" name="Text Placeholder 8">
            <a:extLst>
              <a:ext uri="{FF2B5EF4-FFF2-40B4-BE49-F238E27FC236}">
                <a16:creationId xmlns:a16="http://schemas.microsoft.com/office/drawing/2014/main" id="{D5342F91-75A6-E1E6-8E4E-17FD8EFE3F26}"/>
              </a:ext>
            </a:extLst>
          </p:cNvPr>
          <p:cNvSpPr txBox="1">
            <a:spLocks/>
          </p:cNvSpPr>
          <p:nvPr/>
        </p:nvSpPr>
        <p:spPr>
          <a:xfrm>
            <a:off x="10370334" y="1074716"/>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End users</a:t>
            </a:r>
          </a:p>
        </p:txBody>
      </p:sp>
      <p:sp>
        <p:nvSpPr>
          <p:cNvPr id="3" name="Text Placeholder 8">
            <a:extLst>
              <a:ext uri="{FF2B5EF4-FFF2-40B4-BE49-F238E27FC236}">
                <a16:creationId xmlns:a16="http://schemas.microsoft.com/office/drawing/2014/main" id="{11B51046-56CA-6A27-0E30-EA67E8126F4E}"/>
              </a:ext>
            </a:extLst>
          </p:cNvPr>
          <p:cNvSpPr txBox="1">
            <a:spLocks/>
          </p:cNvSpPr>
          <p:nvPr/>
        </p:nvSpPr>
        <p:spPr>
          <a:xfrm>
            <a:off x="5244051" y="2826795"/>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Our solution and Proposition</a:t>
            </a:r>
          </a:p>
        </p:txBody>
      </p:sp>
      <p:sp>
        <p:nvSpPr>
          <p:cNvPr id="4" name="Text Placeholder 21">
            <a:extLst>
              <a:ext uri="{FF2B5EF4-FFF2-40B4-BE49-F238E27FC236}">
                <a16:creationId xmlns:a16="http://schemas.microsoft.com/office/drawing/2014/main" id="{4A814212-397C-003C-9933-128E3B14D382}"/>
              </a:ext>
            </a:extLst>
          </p:cNvPr>
          <p:cNvSpPr txBox="1">
            <a:spLocks/>
          </p:cNvSpPr>
          <p:nvPr/>
        </p:nvSpPr>
        <p:spPr>
          <a:xfrm>
            <a:off x="6366168" y="4577350"/>
            <a:ext cx="1913128" cy="110712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7. Results and discussion</a:t>
            </a:r>
          </a:p>
        </p:txBody>
      </p:sp>
    </p:spTree>
    <p:extLst>
      <p:ext uri="{BB962C8B-B14F-4D97-AF65-F5344CB8AC3E}">
        <p14:creationId xmlns:p14="http://schemas.microsoft.com/office/powerpoint/2010/main" val="27755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dirty="0"/>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The project involves conducting an employee demographic analysis using Excel, focusing on age categories, gender, ethnicity, and department data. This analysis aims to identify diversity trends, demographic distributions, and workforce distribution within the organization. The results will provide valuable insights to guide diversity and inclusion strategies, as well as enhance workforce planning and decision-making.</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pic>
        <p:nvPicPr>
          <p:cNvPr id="9" name="Picture Placeholder 8">
            <a:extLst>
              <a:ext uri="{FF2B5EF4-FFF2-40B4-BE49-F238E27FC236}">
                <a16:creationId xmlns:a16="http://schemas.microsoft.com/office/drawing/2014/main" id="{C7394C5D-5B22-D8F6-6825-00ADA84B3320}"/>
              </a:ext>
            </a:extLst>
          </p:cNvPr>
          <p:cNvPicPr>
            <a:picLocks noGrp="1" noChangeAspect="1"/>
          </p:cNvPicPr>
          <p:nvPr>
            <p:ph type="pic" sz="quarter" idx="51"/>
          </p:nvPr>
        </p:nvPicPr>
        <p:blipFill>
          <a:blip r:embed="rId3"/>
          <a:srcRect l="18649" r="18649"/>
          <a:stretch>
            <a:fillRect/>
          </a:stretch>
        </p:blipFill>
        <p:spPr/>
      </p:pic>
      <p:grpSp>
        <p:nvGrpSpPr>
          <p:cNvPr id="2" name="object 2">
            <a:extLst>
              <a:ext uri="{FF2B5EF4-FFF2-40B4-BE49-F238E27FC236}">
                <a16:creationId xmlns:a16="http://schemas.microsoft.com/office/drawing/2014/main" id="{9AFA6A7F-B9CD-BAD0-CDB5-F29D68C1C129}"/>
              </a:ext>
            </a:extLst>
          </p:cNvPr>
          <p:cNvGrpSpPr/>
          <p:nvPr/>
        </p:nvGrpSpPr>
        <p:grpSpPr>
          <a:xfrm>
            <a:off x="3068155" y="1381744"/>
            <a:ext cx="1796663" cy="2040711"/>
            <a:chOff x="7991475" y="2933700"/>
            <a:chExt cx="2762250" cy="3257550"/>
          </a:xfrm>
        </p:grpSpPr>
        <p:sp>
          <p:nvSpPr>
            <p:cNvPr id="3" name="object 3">
              <a:extLst>
                <a:ext uri="{FF2B5EF4-FFF2-40B4-BE49-F238E27FC236}">
                  <a16:creationId xmlns:a16="http://schemas.microsoft.com/office/drawing/2014/main" id="{6131E323-B021-6D9F-3FCF-EA80C6487B3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object 4">
              <a:extLst>
                <a:ext uri="{FF2B5EF4-FFF2-40B4-BE49-F238E27FC236}">
                  <a16:creationId xmlns:a16="http://schemas.microsoft.com/office/drawing/2014/main" id="{11B6FD7A-1A4F-57FC-4F35-FD005374A632}"/>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0" name="object 5">
              <a:extLst>
                <a:ext uri="{FF2B5EF4-FFF2-40B4-BE49-F238E27FC236}">
                  <a16:creationId xmlns:a16="http://schemas.microsoft.com/office/drawing/2014/main" id="{E09D4E5A-DA0F-FD0C-3858-7C689A6E2CAD}"/>
                </a:ext>
              </a:extLst>
            </p:cNvPr>
            <p:cNvPicPr/>
            <p:nvPr/>
          </p:nvPicPr>
          <p:blipFill>
            <a:blip r:embed="rId4"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dirty="0"/>
              <a:t>PROJECT OVERVEIW</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sz="1600" dirty="0"/>
              <a:t>This project focuses on analyzing employee demographics using Excel to explore diversity within an organization. Key demographics such as age categories, gender, ethnicity, and department are examined to uncover trends and patterns. The analysis will help identify areas where diversity can be strengthened and provide insights for strategic HR planning. The findings aim to support initiatives that promote a more inclusive and equitable workplace environment.</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5</a:t>
            </a:fld>
            <a:endParaRPr lang="en-US" altLang="zh-CN" dirty="0"/>
          </a:p>
        </p:txBody>
      </p:sp>
      <p:pic>
        <p:nvPicPr>
          <p:cNvPr id="9" name="Picture Placeholder 8">
            <a:extLst>
              <a:ext uri="{FF2B5EF4-FFF2-40B4-BE49-F238E27FC236}">
                <a16:creationId xmlns:a16="http://schemas.microsoft.com/office/drawing/2014/main" id="{C7394C5D-5B22-D8F6-6825-00ADA84B3320}"/>
              </a:ext>
            </a:extLst>
          </p:cNvPr>
          <p:cNvPicPr>
            <a:picLocks noGrp="1" noChangeAspect="1"/>
          </p:cNvPicPr>
          <p:nvPr>
            <p:ph type="pic" sz="quarter" idx="51"/>
          </p:nvPr>
        </p:nvPicPr>
        <p:blipFill>
          <a:blip r:embed="rId3"/>
          <a:srcRect l="18649" r="18649"/>
          <a:stretch>
            <a:fillRect/>
          </a:stretch>
        </p:blipFill>
        <p:spPr/>
      </p:pic>
    </p:spTree>
    <p:extLst>
      <p:ext uri="{BB962C8B-B14F-4D97-AF65-F5344CB8AC3E}">
        <p14:creationId xmlns:p14="http://schemas.microsoft.com/office/powerpoint/2010/main" val="177956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1"/>
            <a:ext cx="10515600" cy="1690688"/>
          </a:xfrm>
        </p:spPr>
        <p:txBody>
          <a:bodyPr/>
          <a:lstStyle/>
          <a:p>
            <a:r>
              <a:rPr lang="en-US" dirty="0"/>
              <a:t>WHO ARE THE END USERS</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3069232" y="3767529"/>
            <a:ext cx="1973178" cy="506399"/>
          </a:xfrm>
        </p:spPr>
        <p:txBody>
          <a:bodyPr/>
          <a:lstStyle/>
          <a:p>
            <a:r>
              <a:rPr lang="en-US" dirty="0"/>
              <a:t>DEPARTMENT MANAGER</a:t>
            </a:r>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6</a:t>
            </a:fld>
            <a:endParaRPr lang="en-US" altLang="zh-CN" dirty="0"/>
          </a:p>
        </p:txBody>
      </p:sp>
      <p:pic>
        <p:nvPicPr>
          <p:cNvPr id="17" name="Picture Placeholder 16">
            <a:extLst>
              <a:ext uri="{FF2B5EF4-FFF2-40B4-BE49-F238E27FC236}">
                <a16:creationId xmlns:a16="http://schemas.microsoft.com/office/drawing/2014/main" id="{ED2EC4A0-ECBB-4048-A5F3-4CB312815DE3}"/>
              </a:ext>
            </a:extLst>
          </p:cNvPr>
          <p:cNvPicPr>
            <a:picLocks noGrp="1" noChangeAspect="1"/>
          </p:cNvPicPr>
          <p:nvPr>
            <p:ph type="pic" sz="quarter" idx="48"/>
          </p:nvPr>
        </p:nvPicPr>
        <p:blipFill>
          <a:blip r:embed="rId3"/>
          <a:srcRect t="5630" b="5630"/>
          <a:stretch>
            <a:fillRect/>
          </a:stretch>
        </p:blipFill>
        <p:spPr>
          <a:xfrm>
            <a:off x="41965" y="2573153"/>
            <a:ext cx="2368061" cy="2102177"/>
          </a:xfrm>
        </p:spPr>
      </p:pic>
      <p:pic>
        <p:nvPicPr>
          <p:cNvPr id="32" name="Picture Placeholder 31">
            <a:extLst>
              <a:ext uri="{FF2B5EF4-FFF2-40B4-BE49-F238E27FC236}">
                <a16:creationId xmlns:a16="http://schemas.microsoft.com/office/drawing/2014/main" id="{38F2F86F-5811-3CAA-1B75-D0D4D3890AB8}"/>
              </a:ext>
            </a:extLst>
          </p:cNvPr>
          <p:cNvPicPr>
            <a:picLocks noGrp="1" noChangeAspect="1"/>
          </p:cNvPicPr>
          <p:nvPr>
            <p:ph type="pic" sz="quarter" idx="50"/>
          </p:nvPr>
        </p:nvPicPr>
        <p:blipFill>
          <a:blip r:embed="rId4"/>
          <a:srcRect t="5600" b="5600"/>
          <a:stretch>
            <a:fillRect/>
          </a:stretch>
        </p:blipFill>
        <p:spPr>
          <a:xfrm>
            <a:off x="9457357" y="1526959"/>
            <a:ext cx="2366963" cy="2101850"/>
          </a:xfrm>
        </p:spPr>
      </p:pic>
      <p:pic>
        <p:nvPicPr>
          <p:cNvPr id="20" name="Picture Placeholder 18">
            <a:extLst>
              <a:ext uri="{FF2B5EF4-FFF2-40B4-BE49-F238E27FC236}">
                <a16:creationId xmlns:a16="http://schemas.microsoft.com/office/drawing/2014/main" id="{DB1E72A5-3634-6036-C13C-C783F22DF643}"/>
              </a:ext>
            </a:extLst>
          </p:cNvPr>
          <p:cNvPicPr>
            <a:picLocks noChangeAspect="1"/>
          </p:cNvPicPr>
          <p:nvPr/>
        </p:nvPicPr>
        <p:blipFill>
          <a:blip r:embed="rId5"/>
          <a:srcRect t="5600" b="5600"/>
          <a:stretch>
            <a:fillRect/>
          </a:stretch>
        </p:blipFill>
        <p:spPr>
          <a:xfrm>
            <a:off x="3069232" y="1507774"/>
            <a:ext cx="2368061" cy="2102177"/>
          </a:xfrm>
          <a:prstGeom prst="hexagon">
            <a:avLst>
              <a:gd name="adj" fmla="val 28349"/>
              <a:gd name="vf" fmla="val 115470"/>
            </a:avLst>
          </a:prstGeom>
          <a:ln>
            <a:noFill/>
          </a:ln>
        </p:spPr>
      </p:pic>
      <p:sp>
        <p:nvSpPr>
          <p:cNvPr id="21" name="Text Placeholder 8">
            <a:extLst>
              <a:ext uri="{FF2B5EF4-FFF2-40B4-BE49-F238E27FC236}">
                <a16:creationId xmlns:a16="http://schemas.microsoft.com/office/drawing/2014/main" id="{08EB6C5F-A5CD-4C22-9D5C-65D772836B3F}"/>
              </a:ext>
            </a:extLst>
          </p:cNvPr>
          <p:cNvSpPr txBox="1">
            <a:spLocks/>
          </p:cNvSpPr>
          <p:nvPr/>
        </p:nvSpPr>
        <p:spPr>
          <a:xfrm>
            <a:off x="2539466" y="3969458"/>
            <a:ext cx="2212366" cy="55827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ext Placeholder 3">
            <a:extLst>
              <a:ext uri="{FF2B5EF4-FFF2-40B4-BE49-F238E27FC236}">
                <a16:creationId xmlns:a16="http://schemas.microsoft.com/office/drawing/2014/main" id="{117E0462-84E6-583C-4A04-22185F791A1E}"/>
              </a:ext>
            </a:extLst>
          </p:cNvPr>
          <p:cNvSpPr txBox="1">
            <a:spLocks/>
          </p:cNvSpPr>
          <p:nvPr/>
        </p:nvSpPr>
        <p:spPr>
          <a:xfrm>
            <a:off x="6371110" y="4916689"/>
            <a:ext cx="2098039"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 Placeholder 3">
            <a:extLst>
              <a:ext uri="{FF2B5EF4-FFF2-40B4-BE49-F238E27FC236}">
                <a16:creationId xmlns:a16="http://schemas.microsoft.com/office/drawing/2014/main" id="{FC57AE77-FD9D-5FF3-2156-8F2823D9335C}"/>
              </a:ext>
            </a:extLst>
          </p:cNvPr>
          <p:cNvSpPr txBox="1">
            <a:spLocks/>
          </p:cNvSpPr>
          <p:nvPr/>
        </p:nvSpPr>
        <p:spPr>
          <a:xfrm>
            <a:off x="9096933" y="365125"/>
            <a:ext cx="2098039"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28" name="Picture Placeholder 27">
            <a:extLst>
              <a:ext uri="{FF2B5EF4-FFF2-40B4-BE49-F238E27FC236}">
                <a16:creationId xmlns:a16="http://schemas.microsoft.com/office/drawing/2014/main" id="{F87FFFFF-B2F6-B192-1DC6-5DA63E8770EB}"/>
              </a:ext>
            </a:extLst>
          </p:cNvPr>
          <p:cNvPicPr>
            <a:picLocks noGrp="1" noChangeAspect="1"/>
          </p:cNvPicPr>
          <p:nvPr>
            <p:ph type="pic" sz="quarter" idx="49"/>
          </p:nvPr>
        </p:nvPicPr>
        <p:blipFill>
          <a:blip r:embed="rId6"/>
          <a:srcRect t="5600" b="5600"/>
          <a:stretch>
            <a:fillRect/>
          </a:stretch>
        </p:blipFill>
        <p:spPr>
          <a:xfrm>
            <a:off x="5931865" y="2573480"/>
            <a:ext cx="2366962" cy="2101850"/>
          </a:xfrm>
        </p:spPr>
      </p:pic>
      <p:sp>
        <p:nvSpPr>
          <p:cNvPr id="35" name="Text Placeholder 2">
            <a:extLst>
              <a:ext uri="{FF2B5EF4-FFF2-40B4-BE49-F238E27FC236}">
                <a16:creationId xmlns:a16="http://schemas.microsoft.com/office/drawing/2014/main" id="{804C30BA-CB3F-C63A-A0CF-8EBAE3EA8A09}"/>
              </a:ext>
            </a:extLst>
          </p:cNvPr>
          <p:cNvSpPr txBox="1">
            <a:spLocks/>
          </p:cNvSpPr>
          <p:nvPr/>
        </p:nvSpPr>
        <p:spPr>
          <a:xfrm>
            <a:off x="566287" y="4916689"/>
            <a:ext cx="1973178"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HR MANAGER</a:t>
            </a:r>
          </a:p>
        </p:txBody>
      </p:sp>
      <p:sp>
        <p:nvSpPr>
          <p:cNvPr id="36" name="Text Placeholder 2">
            <a:extLst>
              <a:ext uri="{FF2B5EF4-FFF2-40B4-BE49-F238E27FC236}">
                <a16:creationId xmlns:a16="http://schemas.microsoft.com/office/drawing/2014/main" id="{C9A9A4A3-A585-73CC-7859-B6B1B6F5B33A}"/>
              </a:ext>
            </a:extLst>
          </p:cNvPr>
          <p:cNvSpPr txBox="1">
            <a:spLocks/>
          </p:cNvSpPr>
          <p:nvPr/>
        </p:nvSpPr>
        <p:spPr>
          <a:xfrm>
            <a:off x="5931865" y="4675330"/>
            <a:ext cx="1973178" cy="55827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ANALYST</a:t>
            </a:r>
          </a:p>
        </p:txBody>
      </p:sp>
      <p:sp>
        <p:nvSpPr>
          <p:cNvPr id="37" name="Text Placeholder 2">
            <a:extLst>
              <a:ext uri="{FF2B5EF4-FFF2-40B4-BE49-F238E27FC236}">
                <a16:creationId xmlns:a16="http://schemas.microsoft.com/office/drawing/2014/main" id="{496DE438-AB78-F219-BE2C-7DB9DCD24BFC}"/>
              </a:ext>
            </a:extLst>
          </p:cNvPr>
          <p:cNvSpPr txBox="1">
            <a:spLocks/>
          </p:cNvSpPr>
          <p:nvPr/>
        </p:nvSpPr>
        <p:spPr>
          <a:xfrm>
            <a:off x="9573705" y="3818398"/>
            <a:ext cx="1973178"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EXECUTIVES</a:t>
            </a:r>
          </a:p>
        </p:txBody>
      </p:sp>
    </p:spTree>
    <p:extLst>
      <p:ext uri="{BB962C8B-B14F-4D97-AF65-F5344CB8AC3E}">
        <p14:creationId xmlns:p14="http://schemas.microsoft.com/office/powerpoint/2010/main" val="210788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OUR SOLUTION AND ITS PROPOSITION</a:t>
            </a:r>
          </a:p>
        </p:txBody>
      </p:sp>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624769395"/>
              </p:ext>
            </p:extLst>
          </p:nvPr>
        </p:nvGraphicFramePr>
        <p:xfrm>
          <a:off x="381000" y="1614488"/>
          <a:ext cx="11271762" cy="4087812"/>
        </p:xfrm>
        <a:graphic>
          <a:graphicData uri="http://schemas.openxmlformats.org/drawingml/2006/table">
            <a:tbl>
              <a:tblPr firstRow="1" bandRow="1">
                <a:tableStyleId>{0505E3EF-67EA-436B-97B2-0124C06EBD24}</a:tableStyleId>
              </a:tblPr>
              <a:tblGrid>
                <a:gridCol w="1744133">
                  <a:extLst>
                    <a:ext uri="{9D8B030D-6E8A-4147-A177-3AD203B41FA5}">
                      <a16:colId xmlns:a16="http://schemas.microsoft.com/office/drawing/2014/main" val="1457000769"/>
                    </a:ext>
                  </a:extLst>
                </a:gridCol>
                <a:gridCol w="1710267">
                  <a:extLst>
                    <a:ext uri="{9D8B030D-6E8A-4147-A177-3AD203B41FA5}">
                      <a16:colId xmlns:a16="http://schemas.microsoft.com/office/drawing/2014/main" val="1939741220"/>
                    </a:ext>
                  </a:extLst>
                </a:gridCol>
                <a:gridCol w="1831120">
                  <a:extLst>
                    <a:ext uri="{9D8B030D-6E8A-4147-A177-3AD203B41FA5}">
                      <a16:colId xmlns:a16="http://schemas.microsoft.com/office/drawing/2014/main" val="1728182267"/>
                    </a:ext>
                  </a:extLst>
                </a:gridCol>
                <a:gridCol w="1995414">
                  <a:extLst>
                    <a:ext uri="{9D8B030D-6E8A-4147-A177-3AD203B41FA5}">
                      <a16:colId xmlns:a16="http://schemas.microsoft.com/office/drawing/2014/main" val="2001491648"/>
                    </a:ext>
                  </a:extLst>
                </a:gridCol>
                <a:gridCol w="1995414">
                  <a:extLst>
                    <a:ext uri="{9D8B030D-6E8A-4147-A177-3AD203B41FA5}">
                      <a16:colId xmlns:a16="http://schemas.microsoft.com/office/drawing/2014/main" val="3091143212"/>
                    </a:ext>
                  </a:extLst>
                </a:gridCol>
                <a:gridCol w="1995414">
                  <a:extLst>
                    <a:ext uri="{9D8B030D-6E8A-4147-A177-3AD203B41FA5}">
                      <a16:colId xmlns:a16="http://schemas.microsoft.com/office/drawing/2014/main" val="440248734"/>
                    </a:ext>
                  </a:extLst>
                </a:gridCol>
              </a:tblGrid>
              <a:tr h="2043906">
                <a:tc>
                  <a:txBody>
                    <a:bodyPr/>
                    <a:lstStyle/>
                    <a:p>
                      <a:pPr algn="ctr"/>
                      <a:r>
                        <a:rPr lang="en-US" sz="1800" b="0" kern="1200" dirty="0">
                          <a:solidFill>
                            <a:schemeClr val="accent6"/>
                          </a:solidFill>
                        </a:rPr>
                        <a:t>CONDITIONAL FORMATTING</a:t>
                      </a:r>
                      <a:endParaRPr lang="en-US" sz="1800" b="0" kern="1200" dirty="0">
                        <a:solidFill>
                          <a:schemeClr val="accent6"/>
                        </a:solidFill>
                        <a:latin typeface="+mn-lt"/>
                        <a:ea typeface="+mn-ea"/>
                        <a:cs typeface="+mn-cs"/>
                      </a:endParaRPr>
                    </a:p>
                  </a:txBody>
                  <a:tcPr anchor="ctr"/>
                </a:tc>
                <a:tc>
                  <a:txBody>
                    <a:bodyPr/>
                    <a:lstStyle/>
                    <a:p>
                      <a:pPr algn="ctr"/>
                      <a:r>
                        <a:rPr lang="en-US" b="0" dirty="0">
                          <a:solidFill>
                            <a:schemeClr val="accent6"/>
                          </a:solidFill>
                        </a:rPr>
                        <a:t>FILTER</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FORMULA</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PIVOT TABLE</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SLICER</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GRAPH</a:t>
                      </a:r>
                      <a:endParaRPr lang="en-US" b="0" i="0" dirty="0">
                        <a:solidFill>
                          <a:schemeClr val="accent6"/>
                        </a:solidFill>
                        <a:latin typeface="+mn-lt"/>
                        <a:cs typeface="Posterama" panose="020B0504020200020000" pitchFamily="34" charset="0"/>
                      </a:endParaRPr>
                    </a:p>
                  </a:txBody>
                  <a:tcPr anchor="ctr"/>
                </a:tc>
                <a:extLst>
                  <a:ext uri="{0D108BD9-81ED-4DB2-BD59-A6C34878D82A}">
                    <a16:rowId xmlns:a16="http://schemas.microsoft.com/office/drawing/2014/main" val="704343578"/>
                  </a:ext>
                </a:extLst>
              </a:tr>
              <a:tr h="2043906">
                <a:tc>
                  <a:txBody>
                    <a:bodyPr/>
                    <a:lstStyle/>
                    <a:p>
                      <a:pPr algn="ctr"/>
                      <a:r>
                        <a:rPr lang="en-US" b="0" dirty="0">
                          <a:solidFill>
                            <a:schemeClr val="accent6"/>
                          </a:solidFill>
                        </a:rPr>
                        <a:t>Highlighting cells that are blanks or has no value</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Focusing on blank cells and removing them</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For identifying the level of performance from low to high</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Summarizing data and analyzing relationship and generating report</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Filtering data for enhancing user experience and highlight clear view of specific data</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For data visualization</a:t>
                      </a:r>
                      <a:endParaRPr lang="en-US" b="0" i="0" dirty="0">
                        <a:solidFill>
                          <a:schemeClr val="accent6"/>
                        </a:solidFill>
                        <a:latin typeface="Posterama" panose="020B0504020200020000" pitchFamily="34" charset="0"/>
                        <a:cs typeface="Posterama" panose="020B0504020200020000" pitchFamily="34" charset="0"/>
                      </a:endParaRPr>
                    </a:p>
                  </a:txBody>
                  <a:tcPr anchor="ctr"/>
                </a:tc>
                <a:extLst>
                  <a:ext uri="{0D108BD9-81ED-4DB2-BD59-A6C34878D82A}">
                    <a16:rowId xmlns:a16="http://schemas.microsoft.com/office/drawing/2014/main" val="322234691"/>
                  </a:ext>
                </a:extLst>
              </a:tr>
            </a:tbl>
          </a:graphicData>
        </a:graphic>
      </p:graphicFrame>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12460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dirty="0"/>
              <a:t>DATASET DESCRIPTION</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846667" y="1778000"/>
            <a:ext cx="9922025" cy="3605921"/>
          </a:xfrm>
        </p:spPr>
        <p:txBody>
          <a:bodyPr/>
          <a:lstStyle/>
          <a:p>
            <a:r>
              <a:rPr lang="en-US" dirty="0">
                <a:solidFill>
                  <a:schemeClr val="tx1"/>
                </a:solidFill>
              </a:rPr>
              <a:t>Dataset Name</a:t>
            </a:r>
            <a:r>
              <a:rPr lang="en-US" dirty="0">
                <a:solidFill>
                  <a:schemeClr val="tx2">
                    <a:lumMod val="75000"/>
                    <a:lumOff val="25000"/>
                  </a:schemeClr>
                </a:solidFill>
              </a:rPr>
              <a:t>: Employee Demographic </a:t>
            </a:r>
            <a:r>
              <a:rPr lang="en-US" dirty="0" err="1">
                <a:solidFill>
                  <a:schemeClr val="tx2">
                    <a:lumMod val="75000"/>
                    <a:lumOff val="25000"/>
                  </a:schemeClr>
                </a:solidFill>
              </a:rPr>
              <a:t>Analytsis</a:t>
            </a:r>
            <a:r>
              <a:rPr lang="en-US" dirty="0">
                <a:solidFill>
                  <a:schemeClr val="tx2">
                    <a:lumMod val="75000"/>
                    <a:lumOff val="25000"/>
                  </a:schemeClr>
                </a:solidFill>
              </a:rPr>
              <a:t> </a:t>
            </a:r>
          </a:p>
          <a:p>
            <a:r>
              <a:rPr lang="en-US" dirty="0" err="1">
                <a:solidFill>
                  <a:schemeClr val="bg2">
                    <a:lumMod val="10000"/>
                  </a:schemeClr>
                </a:solidFill>
              </a:rPr>
              <a:t>DataDescription</a:t>
            </a:r>
            <a:r>
              <a:rPr lang="en-US" dirty="0">
                <a:solidFill>
                  <a:schemeClr val="tx2">
                    <a:lumMod val="75000"/>
                    <a:lumOff val="25000"/>
                  </a:schemeClr>
                </a:solidFill>
              </a:rPr>
              <a:t>: Contains demographic data for employees, including age categories, gender, ethnicity, department, and count of employees. This data is used to analyze workforce diversity and identify trends for strategic HR planning.</a:t>
            </a:r>
          </a:p>
          <a:p>
            <a:r>
              <a:rPr lang="en-US" dirty="0">
                <a:solidFill>
                  <a:schemeClr val="tx1">
                    <a:lumMod val="95000"/>
                    <a:lumOff val="5000"/>
                  </a:schemeClr>
                </a:solidFill>
              </a:rPr>
              <a:t>Source:</a:t>
            </a:r>
            <a:r>
              <a:rPr lang="en-US" dirty="0"/>
              <a:t> </a:t>
            </a:r>
            <a:r>
              <a:rPr lang="en-US" dirty="0">
                <a:solidFill>
                  <a:schemeClr val="tx2">
                    <a:lumMod val="75000"/>
                    <a:lumOff val="25000"/>
                  </a:schemeClr>
                </a:solidFill>
              </a:rPr>
              <a:t>Kaggle.com</a:t>
            </a:r>
          </a:p>
          <a:p>
            <a:r>
              <a:rPr lang="en-US" dirty="0">
                <a:solidFill>
                  <a:schemeClr val="tx1">
                    <a:lumMod val="95000"/>
                    <a:lumOff val="5000"/>
                  </a:schemeClr>
                </a:solidFill>
              </a:rPr>
              <a:t>Variables/Columns</a:t>
            </a:r>
            <a:r>
              <a:rPr lang="en-US" dirty="0"/>
              <a:t>:</a:t>
            </a:r>
          </a:p>
          <a:p>
            <a:pPr lvl="1"/>
            <a:r>
              <a:rPr lang="en-US" sz="1100" dirty="0">
                <a:solidFill>
                  <a:schemeClr val="tx2">
                    <a:lumMod val="75000"/>
                    <a:lumOff val="25000"/>
                  </a:schemeClr>
                </a:solidFill>
              </a:rPr>
              <a:t>Gender: Male and Female</a:t>
            </a:r>
          </a:p>
          <a:p>
            <a:pPr lvl="1"/>
            <a:r>
              <a:rPr lang="en-US" sz="1100" dirty="0">
                <a:solidFill>
                  <a:schemeClr val="tx2">
                    <a:lumMod val="75000"/>
                    <a:lumOff val="25000"/>
                  </a:schemeClr>
                </a:solidFill>
              </a:rPr>
              <a:t> Department: Accounting, Engineering, Finance, Human Resource, II, Marketing, Sales</a:t>
            </a:r>
          </a:p>
          <a:p>
            <a:pPr lvl="1"/>
            <a:r>
              <a:rPr lang="en-US" sz="1100" dirty="0">
                <a:solidFill>
                  <a:schemeClr val="tx2">
                    <a:lumMod val="75000"/>
                    <a:lumOff val="25000"/>
                  </a:schemeClr>
                </a:solidFill>
              </a:rPr>
              <a:t> Age Category: Late 20s, Early 30s, Late 30s, Early 40s, Late 401, Early 50s, Late 50s, Early 60s</a:t>
            </a:r>
          </a:p>
          <a:p>
            <a:pPr lvl="1"/>
            <a:r>
              <a:rPr lang="en-US" sz="1100" dirty="0">
                <a:solidFill>
                  <a:schemeClr val="tx2">
                    <a:lumMod val="75000"/>
                    <a:lumOff val="25000"/>
                  </a:schemeClr>
                </a:solidFill>
              </a:rPr>
              <a:t>Ethnicity: Asian, Black, Caucasian, Latino</a:t>
            </a:r>
          </a:p>
          <a:p>
            <a:pPr lvl="1"/>
            <a:r>
              <a:rPr lang="en-US" sz="1100" dirty="0">
                <a:solidFill>
                  <a:schemeClr val="tx2">
                    <a:lumMod val="75000"/>
                    <a:lumOff val="25000"/>
                  </a:schemeClr>
                </a:solidFill>
              </a:rPr>
              <a:t>Names: For counts</a:t>
            </a:r>
          </a:p>
          <a:p>
            <a:r>
              <a:rPr lang="en-US" dirty="0">
                <a:solidFill>
                  <a:schemeClr val="tx1"/>
                </a:solidFill>
              </a:rPr>
              <a:t>Data Types</a:t>
            </a:r>
            <a:r>
              <a:rPr lang="en-US" dirty="0"/>
              <a:t>: </a:t>
            </a:r>
            <a:r>
              <a:rPr lang="en-US" dirty="0">
                <a:solidFill>
                  <a:schemeClr val="tx2">
                    <a:lumMod val="75000"/>
                    <a:lumOff val="25000"/>
                  </a:schemeClr>
                </a:solidFill>
              </a:rPr>
              <a:t>Numeric and Text</a:t>
            </a:r>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dirty="0"/>
              <a:t>DATASET </a:t>
            </a:r>
            <a:r>
              <a:rPr lang="en-US" sz="2400" dirty="0"/>
              <a:t>DESCRIPTION</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4599432" y="2101865"/>
            <a:ext cx="9727292" cy="3985667"/>
          </a:xfrm>
        </p:spPr>
        <p:txBody>
          <a:bodyPr/>
          <a:lstStyle/>
          <a:p>
            <a:r>
              <a:rPr lang="en-US" sz="2800" dirty="0">
                <a:solidFill>
                  <a:schemeClr val="tx1"/>
                </a:solidFill>
              </a:rPr>
              <a:t>Measurement:</a:t>
            </a:r>
          </a:p>
          <a:p>
            <a:r>
              <a:rPr lang="en-US" sz="2800" dirty="0">
                <a:solidFill>
                  <a:schemeClr val="tx1"/>
                </a:solidFill>
              </a:rPr>
              <a:t> Age category:</a:t>
            </a:r>
            <a:endParaRPr lang="en-US" sz="2000" dirty="0">
              <a:solidFill>
                <a:schemeClr val="tx1"/>
              </a:solidFill>
            </a:endParaRPr>
          </a:p>
          <a:p>
            <a:pPr lvl="1"/>
            <a:r>
              <a:rPr lang="en-US" sz="1500" dirty="0">
                <a:latin typeface="Abadi" panose="020B0604020104020204" pitchFamily="34" charset="0"/>
              </a:rPr>
              <a:t>25-29 years: Late 20s</a:t>
            </a:r>
          </a:p>
          <a:p>
            <a:pPr lvl="1"/>
            <a:r>
              <a:rPr lang="en-US" sz="1600" dirty="0">
                <a:latin typeface="Abadi" panose="020B0604020104020204" pitchFamily="34" charset="0"/>
              </a:rPr>
              <a:t>30-34 years: Early 30s</a:t>
            </a:r>
          </a:p>
          <a:p>
            <a:pPr lvl="1"/>
            <a:r>
              <a:rPr lang="en-US" sz="1600" dirty="0">
                <a:latin typeface="Abadi" panose="020B0604020104020204" pitchFamily="34" charset="0"/>
              </a:rPr>
              <a:t> 35-39 years: Late 30s</a:t>
            </a:r>
          </a:p>
          <a:p>
            <a:pPr lvl="1"/>
            <a:r>
              <a:rPr lang="en-US" sz="1600" dirty="0">
                <a:latin typeface="Abadi" panose="020B0604020104020204" pitchFamily="34" charset="0"/>
              </a:rPr>
              <a:t>40-44 years: Early 40s</a:t>
            </a:r>
          </a:p>
          <a:p>
            <a:pPr lvl="1"/>
            <a:r>
              <a:rPr lang="en-US" sz="1600" dirty="0">
                <a:latin typeface="Abadi" panose="020B0604020104020204" pitchFamily="34" charset="0"/>
              </a:rPr>
              <a:t>45-49 years: Late 40s</a:t>
            </a:r>
          </a:p>
          <a:p>
            <a:pPr lvl="1"/>
            <a:r>
              <a:rPr lang="en-US" sz="1600" dirty="0">
                <a:latin typeface="Abadi" panose="020B0604020104020204" pitchFamily="34" charset="0"/>
              </a:rPr>
              <a:t>50-54 years: Early 50s</a:t>
            </a:r>
          </a:p>
          <a:p>
            <a:pPr lvl="1"/>
            <a:r>
              <a:rPr lang="en-US" sz="1600" dirty="0">
                <a:latin typeface="Abadi" panose="020B0604020104020204" pitchFamily="34" charset="0"/>
              </a:rPr>
              <a:t>55-59 years: Late 50s</a:t>
            </a:r>
          </a:p>
          <a:p>
            <a:pPr lvl="1"/>
            <a:r>
              <a:rPr lang="en-US" sz="1600" dirty="0">
                <a:latin typeface="Abadi" panose="020B0604020104020204" pitchFamily="34" charset="0"/>
              </a:rPr>
              <a:t>60-65 years: Early 60s</a:t>
            </a:r>
          </a:p>
          <a:p>
            <a:pPr marL="457200" lvl="1" indent="0">
              <a:buNone/>
            </a:pPr>
            <a:r>
              <a:rPr lang="en-US" sz="1600" dirty="0">
                <a:latin typeface="Abadi" panose="020B0604020104020204" pitchFamily="34" charset="0"/>
              </a:rPr>
              <a:t>60sSize: 5 fields (Out of 13 fields)</a:t>
            </a:r>
          </a:p>
          <a:p>
            <a:pPr marL="457200" lvl="1" indent="0">
              <a:buNone/>
            </a:pPr>
            <a:endParaRPr lang="en-US" sz="1600" dirty="0">
              <a:latin typeface="Abadi" panose="020B0604020104020204" pitchFamily="34" charset="0"/>
            </a:endParaRPr>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9</a:t>
            </a:fld>
            <a:endParaRPr lang="en-US" altLang="zh-CN" noProof="0" dirty="0"/>
          </a:p>
        </p:txBody>
      </p:sp>
    </p:spTree>
    <p:extLst>
      <p:ext uri="{BB962C8B-B14F-4D97-AF65-F5344CB8AC3E}">
        <p14:creationId xmlns:p14="http://schemas.microsoft.com/office/powerpoint/2010/main" val="2867001940"/>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304</TotalTime>
  <Words>918</Words>
  <Application>Microsoft Office PowerPoint</Application>
  <PresentationFormat>Widescreen</PresentationFormat>
  <Paragraphs>202</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等线</vt:lpstr>
      <vt:lpstr>Abadi</vt:lpstr>
      <vt:lpstr>Aptos Display</vt:lpstr>
      <vt:lpstr>Arial</vt:lpstr>
      <vt:lpstr>Calibri</vt:lpstr>
      <vt:lpstr>Posterama</vt:lpstr>
      <vt:lpstr>Posterama Text Black</vt:lpstr>
      <vt:lpstr>Posterama Text SemiBold</vt:lpstr>
      <vt:lpstr>Wingdings</vt:lpstr>
      <vt:lpstr>Custom​​</vt:lpstr>
      <vt:lpstr>Employee Data Analysis Using Excel</vt:lpstr>
      <vt:lpstr>EMPLOYEE DEMOGRAPHIC ANALYSIS USING EXCEL </vt:lpstr>
      <vt:lpstr>Agenda</vt:lpstr>
      <vt:lpstr>PROBLEM STATEMENT</vt:lpstr>
      <vt:lpstr>PROJECT OVERVEIW</vt:lpstr>
      <vt:lpstr>WHO ARE THE END USERS</vt:lpstr>
      <vt:lpstr>OUR SOLUTION AND ITS PROPOSITION</vt:lpstr>
      <vt:lpstr>DATASET DESCRIPTION</vt:lpstr>
      <vt:lpstr>DATASET DESCRIPTION</vt:lpstr>
      <vt:lpstr>THE "WOW" IN OUR SOLUTION</vt:lpstr>
      <vt:lpstr>MODELLING AND APPROACH</vt:lpstr>
      <vt:lpstr>Quarterly performance</vt:lpstr>
      <vt:lpstr>Meet our extended team </vt:lpstr>
      <vt:lpstr>Plan for product launch</vt:lpstr>
      <vt:lpstr>Plan for product launch </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MONAL</dc:creator>
  <cp:lastModifiedBy>A Yasmeen</cp:lastModifiedBy>
  <cp:revision>3</cp:revision>
  <dcterms:created xsi:type="dcterms:W3CDTF">2024-08-28T07:05:22Z</dcterms:created>
  <dcterms:modified xsi:type="dcterms:W3CDTF">2024-09-12T06:54:57Z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