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60" r:id="rId5"/>
    <p:sldId id="261" r:id="rId6"/>
    <p:sldId id="262" r:id="rId7"/>
    <p:sldId id="263" r:id="rId8"/>
    <p:sldId id="266"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83" d="100"/>
          <a:sy n="83" d="100"/>
        </p:scale>
        <p:origin x="686"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C7FDDD9-BC58-4D59-992F-F58EE8303CDC}" type="datetimeFigureOut">
              <a:rPr lang="en-IN" smtClean="0"/>
              <a:t>08-06-2024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7E6F15-6456-4652-B17D-2AF9D6EDAF9A}" type="slidenum">
              <a:rPr lang="en-IN" smtClean="0"/>
              <a:t>‹#›</a:t>
            </a:fld>
            <a:endParaRPr lang="en-IN"/>
          </a:p>
        </p:txBody>
      </p:sp>
    </p:spTree>
    <p:extLst>
      <p:ext uri="{BB962C8B-B14F-4D97-AF65-F5344CB8AC3E}">
        <p14:creationId xmlns:p14="http://schemas.microsoft.com/office/powerpoint/2010/main" val="17027723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C7FDDD9-BC58-4D59-992F-F58EE8303CDC}" type="datetimeFigureOut">
              <a:rPr lang="en-IN" smtClean="0"/>
              <a:t>08-06-2024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77E6F15-6456-4652-B17D-2AF9D6EDAF9A}" type="slidenum">
              <a:rPr lang="en-IN" smtClean="0"/>
              <a:t>‹#›</a:t>
            </a:fld>
            <a:endParaRPr lang="en-IN"/>
          </a:p>
        </p:txBody>
      </p:sp>
    </p:spTree>
    <p:extLst>
      <p:ext uri="{BB962C8B-B14F-4D97-AF65-F5344CB8AC3E}">
        <p14:creationId xmlns:p14="http://schemas.microsoft.com/office/powerpoint/2010/main" val="28527723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C7FDDD9-BC58-4D59-992F-F58EE8303CDC}" type="datetimeFigureOut">
              <a:rPr lang="en-IN" smtClean="0"/>
              <a:t>08-06-2024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7E6F15-6456-4652-B17D-2AF9D6EDAF9A}" type="slidenum">
              <a:rPr lang="en-IN" smtClean="0"/>
              <a:t>‹#›</a:t>
            </a:fld>
            <a:endParaRPr lang="en-IN"/>
          </a:p>
        </p:txBody>
      </p:sp>
    </p:spTree>
    <p:extLst>
      <p:ext uri="{BB962C8B-B14F-4D97-AF65-F5344CB8AC3E}">
        <p14:creationId xmlns:p14="http://schemas.microsoft.com/office/powerpoint/2010/main" val="21387630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C7FDDD9-BC58-4D59-992F-F58EE8303CDC}" type="datetimeFigureOut">
              <a:rPr lang="en-IN" smtClean="0"/>
              <a:t>08-06-2024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7E6F15-6456-4652-B17D-2AF9D6EDAF9A}" type="slidenum">
              <a:rPr lang="en-IN" smtClean="0"/>
              <a:t>‹#›</a:t>
            </a:fld>
            <a:endParaRPr lang="en-IN"/>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851854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C7FDDD9-BC58-4D59-992F-F58EE8303CDC}" type="datetimeFigureOut">
              <a:rPr lang="en-IN" smtClean="0"/>
              <a:t>08-06-2024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7E6F15-6456-4652-B17D-2AF9D6EDAF9A}" type="slidenum">
              <a:rPr lang="en-IN" smtClean="0"/>
              <a:t>‹#›</a:t>
            </a:fld>
            <a:endParaRPr lang="en-IN"/>
          </a:p>
        </p:txBody>
      </p:sp>
    </p:spTree>
    <p:extLst>
      <p:ext uri="{BB962C8B-B14F-4D97-AF65-F5344CB8AC3E}">
        <p14:creationId xmlns:p14="http://schemas.microsoft.com/office/powerpoint/2010/main" val="42722712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C7FDDD9-BC58-4D59-992F-F58EE8303CDC}" type="datetimeFigureOut">
              <a:rPr lang="en-IN" smtClean="0"/>
              <a:t>08-06-2024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7E6F15-6456-4652-B17D-2AF9D6EDAF9A}" type="slidenum">
              <a:rPr lang="en-IN" smtClean="0"/>
              <a:t>‹#›</a:t>
            </a:fld>
            <a:endParaRPr lang="en-IN"/>
          </a:p>
        </p:txBody>
      </p:sp>
    </p:spTree>
    <p:extLst>
      <p:ext uri="{BB962C8B-B14F-4D97-AF65-F5344CB8AC3E}">
        <p14:creationId xmlns:p14="http://schemas.microsoft.com/office/powerpoint/2010/main" val="23417790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C7FDDD9-BC58-4D59-992F-F58EE8303CDC}" type="datetimeFigureOut">
              <a:rPr lang="en-IN" smtClean="0"/>
              <a:t>08-06-2024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7E6F15-6456-4652-B17D-2AF9D6EDAF9A}" type="slidenum">
              <a:rPr lang="en-IN" smtClean="0"/>
              <a:t>‹#›</a:t>
            </a:fld>
            <a:endParaRPr lang="en-IN"/>
          </a:p>
        </p:txBody>
      </p:sp>
    </p:spTree>
    <p:extLst>
      <p:ext uri="{BB962C8B-B14F-4D97-AF65-F5344CB8AC3E}">
        <p14:creationId xmlns:p14="http://schemas.microsoft.com/office/powerpoint/2010/main" val="21505486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C7FDDD9-BC58-4D59-992F-F58EE8303CDC}" type="datetimeFigureOut">
              <a:rPr lang="en-IN" smtClean="0"/>
              <a:t>08-06-2024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7E6F15-6456-4652-B17D-2AF9D6EDAF9A}" type="slidenum">
              <a:rPr lang="en-IN" smtClean="0"/>
              <a:t>‹#›</a:t>
            </a:fld>
            <a:endParaRPr lang="en-IN"/>
          </a:p>
        </p:txBody>
      </p:sp>
    </p:spTree>
    <p:extLst>
      <p:ext uri="{BB962C8B-B14F-4D97-AF65-F5344CB8AC3E}">
        <p14:creationId xmlns:p14="http://schemas.microsoft.com/office/powerpoint/2010/main" val="14636816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C7FDDD9-BC58-4D59-992F-F58EE8303CDC}" type="datetimeFigureOut">
              <a:rPr lang="en-IN" smtClean="0"/>
              <a:t>08-06-2024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7E6F15-6456-4652-B17D-2AF9D6EDAF9A}" type="slidenum">
              <a:rPr lang="en-IN" smtClean="0"/>
              <a:t>‹#›</a:t>
            </a:fld>
            <a:endParaRPr lang="en-IN"/>
          </a:p>
        </p:txBody>
      </p:sp>
    </p:spTree>
    <p:extLst>
      <p:ext uri="{BB962C8B-B14F-4D97-AF65-F5344CB8AC3E}">
        <p14:creationId xmlns:p14="http://schemas.microsoft.com/office/powerpoint/2010/main" val="38293462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C7FDDD9-BC58-4D59-992F-F58EE8303CDC}" type="datetimeFigureOut">
              <a:rPr lang="en-IN" smtClean="0"/>
              <a:t>08-06-2024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7E6F15-6456-4652-B17D-2AF9D6EDAF9A}" type="slidenum">
              <a:rPr lang="en-IN" smtClean="0"/>
              <a:t>‹#›</a:t>
            </a:fld>
            <a:endParaRPr lang="en-IN"/>
          </a:p>
        </p:txBody>
      </p:sp>
    </p:spTree>
    <p:extLst>
      <p:ext uri="{BB962C8B-B14F-4D97-AF65-F5344CB8AC3E}">
        <p14:creationId xmlns:p14="http://schemas.microsoft.com/office/powerpoint/2010/main" val="20799116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C7FDDD9-BC58-4D59-992F-F58EE8303CDC}" type="datetimeFigureOut">
              <a:rPr lang="en-IN" smtClean="0"/>
              <a:t>08-06-2024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7E6F15-6456-4652-B17D-2AF9D6EDAF9A}" type="slidenum">
              <a:rPr lang="en-IN" smtClean="0"/>
              <a:t>‹#›</a:t>
            </a:fld>
            <a:endParaRPr lang="en-IN"/>
          </a:p>
        </p:txBody>
      </p:sp>
    </p:spTree>
    <p:extLst>
      <p:ext uri="{BB962C8B-B14F-4D97-AF65-F5344CB8AC3E}">
        <p14:creationId xmlns:p14="http://schemas.microsoft.com/office/powerpoint/2010/main" val="42127366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C7FDDD9-BC58-4D59-992F-F58EE8303CDC}" type="datetimeFigureOut">
              <a:rPr lang="en-IN" smtClean="0"/>
              <a:t>08-06-2024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77E6F15-6456-4652-B17D-2AF9D6EDAF9A}" type="slidenum">
              <a:rPr lang="en-IN" smtClean="0"/>
              <a:t>‹#›</a:t>
            </a:fld>
            <a:endParaRPr lang="en-IN"/>
          </a:p>
        </p:txBody>
      </p:sp>
    </p:spTree>
    <p:extLst>
      <p:ext uri="{BB962C8B-B14F-4D97-AF65-F5344CB8AC3E}">
        <p14:creationId xmlns:p14="http://schemas.microsoft.com/office/powerpoint/2010/main" val="27145121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C7FDDD9-BC58-4D59-992F-F58EE8303CDC}" type="datetimeFigureOut">
              <a:rPr lang="en-IN" smtClean="0"/>
              <a:t>08-06-2024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77E6F15-6456-4652-B17D-2AF9D6EDAF9A}" type="slidenum">
              <a:rPr lang="en-IN" smtClean="0"/>
              <a:t>‹#›</a:t>
            </a:fld>
            <a:endParaRPr lang="en-IN"/>
          </a:p>
        </p:txBody>
      </p:sp>
    </p:spTree>
    <p:extLst>
      <p:ext uri="{BB962C8B-B14F-4D97-AF65-F5344CB8AC3E}">
        <p14:creationId xmlns:p14="http://schemas.microsoft.com/office/powerpoint/2010/main" val="1951145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0C7FDDD9-BC58-4D59-992F-F58EE8303CDC}" type="datetimeFigureOut">
              <a:rPr lang="en-IN" smtClean="0"/>
              <a:t>08-06-2024</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C77E6F15-6456-4652-B17D-2AF9D6EDAF9A}" type="slidenum">
              <a:rPr lang="en-IN" smtClean="0"/>
              <a:t>‹#›</a:t>
            </a:fld>
            <a:endParaRPr lang="en-IN"/>
          </a:p>
        </p:txBody>
      </p:sp>
    </p:spTree>
    <p:extLst>
      <p:ext uri="{BB962C8B-B14F-4D97-AF65-F5344CB8AC3E}">
        <p14:creationId xmlns:p14="http://schemas.microsoft.com/office/powerpoint/2010/main" val="19261171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0C7FDDD9-BC58-4D59-992F-F58EE8303CDC}" type="datetimeFigureOut">
              <a:rPr lang="en-IN" smtClean="0"/>
              <a:t>08-06-2024</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C77E6F15-6456-4652-B17D-2AF9D6EDAF9A}" type="slidenum">
              <a:rPr lang="en-IN" smtClean="0"/>
              <a:t>‹#›</a:t>
            </a:fld>
            <a:endParaRPr lang="en-IN"/>
          </a:p>
        </p:txBody>
      </p:sp>
    </p:spTree>
    <p:extLst>
      <p:ext uri="{BB962C8B-B14F-4D97-AF65-F5344CB8AC3E}">
        <p14:creationId xmlns:p14="http://schemas.microsoft.com/office/powerpoint/2010/main" val="42465105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0C7FDDD9-BC58-4D59-992F-F58EE8303CDC}" type="datetimeFigureOut">
              <a:rPr lang="en-IN" smtClean="0"/>
              <a:t>08-06-2024</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C77E6F15-6456-4652-B17D-2AF9D6EDAF9A}" type="slidenum">
              <a:rPr lang="en-IN" smtClean="0"/>
              <a:t>‹#›</a:t>
            </a:fld>
            <a:endParaRPr lang="en-IN"/>
          </a:p>
        </p:txBody>
      </p:sp>
    </p:spTree>
    <p:extLst>
      <p:ext uri="{BB962C8B-B14F-4D97-AF65-F5344CB8AC3E}">
        <p14:creationId xmlns:p14="http://schemas.microsoft.com/office/powerpoint/2010/main" val="30380593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C7FDDD9-BC58-4D59-992F-F58EE8303CDC}" type="datetimeFigureOut">
              <a:rPr lang="en-IN" smtClean="0"/>
              <a:t>08-06-2024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77E6F15-6456-4652-B17D-2AF9D6EDAF9A}" type="slidenum">
              <a:rPr lang="en-IN" smtClean="0"/>
              <a:t>‹#›</a:t>
            </a:fld>
            <a:endParaRPr lang="en-IN"/>
          </a:p>
        </p:txBody>
      </p:sp>
    </p:spTree>
    <p:extLst>
      <p:ext uri="{BB962C8B-B14F-4D97-AF65-F5344CB8AC3E}">
        <p14:creationId xmlns:p14="http://schemas.microsoft.com/office/powerpoint/2010/main" val="3793356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0C7FDDD9-BC58-4D59-992F-F58EE8303CDC}" type="datetimeFigureOut">
              <a:rPr lang="en-IN" smtClean="0"/>
              <a:t>08-06-2024</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C77E6F15-6456-4652-B17D-2AF9D6EDAF9A}" type="slidenum">
              <a:rPr lang="en-IN" smtClean="0"/>
              <a:t>‹#›</a:t>
            </a:fld>
            <a:endParaRPr lang="en-IN"/>
          </a:p>
        </p:txBody>
      </p:sp>
    </p:spTree>
    <p:extLst>
      <p:ext uri="{BB962C8B-B14F-4D97-AF65-F5344CB8AC3E}">
        <p14:creationId xmlns:p14="http://schemas.microsoft.com/office/powerpoint/2010/main" val="293546730"/>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hyperlink" Target="mailto:monalgajjar40769@gmail.com"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17264" y="2717320"/>
            <a:ext cx="8290970" cy="1130061"/>
          </a:xfrm>
        </p:spPr>
        <p:txBody>
          <a:bodyPr/>
          <a:lstStyle/>
          <a:p>
            <a:r>
              <a:rPr lang="en-US" dirty="0" smtClean="0">
                <a:solidFill>
                  <a:srgbClr val="FF0000"/>
                </a:solidFill>
              </a:rPr>
              <a:t>Python calculator</a:t>
            </a:r>
            <a:endParaRPr lang="en-IN" dirty="0">
              <a:solidFill>
                <a:srgbClr val="FF0000"/>
              </a:solidFill>
            </a:endParaRPr>
          </a:p>
        </p:txBody>
      </p:sp>
    </p:spTree>
    <p:extLst>
      <p:ext uri="{BB962C8B-B14F-4D97-AF65-F5344CB8AC3E}">
        <p14:creationId xmlns:p14="http://schemas.microsoft.com/office/powerpoint/2010/main" val="14424129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create python calculator in vs code </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96883" y="1612753"/>
            <a:ext cx="5727940" cy="4946287"/>
          </a:xfrm>
        </p:spPr>
      </p:pic>
    </p:spTree>
    <p:extLst>
      <p:ext uri="{BB962C8B-B14F-4D97-AF65-F5344CB8AC3E}">
        <p14:creationId xmlns:p14="http://schemas.microsoft.com/office/powerpoint/2010/main" val="30916514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1443" y="1492370"/>
            <a:ext cx="7359392" cy="828136"/>
          </a:xfrm>
        </p:spPr>
        <p:txBody>
          <a:bodyPr/>
          <a:lstStyle/>
          <a:p>
            <a:r>
              <a:rPr lang="en-US" dirty="0" smtClean="0">
                <a:solidFill>
                  <a:srgbClr val="FF0000"/>
                </a:solidFill>
              </a:rPr>
              <a:t>What is python calculator</a:t>
            </a:r>
            <a:endParaRPr lang="en-IN" dirty="0">
              <a:solidFill>
                <a:srgbClr val="FF0000"/>
              </a:solidFill>
            </a:endParaRPr>
          </a:p>
        </p:txBody>
      </p:sp>
      <p:sp>
        <p:nvSpPr>
          <p:cNvPr id="3" name="Content Placeholder 2"/>
          <p:cNvSpPr>
            <a:spLocks noGrp="1"/>
          </p:cNvSpPr>
          <p:nvPr>
            <p:ph idx="1"/>
          </p:nvPr>
        </p:nvSpPr>
        <p:spPr>
          <a:xfrm>
            <a:off x="2570672" y="2820838"/>
            <a:ext cx="7479181" cy="3427561"/>
          </a:xfrm>
        </p:spPr>
        <p:txBody>
          <a:bodyPr/>
          <a:lstStyle/>
          <a:p>
            <a:r>
              <a:rPr lang="en-US" dirty="0"/>
              <a:t>A Python calculator is a simple program written in Python that can perform basic arithmetic operations like addition, subtraction, multiplication, and division. It may also include more advanced functionalities such as handling scientific calculations, trigonometric functions, logarithms, and other mathematical operations. The calculator can be implemented in various ways, such as through a command-line interface (CLI), a graphical user interface (GUI), or even as a web application.</a:t>
            </a:r>
          </a:p>
          <a:p>
            <a:endParaRPr lang="en-IN" dirty="0"/>
          </a:p>
        </p:txBody>
      </p:sp>
    </p:spTree>
    <p:extLst>
      <p:ext uri="{BB962C8B-B14F-4D97-AF65-F5344CB8AC3E}">
        <p14:creationId xmlns:p14="http://schemas.microsoft.com/office/powerpoint/2010/main" val="6851121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61391"/>
            <a:ext cx="10515600" cy="829297"/>
          </a:xfrm>
        </p:spPr>
        <p:txBody>
          <a:bodyPr>
            <a:normAutofit/>
          </a:bodyPr>
          <a:lstStyle/>
          <a:p>
            <a:pPr lvl="0" eaLnBrk="0" fontAlgn="base" hangingPunct="0">
              <a:lnSpc>
                <a:spcPct val="100000"/>
              </a:lnSpc>
              <a:spcAft>
                <a:spcPct val="0"/>
              </a:spcAft>
            </a:pPr>
            <a:r>
              <a:rPr lang="en-US" altLang="en-US" b="1" dirty="0">
                <a:solidFill>
                  <a:srgbClr val="FF0000"/>
                </a:solidFill>
                <a:latin typeface="Arial" panose="020B0604020202020204" pitchFamily="34" charset="0"/>
              </a:rPr>
              <a:t>Features of a Basic Python </a:t>
            </a:r>
            <a:r>
              <a:rPr lang="en-US" altLang="en-US" b="1" dirty="0" smtClean="0">
                <a:solidFill>
                  <a:srgbClr val="FF0000"/>
                </a:solidFill>
                <a:latin typeface="Arial" panose="020B0604020202020204" pitchFamily="34" charset="0"/>
              </a:rPr>
              <a:t>Calculator</a:t>
            </a:r>
            <a:endParaRPr lang="en-US" altLang="en-US" sz="4000" b="1" dirty="0">
              <a:solidFill>
                <a:srgbClr val="FF0000"/>
              </a:solidFill>
              <a:latin typeface="Arial" panose="020B0604020202020204" pitchFamily="34" charset="0"/>
            </a:endParaRPr>
          </a:p>
        </p:txBody>
      </p:sp>
      <p:sp>
        <p:nvSpPr>
          <p:cNvPr id="4" name="Rectangle 1"/>
          <p:cNvSpPr>
            <a:spLocks noGrp="1" noChangeArrowheads="1"/>
          </p:cNvSpPr>
          <p:nvPr>
            <p:ph idx="1"/>
          </p:nvPr>
        </p:nvSpPr>
        <p:spPr bwMode="auto">
          <a:xfrm>
            <a:off x="1020416" y="2038643"/>
            <a:ext cx="8256105" cy="33855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marR="0" lvl="1" indent="0" algn="l" defTabSz="914400" rtl="0" eaLnBrk="0" fontAlgn="base" latinLnBrk="0" hangingPunct="0">
              <a:lnSpc>
                <a:spcPct val="100000"/>
              </a:lnSpc>
              <a:spcBef>
                <a:spcPct val="0"/>
              </a:spcBef>
              <a:spcAft>
                <a:spcPct val="0"/>
              </a:spcAft>
              <a:buClrTx/>
              <a:buSzTx/>
              <a:buFontTx/>
              <a:buChar char="•"/>
              <a:tabLst/>
            </a:pPr>
            <a:endParaRPr kumimoji="0" lang="en-US" altLang="en-US" sz="2800" b="0" i="0" u="none" strike="noStrike" cap="none" normalizeH="0" baseline="0" dirty="0" smtClean="0">
              <a:ln>
                <a:noFill/>
              </a:ln>
              <a:solidFill>
                <a:srgbClr val="00B0F0"/>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endParaRPr lang="en-US" altLang="en-US" sz="2800" dirty="0" smtClean="0">
              <a:solidFill>
                <a:srgbClr val="00B0F0"/>
              </a:solidFill>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endParaRPr kumimoji="0" lang="en-US" altLang="en-US" sz="2800" b="0" i="0" u="none" strike="noStrike" cap="none" normalizeH="0" baseline="0" dirty="0" smtClean="0">
              <a:ln>
                <a:noFill/>
              </a:ln>
              <a:solidFill>
                <a:srgbClr val="00B0F0"/>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smtClean="0">
                <a:ln>
                  <a:noFill/>
                </a:ln>
                <a:solidFill>
                  <a:srgbClr val="00B0F0"/>
                </a:solidFill>
                <a:effectLst/>
                <a:latin typeface="Arial" panose="020B0604020202020204" pitchFamily="34" charset="0"/>
              </a:rPr>
              <a:t>Addition (</a:t>
            </a:r>
            <a:r>
              <a:rPr kumimoji="0" lang="en-US" altLang="en-US" sz="2800" b="0" i="0" u="none" strike="noStrike" cap="none" normalizeH="0" baseline="0" dirty="0" smtClean="0">
                <a:ln>
                  <a:noFill/>
                </a:ln>
                <a:solidFill>
                  <a:srgbClr val="00B0F0"/>
                </a:solidFill>
                <a:effectLst/>
                <a:latin typeface="Arial Unicode MS" panose="020B0604020202020204" pitchFamily="34" charset="-128"/>
              </a:rPr>
              <a:t>+</a:t>
            </a:r>
            <a:r>
              <a:rPr kumimoji="0" lang="en-US" altLang="en-US" sz="2800" b="0" i="0" u="none" strike="noStrike" cap="none" normalizeH="0" baseline="0" dirty="0" smtClean="0">
                <a:ln>
                  <a:noFill/>
                </a:ln>
                <a:solidFill>
                  <a:srgbClr val="00B0F0"/>
                </a:solidFill>
                <a:effectLst/>
              </a:rPr>
              <a:t>)</a:t>
            </a:r>
            <a:endParaRPr kumimoji="0" lang="en-US" altLang="en-US" sz="2800" b="0" i="0" u="none" strike="noStrike" cap="none" normalizeH="0" baseline="0" dirty="0" smtClean="0">
              <a:ln>
                <a:noFill/>
              </a:ln>
              <a:solidFill>
                <a:srgbClr val="00B0F0"/>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smtClean="0">
                <a:ln>
                  <a:noFill/>
                </a:ln>
                <a:solidFill>
                  <a:srgbClr val="00B0F0"/>
                </a:solidFill>
                <a:effectLst/>
                <a:latin typeface="Arial" panose="020B0604020202020204" pitchFamily="34" charset="0"/>
              </a:rPr>
              <a:t>Subtraction (</a:t>
            </a:r>
            <a:r>
              <a:rPr kumimoji="0" lang="en-US" altLang="en-US" sz="2800" b="0" i="0" u="none" strike="noStrike" cap="none" normalizeH="0" baseline="0" dirty="0" smtClean="0">
                <a:ln>
                  <a:noFill/>
                </a:ln>
                <a:solidFill>
                  <a:srgbClr val="00B0F0"/>
                </a:solidFill>
                <a:effectLst/>
                <a:latin typeface="Arial Unicode MS" panose="020B0604020202020204" pitchFamily="34" charset="-128"/>
              </a:rPr>
              <a:t>-</a:t>
            </a:r>
            <a:r>
              <a:rPr kumimoji="0" lang="en-US" altLang="en-US" sz="2800" b="0" i="0" u="none" strike="noStrike" cap="none" normalizeH="0" baseline="0" dirty="0" smtClean="0">
                <a:ln>
                  <a:noFill/>
                </a:ln>
                <a:solidFill>
                  <a:srgbClr val="00B0F0"/>
                </a:solidFill>
                <a:effectLst/>
              </a:rPr>
              <a:t>)</a:t>
            </a:r>
            <a:endParaRPr kumimoji="0" lang="en-US" altLang="en-US" sz="2800" b="0" i="0" u="none" strike="noStrike" cap="none" normalizeH="0" baseline="0" dirty="0" smtClean="0">
              <a:ln>
                <a:noFill/>
              </a:ln>
              <a:solidFill>
                <a:srgbClr val="00B0F0"/>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smtClean="0">
                <a:ln>
                  <a:noFill/>
                </a:ln>
                <a:solidFill>
                  <a:srgbClr val="00B0F0"/>
                </a:solidFill>
                <a:effectLst/>
                <a:latin typeface="Arial" panose="020B0604020202020204" pitchFamily="34" charset="0"/>
              </a:rPr>
              <a:t>Multiplication (</a:t>
            </a:r>
            <a:r>
              <a:rPr kumimoji="0" lang="en-US" altLang="en-US" sz="2800" b="0" i="0" u="none" strike="noStrike" cap="none" normalizeH="0" baseline="0" dirty="0" smtClean="0">
                <a:ln>
                  <a:noFill/>
                </a:ln>
                <a:solidFill>
                  <a:srgbClr val="00B0F0"/>
                </a:solidFill>
                <a:effectLst/>
                <a:latin typeface="Arial Unicode MS" panose="020B0604020202020204" pitchFamily="34" charset="-128"/>
              </a:rPr>
              <a:t>*</a:t>
            </a:r>
            <a:r>
              <a:rPr kumimoji="0" lang="en-US" altLang="en-US" sz="2800" b="0" i="0" u="none" strike="noStrike" cap="none" normalizeH="0" baseline="0" dirty="0" smtClean="0">
                <a:ln>
                  <a:noFill/>
                </a:ln>
                <a:solidFill>
                  <a:srgbClr val="00B0F0"/>
                </a:solidFill>
                <a:effectLst/>
              </a:rPr>
              <a:t>)</a:t>
            </a:r>
            <a:endParaRPr kumimoji="0" lang="en-US" altLang="en-US" sz="2800" b="0" i="0" u="none" strike="noStrike" cap="none" normalizeH="0" baseline="0" dirty="0" smtClean="0">
              <a:ln>
                <a:noFill/>
              </a:ln>
              <a:solidFill>
                <a:srgbClr val="00B0F0"/>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smtClean="0">
                <a:ln>
                  <a:noFill/>
                </a:ln>
                <a:solidFill>
                  <a:srgbClr val="00B0F0"/>
                </a:solidFill>
                <a:effectLst/>
                <a:latin typeface="Arial" panose="020B0604020202020204" pitchFamily="34" charset="0"/>
              </a:rPr>
              <a:t>Division (</a:t>
            </a:r>
            <a:r>
              <a:rPr kumimoji="0" lang="en-US" altLang="en-US" sz="2800" b="0" i="0" u="none" strike="noStrike" cap="none" normalizeH="0" baseline="0" dirty="0" smtClean="0">
                <a:ln>
                  <a:noFill/>
                </a:ln>
                <a:solidFill>
                  <a:srgbClr val="00B0F0"/>
                </a:solidFill>
                <a:effectLst/>
                <a:latin typeface="Arial Unicode MS" panose="020B0604020202020204" pitchFamily="34" charset="-128"/>
              </a:rPr>
              <a:t>/</a:t>
            </a:r>
            <a:r>
              <a:rPr kumimoji="0" lang="en-US" altLang="en-US" sz="2800" b="0" i="0" u="none" strike="noStrike" cap="none" normalizeH="0" baseline="0" dirty="0" smtClean="0">
                <a:ln>
                  <a:noFill/>
                </a:ln>
                <a:solidFill>
                  <a:srgbClr val="00B0F0"/>
                </a:solidFill>
                <a:effectLst/>
              </a:rPr>
              <a:t>)</a:t>
            </a:r>
            <a:endParaRPr kumimoji="0" lang="en-US" altLang="en-US" sz="2800" b="0" i="0" u="none" strike="noStrike" cap="none" normalizeH="0" baseline="0" dirty="0" smtClean="0">
              <a:ln>
                <a:noFill/>
              </a:ln>
              <a:solidFill>
                <a:srgbClr val="00B0F0"/>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66464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10800000" flipV="1">
            <a:off x="645130" y="185195"/>
            <a:ext cx="9404723" cy="1192192"/>
          </a:xfrm>
        </p:spPr>
        <p:txBody>
          <a:bodyPr/>
          <a:lstStyle/>
          <a:p>
            <a:r>
              <a:rPr lang="en-US" dirty="0" smtClean="0">
                <a:solidFill>
                  <a:srgbClr val="FF0000"/>
                </a:solidFill>
              </a:rPr>
              <a:t>What is arithmetic </a:t>
            </a:r>
            <a:r>
              <a:rPr lang="en-US" dirty="0" err="1" smtClean="0">
                <a:solidFill>
                  <a:srgbClr val="FF0000"/>
                </a:solidFill>
              </a:rPr>
              <a:t>opertation</a:t>
            </a:r>
            <a:r>
              <a:rPr lang="en-US" dirty="0" smtClean="0">
                <a:solidFill>
                  <a:srgbClr val="FF0000"/>
                </a:solidFill>
              </a:rPr>
              <a:t> in calculator</a:t>
            </a:r>
            <a:endParaRPr lang="en-IN" dirty="0">
              <a:solidFill>
                <a:srgbClr val="FF0000"/>
              </a:solidFill>
            </a:endParaRPr>
          </a:p>
        </p:txBody>
      </p:sp>
      <p:sp>
        <p:nvSpPr>
          <p:cNvPr id="3" name="Content Placeholder 2"/>
          <p:cNvSpPr>
            <a:spLocks noGrp="1"/>
          </p:cNvSpPr>
          <p:nvPr>
            <p:ph idx="1"/>
          </p:nvPr>
        </p:nvSpPr>
        <p:spPr>
          <a:xfrm>
            <a:off x="1103312" y="1701478"/>
            <a:ext cx="8946541" cy="4546921"/>
          </a:xfrm>
        </p:spPr>
        <p:txBody>
          <a:bodyPr>
            <a:noAutofit/>
          </a:bodyPr>
          <a:lstStyle/>
          <a:p>
            <a:r>
              <a:rPr lang="en-US" sz="3600" dirty="0"/>
              <a:t>Arithmetic operations are basic mathematical calculations used to manipulate numbers. The primary arithmetic operations are addition, subtraction, multiplication, and division. Each of these operations follows specific rules and has its own symbol. Below is a detailed description of each:</a:t>
            </a:r>
            <a:endParaRPr lang="en-IN" sz="3600" dirty="0"/>
          </a:p>
        </p:txBody>
      </p:sp>
    </p:spTree>
    <p:extLst>
      <p:ext uri="{BB962C8B-B14F-4D97-AF65-F5344CB8AC3E}">
        <p14:creationId xmlns:p14="http://schemas.microsoft.com/office/powerpoint/2010/main" val="22995043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FF0000"/>
                </a:solidFill>
              </a:rPr>
              <a:t>Arithmetic</a:t>
            </a:r>
            <a:r>
              <a:rPr lang="en-IN" b="1" dirty="0"/>
              <a:t> </a:t>
            </a:r>
            <a:r>
              <a:rPr lang="en-IN" b="1" dirty="0">
                <a:solidFill>
                  <a:srgbClr val="FF0000"/>
                </a:solidFill>
              </a:rPr>
              <a:t>Operations</a:t>
            </a:r>
            <a:r>
              <a:rPr lang="en-IN" b="1" dirty="0"/>
              <a:t> </a:t>
            </a:r>
            <a:r>
              <a:rPr lang="en-IN" b="1" dirty="0">
                <a:solidFill>
                  <a:srgbClr val="FF0000"/>
                </a:solidFill>
              </a:rPr>
              <a:t>Description</a:t>
            </a:r>
            <a:r>
              <a:rPr lang="en-IN" b="1" dirty="0"/>
              <a:t/>
            </a:r>
            <a:br>
              <a:rPr lang="en-IN" b="1" dirty="0"/>
            </a:br>
            <a:endParaRPr lang="en-IN" dirty="0"/>
          </a:p>
        </p:txBody>
      </p:sp>
      <p:sp>
        <p:nvSpPr>
          <p:cNvPr id="5" name="Rectangle 2"/>
          <p:cNvSpPr>
            <a:spLocks noGrp="1" noChangeArrowheads="1"/>
          </p:cNvSpPr>
          <p:nvPr>
            <p:ph idx="1"/>
          </p:nvPr>
        </p:nvSpPr>
        <p:spPr bwMode="auto">
          <a:xfrm>
            <a:off x="1103312" y="2642554"/>
            <a:ext cx="8933921" cy="3016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smtClean="0">
                <a:ln>
                  <a:noFill/>
                </a:ln>
                <a:solidFill>
                  <a:schemeClr val="tx1"/>
                </a:solidFill>
                <a:effectLst/>
                <a:latin typeface="Arial" panose="020B0604020202020204" pitchFamily="34" charset="0"/>
              </a:rPr>
              <a:t>Addition</a:t>
            </a:r>
            <a:r>
              <a:rPr kumimoji="0" lang="en-US" altLang="en-US" sz="1800" b="1" i="0" u="none" strike="noStrike" cap="none" normalizeH="0" baseline="0" dirty="0" smtClean="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rgbClr val="FF0000"/>
                </a:solidFill>
                <a:effectLst/>
                <a:latin typeface="Arial" panose="020B0604020202020204" pitchFamily="34" charset="0"/>
              </a:rPr>
              <a:t>Description</a:t>
            </a:r>
            <a:r>
              <a:rPr kumimoji="0" lang="en-US" altLang="en-US" sz="1800" b="0" i="0" u="none" strike="noStrike" cap="none" normalizeH="0" baseline="0" dirty="0" smtClean="0">
                <a:ln>
                  <a:noFill/>
                </a:ln>
                <a:solidFill>
                  <a:schemeClr val="tx1"/>
                </a:solidFill>
                <a:effectLst/>
                <a:latin typeface="Arial" panose="020B0604020202020204" pitchFamily="34" charset="0"/>
              </a:rPr>
              <a:t>: Combines two or more numbers to produce a total or sum.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Example</a:t>
            </a:r>
            <a:r>
              <a:rPr kumimoji="0" lang="en-US" altLang="en-US" sz="1800" b="0" i="0" u="none" strike="noStrike" cap="none" normalizeH="0" baseline="0" dirty="0" smtClean="0">
                <a:ln>
                  <a:noFill/>
                </a:ln>
                <a:solidFill>
                  <a:schemeClr val="tx1"/>
                </a:solidFill>
                <a:effectLst/>
                <a:latin typeface="Arial" panose="020B0604020202020204" pitchFamily="34" charset="0"/>
              </a:rPr>
              <a:t>: 3+5=83 + 5 = 83+5=8</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Usage</a:t>
            </a:r>
            <a:r>
              <a:rPr kumimoji="0" lang="en-US" altLang="en-US" sz="1800" b="0" i="0" u="none" strike="noStrike" cap="none" normalizeH="0" baseline="0" dirty="0" smtClean="0">
                <a:ln>
                  <a:noFill/>
                </a:ln>
                <a:solidFill>
                  <a:schemeClr val="tx1"/>
                </a:solidFill>
                <a:effectLst/>
                <a:latin typeface="Arial" panose="020B0604020202020204" pitchFamily="34" charset="0"/>
              </a:rPr>
              <a:t>: If you have two numbers, 3 and 5, and you add them together, the result is 8.</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1"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smtClean="0">
                <a:ln>
                  <a:noFill/>
                </a:ln>
                <a:solidFill>
                  <a:schemeClr val="tx1"/>
                </a:solidFill>
                <a:effectLst/>
                <a:latin typeface="Arial" panose="020B0604020202020204" pitchFamily="34" charset="0"/>
              </a:rPr>
              <a:t>Subtraction </a:t>
            </a:r>
            <a:r>
              <a:rPr kumimoji="0" lang="en-US" altLang="en-US" sz="1800" b="1" i="0" u="none" strike="noStrike" cap="none" normalizeH="0" baseline="0" dirty="0" smtClean="0">
                <a:ln>
                  <a:noFill/>
                </a:ln>
                <a:solidFill>
                  <a:srgbClr val="FF0000"/>
                </a:solidFill>
                <a:effectLst/>
                <a:latin typeface="Arial" panose="020B0604020202020204" pitchFamily="34" charset="0"/>
              </a:rPr>
              <a:t>(</a:t>
            </a:r>
            <a:r>
              <a:rPr kumimoji="0" lang="en-US" altLang="en-US" sz="1800" b="1" i="0" u="none" strike="noStrike" cap="none" normalizeH="0" baseline="0" dirty="0" smtClean="0">
                <a:ln>
                  <a:noFill/>
                </a:ln>
                <a:solidFill>
                  <a:srgbClr val="FF0000"/>
                </a:solidFill>
                <a:effectLst/>
                <a:latin typeface="Arial Unicode MS" panose="020B0604020202020204" pitchFamily="34" charset="-128"/>
              </a:rPr>
              <a:t>-</a:t>
            </a:r>
            <a:r>
              <a:rPr kumimoji="0" lang="en-US" altLang="en-US" sz="1800" b="1" i="0" u="none" strike="noStrike" cap="none" normalizeH="0" baseline="0" dirty="0" smtClean="0">
                <a:ln>
                  <a:noFill/>
                </a:ln>
                <a:solidFill>
                  <a:srgbClr val="FF0000"/>
                </a:solidFill>
                <a:effectLst/>
              </a:rPr>
              <a:t>)</a:t>
            </a:r>
            <a:endParaRPr kumimoji="0" lang="en-US" altLang="en-US" sz="1800" b="1" i="0" u="none" strike="noStrike" cap="none" normalizeH="0" baseline="0" dirty="0" smtClean="0">
              <a:ln>
                <a:noFill/>
              </a:ln>
              <a:solidFill>
                <a:srgbClr val="FF0000"/>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rgbClr val="FF0000"/>
                </a:solidFill>
                <a:effectLst/>
                <a:latin typeface="Arial" panose="020B0604020202020204" pitchFamily="34" charset="0"/>
              </a:rPr>
              <a:t>Description</a:t>
            </a:r>
            <a:r>
              <a:rPr kumimoji="0" lang="en-US" altLang="en-US" sz="1800" b="0" i="0" u="none" strike="noStrike" cap="none" normalizeH="0" baseline="0" dirty="0" smtClean="0">
                <a:ln>
                  <a:noFill/>
                </a:ln>
                <a:solidFill>
                  <a:schemeClr val="tx1"/>
                </a:solidFill>
                <a:effectLst/>
                <a:latin typeface="Arial" panose="020B0604020202020204" pitchFamily="34" charset="0"/>
              </a:rPr>
              <a:t>: Takes one number away from another to produce a difference.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Example</a:t>
            </a:r>
            <a:r>
              <a:rPr kumimoji="0" lang="en-US" altLang="en-US" sz="1800" b="0" i="0" u="none" strike="noStrike" cap="none" normalizeH="0" baseline="0" dirty="0" smtClean="0">
                <a:ln>
                  <a:noFill/>
                </a:ln>
                <a:solidFill>
                  <a:schemeClr val="tx1"/>
                </a:solidFill>
                <a:effectLst/>
                <a:latin typeface="Arial" panose="020B0604020202020204" pitchFamily="34" charset="0"/>
              </a:rPr>
              <a:t>: 10−4=610 - 4 = 610−4=6</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Usage</a:t>
            </a:r>
            <a:r>
              <a:rPr kumimoji="0" lang="en-US" altLang="en-US" sz="1800" b="0" i="0" u="none" strike="noStrike" cap="none" normalizeH="0" baseline="0" dirty="0" smtClean="0">
                <a:ln>
                  <a:noFill/>
                </a:ln>
                <a:solidFill>
                  <a:schemeClr val="tx1"/>
                </a:solidFill>
                <a:effectLst/>
                <a:latin typeface="Arial" panose="020B0604020202020204" pitchFamily="34" charset="0"/>
              </a:rPr>
              <a:t>: If you have 10 apples and you give away 4, you have 6 apples left.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112092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1147313" y="1420729"/>
            <a:ext cx="10921041" cy="3323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smtClean="0">
                <a:ln>
                  <a:noFill/>
                </a:ln>
                <a:effectLst/>
                <a:latin typeface="Arial" panose="020B0604020202020204" pitchFamily="34" charset="0"/>
              </a:rPr>
              <a:t>Multiplication (</a:t>
            </a:r>
            <a:r>
              <a:rPr kumimoji="0" lang="en-US" altLang="en-US" sz="2800" b="1" i="0" u="none" strike="noStrike" cap="none" normalizeH="0" baseline="0" dirty="0" smtClean="0">
                <a:ln>
                  <a:noFill/>
                </a:ln>
                <a:effectLst/>
                <a:latin typeface="Arial Unicode MS" panose="020B0604020202020204" pitchFamily="34" charset="-128"/>
              </a:rPr>
              <a:t>*</a:t>
            </a:r>
            <a:r>
              <a:rPr kumimoji="0" lang="en-US" altLang="en-US" sz="2800" b="1" i="0" u="none" strike="noStrike" cap="none" normalizeH="0" baseline="0" dirty="0" smtClean="0">
                <a:ln>
                  <a:noFill/>
                </a:ln>
                <a:effectLst/>
              </a:rPr>
              <a:t>)</a:t>
            </a:r>
            <a:endParaRPr kumimoji="0" lang="en-US" altLang="en-US" b="1" i="0" u="none" strike="noStrike" cap="none" normalizeH="0" baseline="0" dirty="0" smtClean="0">
              <a:ln>
                <a:noFill/>
              </a:ln>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smtClean="0">
                <a:ln>
                  <a:noFill/>
                </a:ln>
                <a:solidFill>
                  <a:srgbClr val="FF0000"/>
                </a:solidFill>
                <a:effectLst/>
                <a:latin typeface="Arial" panose="020B0604020202020204" pitchFamily="34" charset="0"/>
              </a:rPr>
              <a:t>Description</a:t>
            </a:r>
            <a:r>
              <a:rPr kumimoji="0" lang="en-US" altLang="en-US" b="0" i="0" u="none" strike="noStrike" cap="none" normalizeH="0" baseline="0" dirty="0" smtClean="0">
                <a:ln>
                  <a:noFill/>
                </a:ln>
                <a:solidFill>
                  <a:schemeClr val="tx1"/>
                </a:solidFill>
                <a:effectLst/>
                <a:latin typeface="Arial" panose="020B0604020202020204" pitchFamily="34" charset="0"/>
              </a:rPr>
              <a:t>:</a:t>
            </a:r>
            <a:r>
              <a:rPr kumimoji="0" lang="en-US" altLang="en-US" sz="1800" b="0" i="0" u="none" strike="noStrike" cap="none" normalizeH="0" baseline="0" dirty="0" smtClean="0">
                <a:ln>
                  <a:noFill/>
                </a:ln>
                <a:solidFill>
                  <a:schemeClr val="tx1"/>
                </a:solidFill>
                <a:effectLst/>
                <a:latin typeface="Arial" panose="020B0604020202020204" pitchFamily="34" charset="0"/>
              </a:rPr>
              <a:t> Combines equal groups of numbers to produce a product.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Example</a:t>
            </a:r>
            <a:r>
              <a:rPr kumimoji="0" lang="en-US" altLang="en-US" sz="1800" b="0" i="0" u="none" strike="noStrike" cap="none" normalizeH="0" baseline="0" dirty="0" smtClean="0">
                <a:ln>
                  <a:noFill/>
                </a:ln>
                <a:solidFill>
                  <a:schemeClr val="tx1"/>
                </a:solidFill>
                <a:effectLst/>
                <a:latin typeface="Arial" panose="020B0604020202020204" pitchFamily="34" charset="0"/>
              </a:rPr>
              <a:t>: 4×3=124 \times 3 = 124×3=12</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Usage</a:t>
            </a:r>
            <a:r>
              <a:rPr kumimoji="0" lang="en-US" altLang="en-US" sz="1800" b="0" i="0" u="none" strike="noStrike" cap="none" normalizeH="0" baseline="0" dirty="0" smtClean="0">
                <a:ln>
                  <a:noFill/>
                </a:ln>
                <a:solidFill>
                  <a:schemeClr val="tx1"/>
                </a:solidFill>
                <a:effectLst/>
                <a:latin typeface="Arial" panose="020B0604020202020204" pitchFamily="34" charset="0"/>
              </a:rPr>
              <a:t>: If you have 4 groups of 3 apples each, you have a total of 12 apples.</a:t>
            </a:r>
            <a:endParaRPr kumimoji="0" lang="en-US" altLang="en-US" sz="2800" b="0" i="0" u="none" strike="noStrike" cap="none" normalizeH="0" baseline="0" dirty="0" smtClean="0">
              <a:ln>
                <a:noFill/>
              </a:ln>
              <a:solidFill>
                <a:srgbClr val="FF0000"/>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1" i="0" u="none" strike="noStrike" cap="none" normalizeH="0" baseline="0" dirty="0" smtClean="0">
              <a:ln>
                <a:noFill/>
              </a:ln>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smtClean="0">
                <a:ln>
                  <a:noFill/>
                </a:ln>
                <a:effectLst/>
                <a:latin typeface="Arial" panose="020B0604020202020204" pitchFamily="34" charset="0"/>
              </a:rPr>
              <a:t>Division (</a:t>
            </a:r>
            <a:r>
              <a:rPr kumimoji="0" lang="en-US" altLang="en-US" sz="2800" b="1" i="0" u="none" strike="noStrike" cap="none" normalizeH="0" baseline="0" dirty="0" smtClean="0">
                <a:ln>
                  <a:noFill/>
                </a:ln>
                <a:effectLst/>
                <a:latin typeface="Arial Unicode MS" panose="020B0604020202020204" pitchFamily="34" charset="-128"/>
              </a:rPr>
              <a:t>/</a:t>
            </a:r>
            <a:r>
              <a:rPr kumimoji="0" lang="en-US" altLang="en-US" sz="2800" b="1" i="0" u="none" strike="noStrike" cap="none" normalizeH="0" baseline="0" dirty="0" smtClean="0">
                <a:ln>
                  <a:noFill/>
                </a:ln>
                <a:effectLst/>
              </a:rPr>
              <a:t>)</a:t>
            </a:r>
            <a:endParaRPr kumimoji="0" lang="en-US" altLang="en-US" b="1" i="0" u="none" strike="noStrike" cap="none" normalizeH="0" baseline="0" dirty="0" smtClean="0">
              <a:ln>
                <a:noFill/>
              </a:ln>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smtClean="0">
                <a:ln>
                  <a:noFill/>
                </a:ln>
                <a:solidFill>
                  <a:srgbClr val="FF0000"/>
                </a:solidFill>
                <a:effectLst/>
                <a:latin typeface="Arial" panose="020B0604020202020204" pitchFamily="34" charset="0"/>
              </a:rPr>
              <a:t>Description</a:t>
            </a:r>
            <a:r>
              <a:rPr kumimoji="0" lang="en-US" altLang="en-US" b="0" i="0" u="none" strike="noStrike" cap="none" normalizeH="0" baseline="0" dirty="0" smtClean="0">
                <a:ln>
                  <a:noFill/>
                </a:ln>
                <a:solidFill>
                  <a:schemeClr val="tx1"/>
                </a:solidFill>
                <a:effectLst/>
                <a:latin typeface="Arial" panose="020B0604020202020204" pitchFamily="34" charset="0"/>
              </a:rPr>
              <a:t>:</a:t>
            </a:r>
            <a:r>
              <a:rPr kumimoji="0" lang="en-US" altLang="en-US" sz="1800" b="0" i="0" u="none" strike="noStrike" cap="none" normalizeH="0" baseline="0" dirty="0" smtClean="0">
                <a:ln>
                  <a:noFill/>
                </a:ln>
                <a:solidFill>
                  <a:schemeClr val="tx1"/>
                </a:solidFill>
                <a:effectLst/>
                <a:latin typeface="Arial" panose="020B0604020202020204" pitchFamily="34" charset="0"/>
              </a:rPr>
              <a:t> Splits a number into equal parts to produce a quotient.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Example</a:t>
            </a:r>
            <a:r>
              <a:rPr kumimoji="0" lang="en-US" altLang="en-US" sz="1800" b="0" i="0" u="none" strike="noStrike" cap="none" normalizeH="0" baseline="0" dirty="0" smtClean="0">
                <a:ln>
                  <a:noFill/>
                </a:ln>
                <a:solidFill>
                  <a:schemeClr val="tx1"/>
                </a:solidFill>
                <a:effectLst/>
                <a:latin typeface="Arial" panose="020B0604020202020204" pitchFamily="34" charset="0"/>
              </a:rPr>
              <a:t>: 20/5=420 / 5 = 420/5=4</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Usage</a:t>
            </a:r>
            <a:r>
              <a:rPr kumimoji="0" lang="en-US" altLang="en-US" sz="1800" b="0" i="0" u="none" strike="noStrike" cap="none" normalizeH="0" baseline="0" dirty="0" smtClean="0">
                <a:ln>
                  <a:noFill/>
                </a:ln>
                <a:solidFill>
                  <a:schemeClr val="tx1"/>
                </a:solidFill>
                <a:effectLst/>
                <a:latin typeface="Arial" panose="020B0604020202020204" pitchFamily="34" charset="0"/>
              </a:rPr>
              <a:t>: If you divide 20 apples among 5 friends, each </a:t>
            </a:r>
            <a:r>
              <a:rPr kumimoji="0" lang="en-US" altLang="en-US" sz="1800" b="0" i="0" u="none" strike="noStrike" cap="none" normalizeH="0" baseline="0" dirty="0" err="1" smtClean="0">
                <a:ln>
                  <a:noFill/>
                </a:ln>
                <a:solidFill>
                  <a:schemeClr val="tx1"/>
                </a:solidFill>
                <a:effectLst/>
                <a:latin typeface="Arial" panose="020B0604020202020204" pitchFamily="34" charset="0"/>
              </a:rPr>
              <a:t>frien</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329160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8000" dirty="0" smtClean="0"/>
              <a:t>        </a:t>
            </a:r>
            <a:r>
              <a:rPr lang="en-US" sz="8000" dirty="0" smtClean="0">
                <a:solidFill>
                  <a:srgbClr val="FF0000"/>
                </a:solidFill>
              </a:rPr>
              <a:t>Thank</a:t>
            </a:r>
            <a:r>
              <a:rPr lang="en-US" sz="8000" dirty="0" smtClean="0"/>
              <a:t> </a:t>
            </a:r>
            <a:r>
              <a:rPr lang="en-US" sz="8000" dirty="0" smtClean="0">
                <a:solidFill>
                  <a:srgbClr val="FF0000"/>
                </a:solidFill>
              </a:rPr>
              <a:t>you</a:t>
            </a:r>
            <a:endParaRPr lang="en-IN" sz="8000" dirty="0">
              <a:solidFill>
                <a:srgbClr val="FF0000"/>
              </a:solidFill>
            </a:endParaRPr>
          </a:p>
        </p:txBody>
      </p:sp>
      <p:sp>
        <p:nvSpPr>
          <p:cNvPr id="3" name="Text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33041310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729673" y="704129"/>
            <a:ext cx="8947150" cy="4195762"/>
          </a:xfrm>
        </p:spPr>
        <p:txBody>
          <a:bodyPr/>
          <a:lstStyle/>
          <a:p>
            <a:r>
              <a:rPr lang="en-US" smtClean="0"/>
              <a:t>Name : </a:t>
            </a:r>
            <a:r>
              <a:rPr lang="en-US" dirty="0" err="1" smtClean="0"/>
              <a:t>Monal</a:t>
            </a:r>
            <a:r>
              <a:rPr lang="en-US" dirty="0" smtClean="0"/>
              <a:t> H </a:t>
            </a:r>
            <a:r>
              <a:rPr lang="en-US" dirty="0" err="1" smtClean="0"/>
              <a:t>Gajjar</a:t>
            </a:r>
            <a:endParaRPr lang="en-US" dirty="0" smtClean="0"/>
          </a:p>
          <a:p>
            <a:r>
              <a:rPr lang="en-US" dirty="0" smtClean="0"/>
              <a:t>Email id : </a:t>
            </a:r>
            <a:r>
              <a:rPr lang="en-US" dirty="0" smtClean="0">
                <a:hlinkClick r:id="rId2"/>
              </a:rPr>
              <a:t>monalgajjar40769@gmail.com</a:t>
            </a:r>
            <a:r>
              <a:rPr lang="en-US" dirty="0" smtClean="0"/>
              <a:t> </a:t>
            </a:r>
            <a:endParaRPr lang="en-IN" dirty="0"/>
          </a:p>
        </p:txBody>
      </p:sp>
    </p:spTree>
    <p:extLst>
      <p:ext uri="{BB962C8B-B14F-4D97-AF65-F5344CB8AC3E}">
        <p14:creationId xmlns:p14="http://schemas.microsoft.com/office/powerpoint/2010/main" val="35432107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docProps/app.xml><?xml version="1.0" encoding="utf-8"?>
<Properties xmlns="http://schemas.openxmlformats.org/officeDocument/2006/extended-properties" xmlns:vt="http://schemas.openxmlformats.org/officeDocument/2006/docPropsVTypes">
  <Template>Ion</Template>
  <TotalTime>151</TotalTime>
  <Words>344</Words>
  <Application>Microsoft Office PowerPoint</Application>
  <PresentationFormat>Widescreen</PresentationFormat>
  <Paragraphs>36</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 Unicode MS</vt:lpstr>
      <vt:lpstr>Arial</vt:lpstr>
      <vt:lpstr>Century Gothic</vt:lpstr>
      <vt:lpstr>Wingdings 3</vt:lpstr>
      <vt:lpstr>Ion</vt:lpstr>
      <vt:lpstr>Python calculator</vt:lpstr>
      <vt:lpstr>How to create python calculator in vs code </vt:lpstr>
      <vt:lpstr>What is python calculator</vt:lpstr>
      <vt:lpstr>Features of a Basic Python Calculator</vt:lpstr>
      <vt:lpstr>What is arithmetic opertation in calculator</vt:lpstr>
      <vt:lpstr>Arithmetic Operations Description </vt:lpstr>
      <vt:lpstr>PowerPoint Presentation</vt:lpstr>
      <vt:lpstr>        Thank you</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calculator</dc:title>
  <dc:creator>Admin</dc:creator>
  <cp:lastModifiedBy>Admin</cp:lastModifiedBy>
  <cp:revision>9</cp:revision>
  <dcterms:created xsi:type="dcterms:W3CDTF">2024-06-05T04:58:02Z</dcterms:created>
  <dcterms:modified xsi:type="dcterms:W3CDTF">2024-06-08T07:14:09Z</dcterms:modified>
</cp:coreProperties>
</file>