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Encode Sans"/>
      <p:regular r:id="rId45"/>
      <p:bold r:id="rId46"/>
    </p:embeddedFont>
    <p:embeddedFont>
      <p:font typeface="Open Sans SemiBold"/>
      <p:regular r:id="rId47"/>
      <p:bold r:id="rId48"/>
      <p:italic r:id="rId49"/>
      <p:boldItalic r:id="rId50"/>
    </p:embeddedFont>
    <p:embeddedFont>
      <p:font typeface="Encode Sans Black"/>
      <p:bold r:id="rId51"/>
    </p:embeddedFont>
    <p:embeddedFont>
      <p:font typeface="Open Sans Light"/>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88" orient="horz"/>
        <p:guide pos="47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EncodeSans-bold.fntdata"/><Relationship Id="rId45" Type="http://schemas.openxmlformats.org/officeDocument/2006/relationships/font" Target="fonts/Encode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OpenSansSemiBold-bold.fntdata"/><Relationship Id="rId47" Type="http://schemas.openxmlformats.org/officeDocument/2006/relationships/font" Target="fonts/OpenSansSemiBold-regular.fntdata"/><Relationship Id="rId49" Type="http://schemas.openxmlformats.org/officeDocument/2006/relationships/font" Target="fonts/OpenSans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ncodeSansBlack-bold.fntdata"/><Relationship Id="rId50" Type="http://schemas.openxmlformats.org/officeDocument/2006/relationships/font" Target="fonts/OpenSansSemiBold-boldItalic.fntdata"/><Relationship Id="rId53" Type="http://schemas.openxmlformats.org/officeDocument/2006/relationships/font" Target="fonts/OpenSansLight-bold.fntdata"/><Relationship Id="rId52" Type="http://schemas.openxmlformats.org/officeDocument/2006/relationships/font" Target="fonts/OpenSansLight-regular.fntdata"/><Relationship Id="rId11" Type="http://schemas.openxmlformats.org/officeDocument/2006/relationships/slide" Target="slides/slide5.xml"/><Relationship Id="rId55" Type="http://schemas.openxmlformats.org/officeDocument/2006/relationships/font" Target="fonts/OpenSansLight-boldItalic.fntdata"/><Relationship Id="rId10" Type="http://schemas.openxmlformats.org/officeDocument/2006/relationships/slide" Target="slides/slide4.xml"/><Relationship Id="rId54" Type="http://schemas.openxmlformats.org/officeDocument/2006/relationships/font" Target="fonts/OpenSansLight-italic.fntdata"/><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
        <p:nvSpPr>
          <p:cNvPr id="51" name="Google Shape;5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a8bbc380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a8bbc380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a8bbc380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a8bbc38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a8bbc380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8bbc38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a8bbc380e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a8bbc380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a8bbc380e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a8bbc380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68d6010a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68d6010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88d421b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88d421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a88d421b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a88d421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8e567b6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8e567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a88d421b8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a88d421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cbcc48c6f_2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cbcc48c6f_2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900"/>
              </a:spcBef>
              <a:spcAft>
                <a:spcPts val="900"/>
              </a:spcAft>
              <a:buClr>
                <a:srgbClr val="000000"/>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a88d421b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88d421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a88d421b8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a88d421b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a8cc24df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a8cc24df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a88d421b8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a88d421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a88d421b8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a88d421b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a8cc24df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a8cc24df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a8cc24df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a8cc24d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a8e567b6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a8e567b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a8cc24df4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a8cc24d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a8cc24df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a8cc24d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8e567b6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8e567b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a8cc24df4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a8cc24df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a88d421b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a88d421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a88d421b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a88d421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a8cc24df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a8cc24d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a88d421b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a88d421b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a68d6010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a68d601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a68d6010a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a68d6010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a68d6010a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a68d6010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a68d6010a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68d6010a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a88d421b8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a88d421b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a8bbc380e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a8bbc380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a68d6010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a68d6010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a8bbc38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8bbc38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a68d6010a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a68d6010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a68d6010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a68d6010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bg>
      <p:bgPr>
        <a:solidFill>
          <a:srgbClr val="4B2E83"/>
        </a:solidFill>
      </p:bgPr>
    </p:bg>
    <p:spTree>
      <p:nvGrpSpPr>
        <p:cNvPr id="6" name="Shape 6"/>
        <p:cNvGrpSpPr/>
        <p:nvPr/>
      </p:nvGrpSpPr>
      <p:grpSpPr>
        <a:xfrm>
          <a:off x="0" y="0"/>
          <a:ext cx="0" cy="0"/>
          <a:chOff x="0" y="0"/>
          <a:chExt cx="0" cy="0"/>
        </a:xfrm>
      </p:grpSpPr>
      <p:pic>
        <p:nvPicPr>
          <p:cNvPr descr="UW_W Logo_White.png" id="7" name="Google Shape;7;p2"/>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pic>
        <p:nvPicPr>
          <p:cNvPr id="8" name="Google Shape;8;p2"/>
          <p:cNvPicPr preferRelativeResize="0"/>
          <p:nvPr/>
        </p:nvPicPr>
        <p:blipFill rotWithShape="1">
          <a:blip r:embed="rId3">
            <a:alphaModFix/>
          </a:blip>
          <a:srcRect b="0" l="0" r="0" t="0"/>
          <a:stretch/>
        </p:blipFill>
        <p:spPr>
          <a:xfrm>
            <a:off x="677334" y="6354234"/>
            <a:ext cx="2540000" cy="266700"/>
          </a:xfrm>
          <a:prstGeom prst="rect">
            <a:avLst/>
          </a:prstGeom>
          <a:noFill/>
          <a:ln>
            <a:noFill/>
          </a:ln>
        </p:spPr>
      </p:pic>
      <p:pic>
        <p:nvPicPr>
          <p:cNvPr descr="Bar_RtAngle_7502_RGB.png" id="9" name="Google Shape;9;p2"/>
          <p:cNvPicPr preferRelativeResize="0"/>
          <p:nvPr/>
        </p:nvPicPr>
        <p:blipFill rotWithShape="1">
          <a:blip r:embed="rId4">
            <a:alphaModFix/>
          </a:blip>
          <a:srcRect b="0" l="0" r="0" t="0"/>
          <a:stretch/>
        </p:blipFill>
        <p:spPr>
          <a:xfrm>
            <a:off x="813587" y="4006085"/>
            <a:ext cx="2284303" cy="112770"/>
          </a:xfrm>
          <a:prstGeom prst="rect">
            <a:avLst/>
          </a:prstGeom>
          <a:noFill/>
          <a:ln>
            <a:noFill/>
          </a:ln>
        </p:spPr>
      </p:pic>
      <p:sp>
        <p:nvSpPr>
          <p:cNvPr id="10" name="Google Shape;10;p2"/>
          <p:cNvSpPr txBox="1"/>
          <p:nvPr>
            <p:ph type="title"/>
          </p:nvPr>
        </p:nvSpPr>
        <p:spPr>
          <a:xfrm>
            <a:off x="671757" y="1179824"/>
            <a:ext cx="697230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Subheader + Content">
  <p:cSld name="Header + Subheader + Content">
    <p:spTree>
      <p:nvGrpSpPr>
        <p:cNvPr id="11" name="Shape 11"/>
        <p:cNvGrpSpPr/>
        <p:nvPr/>
      </p:nvGrpSpPr>
      <p:grpSpPr>
        <a:xfrm>
          <a:off x="0" y="0"/>
          <a:ext cx="0" cy="0"/>
          <a:chOff x="0" y="0"/>
          <a:chExt cx="0" cy="0"/>
        </a:xfrm>
      </p:grpSpPr>
      <p:sp>
        <p:nvSpPr>
          <p:cNvPr id="12" name="Google Shape;12;p3"/>
          <p:cNvSpPr txBox="1"/>
          <p:nvPr>
            <p:ph idx="1" type="body"/>
          </p:nvPr>
        </p:nvSpPr>
        <p:spPr>
          <a:xfrm>
            <a:off x="659305" y="2320239"/>
            <a:ext cx="8197114" cy="381008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3" name="Google Shape;13;p3"/>
          <p:cNvSpPr txBox="1"/>
          <p:nvPr>
            <p:ph idx="2" type="body"/>
          </p:nvPr>
        </p:nvSpPr>
        <p:spPr>
          <a:xfrm>
            <a:off x="671757"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14" name="Google Shape;14;p3"/>
          <p:cNvPicPr preferRelativeResize="0"/>
          <p:nvPr/>
        </p:nvPicPr>
        <p:blipFill rotWithShape="1">
          <a:blip r:embed="rId2">
            <a:alphaModFix/>
          </a:blip>
          <a:srcRect b="0" l="0" r="0" t="0"/>
          <a:stretch/>
        </p:blipFill>
        <p:spPr>
          <a:xfrm>
            <a:off x="6248401" y="6354234"/>
            <a:ext cx="2540000" cy="266700"/>
          </a:xfrm>
          <a:prstGeom prst="rect">
            <a:avLst/>
          </a:prstGeom>
          <a:noFill/>
          <a:ln>
            <a:noFill/>
          </a:ln>
        </p:spPr>
      </p:pic>
      <p:pic>
        <p:nvPicPr>
          <p:cNvPr descr="Bar_RtAngle_7502_RGB.png" id="15" name="Google Shape;15;p3"/>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16" name="Google Shape;16;p3"/>
          <p:cNvSpPr txBox="1"/>
          <p:nvPr>
            <p:ph type="title"/>
          </p:nvPr>
        </p:nvSpPr>
        <p:spPr>
          <a:xfrm>
            <a:off x="671757" y="365069"/>
            <a:ext cx="8184662" cy="99844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Content">
  <p:cSld name="Header + Content">
    <p:bg>
      <p:bgPr>
        <a:solidFill>
          <a:srgbClr val="4B2E83"/>
        </a:solidFill>
      </p:bgPr>
    </p:bg>
    <p:spTree>
      <p:nvGrpSpPr>
        <p:cNvPr id="17" name="Shape 17"/>
        <p:cNvGrpSpPr/>
        <p:nvPr/>
      </p:nvGrpSpPr>
      <p:grpSpPr>
        <a:xfrm>
          <a:off x="0" y="0"/>
          <a:ext cx="0" cy="0"/>
          <a:chOff x="0" y="0"/>
          <a:chExt cx="0" cy="0"/>
        </a:xfrm>
      </p:grpSpPr>
      <p:pic>
        <p:nvPicPr>
          <p:cNvPr descr="UW_W Logo_White.png" id="18" name="Google Shape;18;p4"/>
          <p:cNvPicPr preferRelativeResize="0"/>
          <p:nvPr/>
        </p:nvPicPr>
        <p:blipFill rotWithShape="1">
          <a:blip r:embed="rId2">
            <a:alphaModFix/>
          </a:blip>
          <a:srcRect b="0" l="0" r="0" t="0"/>
          <a:stretch/>
        </p:blipFill>
        <p:spPr>
          <a:xfrm>
            <a:off x="7445815" y="5945854"/>
            <a:ext cx="1371600" cy="923544"/>
          </a:xfrm>
          <a:prstGeom prst="rect">
            <a:avLst/>
          </a:prstGeom>
          <a:noFill/>
          <a:ln>
            <a:noFill/>
          </a:ln>
        </p:spPr>
      </p:pic>
      <p:sp>
        <p:nvSpPr>
          <p:cNvPr id="19" name="Google Shape;19;p4"/>
          <p:cNvSpPr txBox="1"/>
          <p:nvPr>
            <p:ph idx="1" type="body"/>
          </p:nvPr>
        </p:nvSpPr>
        <p:spPr>
          <a:xfrm>
            <a:off x="659305" y="1736725"/>
            <a:ext cx="8076956" cy="4015497"/>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FFFFFF"/>
              </a:buClr>
              <a:buSzPts val="2400"/>
              <a:buFont typeface="Merriweather Sans"/>
              <a:buChar char="&gt;"/>
              <a:defRPr b="1" i="0" sz="2400" u="none" cap="none" strike="noStrike">
                <a:solidFill>
                  <a:srgbClr val="FFFFFF"/>
                </a:solidFill>
                <a:latin typeface="Open Sans"/>
                <a:ea typeface="Open Sans"/>
                <a:cs typeface="Open Sans"/>
                <a:sym typeface="Open Sans"/>
              </a:defRPr>
            </a:lvl1pPr>
            <a:lvl2pPr indent="-355600" lvl="1" marL="914400" marR="0" rtl="0" algn="l">
              <a:spcBef>
                <a:spcPts val="400"/>
              </a:spcBef>
              <a:spcAft>
                <a:spcPts val="0"/>
              </a:spcAft>
              <a:buClr>
                <a:srgbClr val="FFFFFF"/>
              </a:buClr>
              <a:buSzPts val="2000"/>
              <a:buFont typeface="Arial"/>
              <a:buChar char="–"/>
              <a:defRPr b="1" i="0" sz="2000" u="none" cap="none" strike="noStrike">
                <a:solidFill>
                  <a:srgbClr val="FFFFFF"/>
                </a:solidFill>
                <a:latin typeface="Open Sans"/>
                <a:ea typeface="Open Sans"/>
                <a:cs typeface="Open Sans"/>
                <a:sym typeface="Open Sans"/>
              </a:defRPr>
            </a:lvl2pPr>
            <a:lvl3pPr indent="-342900" lvl="2" marL="1371600" marR="0" rtl="0" algn="l">
              <a:spcBef>
                <a:spcPts val="360"/>
              </a:spcBef>
              <a:spcAft>
                <a:spcPts val="0"/>
              </a:spcAft>
              <a:buClr>
                <a:srgbClr val="FFFFFF"/>
              </a:buClr>
              <a:buSzPts val="1800"/>
              <a:buFont typeface="Merriweather Sans"/>
              <a:buChar char="&gt;"/>
              <a:defRPr b="1" i="0" sz="1800" u="none" cap="none" strike="noStrike">
                <a:solidFill>
                  <a:srgbClr val="FFFFFF"/>
                </a:solidFill>
                <a:latin typeface="Open Sans"/>
                <a:ea typeface="Open Sans"/>
                <a:cs typeface="Open Sans"/>
                <a:sym typeface="Open Sans"/>
              </a:defRPr>
            </a:lvl3pPr>
            <a:lvl4pPr indent="-330200" lvl="3" marL="1828800" marR="0" rtl="0" algn="l">
              <a:spcBef>
                <a:spcPts val="320"/>
              </a:spcBef>
              <a:spcAft>
                <a:spcPts val="0"/>
              </a:spcAft>
              <a:buClr>
                <a:srgbClr val="FFFFFF"/>
              </a:buClr>
              <a:buSzPts val="1600"/>
              <a:buFont typeface="Arial"/>
              <a:buChar char="–"/>
              <a:defRPr b="1" i="0" sz="1600" u="none" cap="none" strike="noStrike">
                <a:solidFill>
                  <a:srgbClr val="FFFFFF"/>
                </a:solidFill>
                <a:latin typeface="Open Sans"/>
                <a:ea typeface="Open Sans"/>
                <a:cs typeface="Open Sans"/>
                <a:sym typeface="Open Sans"/>
              </a:defRPr>
            </a:lvl4pPr>
            <a:lvl5pPr indent="-317500" lvl="4" marL="2286000" marR="0" rtl="0" algn="l">
              <a:spcBef>
                <a:spcPts val="280"/>
              </a:spcBef>
              <a:spcAft>
                <a:spcPts val="0"/>
              </a:spcAft>
              <a:buClr>
                <a:srgbClr val="FFFFFF"/>
              </a:buClr>
              <a:buSzPts val="1400"/>
              <a:buFont typeface="Merriweather Sans"/>
              <a:buChar char="&gt;"/>
              <a:defRPr b="1" i="0" sz="1400" u="none" cap="none" strike="noStrike">
                <a:solidFill>
                  <a:srgbClr val="FFFFFF"/>
                </a:solidFill>
                <a:latin typeface="Open Sans"/>
                <a:ea typeface="Open Sans"/>
                <a:cs typeface="Open Sans"/>
                <a:sym typeface="Open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0" name="Google Shape;20;p4"/>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21" name="Google Shape;21;p4"/>
          <p:cNvSpPr txBox="1"/>
          <p:nvPr>
            <p:ph type="title"/>
          </p:nvPr>
        </p:nvSpPr>
        <p:spPr>
          <a:xfrm>
            <a:off x="671756" y="371511"/>
            <a:ext cx="8064505"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Graphic">
  <p:cSld name="Header + Graphic">
    <p:bg>
      <p:bgPr>
        <a:solidFill>
          <a:srgbClr val="4B2E83"/>
        </a:solidFill>
      </p:bgPr>
    </p:bg>
    <p:spTree>
      <p:nvGrpSpPr>
        <p:cNvPr id="22"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b="0" l="0" r="0" t="0"/>
          <a:stretch/>
        </p:blipFill>
        <p:spPr>
          <a:xfrm>
            <a:off x="6248401" y="6354234"/>
            <a:ext cx="2540000" cy="266700"/>
          </a:xfrm>
          <a:prstGeom prst="rect">
            <a:avLst/>
          </a:prstGeom>
          <a:noFill/>
          <a:ln>
            <a:noFill/>
          </a:ln>
        </p:spPr>
      </p:pic>
      <p:sp>
        <p:nvSpPr>
          <p:cNvPr id="24" name="Google Shape;24;p5"/>
          <p:cNvSpPr/>
          <p:nvPr>
            <p:ph idx="2" type="chart"/>
          </p:nvPr>
        </p:nvSpPr>
        <p:spPr>
          <a:xfrm>
            <a:off x="766763" y="1736725"/>
            <a:ext cx="8021637" cy="44323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FFFFFF"/>
              </a:buClr>
              <a:buSzPts val="2400"/>
              <a:buFont typeface="Arial"/>
              <a:buNone/>
              <a:defRPr b="0" i="1" sz="2400" u="none" cap="none" strike="noStrike">
                <a:solidFill>
                  <a:srgbClr val="FFFFFF"/>
                </a:solidFill>
                <a:latin typeface="Open Sans Light"/>
                <a:ea typeface="Open Sans Light"/>
                <a:cs typeface="Open Sans Light"/>
                <a:sym typeface="Open Sans Light"/>
              </a:defRPr>
            </a:lvl1pPr>
            <a:lvl2pPr lvl="1"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lvl="2"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lvl="3"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lvl="4"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lvl="5"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lvl="6"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lvl="7"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lvl="8"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descr="Bar_RtAngle_7502_RGB.png" id="25" name="Google Shape;25;p5"/>
          <p:cNvPicPr preferRelativeResize="0"/>
          <p:nvPr/>
        </p:nvPicPr>
        <p:blipFill rotWithShape="1">
          <a:blip r:embed="rId3">
            <a:alphaModFix/>
          </a:blip>
          <a:srcRect b="0" l="0" r="0" t="0"/>
          <a:stretch/>
        </p:blipFill>
        <p:spPr>
          <a:xfrm>
            <a:off x="784225" y="1437805"/>
            <a:ext cx="1358184" cy="67050"/>
          </a:xfrm>
          <a:prstGeom prst="rect">
            <a:avLst/>
          </a:prstGeom>
          <a:noFill/>
          <a:ln>
            <a:noFill/>
          </a:ln>
        </p:spPr>
      </p:pic>
      <p:sp>
        <p:nvSpPr>
          <p:cNvPr id="26" name="Google Shape;26;p5"/>
          <p:cNvSpPr txBox="1"/>
          <p:nvPr>
            <p:ph type="title"/>
          </p:nvPr>
        </p:nvSpPr>
        <p:spPr>
          <a:xfrm>
            <a:off x="671756" y="371511"/>
            <a:ext cx="8116644" cy="99199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Content">
  <p:cSld name="Header + Content">
    <p:spTree>
      <p:nvGrpSpPr>
        <p:cNvPr id="28" name="Shape 28"/>
        <p:cNvGrpSpPr/>
        <p:nvPr/>
      </p:nvGrpSpPr>
      <p:grpSpPr>
        <a:xfrm>
          <a:off x="0" y="0"/>
          <a:ext cx="0" cy="0"/>
          <a:chOff x="0" y="0"/>
          <a:chExt cx="0" cy="0"/>
        </a:xfrm>
      </p:grpSpPr>
      <p:sp>
        <p:nvSpPr>
          <p:cNvPr id="29" name="Google Shape;29;p7"/>
          <p:cNvSpPr txBox="1"/>
          <p:nvPr>
            <p:ph idx="1" type="body"/>
          </p:nvPr>
        </p:nvSpPr>
        <p:spPr>
          <a:xfrm>
            <a:off x="659305" y="1736725"/>
            <a:ext cx="8196300" cy="40155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30" name="Google Shape;30;p7"/>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Bar_RtAngle_7502_RGB.png" id="31" name="Google Shape;31;p7"/>
          <p:cNvPicPr preferRelativeResize="0"/>
          <p:nvPr/>
        </p:nvPicPr>
        <p:blipFill rotWithShape="1">
          <a:blip r:embed="rId3">
            <a:alphaModFix/>
          </a:blip>
          <a:srcRect b="0" l="0" r="0" t="0"/>
          <a:stretch/>
        </p:blipFill>
        <p:spPr>
          <a:xfrm>
            <a:off x="784225" y="1437805"/>
            <a:ext cx="1358183" cy="67050"/>
          </a:xfrm>
          <a:prstGeom prst="rect">
            <a:avLst/>
          </a:prstGeom>
          <a:noFill/>
          <a:ln>
            <a:noFill/>
          </a:ln>
        </p:spPr>
      </p:pic>
      <p:sp>
        <p:nvSpPr>
          <p:cNvPr id="32" name="Google Shape;32;p7"/>
          <p:cNvSpPr txBox="1"/>
          <p:nvPr>
            <p:ph type="title"/>
          </p:nvPr>
        </p:nvSpPr>
        <p:spPr>
          <a:xfrm>
            <a:off x="671756" y="371511"/>
            <a:ext cx="8183700" cy="992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3" name="Shape 33"/>
        <p:cNvGrpSpPr/>
        <p:nvPr/>
      </p:nvGrpSpPr>
      <p:grpSpPr>
        <a:xfrm>
          <a:off x="0" y="0"/>
          <a:ext cx="0" cy="0"/>
          <a:chOff x="0" y="0"/>
          <a:chExt cx="0" cy="0"/>
        </a:xfrm>
      </p:grpSpPr>
      <p:pic>
        <p:nvPicPr>
          <p:cNvPr descr="W Logo_Purple_2685_HEX.png" id="34" name="Google Shape;34;p8"/>
          <p:cNvPicPr preferRelativeResize="0"/>
          <p:nvPr/>
        </p:nvPicPr>
        <p:blipFill rotWithShape="1">
          <a:blip r:embed="rId2">
            <a:alphaModFix/>
          </a:blip>
          <a:srcRect b="0" l="0" r="0" t="0"/>
          <a:stretch/>
        </p:blipFill>
        <p:spPr>
          <a:xfrm>
            <a:off x="7448139" y="5949410"/>
            <a:ext cx="1371600" cy="923544"/>
          </a:xfrm>
          <a:prstGeom prst="rect">
            <a:avLst/>
          </a:prstGeom>
          <a:noFill/>
          <a:ln>
            <a:noFill/>
          </a:ln>
        </p:spPr>
      </p:pic>
      <p:pic>
        <p:nvPicPr>
          <p:cNvPr descr="Wordmark_center_Purple_HEX.png" id="35" name="Google Shape;35;p8"/>
          <p:cNvPicPr preferRelativeResize="0"/>
          <p:nvPr/>
        </p:nvPicPr>
        <p:blipFill rotWithShape="1">
          <a:blip r:embed="rId3">
            <a:alphaModFix/>
          </a:blip>
          <a:srcRect b="0" l="0" r="0" t="0"/>
          <a:stretch/>
        </p:blipFill>
        <p:spPr>
          <a:xfrm>
            <a:off x="792039" y="6487457"/>
            <a:ext cx="2425296" cy="163374"/>
          </a:xfrm>
          <a:prstGeom prst="rect">
            <a:avLst/>
          </a:prstGeom>
          <a:noFill/>
          <a:ln>
            <a:noFill/>
          </a:ln>
        </p:spPr>
      </p:pic>
      <p:pic>
        <p:nvPicPr>
          <p:cNvPr descr="Bar_RtAngle_7502_RGB.png" id="36" name="Google Shape;36;p8"/>
          <p:cNvPicPr preferRelativeResize="0"/>
          <p:nvPr/>
        </p:nvPicPr>
        <p:blipFill rotWithShape="1">
          <a:blip r:embed="rId4">
            <a:alphaModFix/>
          </a:blip>
          <a:srcRect b="0" l="0" r="0" t="0"/>
          <a:stretch/>
        </p:blipFill>
        <p:spPr>
          <a:xfrm>
            <a:off x="813587" y="4006085"/>
            <a:ext cx="2284305" cy="112770"/>
          </a:xfrm>
          <a:prstGeom prst="rect">
            <a:avLst/>
          </a:prstGeom>
          <a:noFill/>
          <a:ln>
            <a:noFill/>
          </a:ln>
        </p:spPr>
      </p:pic>
      <p:sp>
        <p:nvSpPr>
          <p:cNvPr id="37" name="Google Shape;37;p8"/>
          <p:cNvSpPr txBox="1"/>
          <p:nvPr>
            <p:ph type="title"/>
          </p:nvPr>
        </p:nvSpPr>
        <p:spPr>
          <a:xfrm>
            <a:off x="671757" y="1167124"/>
            <a:ext cx="6972300" cy="2641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4B2E83"/>
              </a:buClr>
              <a:buSzPts val="5000"/>
              <a:buFont typeface="Encode Sans Black"/>
              <a:buNone/>
              <a:defRPr b="1" i="0" sz="5000" u="none" cap="none" strike="noStrike">
                <a:solidFill>
                  <a:srgbClr val="4B2E83"/>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Subheader + Content">
  <p:cSld name="Header + Subheader + Content">
    <p:spTree>
      <p:nvGrpSpPr>
        <p:cNvPr id="38" name="Shape 38"/>
        <p:cNvGrpSpPr/>
        <p:nvPr/>
      </p:nvGrpSpPr>
      <p:grpSpPr>
        <a:xfrm>
          <a:off x="0" y="0"/>
          <a:ext cx="0" cy="0"/>
          <a:chOff x="0" y="0"/>
          <a:chExt cx="0" cy="0"/>
        </a:xfrm>
      </p:grpSpPr>
      <p:sp>
        <p:nvSpPr>
          <p:cNvPr id="39" name="Google Shape;39;p9"/>
          <p:cNvSpPr txBox="1"/>
          <p:nvPr>
            <p:ph idx="1" type="body"/>
          </p:nvPr>
        </p:nvSpPr>
        <p:spPr>
          <a:xfrm>
            <a:off x="659305" y="2320239"/>
            <a:ext cx="8197200" cy="3810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4B2E83"/>
              </a:buClr>
              <a:buSzPts val="2400"/>
              <a:buFont typeface="Merriweather Sans"/>
              <a:buChar char="&gt;"/>
              <a:defRPr b="1" i="0" sz="2400" u="none" cap="none" strike="noStrike">
                <a:solidFill>
                  <a:srgbClr val="4B2E83"/>
                </a:solidFill>
                <a:latin typeface="Open Sans"/>
                <a:ea typeface="Open Sans"/>
                <a:cs typeface="Open Sans"/>
                <a:sym typeface="Open Sans"/>
              </a:defRPr>
            </a:lvl1pPr>
            <a:lvl2pPr indent="-355600" lvl="1" marL="914400" marR="0" rtl="0" algn="l">
              <a:spcBef>
                <a:spcPts val="400"/>
              </a:spcBef>
              <a:spcAft>
                <a:spcPts val="0"/>
              </a:spcAft>
              <a:buClr>
                <a:srgbClr val="4B2E83"/>
              </a:buClr>
              <a:buSzPts val="2000"/>
              <a:buFont typeface="Arial"/>
              <a:buChar char="–"/>
              <a:defRPr b="1" i="0" sz="2000" u="none" cap="none" strike="noStrike">
                <a:solidFill>
                  <a:srgbClr val="4B2E83"/>
                </a:solidFill>
                <a:latin typeface="Open Sans"/>
                <a:ea typeface="Open Sans"/>
                <a:cs typeface="Open Sans"/>
                <a:sym typeface="Open Sans"/>
              </a:defRPr>
            </a:lvl2pPr>
            <a:lvl3pPr indent="-342900" lvl="2" marL="1371600" marR="0" rtl="0" algn="l">
              <a:spcBef>
                <a:spcPts val="360"/>
              </a:spcBef>
              <a:spcAft>
                <a:spcPts val="0"/>
              </a:spcAft>
              <a:buClr>
                <a:srgbClr val="4B2E83"/>
              </a:buClr>
              <a:buSzPts val="1800"/>
              <a:buFont typeface="Merriweather Sans"/>
              <a:buChar char="&gt;"/>
              <a:defRPr b="1" i="0" sz="1800" u="none" cap="none" strike="noStrike">
                <a:solidFill>
                  <a:srgbClr val="4B2E83"/>
                </a:solidFill>
                <a:latin typeface="Open Sans"/>
                <a:ea typeface="Open Sans"/>
                <a:cs typeface="Open Sans"/>
                <a:sym typeface="Open Sans"/>
              </a:defRPr>
            </a:lvl3pPr>
            <a:lvl4pPr indent="-330200" lvl="3" marL="1828800" marR="0" rtl="0" algn="l">
              <a:spcBef>
                <a:spcPts val="320"/>
              </a:spcBef>
              <a:spcAft>
                <a:spcPts val="0"/>
              </a:spcAft>
              <a:buClr>
                <a:srgbClr val="4B2E83"/>
              </a:buClr>
              <a:buSzPts val="1600"/>
              <a:buFont typeface="Arial"/>
              <a:buChar char="–"/>
              <a:defRPr b="1" i="0" sz="1600" u="none" cap="none" strike="noStrike">
                <a:solidFill>
                  <a:srgbClr val="4B2E83"/>
                </a:solidFill>
                <a:latin typeface="Open Sans"/>
                <a:ea typeface="Open Sans"/>
                <a:cs typeface="Open Sans"/>
                <a:sym typeface="Open Sans"/>
              </a:defRPr>
            </a:lvl4pPr>
            <a:lvl5pPr indent="-317500" lvl="4" marL="2286000" marR="0" rtl="0" algn="l">
              <a:spcBef>
                <a:spcPts val="280"/>
              </a:spcBef>
              <a:spcAft>
                <a:spcPts val="0"/>
              </a:spcAft>
              <a:buClr>
                <a:srgbClr val="4B2E83"/>
              </a:buClr>
              <a:buSzPts val="1400"/>
              <a:buFont typeface="Merriweather Sans"/>
              <a:buChar char="&gt;"/>
              <a:defRPr b="1" i="0" sz="1400" u="none" cap="none" strike="noStrike">
                <a:solidFill>
                  <a:srgbClr val="4B2E83"/>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9"/>
          <p:cNvSpPr txBox="1"/>
          <p:nvPr>
            <p:ph idx="2" type="body"/>
          </p:nvPr>
        </p:nvSpPr>
        <p:spPr>
          <a:xfrm>
            <a:off x="671757" y="1730667"/>
            <a:ext cx="8184600" cy="411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rgbClr val="4B2E83"/>
              </a:buClr>
              <a:buSzPts val="2400"/>
              <a:buFont typeface="Arial"/>
              <a:buNone/>
              <a:defRPr b="0" i="0" sz="2400" u="none" cap="none" strike="noStrike">
                <a:solidFill>
                  <a:srgbClr val="4B2E83"/>
                </a:solidFill>
                <a:latin typeface="Arial"/>
                <a:ea typeface="Arial"/>
                <a:cs typeface="Arial"/>
                <a:sym typeface="Arial"/>
              </a:defRPr>
            </a:lvl1pPr>
            <a:lvl2pPr indent="-228600" lvl="1" marL="914400" marR="0" rtl="0" algn="l">
              <a:spcBef>
                <a:spcPts val="560"/>
              </a:spcBef>
              <a:spcAft>
                <a:spcPts val="0"/>
              </a:spcAft>
              <a:buClr>
                <a:srgbClr val="E8D3A2"/>
              </a:buClr>
              <a:buSzPts val="2800"/>
              <a:buFont typeface="Arial"/>
              <a:buNone/>
              <a:defRPr b="0" i="0" sz="2800" u="none" cap="none" strike="noStrike">
                <a:solidFill>
                  <a:srgbClr val="E8D3A2"/>
                </a:solidFill>
                <a:latin typeface="Encode Sans Black"/>
                <a:ea typeface="Encode Sans Black"/>
                <a:cs typeface="Encode Sans Black"/>
                <a:sym typeface="Encode Sans Black"/>
              </a:defRPr>
            </a:lvl2pPr>
            <a:lvl3pPr indent="-228600" lvl="2" marL="1371600" marR="0" rtl="0" algn="l">
              <a:spcBef>
                <a:spcPts val="480"/>
              </a:spcBef>
              <a:spcAft>
                <a:spcPts val="0"/>
              </a:spcAft>
              <a:buClr>
                <a:srgbClr val="E8D3A2"/>
              </a:buClr>
              <a:buSzPts val="2400"/>
              <a:buFont typeface="Arial"/>
              <a:buNone/>
              <a:defRPr b="0" i="0" sz="2400" u="none" cap="none" strike="noStrike">
                <a:solidFill>
                  <a:srgbClr val="E8D3A2"/>
                </a:solidFill>
                <a:latin typeface="Encode Sans Black"/>
                <a:ea typeface="Encode Sans Black"/>
                <a:cs typeface="Encode Sans Black"/>
                <a:sym typeface="Encode Sans Black"/>
              </a:defRPr>
            </a:lvl3pPr>
            <a:lvl4pPr indent="-228600" lvl="3" marL="18288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4pPr>
            <a:lvl5pPr indent="-228600" lvl="4" marL="2286000" marR="0" rtl="0" algn="l">
              <a:spcBef>
                <a:spcPts val="400"/>
              </a:spcBef>
              <a:spcAft>
                <a:spcPts val="0"/>
              </a:spcAft>
              <a:buClr>
                <a:srgbClr val="E8D3A2"/>
              </a:buClr>
              <a:buSzPts val="2000"/>
              <a:buFont typeface="Arial"/>
              <a:buNone/>
              <a:defRPr b="0" i="0" sz="2000" u="none" cap="none" strike="noStrike">
                <a:solidFill>
                  <a:srgbClr val="E8D3A2"/>
                </a:solidFill>
                <a:latin typeface="Encode Sans Black"/>
                <a:ea typeface="Encode Sans Black"/>
                <a:cs typeface="Encode Sans Black"/>
                <a:sym typeface="Encode Sans Black"/>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41" name="Google Shape;41;p9"/>
          <p:cNvPicPr preferRelativeResize="0"/>
          <p:nvPr/>
        </p:nvPicPr>
        <p:blipFill rotWithShape="1">
          <a:blip r:embed="rId2">
            <a:alphaModFix/>
          </a:blip>
          <a:srcRect b="0" l="0" r="0" t="0"/>
          <a:stretch/>
        </p:blipFill>
        <p:spPr>
          <a:xfrm>
            <a:off x="6382155" y="6487457"/>
            <a:ext cx="2425296" cy="163374"/>
          </a:xfrm>
          <a:prstGeom prst="rect">
            <a:avLst/>
          </a:prstGeom>
          <a:noFill/>
          <a:ln>
            <a:noFill/>
          </a:ln>
        </p:spPr>
      </p:pic>
      <p:pic>
        <p:nvPicPr>
          <p:cNvPr descr="Bar_RtAngle_7502_RGB.png" id="42" name="Google Shape;42;p9"/>
          <p:cNvPicPr preferRelativeResize="0"/>
          <p:nvPr/>
        </p:nvPicPr>
        <p:blipFill rotWithShape="1">
          <a:blip r:embed="rId3">
            <a:alphaModFix/>
          </a:blip>
          <a:srcRect b="0" l="0" r="0" t="0"/>
          <a:stretch/>
        </p:blipFill>
        <p:spPr>
          <a:xfrm>
            <a:off x="784225" y="1437805"/>
            <a:ext cx="1358183" cy="67050"/>
          </a:xfrm>
          <a:prstGeom prst="rect">
            <a:avLst/>
          </a:prstGeom>
          <a:noFill/>
          <a:ln>
            <a:noFill/>
          </a:ln>
        </p:spPr>
      </p:pic>
      <p:sp>
        <p:nvSpPr>
          <p:cNvPr id="43" name="Google Shape;43;p9"/>
          <p:cNvSpPr txBox="1"/>
          <p:nvPr>
            <p:ph type="title"/>
          </p:nvPr>
        </p:nvSpPr>
        <p:spPr>
          <a:xfrm>
            <a:off x="671756" y="371511"/>
            <a:ext cx="8184600" cy="992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4B2E83"/>
              </a:buClr>
              <a:buSzPts val="3000"/>
              <a:buFont typeface="Encode Sans Black"/>
              <a:buNone/>
              <a:defRPr b="1" i="0" sz="3000" u="none" cap="none" strike="noStrike">
                <a:solidFill>
                  <a:srgbClr val="4B2E83"/>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er + Graphic">
  <p:cSld name="Header + Graphic">
    <p:spTree>
      <p:nvGrpSpPr>
        <p:cNvPr id="44" name="Shape 44"/>
        <p:cNvGrpSpPr/>
        <p:nvPr/>
      </p:nvGrpSpPr>
      <p:grpSpPr>
        <a:xfrm>
          <a:off x="0" y="0"/>
          <a:ext cx="0" cy="0"/>
          <a:chOff x="0" y="0"/>
          <a:chExt cx="0" cy="0"/>
        </a:xfrm>
      </p:grpSpPr>
      <p:sp>
        <p:nvSpPr>
          <p:cNvPr id="45" name="Google Shape;45;p10"/>
          <p:cNvSpPr/>
          <p:nvPr>
            <p:ph idx="2" type="chart"/>
          </p:nvPr>
        </p:nvSpPr>
        <p:spPr>
          <a:xfrm>
            <a:off x="766763" y="1736725"/>
            <a:ext cx="8021700" cy="44322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999999"/>
              </a:buClr>
              <a:buSzPts val="2400"/>
              <a:buFont typeface="Arial"/>
              <a:buNone/>
              <a:defRPr b="0" i="1" sz="2400" u="none" cap="none" strike="noStrike">
                <a:solidFill>
                  <a:srgbClr val="999999"/>
                </a:solidFill>
                <a:latin typeface="Open Sans Light"/>
                <a:ea typeface="Open Sans Light"/>
                <a:cs typeface="Open Sans Light"/>
                <a:sym typeface="Open Sans Light"/>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ordmark_center_Purple_HEX.png" id="46" name="Google Shape;46;p10"/>
          <p:cNvPicPr preferRelativeResize="0"/>
          <p:nvPr/>
        </p:nvPicPr>
        <p:blipFill rotWithShape="1">
          <a:blip r:embed="rId2">
            <a:alphaModFix/>
          </a:blip>
          <a:srcRect b="0" l="0" r="0" t="0"/>
          <a:stretch/>
        </p:blipFill>
        <p:spPr>
          <a:xfrm>
            <a:off x="6363105" y="6487457"/>
            <a:ext cx="2425296" cy="163374"/>
          </a:xfrm>
          <a:prstGeom prst="rect">
            <a:avLst/>
          </a:prstGeom>
          <a:noFill/>
          <a:ln>
            <a:noFill/>
          </a:ln>
        </p:spPr>
      </p:pic>
      <p:pic>
        <p:nvPicPr>
          <p:cNvPr descr="Bar_RtAngle_7502_RGB.png" id="47" name="Google Shape;47;p10"/>
          <p:cNvPicPr preferRelativeResize="0"/>
          <p:nvPr/>
        </p:nvPicPr>
        <p:blipFill rotWithShape="1">
          <a:blip r:embed="rId3">
            <a:alphaModFix/>
          </a:blip>
          <a:srcRect b="0" l="0" r="0" t="0"/>
          <a:stretch/>
        </p:blipFill>
        <p:spPr>
          <a:xfrm>
            <a:off x="784225" y="1437805"/>
            <a:ext cx="1358183" cy="67050"/>
          </a:xfrm>
          <a:prstGeom prst="rect">
            <a:avLst/>
          </a:prstGeom>
          <a:noFill/>
          <a:ln>
            <a:noFill/>
          </a:ln>
        </p:spPr>
      </p:pic>
      <p:sp>
        <p:nvSpPr>
          <p:cNvPr id="48" name="Google Shape;48;p10"/>
          <p:cNvSpPr txBox="1"/>
          <p:nvPr>
            <p:ph type="title"/>
          </p:nvPr>
        </p:nvSpPr>
        <p:spPr>
          <a:xfrm>
            <a:off x="671756" y="371511"/>
            <a:ext cx="8116500" cy="992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B2E83"/>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 name="Shape 2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1"/>
          <p:cNvSpPr txBox="1"/>
          <p:nvPr>
            <p:ph type="title"/>
          </p:nvPr>
        </p:nvSpPr>
        <p:spPr>
          <a:xfrm>
            <a:off x="671757" y="883674"/>
            <a:ext cx="6972300" cy="2641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5000"/>
              <a:buFont typeface="Encode Sans Black"/>
              <a:buNone/>
            </a:pPr>
            <a:r>
              <a:rPr lang="en-US"/>
              <a:t>Spring Framework</a:t>
            </a:r>
            <a:endParaRPr/>
          </a:p>
        </p:txBody>
      </p:sp>
      <p:sp>
        <p:nvSpPr>
          <p:cNvPr id="54" name="Google Shape;54;p11"/>
          <p:cNvSpPr txBox="1"/>
          <p:nvPr>
            <p:ph type="title"/>
          </p:nvPr>
        </p:nvSpPr>
        <p:spPr>
          <a:xfrm>
            <a:off x="671757" y="3525474"/>
            <a:ext cx="6972300" cy="2641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5000"/>
              <a:buFont typeface="Encode Sans Black"/>
              <a:buNone/>
            </a:pPr>
            <a:r>
              <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rPr b="0" lang="en-US" sz="1800">
                <a:latin typeface="Encode Sans"/>
                <a:ea typeface="Encode Sans"/>
                <a:cs typeface="Encode Sans"/>
                <a:sym typeface="Encode Sans"/>
              </a:rPr>
              <a:t>Presented by:</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t/>
            </a:r>
            <a:endParaRPr b="0" sz="1800">
              <a:latin typeface="Encode Sans"/>
              <a:ea typeface="Encode Sans"/>
              <a:cs typeface="Encode Sans"/>
              <a:sym typeface="Encode Sans"/>
            </a:endParaRPr>
          </a:p>
          <a:p>
            <a:pPr indent="0" lvl="0" marL="0" marR="0" rtl="0" algn="l">
              <a:spcBef>
                <a:spcPts val="0"/>
              </a:spcBef>
              <a:spcAft>
                <a:spcPts val="0"/>
              </a:spcAft>
              <a:buClr>
                <a:schemeClr val="lt2"/>
              </a:buClr>
              <a:buSzPts val="5000"/>
              <a:buFont typeface="Encode Sans Black"/>
              <a:buNone/>
            </a:pPr>
            <a:r>
              <a:rPr b="0" lang="en-US" sz="1800">
                <a:latin typeface="Encode Sans"/>
                <a:ea typeface="Encode Sans"/>
                <a:cs typeface="Encode Sans"/>
                <a:sym typeface="Encode Sans"/>
              </a:rPr>
              <a:t>Pinki Patel, Jeffy Poozhithara, Monali Chandurkar</a:t>
            </a:r>
            <a:endParaRPr b="0" sz="1800">
              <a:latin typeface="Encode Sans"/>
              <a:ea typeface="Encode Sans"/>
              <a:cs typeface="Encode Sans"/>
              <a:sym typeface="Encod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Architecture Diagram with Change</a:t>
            </a:r>
            <a:endParaRPr/>
          </a:p>
        </p:txBody>
      </p:sp>
      <p:pic>
        <p:nvPicPr>
          <p:cNvPr id="108" name="Google Shape;108;p20"/>
          <p:cNvPicPr preferRelativeResize="0"/>
          <p:nvPr/>
        </p:nvPicPr>
        <p:blipFill>
          <a:blip r:embed="rId3">
            <a:alphaModFix/>
          </a:blip>
          <a:stretch>
            <a:fillRect/>
          </a:stretch>
        </p:blipFill>
        <p:spPr>
          <a:xfrm>
            <a:off x="152400" y="1516000"/>
            <a:ext cx="7205675" cy="496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Required Interfaces</a:t>
            </a:r>
            <a:endParaRPr/>
          </a:p>
        </p:txBody>
      </p:sp>
      <p:pic>
        <p:nvPicPr>
          <p:cNvPr id="114" name="Google Shape;114;p21"/>
          <p:cNvPicPr preferRelativeResize="0"/>
          <p:nvPr/>
        </p:nvPicPr>
        <p:blipFill>
          <a:blip r:embed="rId3">
            <a:alphaModFix/>
          </a:blip>
          <a:stretch>
            <a:fillRect/>
          </a:stretch>
        </p:blipFill>
        <p:spPr>
          <a:xfrm>
            <a:off x="152400" y="1516000"/>
            <a:ext cx="5892925" cy="2618750"/>
          </a:xfrm>
          <a:prstGeom prst="rect">
            <a:avLst/>
          </a:prstGeom>
          <a:noFill/>
          <a:ln>
            <a:noFill/>
          </a:ln>
        </p:spPr>
      </p:pic>
      <p:pic>
        <p:nvPicPr>
          <p:cNvPr id="115" name="Google Shape;115;p21"/>
          <p:cNvPicPr preferRelativeResize="0"/>
          <p:nvPr/>
        </p:nvPicPr>
        <p:blipFill>
          <a:blip r:embed="rId4">
            <a:alphaModFix/>
          </a:blip>
          <a:stretch>
            <a:fillRect/>
          </a:stretch>
        </p:blipFill>
        <p:spPr>
          <a:xfrm>
            <a:off x="344000" y="4401220"/>
            <a:ext cx="8839200" cy="11671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Constructors</a:t>
            </a:r>
            <a:endParaRPr/>
          </a:p>
        </p:txBody>
      </p:sp>
      <p:pic>
        <p:nvPicPr>
          <p:cNvPr id="121" name="Google Shape;121;p22"/>
          <p:cNvPicPr preferRelativeResize="0"/>
          <p:nvPr/>
        </p:nvPicPr>
        <p:blipFill>
          <a:blip r:embed="rId3">
            <a:alphaModFix/>
          </a:blip>
          <a:stretch>
            <a:fillRect/>
          </a:stretch>
        </p:blipFill>
        <p:spPr>
          <a:xfrm>
            <a:off x="152400" y="1687111"/>
            <a:ext cx="5943600" cy="1000125"/>
          </a:xfrm>
          <a:prstGeom prst="rect">
            <a:avLst/>
          </a:prstGeom>
          <a:noFill/>
          <a:ln>
            <a:noFill/>
          </a:ln>
        </p:spPr>
      </p:pic>
      <p:pic>
        <p:nvPicPr>
          <p:cNvPr id="122" name="Google Shape;122;p22"/>
          <p:cNvPicPr preferRelativeResize="0"/>
          <p:nvPr/>
        </p:nvPicPr>
        <p:blipFill>
          <a:blip r:embed="rId4">
            <a:alphaModFix/>
          </a:blip>
          <a:stretch>
            <a:fillRect/>
          </a:stretch>
        </p:blipFill>
        <p:spPr>
          <a:xfrm>
            <a:off x="152400" y="2839636"/>
            <a:ext cx="6768628" cy="38659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Provided Interface</a:t>
            </a:r>
            <a:endParaRPr/>
          </a:p>
        </p:txBody>
      </p:sp>
      <p:pic>
        <p:nvPicPr>
          <p:cNvPr id="128" name="Google Shape;128;p23"/>
          <p:cNvPicPr preferRelativeResize="0"/>
          <p:nvPr/>
        </p:nvPicPr>
        <p:blipFill>
          <a:blip r:embed="rId3">
            <a:alphaModFix/>
          </a:blip>
          <a:stretch>
            <a:fillRect/>
          </a:stretch>
        </p:blipFill>
        <p:spPr>
          <a:xfrm>
            <a:off x="314325" y="2057811"/>
            <a:ext cx="8515350" cy="1095375"/>
          </a:xfrm>
          <a:prstGeom prst="rect">
            <a:avLst/>
          </a:prstGeom>
          <a:noFill/>
          <a:ln>
            <a:noFill/>
          </a:ln>
        </p:spPr>
      </p:pic>
      <p:pic>
        <p:nvPicPr>
          <p:cNvPr id="129" name="Google Shape;129;p23"/>
          <p:cNvPicPr preferRelativeResize="0"/>
          <p:nvPr/>
        </p:nvPicPr>
        <p:blipFill>
          <a:blip r:embed="rId4">
            <a:alphaModFix/>
          </a:blip>
          <a:stretch>
            <a:fillRect/>
          </a:stretch>
        </p:blipFill>
        <p:spPr>
          <a:xfrm>
            <a:off x="152400" y="3305575"/>
            <a:ext cx="7125649" cy="2796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800">
                <a:solidFill>
                  <a:schemeClr val="dk1"/>
                </a:solidFill>
              </a:rPr>
              <a:t>AnyPoolCashingSessionFactory class will only have methods to manage session in the pool and that can extend to any pool implementation. Methods such as setPoolSize and setTestSession will not be part of AnyPoolCashingSessionFactory class since they are more pool specific than Session. </a:t>
            </a:r>
            <a:endParaRPr sz="1800">
              <a:solidFill>
                <a:schemeClr val="dk1"/>
              </a:solidFill>
            </a:endParaRPr>
          </a:p>
          <a:p>
            <a:pPr indent="0" lvl="0" marL="0" rtl="0" algn="l">
              <a:spcBef>
                <a:spcPts val="480"/>
              </a:spcBef>
              <a:spcAft>
                <a:spcPts val="0"/>
              </a:spcAft>
              <a:buNone/>
            </a:pPr>
            <a:r>
              <a:t/>
            </a:r>
            <a:endParaRPr sz="1800">
              <a:solidFill>
                <a:schemeClr val="dk1"/>
              </a:solidFill>
            </a:endParaRPr>
          </a:p>
          <a:p>
            <a:pPr indent="0" lvl="0" marL="0" rtl="0" algn="l">
              <a:spcBef>
                <a:spcPts val="480"/>
              </a:spcBef>
              <a:spcAft>
                <a:spcPts val="0"/>
              </a:spcAft>
              <a:buNone/>
            </a:pPr>
            <a:r>
              <a:rPr lang="en-US" sz="1800">
                <a:solidFill>
                  <a:schemeClr val="dk1"/>
                </a:solidFill>
              </a:rPr>
              <a:t>Also, addition of this components resonates with the following principal design decisions and NFP:</a:t>
            </a:r>
            <a:endParaRPr sz="1800">
              <a:solidFill>
                <a:schemeClr val="dk1"/>
              </a:solidFill>
            </a:endParaRPr>
          </a:p>
          <a:p>
            <a:pPr indent="-342900" lvl="0" marL="457200" rtl="0" algn="l">
              <a:spcBef>
                <a:spcPts val="480"/>
              </a:spcBef>
              <a:spcAft>
                <a:spcPts val="0"/>
              </a:spcAft>
              <a:buClr>
                <a:schemeClr val="dk1"/>
              </a:buClr>
              <a:buSzPts val="1800"/>
              <a:buChar char="&gt;"/>
            </a:pPr>
            <a:r>
              <a:rPr lang="en-US" sz="1800">
                <a:solidFill>
                  <a:schemeClr val="dk1"/>
                </a:solidFill>
              </a:rPr>
              <a:t>Provide choice at every level </a:t>
            </a:r>
            <a:endParaRPr sz="1800">
              <a:solidFill>
                <a:schemeClr val="dk1"/>
              </a:solidFill>
            </a:endParaRPr>
          </a:p>
          <a:p>
            <a:pPr indent="-342900" lvl="0" marL="457200" rtl="0" algn="l">
              <a:spcBef>
                <a:spcPts val="0"/>
              </a:spcBef>
              <a:spcAft>
                <a:spcPts val="0"/>
              </a:spcAft>
              <a:buClr>
                <a:schemeClr val="dk1"/>
              </a:buClr>
              <a:buSzPts val="1800"/>
              <a:buChar char="&gt;"/>
            </a:pPr>
            <a:r>
              <a:rPr lang="en-US" sz="1800">
                <a:solidFill>
                  <a:schemeClr val="dk1"/>
                </a:solidFill>
              </a:rPr>
              <a:t>Extensibility</a:t>
            </a:r>
            <a:endParaRPr sz="1800">
              <a:solidFill>
                <a:schemeClr val="dk1"/>
              </a:solidFill>
            </a:endParaRPr>
          </a:p>
          <a:p>
            <a:pPr indent="-342900" lvl="0" marL="457200" rtl="0" algn="l">
              <a:spcBef>
                <a:spcPts val="0"/>
              </a:spcBef>
              <a:spcAft>
                <a:spcPts val="0"/>
              </a:spcAft>
              <a:buClr>
                <a:schemeClr val="dk1"/>
              </a:buClr>
              <a:buSzPts val="1800"/>
              <a:buChar char="&gt;"/>
            </a:pPr>
            <a:r>
              <a:rPr lang="en-US" sz="1800">
                <a:solidFill>
                  <a:schemeClr val="dk1"/>
                </a:solidFill>
              </a:rPr>
              <a:t>loose coupling</a:t>
            </a:r>
            <a:endParaRPr sz="1800">
              <a:solidFill>
                <a:schemeClr val="dk1"/>
              </a:solidFill>
            </a:endParaRPr>
          </a:p>
          <a:p>
            <a:pPr indent="0" lvl="0" marL="0" rtl="0" algn="l">
              <a:spcBef>
                <a:spcPts val="480"/>
              </a:spcBef>
              <a:spcAft>
                <a:spcPts val="0"/>
              </a:spcAft>
              <a:buNone/>
            </a:pPr>
            <a:r>
              <a:t/>
            </a:r>
            <a:endParaRPr>
              <a:solidFill>
                <a:schemeClr val="dk1"/>
              </a:solidFill>
            </a:endParaRPr>
          </a:p>
        </p:txBody>
      </p:sp>
      <p:sp>
        <p:nvSpPr>
          <p:cNvPr id="135" name="Google Shape;135;p24"/>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Consistency with PDD/NFP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705000" y="1307900"/>
            <a:ext cx="77340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PoolConnectionFactory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Motivation</a:t>
            </a:r>
            <a:endParaRPr/>
          </a:p>
        </p:txBody>
      </p:sp>
      <p:sp>
        <p:nvSpPr>
          <p:cNvPr id="146" name="Google Shape;146;p26"/>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147" name="Google Shape;147;p26"/>
          <p:cNvPicPr preferRelativeResize="0"/>
          <p:nvPr/>
        </p:nvPicPr>
        <p:blipFill>
          <a:blip r:embed="rId3">
            <a:alphaModFix/>
          </a:blip>
          <a:stretch>
            <a:fillRect/>
          </a:stretch>
        </p:blipFill>
        <p:spPr>
          <a:xfrm>
            <a:off x="185450" y="1736725"/>
            <a:ext cx="8745467" cy="420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Motivation (..Continued)</a:t>
            </a:r>
            <a:endParaRPr/>
          </a:p>
        </p:txBody>
      </p:sp>
      <p:pic>
        <p:nvPicPr>
          <p:cNvPr id="153" name="Google Shape;153;p27"/>
          <p:cNvPicPr preferRelativeResize="0"/>
          <p:nvPr/>
        </p:nvPicPr>
        <p:blipFill rotWithShape="1">
          <a:blip r:embed="rId3">
            <a:alphaModFix/>
          </a:blip>
          <a:srcRect b="0" l="9618" r="29039" t="0"/>
          <a:stretch/>
        </p:blipFill>
        <p:spPr>
          <a:xfrm>
            <a:off x="1472250" y="1528125"/>
            <a:ext cx="5143502"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High Level Architecture of Spring-JMS</a:t>
            </a:r>
            <a:endParaRPr/>
          </a:p>
        </p:txBody>
      </p:sp>
      <p:pic>
        <p:nvPicPr>
          <p:cNvPr id="159" name="Google Shape;159;p28"/>
          <p:cNvPicPr preferRelativeResize="0"/>
          <p:nvPr/>
        </p:nvPicPr>
        <p:blipFill>
          <a:blip r:embed="rId3">
            <a:alphaModFix/>
          </a:blip>
          <a:stretch>
            <a:fillRect/>
          </a:stretch>
        </p:blipFill>
        <p:spPr>
          <a:xfrm>
            <a:off x="473850" y="2256942"/>
            <a:ext cx="8196301" cy="2975058"/>
          </a:xfrm>
          <a:prstGeom prst="rect">
            <a:avLst/>
          </a:prstGeom>
          <a:noFill/>
          <a:ln>
            <a:noFill/>
          </a:ln>
        </p:spPr>
      </p:pic>
      <p:sp>
        <p:nvSpPr>
          <p:cNvPr id="160" name="Google Shape;160;p28"/>
          <p:cNvSpPr/>
          <p:nvPr/>
        </p:nvSpPr>
        <p:spPr>
          <a:xfrm>
            <a:off x="1956775" y="3969450"/>
            <a:ext cx="764100" cy="5403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Architecture Diagram with Change</a:t>
            </a:r>
            <a:endParaRPr/>
          </a:p>
        </p:txBody>
      </p:sp>
      <p:pic>
        <p:nvPicPr>
          <p:cNvPr id="166" name="Google Shape;166;p29"/>
          <p:cNvPicPr preferRelativeResize="0"/>
          <p:nvPr/>
        </p:nvPicPr>
        <p:blipFill>
          <a:blip r:embed="rId3">
            <a:alphaModFix/>
          </a:blip>
          <a:stretch>
            <a:fillRect/>
          </a:stretch>
        </p:blipFill>
        <p:spPr>
          <a:xfrm>
            <a:off x="313850" y="1975400"/>
            <a:ext cx="8516301" cy="367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2"/>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gt;"/>
            </a:pPr>
            <a:r>
              <a:rPr lang="en-US"/>
              <a:t>Most popular application development framework for enterprise java.</a:t>
            </a:r>
            <a:endParaRPr/>
          </a:p>
          <a:p>
            <a:pPr indent="-381000" lvl="0" marL="457200" rtl="0" algn="l">
              <a:spcBef>
                <a:spcPts val="0"/>
              </a:spcBef>
              <a:spcAft>
                <a:spcPts val="0"/>
              </a:spcAft>
              <a:buSzPts val="2400"/>
              <a:buChar char="&gt;"/>
            </a:pPr>
            <a:r>
              <a:rPr lang="en-US"/>
              <a:t>Open source Java platform since 2003.</a:t>
            </a:r>
            <a:endParaRPr/>
          </a:p>
          <a:p>
            <a:pPr indent="-381000" lvl="0" marL="457200" rtl="0" algn="l">
              <a:spcBef>
                <a:spcPts val="0"/>
              </a:spcBef>
              <a:spcAft>
                <a:spcPts val="0"/>
              </a:spcAft>
              <a:buSzPts val="2400"/>
              <a:buChar char="&gt;"/>
            </a:pPr>
            <a:r>
              <a:rPr lang="en-US"/>
              <a:t>Supports all major application servers and JEE standards.</a:t>
            </a:r>
            <a:endParaRPr/>
          </a:p>
          <a:p>
            <a:pPr indent="-381000" lvl="0" marL="457200" rtl="0" algn="l">
              <a:spcBef>
                <a:spcPts val="0"/>
              </a:spcBef>
              <a:spcAft>
                <a:spcPts val="0"/>
              </a:spcAft>
              <a:buSzPts val="2400"/>
              <a:buChar char="&gt;"/>
            </a:pPr>
            <a:r>
              <a:rPr lang="en-US"/>
              <a:t>I</a:t>
            </a:r>
            <a:r>
              <a:rPr lang="en-US"/>
              <a:t>nversion of control and dependency </a:t>
            </a:r>
            <a:r>
              <a:rPr lang="en-US"/>
              <a:t>injection control</a:t>
            </a:r>
            <a:r>
              <a:rPr lang="en-US"/>
              <a:t> container for the Java platform.</a:t>
            </a:r>
            <a:endParaRPr/>
          </a:p>
          <a:p>
            <a:pPr indent="-381000" lvl="0" marL="457200" rtl="0" algn="l">
              <a:spcBef>
                <a:spcPts val="0"/>
              </a:spcBef>
              <a:spcAft>
                <a:spcPts val="0"/>
              </a:spcAft>
              <a:buSzPts val="2400"/>
              <a:buChar char="&gt;"/>
            </a:pPr>
            <a:r>
              <a:rPr lang="en-US"/>
              <a:t>Handles the infrastructure so you can focus on your application</a:t>
            </a:r>
            <a:endParaRPr/>
          </a:p>
        </p:txBody>
      </p:sp>
      <p:sp>
        <p:nvSpPr>
          <p:cNvPr id="60" name="Google Shape;60;p12"/>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Spring Framework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Implementation</a:t>
            </a:r>
            <a:endParaRPr/>
          </a:p>
        </p:txBody>
      </p:sp>
      <p:pic>
        <p:nvPicPr>
          <p:cNvPr id="172" name="Google Shape;172;p30"/>
          <p:cNvPicPr preferRelativeResize="0"/>
          <p:nvPr/>
        </p:nvPicPr>
        <p:blipFill>
          <a:blip r:embed="rId3">
            <a:alphaModFix/>
          </a:blip>
          <a:stretch>
            <a:fillRect/>
          </a:stretch>
        </p:blipFill>
        <p:spPr>
          <a:xfrm>
            <a:off x="317675" y="2005125"/>
            <a:ext cx="8334248" cy="3443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Constructors</a:t>
            </a:r>
            <a:endParaRPr/>
          </a:p>
        </p:txBody>
      </p:sp>
      <p:pic>
        <p:nvPicPr>
          <p:cNvPr id="178" name="Google Shape;178;p31"/>
          <p:cNvPicPr preferRelativeResize="0"/>
          <p:nvPr/>
        </p:nvPicPr>
        <p:blipFill>
          <a:blip r:embed="rId3">
            <a:alphaModFix/>
          </a:blip>
          <a:stretch>
            <a:fillRect/>
          </a:stretch>
        </p:blipFill>
        <p:spPr>
          <a:xfrm>
            <a:off x="758820" y="1736725"/>
            <a:ext cx="4020075" cy="1207750"/>
          </a:xfrm>
          <a:prstGeom prst="rect">
            <a:avLst/>
          </a:prstGeom>
          <a:noFill/>
          <a:ln>
            <a:noFill/>
          </a:ln>
        </p:spPr>
      </p:pic>
      <p:pic>
        <p:nvPicPr>
          <p:cNvPr id="179" name="Google Shape;179;p31"/>
          <p:cNvPicPr preferRelativeResize="0"/>
          <p:nvPr/>
        </p:nvPicPr>
        <p:blipFill rotWithShape="1">
          <a:blip r:embed="rId4">
            <a:alphaModFix/>
          </a:blip>
          <a:srcRect b="0" l="0" r="0" t="4342"/>
          <a:stretch/>
        </p:blipFill>
        <p:spPr>
          <a:xfrm>
            <a:off x="2156725" y="2868275"/>
            <a:ext cx="6597576" cy="28077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Required Interfaces</a:t>
            </a:r>
            <a:endParaRPr/>
          </a:p>
        </p:txBody>
      </p:sp>
      <p:pic>
        <p:nvPicPr>
          <p:cNvPr id="185" name="Google Shape;185;p32"/>
          <p:cNvPicPr preferRelativeResize="0"/>
          <p:nvPr/>
        </p:nvPicPr>
        <p:blipFill>
          <a:blip r:embed="rId3">
            <a:alphaModFix/>
          </a:blip>
          <a:stretch>
            <a:fillRect/>
          </a:stretch>
        </p:blipFill>
        <p:spPr>
          <a:xfrm>
            <a:off x="455175" y="1493800"/>
            <a:ext cx="5050701" cy="2550700"/>
          </a:xfrm>
          <a:prstGeom prst="rect">
            <a:avLst/>
          </a:prstGeom>
          <a:noFill/>
          <a:ln>
            <a:noFill/>
          </a:ln>
        </p:spPr>
      </p:pic>
      <p:pic>
        <p:nvPicPr>
          <p:cNvPr id="186" name="Google Shape;186;p32"/>
          <p:cNvPicPr preferRelativeResize="0"/>
          <p:nvPr/>
        </p:nvPicPr>
        <p:blipFill rotWithShape="1">
          <a:blip r:embed="rId4">
            <a:alphaModFix/>
          </a:blip>
          <a:srcRect b="0" l="27242" r="4189" t="14864"/>
          <a:stretch/>
        </p:blipFill>
        <p:spPr>
          <a:xfrm>
            <a:off x="3871975" y="3340100"/>
            <a:ext cx="4759752" cy="235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92" name="Google Shape;192;p33"/>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Provided Interface</a:t>
            </a:r>
            <a:endParaRPr/>
          </a:p>
        </p:txBody>
      </p:sp>
      <p:pic>
        <p:nvPicPr>
          <p:cNvPr id="193" name="Google Shape;193;p33"/>
          <p:cNvPicPr preferRelativeResize="0"/>
          <p:nvPr/>
        </p:nvPicPr>
        <p:blipFill>
          <a:blip r:embed="rId3">
            <a:alphaModFix/>
          </a:blip>
          <a:stretch>
            <a:fillRect/>
          </a:stretch>
        </p:blipFill>
        <p:spPr>
          <a:xfrm>
            <a:off x="659300" y="1643550"/>
            <a:ext cx="3746126" cy="2512249"/>
          </a:xfrm>
          <a:prstGeom prst="rect">
            <a:avLst/>
          </a:prstGeom>
          <a:noFill/>
          <a:ln>
            <a:noFill/>
          </a:ln>
        </p:spPr>
      </p:pic>
      <p:pic>
        <p:nvPicPr>
          <p:cNvPr id="194" name="Google Shape;194;p33"/>
          <p:cNvPicPr preferRelativeResize="0"/>
          <p:nvPr/>
        </p:nvPicPr>
        <p:blipFill>
          <a:blip r:embed="rId4">
            <a:alphaModFix/>
          </a:blip>
          <a:stretch>
            <a:fillRect/>
          </a:stretch>
        </p:blipFill>
        <p:spPr>
          <a:xfrm>
            <a:off x="3491225" y="2709700"/>
            <a:ext cx="5364224" cy="296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0" lang="en-US" sz="1800">
                <a:solidFill>
                  <a:srgbClr val="351C75"/>
                </a:solidFill>
                <a:latin typeface="Open Sans SemiBold"/>
                <a:ea typeface="Open Sans SemiBold"/>
                <a:cs typeface="Open Sans SemiBold"/>
                <a:sym typeface="Open Sans SemiBold"/>
              </a:rPr>
              <a:t>For performance many JMS applications that are not being deployed on EE servers choose to have only org.springframework.jms.listener.DefaultMessageListenerContainer which is lightweight. In such scenarios they also expect a PooledConnectionFactory which can give a better throughput. </a:t>
            </a:r>
            <a:endParaRPr b="0" sz="1800">
              <a:solidFill>
                <a:srgbClr val="351C75"/>
              </a:solidFill>
              <a:latin typeface="Open Sans SemiBold"/>
              <a:ea typeface="Open Sans SemiBold"/>
              <a:cs typeface="Open Sans SemiBold"/>
              <a:sym typeface="Open Sans SemiBold"/>
            </a:endParaRPr>
          </a:p>
          <a:p>
            <a:pPr indent="0" lvl="0" marL="0" rtl="0" algn="l">
              <a:lnSpc>
                <a:spcPct val="115000"/>
              </a:lnSpc>
              <a:spcBef>
                <a:spcPts val="0"/>
              </a:spcBef>
              <a:spcAft>
                <a:spcPts val="0"/>
              </a:spcAft>
              <a:buNone/>
            </a:pPr>
            <a:r>
              <a:t/>
            </a:r>
            <a:endParaRPr b="0" sz="1800">
              <a:solidFill>
                <a:srgbClr val="351C75"/>
              </a:solidFill>
              <a:latin typeface="Open Sans SemiBold"/>
              <a:ea typeface="Open Sans SemiBold"/>
              <a:cs typeface="Open Sans SemiBold"/>
              <a:sym typeface="Open Sans SemiBold"/>
            </a:endParaRPr>
          </a:p>
          <a:p>
            <a:pPr indent="0" lvl="0" marL="0" rtl="0" algn="l">
              <a:lnSpc>
                <a:spcPct val="115000"/>
              </a:lnSpc>
              <a:spcBef>
                <a:spcPts val="0"/>
              </a:spcBef>
              <a:spcAft>
                <a:spcPts val="0"/>
              </a:spcAft>
              <a:buNone/>
            </a:pPr>
            <a:r>
              <a:rPr b="0" lang="en-US" sz="1800">
                <a:solidFill>
                  <a:srgbClr val="351C75"/>
                </a:solidFill>
                <a:latin typeface="Open Sans SemiBold"/>
                <a:ea typeface="Open Sans SemiBold"/>
                <a:cs typeface="Open Sans SemiBold"/>
                <a:sym typeface="Open Sans SemiBold"/>
              </a:rPr>
              <a:t>Also, addition of this components resonates with the following principal design decisions</a:t>
            </a:r>
            <a:endParaRPr b="0" sz="1800">
              <a:solidFill>
                <a:srgbClr val="351C75"/>
              </a:solidFill>
              <a:latin typeface="Open Sans SemiBold"/>
              <a:ea typeface="Open Sans SemiBold"/>
              <a:cs typeface="Open Sans SemiBold"/>
              <a:sym typeface="Open Sans SemiBold"/>
            </a:endParaRPr>
          </a:p>
          <a:p>
            <a:pPr indent="-342900" lvl="0" marL="457200" rtl="0" algn="l">
              <a:lnSpc>
                <a:spcPct val="115000"/>
              </a:lnSpc>
              <a:spcBef>
                <a:spcPts val="0"/>
              </a:spcBef>
              <a:spcAft>
                <a:spcPts val="0"/>
              </a:spcAft>
              <a:buClr>
                <a:srgbClr val="351C75"/>
              </a:buClr>
              <a:buSzPts val="1800"/>
              <a:buFont typeface="Open Sans SemiBold"/>
              <a:buAutoNum type="arabicPeriod"/>
            </a:pPr>
            <a:r>
              <a:rPr b="0" lang="en-US" sz="1800">
                <a:solidFill>
                  <a:srgbClr val="351C75"/>
                </a:solidFill>
                <a:latin typeface="Open Sans SemiBold"/>
                <a:ea typeface="Open Sans SemiBold"/>
                <a:cs typeface="Open Sans SemiBold"/>
                <a:sym typeface="Open Sans SemiBold"/>
              </a:rPr>
              <a:t>Provide choice at every level </a:t>
            </a:r>
            <a:endParaRPr b="0" sz="1800">
              <a:solidFill>
                <a:srgbClr val="351C75"/>
              </a:solidFill>
              <a:latin typeface="Open Sans SemiBold"/>
              <a:ea typeface="Open Sans SemiBold"/>
              <a:cs typeface="Open Sans SemiBold"/>
              <a:sym typeface="Open Sans SemiBold"/>
            </a:endParaRPr>
          </a:p>
          <a:p>
            <a:pPr indent="-342900" lvl="0" marL="457200" rtl="0" algn="l">
              <a:lnSpc>
                <a:spcPct val="115000"/>
              </a:lnSpc>
              <a:spcBef>
                <a:spcPts val="0"/>
              </a:spcBef>
              <a:spcAft>
                <a:spcPts val="0"/>
              </a:spcAft>
              <a:buClr>
                <a:srgbClr val="351C75"/>
              </a:buClr>
              <a:buSzPts val="1800"/>
              <a:buFont typeface="Open Sans SemiBold"/>
              <a:buAutoNum type="arabicPeriod"/>
            </a:pPr>
            <a:r>
              <a:rPr b="0" lang="en-US" sz="1800">
                <a:solidFill>
                  <a:srgbClr val="351C75"/>
                </a:solidFill>
                <a:latin typeface="Open Sans SemiBold"/>
                <a:ea typeface="Open Sans SemiBold"/>
                <a:cs typeface="Open Sans SemiBold"/>
                <a:sym typeface="Open Sans SemiBold"/>
              </a:rPr>
              <a:t>Separation of Concerns </a:t>
            </a:r>
            <a:endParaRPr b="0" sz="1800">
              <a:solidFill>
                <a:srgbClr val="351C75"/>
              </a:solidFill>
              <a:latin typeface="Open Sans SemiBold"/>
              <a:ea typeface="Open Sans SemiBold"/>
              <a:cs typeface="Open Sans SemiBold"/>
              <a:sym typeface="Open Sans SemiBold"/>
            </a:endParaRPr>
          </a:p>
          <a:p>
            <a:pPr indent="-342900" lvl="0" marL="457200" rtl="0" algn="l">
              <a:lnSpc>
                <a:spcPct val="115000"/>
              </a:lnSpc>
              <a:spcBef>
                <a:spcPts val="0"/>
              </a:spcBef>
              <a:spcAft>
                <a:spcPts val="0"/>
              </a:spcAft>
              <a:buClr>
                <a:srgbClr val="351C75"/>
              </a:buClr>
              <a:buSzPts val="1800"/>
              <a:buFont typeface="Open Sans SemiBold"/>
              <a:buAutoNum type="arabicPeriod"/>
            </a:pPr>
            <a:r>
              <a:rPr b="0" lang="en-US" sz="1800">
                <a:solidFill>
                  <a:srgbClr val="351C75"/>
                </a:solidFill>
                <a:latin typeface="Open Sans SemiBold"/>
                <a:ea typeface="Open Sans SemiBold"/>
                <a:cs typeface="Open Sans SemiBold"/>
                <a:sym typeface="Open Sans SemiBold"/>
              </a:rPr>
              <a:t>Promote reuse and portability </a:t>
            </a:r>
            <a:endParaRPr b="0" sz="1800">
              <a:solidFill>
                <a:srgbClr val="351C75"/>
              </a:solidFill>
              <a:latin typeface="Open Sans SemiBold"/>
              <a:ea typeface="Open Sans SemiBold"/>
              <a:cs typeface="Open Sans SemiBold"/>
              <a:sym typeface="Open Sans SemiBold"/>
            </a:endParaRPr>
          </a:p>
        </p:txBody>
      </p:sp>
      <p:sp>
        <p:nvSpPr>
          <p:cNvPr id="200" name="Google Shape;200;p34"/>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Consistency with PDD/NFP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705000" y="1307900"/>
            <a:ext cx="77340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4800"/>
              <a:t>DynamicSessionFactory Class</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Motivation</a:t>
            </a:r>
            <a:endParaRPr/>
          </a:p>
        </p:txBody>
      </p:sp>
      <p:sp>
        <p:nvSpPr>
          <p:cNvPr id="211" name="Google Shape;211;p36"/>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pic>
        <p:nvPicPr>
          <p:cNvPr id="212" name="Google Shape;212;p36"/>
          <p:cNvPicPr preferRelativeResize="0"/>
          <p:nvPr/>
        </p:nvPicPr>
        <p:blipFill>
          <a:blip r:embed="rId3">
            <a:alphaModFix/>
          </a:blip>
          <a:stretch>
            <a:fillRect/>
          </a:stretch>
        </p:blipFill>
        <p:spPr>
          <a:xfrm>
            <a:off x="671750" y="1855475"/>
            <a:ext cx="8183701" cy="3896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HIGH LEVEL ARCHITECTURE OF SPRING-INTEGRATION</a:t>
            </a:r>
            <a:endParaRPr/>
          </a:p>
        </p:txBody>
      </p:sp>
      <p:pic>
        <p:nvPicPr>
          <p:cNvPr id="218" name="Google Shape;218;p37"/>
          <p:cNvPicPr preferRelativeResize="0"/>
          <p:nvPr/>
        </p:nvPicPr>
        <p:blipFill>
          <a:blip r:embed="rId3">
            <a:alphaModFix/>
          </a:blip>
          <a:stretch>
            <a:fillRect/>
          </a:stretch>
        </p:blipFill>
        <p:spPr>
          <a:xfrm>
            <a:off x="576263" y="1924486"/>
            <a:ext cx="7991475" cy="3657600"/>
          </a:xfrm>
          <a:prstGeom prst="rect">
            <a:avLst/>
          </a:prstGeom>
          <a:noFill/>
          <a:ln>
            <a:noFill/>
          </a:ln>
        </p:spPr>
      </p:pic>
      <p:sp>
        <p:nvSpPr>
          <p:cNvPr id="219" name="Google Shape;219;p37"/>
          <p:cNvSpPr/>
          <p:nvPr/>
        </p:nvSpPr>
        <p:spPr>
          <a:xfrm>
            <a:off x="5095125" y="4880150"/>
            <a:ext cx="687900" cy="5160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Architecture Diagram with Change</a:t>
            </a:r>
            <a:endParaRPr/>
          </a:p>
        </p:txBody>
      </p:sp>
      <p:pic>
        <p:nvPicPr>
          <p:cNvPr id="225" name="Google Shape;225;p38"/>
          <p:cNvPicPr preferRelativeResize="0"/>
          <p:nvPr/>
        </p:nvPicPr>
        <p:blipFill>
          <a:blip r:embed="rId3">
            <a:alphaModFix/>
          </a:blip>
          <a:stretch>
            <a:fillRect/>
          </a:stretch>
        </p:blipFill>
        <p:spPr>
          <a:xfrm>
            <a:off x="758825" y="2194250"/>
            <a:ext cx="8013375" cy="34730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Implementation</a:t>
            </a:r>
            <a:endParaRPr/>
          </a:p>
        </p:txBody>
      </p:sp>
      <p:pic>
        <p:nvPicPr>
          <p:cNvPr id="231" name="Google Shape;231;p39"/>
          <p:cNvPicPr preferRelativeResize="0"/>
          <p:nvPr/>
        </p:nvPicPr>
        <p:blipFill>
          <a:blip r:embed="rId3">
            <a:alphaModFix/>
          </a:blip>
          <a:stretch>
            <a:fillRect/>
          </a:stretch>
        </p:blipFill>
        <p:spPr>
          <a:xfrm>
            <a:off x="758825" y="1516000"/>
            <a:ext cx="7892799" cy="5189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SPRING FRAMEWORK HIGH-LEVEL ARCHITECTURE</a:t>
            </a:r>
            <a:endParaRPr/>
          </a:p>
        </p:txBody>
      </p:sp>
      <p:pic>
        <p:nvPicPr>
          <p:cNvPr id="66" name="Google Shape;66;p13"/>
          <p:cNvPicPr preferRelativeResize="0"/>
          <p:nvPr/>
        </p:nvPicPr>
        <p:blipFill>
          <a:blip r:embed="rId3">
            <a:alphaModFix/>
          </a:blip>
          <a:stretch>
            <a:fillRect/>
          </a:stretch>
        </p:blipFill>
        <p:spPr>
          <a:xfrm>
            <a:off x="1667913" y="1602675"/>
            <a:ext cx="5808175" cy="4356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0"/>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b="0" lang="en-US" sz="1800">
                <a:solidFill>
                  <a:srgbClr val="351C75"/>
                </a:solidFill>
                <a:latin typeface="Open Sans SemiBold"/>
                <a:ea typeface="Open Sans SemiBold"/>
                <a:cs typeface="Open Sans SemiBold"/>
                <a:sym typeface="Open Sans SemiBold"/>
              </a:rPr>
              <a:t>It supports following NFP’s</a:t>
            </a:r>
            <a:endParaRPr b="0" sz="1800">
              <a:solidFill>
                <a:srgbClr val="351C75"/>
              </a:solidFill>
              <a:latin typeface="Open Sans SemiBold"/>
              <a:ea typeface="Open Sans SemiBold"/>
              <a:cs typeface="Open Sans SemiBold"/>
              <a:sym typeface="Open Sans SemiBold"/>
            </a:endParaRPr>
          </a:p>
          <a:p>
            <a:pPr indent="-355600" lvl="1" marL="914400" rtl="0" algn="l">
              <a:spcBef>
                <a:spcPts val="400"/>
              </a:spcBef>
              <a:spcAft>
                <a:spcPts val="0"/>
              </a:spcAft>
              <a:buClr>
                <a:schemeClr val="dk1"/>
              </a:buClr>
              <a:buSzPts val="2000"/>
              <a:buChar char="–"/>
            </a:pPr>
            <a:r>
              <a:rPr lang="en-US">
                <a:solidFill>
                  <a:schemeClr val="dk1"/>
                </a:solidFill>
              </a:rPr>
              <a:t>Extensibility/Flexibility</a:t>
            </a:r>
            <a:endParaRPr>
              <a:solidFill>
                <a:schemeClr val="dk1"/>
              </a:solidFill>
            </a:endParaRPr>
          </a:p>
          <a:p>
            <a:pPr indent="-355600" lvl="1" marL="914400" rtl="0" algn="l">
              <a:spcBef>
                <a:spcPts val="0"/>
              </a:spcBef>
              <a:spcAft>
                <a:spcPts val="0"/>
              </a:spcAft>
              <a:buClr>
                <a:schemeClr val="dk1"/>
              </a:buClr>
              <a:buSzPts val="2000"/>
              <a:buChar char="–"/>
            </a:pPr>
            <a:r>
              <a:rPr lang="en-US">
                <a:solidFill>
                  <a:schemeClr val="dk1"/>
                </a:solidFill>
              </a:rPr>
              <a:t>Maintainability</a:t>
            </a:r>
            <a:endParaRPr>
              <a:solidFill>
                <a:schemeClr val="dk1"/>
              </a:solidFill>
            </a:endParaRPr>
          </a:p>
          <a:p>
            <a:pPr indent="0" lvl="0" marL="457200" rtl="0" algn="l">
              <a:lnSpc>
                <a:spcPct val="115000"/>
              </a:lnSpc>
              <a:spcBef>
                <a:spcPts val="0"/>
              </a:spcBef>
              <a:spcAft>
                <a:spcPts val="0"/>
              </a:spcAft>
              <a:buNone/>
            </a:pPr>
            <a:r>
              <a:t/>
            </a:r>
            <a:endParaRPr b="0" sz="1800">
              <a:solidFill>
                <a:srgbClr val="351C75"/>
              </a:solidFill>
              <a:latin typeface="Open Sans SemiBold"/>
              <a:ea typeface="Open Sans SemiBold"/>
              <a:cs typeface="Open Sans SemiBold"/>
              <a:sym typeface="Open Sans SemiBold"/>
            </a:endParaRPr>
          </a:p>
          <a:p>
            <a:pPr indent="0" lvl="0" marL="457200" rtl="0" algn="l">
              <a:lnSpc>
                <a:spcPct val="115000"/>
              </a:lnSpc>
              <a:spcBef>
                <a:spcPts val="0"/>
              </a:spcBef>
              <a:spcAft>
                <a:spcPts val="0"/>
              </a:spcAft>
              <a:buNone/>
            </a:pPr>
            <a:r>
              <a:t/>
            </a:r>
            <a:endParaRPr b="0" sz="1800">
              <a:solidFill>
                <a:srgbClr val="9900FF"/>
              </a:solidFill>
              <a:latin typeface="Open Sans SemiBold"/>
              <a:ea typeface="Open Sans SemiBold"/>
              <a:cs typeface="Open Sans SemiBold"/>
              <a:sym typeface="Open Sans SemiBold"/>
            </a:endParaRPr>
          </a:p>
        </p:txBody>
      </p:sp>
      <p:sp>
        <p:nvSpPr>
          <p:cNvPr id="237" name="Google Shape;237;p40"/>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Consistency with PDD/NFP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gt;"/>
            </a:pPr>
            <a:r>
              <a:rPr lang="en-US"/>
              <a:t>Gradle enterprise plugin required for one of the project dependencies (build-scan). Pending manual approval</a:t>
            </a:r>
            <a:endParaRPr/>
          </a:p>
          <a:p>
            <a:pPr indent="-381000" lvl="0" marL="457200" rtl="0" algn="l">
              <a:spcBef>
                <a:spcPts val="0"/>
              </a:spcBef>
              <a:spcAft>
                <a:spcPts val="0"/>
              </a:spcAft>
              <a:buSzPts val="2400"/>
              <a:buChar char="&gt;"/>
            </a:pPr>
            <a:r>
              <a:rPr lang="en-US"/>
              <a:t>Large code base -&gt; Reverse engineering tools took longer time to parse entire codes</a:t>
            </a:r>
            <a:endParaRPr/>
          </a:p>
          <a:p>
            <a:pPr indent="-381000" lvl="0" marL="457200" rtl="0" algn="l">
              <a:spcBef>
                <a:spcPts val="0"/>
              </a:spcBef>
              <a:spcAft>
                <a:spcPts val="0"/>
              </a:spcAft>
              <a:buSzPts val="2400"/>
              <a:buChar char="&gt;"/>
            </a:pPr>
            <a:r>
              <a:rPr lang="en-US">
                <a:solidFill>
                  <a:schemeClr val="dk1"/>
                </a:solidFill>
              </a:rPr>
              <a:t>Testing the implementation is only possible by using an external project that uses the spring-framework dependency</a:t>
            </a:r>
            <a:endParaRPr/>
          </a:p>
        </p:txBody>
      </p:sp>
      <p:sp>
        <p:nvSpPr>
          <p:cNvPr id="243" name="Google Shape;243;p41"/>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Challenges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2"/>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gt;"/>
            </a:pPr>
            <a:r>
              <a:rPr lang="en-US"/>
              <a:t>Deploy example project that uses spring-integration and spring-jms in tomcat to monitor session creation and tcp connection creation</a:t>
            </a:r>
            <a:endParaRPr/>
          </a:p>
          <a:p>
            <a:pPr indent="-381000" lvl="0" marL="457200" rtl="0" algn="l">
              <a:spcBef>
                <a:spcPts val="0"/>
              </a:spcBef>
              <a:spcAft>
                <a:spcPts val="0"/>
              </a:spcAft>
              <a:buSzPts val="2400"/>
              <a:buChar char="&gt;"/>
            </a:pPr>
            <a:r>
              <a:rPr lang="en-US"/>
              <a:t>build-scan execution with gradle enterprise plugin</a:t>
            </a:r>
            <a:endParaRPr/>
          </a:p>
          <a:p>
            <a:pPr indent="-381000" lvl="0" marL="457200" rtl="0" algn="l">
              <a:spcBef>
                <a:spcPts val="0"/>
              </a:spcBef>
              <a:spcAft>
                <a:spcPts val="0"/>
              </a:spcAft>
              <a:buSzPts val="2400"/>
              <a:buChar char="&gt;"/>
            </a:pPr>
            <a:r>
              <a:rPr lang="en-US"/>
              <a:t>Debug and Refine Implementation</a:t>
            </a:r>
            <a:endParaRPr/>
          </a:p>
          <a:p>
            <a:pPr indent="-381000" lvl="0" marL="457200" rtl="0" algn="l">
              <a:spcBef>
                <a:spcPts val="0"/>
              </a:spcBef>
              <a:spcAft>
                <a:spcPts val="0"/>
              </a:spcAft>
              <a:buSzPts val="2400"/>
              <a:buChar char="&gt;"/>
            </a:pPr>
            <a:r>
              <a:rPr lang="en-US"/>
              <a:t>Submit implementation on official git repository of spring-framework</a:t>
            </a:r>
            <a:endParaRPr/>
          </a:p>
        </p:txBody>
      </p:sp>
      <p:sp>
        <p:nvSpPr>
          <p:cNvPr id="249" name="Google Shape;249;p42"/>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Remaining Tasks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3"/>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gt;"/>
            </a:pPr>
            <a:r>
              <a:rPr lang="en-US"/>
              <a:t>Learning Curve</a:t>
            </a:r>
            <a:endParaRPr/>
          </a:p>
          <a:p>
            <a:pPr indent="-355600" lvl="1" marL="914400" rtl="0" algn="l">
              <a:spcBef>
                <a:spcPts val="0"/>
              </a:spcBef>
              <a:spcAft>
                <a:spcPts val="0"/>
              </a:spcAft>
              <a:buSzPts val="2000"/>
              <a:buChar char="–"/>
            </a:pPr>
            <a:r>
              <a:rPr lang="en-US"/>
              <a:t>Understood one of the most widely used frameworks</a:t>
            </a:r>
            <a:endParaRPr/>
          </a:p>
          <a:p>
            <a:pPr indent="-355600" lvl="1" marL="914400" rtl="0" algn="l">
              <a:spcBef>
                <a:spcPts val="0"/>
              </a:spcBef>
              <a:spcAft>
                <a:spcPts val="0"/>
              </a:spcAft>
              <a:buSzPts val="2000"/>
              <a:buChar char="–"/>
            </a:pPr>
            <a:r>
              <a:rPr lang="en-US"/>
              <a:t>Familiarised reverse engineering tools</a:t>
            </a:r>
            <a:endParaRPr/>
          </a:p>
          <a:p>
            <a:pPr indent="-355600" lvl="1" marL="914400" rtl="0" algn="l">
              <a:spcBef>
                <a:spcPts val="0"/>
              </a:spcBef>
              <a:spcAft>
                <a:spcPts val="0"/>
              </a:spcAft>
              <a:buSzPts val="2000"/>
              <a:buChar char="–"/>
            </a:pPr>
            <a:r>
              <a:rPr lang="en-US"/>
              <a:t>Got the confidence to contribute to a popular open source project</a:t>
            </a:r>
            <a:endParaRPr/>
          </a:p>
          <a:p>
            <a:pPr indent="0" lvl="0" marL="914400" rtl="0" algn="l">
              <a:spcBef>
                <a:spcPts val="480"/>
              </a:spcBef>
              <a:spcAft>
                <a:spcPts val="0"/>
              </a:spcAft>
              <a:buNone/>
            </a:pPr>
            <a:r>
              <a:t/>
            </a:r>
            <a:endParaRPr/>
          </a:p>
          <a:p>
            <a:pPr indent="-381000" lvl="0" marL="457200" rtl="0" algn="l">
              <a:spcBef>
                <a:spcPts val="480"/>
              </a:spcBef>
              <a:spcAft>
                <a:spcPts val="0"/>
              </a:spcAft>
              <a:buSzPts val="2400"/>
              <a:buChar char="&gt;"/>
            </a:pPr>
            <a:r>
              <a:rPr lang="en-US"/>
              <a:t>Approach in Future Software Design Projects</a:t>
            </a:r>
            <a:endParaRPr/>
          </a:p>
          <a:p>
            <a:pPr indent="-355600" lvl="1" marL="914400" rtl="0" algn="l">
              <a:spcBef>
                <a:spcPts val="0"/>
              </a:spcBef>
              <a:spcAft>
                <a:spcPts val="0"/>
              </a:spcAft>
              <a:buSzPts val="2000"/>
              <a:buChar char="–"/>
            </a:pPr>
            <a:r>
              <a:rPr lang="en-US"/>
              <a:t>For extending an existing architecture, understand intended architecture before implementation</a:t>
            </a:r>
            <a:endParaRPr/>
          </a:p>
          <a:p>
            <a:pPr indent="-355600" lvl="1" marL="914400" rtl="0" algn="l">
              <a:spcBef>
                <a:spcPts val="0"/>
              </a:spcBef>
              <a:spcAft>
                <a:spcPts val="0"/>
              </a:spcAft>
              <a:buSzPts val="2000"/>
              <a:buChar char="–"/>
            </a:pPr>
            <a:r>
              <a:rPr lang="en-US"/>
              <a:t>Evaluate architecture degradation </a:t>
            </a:r>
            <a:endParaRPr/>
          </a:p>
          <a:p>
            <a:pPr indent="-355600" lvl="1" marL="914400" rtl="0" algn="l">
              <a:spcBef>
                <a:spcPts val="0"/>
              </a:spcBef>
              <a:spcAft>
                <a:spcPts val="0"/>
              </a:spcAft>
              <a:buSzPts val="2000"/>
              <a:buChar char="–"/>
            </a:pPr>
            <a:r>
              <a:rPr lang="en-US"/>
              <a:t>For a design from scratch, finalise principal design decisions and document them with reasons</a:t>
            </a:r>
            <a:endParaRPr/>
          </a:p>
        </p:txBody>
      </p:sp>
      <p:sp>
        <p:nvSpPr>
          <p:cNvPr id="255" name="Google Shape;255;p43"/>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Reflection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671757" y="1167124"/>
            <a:ext cx="69723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Thank you. Questions?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5"/>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419100" lvl="0" marL="457200" rtl="0" algn="l">
              <a:spcBef>
                <a:spcPts val="480"/>
              </a:spcBef>
              <a:spcAft>
                <a:spcPts val="0"/>
              </a:spcAft>
              <a:buSzPts val="3000"/>
              <a:buChar char="&gt;"/>
            </a:pPr>
            <a:r>
              <a:rPr lang="en-US" sz="3000"/>
              <a:t>Inversion of Control (IOC)</a:t>
            </a:r>
            <a:endParaRPr sz="3000"/>
          </a:p>
          <a:p>
            <a:pPr indent="-419100" lvl="0" marL="457200" rtl="0" algn="l">
              <a:spcBef>
                <a:spcPts val="0"/>
              </a:spcBef>
              <a:spcAft>
                <a:spcPts val="0"/>
              </a:spcAft>
              <a:buSzPts val="3000"/>
              <a:buChar char="&gt;"/>
            </a:pPr>
            <a:r>
              <a:rPr lang="en-US" sz="3000"/>
              <a:t>Provide Choice at every level</a:t>
            </a:r>
            <a:endParaRPr sz="3000"/>
          </a:p>
          <a:p>
            <a:pPr indent="-419100" lvl="0" marL="457200" rtl="0" algn="l">
              <a:spcBef>
                <a:spcPts val="0"/>
              </a:spcBef>
              <a:spcAft>
                <a:spcPts val="0"/>
              </a:spcAft>
              <a:buSzPts val="3000"/>
              <a:buChar char="&gt;"/>
            </a:pPr>
            <a:r>
              <a:rPr lang="en-US" sz="3000"/>
              <a:t>Accommodate diverse perspectives</a:t>
            </a:r>
            <a:endParaRPr sz="3000"/>
          </a:p>
          <a:p>
            <a:pPr indent="-419100" lvl="0" marL="457200" rtl="0" algn="l">
              <a:spcBef>
                <a:spcPts val="0"/>
              </a:spcBef>
              <a:spcAft>
                <a:spcPts val="0"/>
              </a:spcAft>
              <a:buSzPts val="3000"/>
              <a:buChar char="&gt;"/>
            </a:pPr>
            <a:r>
              <a:rPr lang="en-US" sz="3000"/>
              <a:t>Maintain strong backward compatibility</a:t>
            </a:r>
            <a:endParaRPr sz="3000"/>
          </a:p>
          <a:p>
            <a:pPr indent="-419100" lvl="0" marL="457200" rtl="0" algn="l">
              <a:spcBef>
                <a:spcPts val="0"/>
              </a:spcBef>
              <a:spcAft>
                <a:spcPts val="0"/>
              </a:spcAft>
              <a:buSzPts val="3000"/>
              <a:buChar char="&gt;"/>
            </a:pPr>
            <a:r>
              <a:rPr lang="en-US" sz="3000"/>
              <a:t>Don’t Repeat Yourself(DRY)</a:t>
            </a:r>
            <a:endParaRPr sz="3000"/>
          </a:p>
        </p:txBody>
      </p:sp>
      <p:sp>
        <p:nvSpPr>
          <p:cNvPr id="266" name="Google Shape;266;p45"/>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a:t>
            </a:r>
            <a:r>
              <a:rPr lang="en-US"/>
              <a:t>rincipal Design Decisions (PDD)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6"/>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419100" lvl="0" marL="457200" rtl="0" algn="l">
              <a:spcBef>
                <a:spcPts val="480"/>
              </a:spcBef>
              <a:spcAft>
                <a:spcPts val="0"/>
              </a:spcAft>
              <a:buClr>
                <a:schemeClr val="dk1"/>
              </a:buClr>
              <a:buSzPts val="3000"/>
              <a:buChar char="&gt;"/>
            </a:pPr>
            <a:r>
              <a:rPr lang="en-US" sz="3000">
                <a:solidFill>
                  <a:schemeClr val="dk1"/>
                </a:solidFill>
              </a:rPr>
              <a:t>Components should be loosely coupled for modularity and testability</a:t>
            </a:r>
            <a:endParaRPr sz="3000">
              <a:solidFill>
                <a:schemeClr val="dk1"/>
              </a:solidFill>
            </a:endParaRPr>
          </a:p>
          <a:p>
            <a:pPr indent="-419100" lvl="0" marL="457200" rtl="0" algn="l">
              <a:spcBef>
                <a:spcPts val="0"/>
              </a:spcBef>
              <a:spcAft>
                <a:spcPts val="0"/>
              </a:spcAft>
              <a:buClr>
                <a:schemeClr val="dk1"/>
              </a:buClr>
              <a:buSzPts val="3000"/>
              <a:buFont typeface="Open Sans"/>
              <a:buChar char="&gt;"/>
            </a:pPr>
            <a:r>
              <a:rPr lang="en-US" sz="3000">
                <a:solidFill>
                  <a:schemeClr val="dk1"/>
                </a:solidFill>
              </a:rPr>
              <a:t>Separation of concerns</a:t>
            </a:r>
            <a:endParaRPr sz="3000">
              <a:solidFill>
                <a:schemeClr val="dk1"/>
              </a:solidFill>
            </a:endParaRPr>
          </a:p>
          <a:p>
            <a:pPr indent="-419100" lvl="0" marL="457200" rtl="0" algn="l">
              <a:spcBef>
                <a:spcPts val="0"/>
              </a:spcBef>
              <a:spcAft>
                <a:spcPts val="0"/>
              </a:spcAft>
              <a:buClr>
                <a:schemeClr val="dk1"/>
              </a:buClr>
              <a:buSzPts val="3000"/>
              <a:buFont typeface="Open Sans"/>
              <a:buChar char="&gt;"/>
            </a:pPr>
            <a:r>
              <a:rPr lang="en-US" sz="3000">
                <a:solidFill>
                  <a:schemeClr val="dk1"/>
                </a:solidFill>
              </a:rPr>
              <a:t>Promote reuse and portability</a:t>
            </a:r>
            <a:endParaRPr/>
          </a:p>
        </p:txBody>
      </p:sp>
      <p:sp>
        <p:nvSpPr>
          <p:cNvPr id="272" name="Google Shape;272;p46"/>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Principal Design Decisions (PDD)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7"/>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A SessionFactory implementation that caches Sessions for reuse without requiring reconnection each time the Session is retrieved from the factory. This implementation wraps and delegates to a target SessionFactory instance.</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t/>
            </a:r>
            <a:endParaRPr/>
          </a:p>
          <a:p>
            <a:pPr indent="0" lvl="0" marL="0" rtl="0" algn="l">
              <a:spcBef>
                <a:spcPts val="480"/>
              </a:spcBef>
              <a:spcAft>
                <a:spcPts val="0"/>
              </a:spcAft>
              <a:buNone/>
            </a:pPr>
            <a:r>
              <a:rPr i="1" lang="en-US" sz="1800"/>
              <a:t>Path: </a:t>
            </a:r>
            <a:r>
              <a:rPr i="1" lang="en-US" sz="1800">
                <a:solidFill>
                  <a:srgbClr val="353833"/>
                </a:solidFill>
                <a:highlight>
                  <a:srgbClr val="FFFFFF"/>
                </a:highlight>
                <a:latin typeface="Arial"/>
                <a:ea typeface="Arial"/>
                <a:cs typeface="Arial"/>
                <a:sym typeface="Arial"/>
              </a:rPr>
              <a:t>org.springframework.integration.file.remote.session</a:t>
            </a:r>
            <a:endParaRPr i="1" sz="1800"/>
          </a:p>
        </p:txBody>
      </p:sp>
      <p:sp>
        <p:nvSpPr>
          <p:cNvPr id="278" name="Google Shape;278;p47"/>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CachingSessionFactory Class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8"/>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84" name="Google Shape;284;p48"/>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Issues of CachingSessionFactory Class</a:t>
            </a:r>
            <a:endParaRPr/>
          </a:p>
        </p:txBody>
      </p:sp>
      <p:pic>
        <p:nvPicPr>
          <p:cNvPr id="285" name="Google Shape;285;p48"/>
          <p:cNvPicPr preferRelativeResize="0"/>
          <p:nvPr/>
        </p:nvPicPr>
        <p:blipFill>
          <a:blip r:embed="rId3">
            <a:alphaModFix/>
          </a:blip>
          <a:stretch>
            <a:fillRect/>
          </a:stretch>
        </p:blipFill>
        <p:spPr>
          <a:xfrm>
            <a:off x="320175" y="1736713"/>
            <a:ext cx="8886825" cy="374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3 Components Implemented</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AutoNum type="arabicPeriod"/>
            </a:pPr>
            <a:r>
              <a:rPr lang="en-US"/>
              <a:t>AnyPoolCachingSessionFactory</a:t>
            </a:r>
            <a:endParaRPr/>
          </a:p>
          <a:p>
            <a:pPr indent="-381000" lvl="0" marL="457200" rtl="0" algn="l">
              <a:spcBef>
                <a:spcPts val="0"/>
              </a:spcBef>
              <a:spcAft>
                <a:spcPts val="0"/>
              </a:spcAft>
              <a:buSzPts val="2400"/>
              <a:buAutoNum type="arabicPeriod"/>
            </a:pPr>
            <a:r>
              <a:rPr lang="en-US"/>
              <a:t>DynamicSessionFactory</a:t>
            </a:r>
            <a:endParaRPr/>
          </a:p>
          <a:p>
            <a:pPr indent="-381000" lvl="0" marL="457200" rtl="0" algn="l">
              <a:spcBef>
                <a:spcPts val="0"/>
              </a:spcBef>
              <a:spcAft>
                <a:spcPts val="0"/>
              </a:spcAft>
              <a:buSzPts val="2400"/>
              <a:buAutoNum type="arabicPeriod"/>
            </a:pPr>
            <a:r>
              <a:rPr lang="en-US"/>
              <a:t>PoolConnectionFactory</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US"/>
              <a:t>Programming Language of Implementation: Java</a:t>
            </a:r>
            <a:endParaRPr/>
          </a:p>
          <a:p>
            <a:pPr indent="0" lvl="0" marL="0" rtl="0" algn="l">
              <a:spcBef>
                <a:spcPts val="480"/>
              </a:spcBef>
              <a:spcAft>
                <a:spcPts val="0"/>
              </a:spcAft>
              <a:buNone/>
            </a:pPr>
            <a:r>
              <a:t/>
            </a:r>
            <a:endParaRPr/>
          </a:p>
        </p:txBody>
      </p:sp>
      <p:sp>
        <p:nvSpPr>
          <p:cNvPr id="72" name="Google Shape;72;p14"/>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Implementation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Clr>
                <a:schemeClr val="dk1"/>
              </a:buClr>
              <a:buSzPts val="2400"/>
              <a:buChar char="&gt;"/>
            </a:pPr>
            <a:r>
              <a:rPr lang="en-US">
                <a:solidFill>
                  <a:schemeClr val="dk1"/>
                </a:solidFill>
              </a:rPr>
              <a:t>Functional Requirements:</a:t>
            </a:r>
            <a:endParaRPr>
              <a:solidFill>
                <a:schemeClr val="dk1"/>
              </a:solidFill>
            </a:endParaRPr>
          </a:p>
          <a:p>
            <a:pPr indent="-355600" lvl="1" marL="914400" rtl="0" algn="l">
              <a:spcBef>
                <a:spcPts val="0"/>
              </a:spcBef>
              <a:spcAft>
                <a:spcPts val="0"/>
              </a:spcAft>
              <a:buClr>
                <a:schemeClr val="dk1"/>
              </a:buClr>
              <a:buSzPts val="2000"/>
              <a:buChar char="–"/>
            </a:pPr>
            <a:r>
              <a:rPr lang="en-US">
                <a:solidFill>
                  <a:schemeClr val="dk1"/>
                </a:solidFill>
              </a:rPr>
              <a:t>Should be capable of adding/removing multiple SFTP connections at runtime</a:t>
            </a:r>
            <a:endParaRPr>
              <a:solidFill>
                <a:schemeClr val="dk1"/>
              </a:solidFill>
            </a:endParaRPr>
          </a:p>
          <a:p>
            <a:pPr indent="-355600" lvl="1" marL="914400" rtl="0" algn="l">
              <a:spcBef>
                <a:spcPts val="0"/>
              </a:spcBef>
              <a:spcAft>
                <a:spcPts val="0"/>
              </a:spcAft>
              <a:buClr>
                <a:schemeClr val="dk1"/>
              </a:buClr>
              <a:buSzPts val="2000"/>
              <a:buChar char="–"/>
            </a:pPr>
            <a:r>
              <a:rPr lang="en-US">
                <a:solidFill>
                  <a:schemeClr val="dk1"/>
                </a:solidFill>
              </a:rPr>
              <a:t>It should be able to pool multiple TCP connections and sessions/consumers/producers such that high load systems using the framework have better throughPut</a:t>
            </a:r>
            <a:endParaRPr>
              <a:solidFill>
                <a:schemeClr val="dk1"/>
              </a:solidFill>
            </a:endParaRPr>
          </a:p>
          <a:p>
            <a:pPr indent="0" lvl="0" marL="914400" rtl="0" algn="l">
              <a:spcBef>
                <a:spcPts val="480"/>
              </a:spcBef>
              <a:spcAft>
                <a:spcPts val="0"/>
              </a:spcAft>
              <a:buNone/>
            </a:pPr>
            <a:r>
              <a:t/>
            </a:r>
            <a:endParaRPr>
              <a:solidFill>
                <a:schemeClr val="dk1"/>
              </a:solidFill>
            </a:endParaRPr>
          </a:p>
          <a:p>
            <a:pPr indent="-381000" lvl="0" marL="457200" rtl="0" algn="l">
              <a:spcBef>
                <a:spcPts val="480"/>
              </a:spcBef>
              <a:spcAft>
                <a:spcPts val="0"/>
              </a:spcAft>
              <a:buClr>
                <a:schemeClr val="dk1"/>
              </a:buClr>
              <a:buSzPts val="2400"/>
              <a:buChar char="&gt;"/>
            </a:pPr>
            <a:r>
              <a:rPr lang="en-US">
                <a:solidFill>
                  <a:schemeClr val="dk1"/>
                </a:solidFill>
              </a:rPr>
              <a:t>Non-Functional Requirements:</a:t>
            </a:r>
            <a:endParaRPr>
              <a:solidFill>
                <a:schemeClr val="dk1"/>
              </a:solidFill>
            </a:endParaRPr>
          </a:p>
          <a:p>
            <a:pPr indent="-355600" lvl="1" marL="914400" rtl="0" algn="l">
              <a:spcBef>
                <a:spcPts val="0"/>
              </a:spcBef>
              <a:spcAft>
                <a:spcPts val="0"/>
              </a:spcAft>
              <a:buClr>
                <a:schemeClr val="dk1"/>
              </a:buClr>
              <a:buSzPts val="2000"/>
              <a:buChar char="–"/>
            </a:pPr>
            <a:r>
              <a:rPr lang="en-US">
                <a:solidFill>
                  <a:schemeClr val="dk1"/>
                </a:solidFill>
              </a:rPr>
              <a:t>Extensibility/Flexibility</a:t>
            </a:r>
            <a:endParaRPr>
              <a:solidFill>
                <a:schemeClr val="dk1"/>
              </a:solidFill>
            </a:endParaRPr>
          </a:p>
          <a:p>
            <a:pPr indent="-355600" lvl="1" marL="914400" rtl="0" algn="l">
              <a:spcBef>
                <a:spcPts val="0"/>
              </a:spcBef>
              <a:spcAft>
                <a:spcPts val="0"/>
              </a:spcAft>
              <a:buClr>
                <a:schemeClr val="dk1"/>
              </a:buClr>
              <a:buSzPts val="2000"/>
              <a:buChar char="–"/>
            </a:pPr>
            <a:r>
              <a:rPr lang="en-US">
                <a:solidFill>
                  <a:schemeClr val="dk1"/>
                </a:solidFill>
              </a:rPr>
              <a:t>Reusability</a:t>
            </a:r>
            <a:endParaRPr>
              <a:solidFill>
                <a:schemeClr val="dk1"/>
              </a:solidFill>
            </a:endParaRPr>
          </a:p>
          <a:p>
            <a:pPr indent="-355600" lvl="1" marL="914400" rtl="0" algn="l">
              <a:spcBef>
                <a:spcPts val="0"/>
              </a:spcBef>
              <a:spcAft>
                <a:spcPts val="0"/>
              </a:spcAft>
              <a:buClr>
                <a:schemeClr val="dk1"/>
              </a:buClr>
              <a:buSzPts val="2000"/>
              <a:buChar char="–"/>
            </a:pPr>
            <a:r>
              <a:rPr lang="en-US">
                <a:solidFill>
                  <a:schemeClr val="dk1"/>
                </a:solidFill>
              </a:rPr>
              <a:t>Maintainability</a:t>
            </a:r>
            <a:endParaRPr/>
          </a:p>
        </p:txBody>
      </p:sp>
      <p:sp>
        <p:nvSpPr>
          <p:cNvPr id="78" name="Google Shape;78;p15"/>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Functional/Non-Functional Requirements Implemented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160025" y="1167125"/>
            <a:ext cx="8838000" cy="2547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600"/>
              <a:t>Any</a:t>
            </a:r>
            <a:r>
              <a:rPr lang="en-US" sz="3600"/>
              <a:t>PoolCachingSessionFactory Class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Motivation</a:t>
            </a:r>
            <a:endParaRPr/>
          </a:p>
        </p:txBody>
      </p:sp>
      <p:pic>
        <p:nvPicPr>
          <p:cNvPr id="89" name="Google Shape;89;p17"/>
          <p:cNvPicPr preferRelativeResize="0"/>
          <p:nvPr/>
        </p:nvPicPr>
        <p:blipFill>
          <a:blip r:embed="rId3">
            <a:alphaModFix/>
          </a:blip>
          <a:stretch>
            <a:fillRect/>
          </a:stretch>
        </p:blipFill>
        <p:spPr>
          <a:xfrm>
            <a:off x="1012261" y="1736725"/>
            <a:ext cx="7490375" cy="388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Issues of </a:t>
            </a:r>
            <a:r>
              <a:rPr lang="en-US"/>
              <a:t>CachingSessionFactory Class</a:t>
            </a:r>
            <a:endParaRPr/>
          </a:p>
        </p:txBody>
      </p:sp>
      <p:pic>
        <p:nvPicPr>
          <p:cNvPr id="95" name="Google Shape;95;p18"/>
          <p:cNvPicPr preferRelativeResize="0"/>
          <p:nvPr/>
        </p:nvPicPr>
        <p:blipFill rotWithShape="1">
          <a:blip r:embed="rId3">
            <a:alphaModFix/>
          </a:blip>
          <a:srcRect b="6859" l="0" r="0" t="-6859"/>
          <a:stretch/>
        </p:blipFill>
        <p:spPr>
          <a:xfrm>
            <a:off x="402950" y="2915500"/>
            <a:ext cx="8523800" cy="2635500"/>
          </a:xfrm>
          <a:prstGeom prst="rect">
            <a:avLst/>
          </a:prstGeom>
          <a:noFill/>
          <a:ln>
            <a:noFill/>
          </a:ln>
        </p:spPr>
      </p:pic>
      <p:sp>
        <p:nvSpPr>
          <p:cNvPr id="96" name="Google Shape;96;p18"/>
          <p:cNvSpPr txBox="1"/>
          <p:nvPr/>
        </p:nvSpPr>
        <p:spPr>
          <a:xfrm>
            <a:off x="402950" y="1788450"/>
            <a:ext cx="7955700" cy="1127100"/>
          </a:xfrm>
          <a:prstGeom prst="rect">
            <a:avLst/>
          </a:prstGeom>
          <a:noFill/>
          <a:ln>
            <a:noFill/>
          </a:ln>
        </p:spPr>
        <p:txBody>
          <a:bodyPr anchorCtr="0" anchor="t" bIns="91425" lIns="91425" spcFirstLastPara="1" rIns="91425" wrap="square" tIns="91425">
            <a:noAutofit/>
          </a:bodyPr>
          <a:lstStyle/>
          <a:p>
            <a:pPr indent="-381000" lvl="0" marL="457200" rtl="0" algn="l">
              <a:spcBef>
                <a:spcPts val="480"/>
              </a:spcBef>
              <a:spcAft>
                <a:spcPts val="0"/>
              </a:spcAft>
              <a:buClr>
                <a:schemeClr val="dk1"/>
              </a:buClr>
              <a:buSzPts val="2400"/>
              <a:buFont typeface="Merriweather Sans"/>
              <a:buChar char="&gt;"/>
            </a:pPr>
            <a:r>
              <a:rPr b="1" lang="en-US" sz="2400">
                <a:solidFill>
                  <a:schemeClr val="dk1"/>
                </a:solidFill>
                <a:latin typeface="Open Sans"/>
                <a:ea typeface="Open Sans"/>
                <a:cs typeface="Open Sans"/>
                <a:sym typeface="Open Sans"/>
              </a:rPr>
              <a:t>Tight coupling between SimplePool class and CachingSessionFactory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659305" y="1736725"/>
            <a:ext cx="8196300" cy="4015500"/>
          </a:xfrm>
          <a:prstGeom prst="rect">
            <a:avLst/>
          </a:prstGeom>
        </p:spPr>
        <p:txBody>
          <a:bodyPr anchorCtr="0" anchor="t" bIns="45700" lIns="91425" spcFirstLastPara="1" rIns="91425" wrap="square" tIns="45700">
            <a:noAutofit/>
          </a:bodyPr>
          <a:lstStyle/>
          <a:p>
            <a:pPr indent="-419100" lvl="0" marL="457200" rtl="0" algn="l">
              <a:spcBef>
                <a:spcPts val="480"/>
              </a:spcBef>
              <a:spcAft>
                <a:spcPts val="0"/>
              </a:spcAft>
              <a:buClr>
                <a:schemeClr val="dk1"/>
              </a:buClr>
              <a:buSzPts val="3000"/>
              <a:buChar char="&gt;"/>
            </a:pPr>
            <a:r>
              <a:rPr lang="en-US" sz="3000">
                <a:solidFill>
                  <a:schemeClr val="dk1"/>
                </a:solidFill>
              </a:rPr>
              <a:t>Violates Principal Design Decisions:</a:t>
            </a:r>
            <a:endParaRPr sz="3000">
              <a:solidFill>
                <a:schemeClr val="dk1"/>
              </a:solidFill>
            </a:endParaRPr>
          </a:p>
          <a:p>
            <a:pPr indent="-419100" lvl="1" marL="914400" rtl="0" algn="l">
              <a:spcBef>
                <a:spcPts val="0"/>
              </a:spcBef>
              <a:spcAft>
                <a:spcPts val="0"/>
              </a:spcAft>
              <a:buClr>
                <a:schemeClr val="dk1"/>
              </a:buClr>
              <a:buSzPts val="3000"/>
              <a:buChar char="–"/>
            </a:pPr>
            <a:r>
              <a:rPr lang="en-US" sz="3000">
                <a:solidFill>
                  <a:schemeClr val="dk1"/>
                </a:solidFill>
              </a:rPr>
              <a:t>extensibility</a:t>
            </a:r>
            <a:endParaRPr sz="3000">
              <a:solidFill>
                <a:schemeClr val="dk1"/>
              </a:solidFill>
            </a:endParaRPr>
          </a:p>
          <a:p>
            <a:pPr indent="-419100" lvl="1" marL="914400" rtl="0" algn="l">
              <a:spcBef>
                <a:spcPts val="0"/>
              </a:spcBef>
              <a:spcAft>
                <a:spcPts val="0"/>
              </a:spcAft>
              <a:buClr>
                <a:schemeClr val="dk1"/>
              </a:buClr>
              <a:buSzPts val="3000"/>
              <a:buChar char="–"/>
            </a:pPr>
            <a:r>
              <a:rPr lang="en-US" sz="3000">
                <a:solidFill>
                  <a:schemeClr val="dk1"/>
                </a:solidFill>
              </a:rPr>
              <a:t>provide choice at every level</a:t>
            </a:r>
            <a:endParaRPr sz="3000">
              <a:solidFill>
                <a:schemeClr val="dk1"/>
              </a:solidFill>
            </a:endParaRPr>
          </a:p>
          <a:p>
            <a:pPr indent="-419100" lvl="1" marL="914400" rtl="0" algn="l">
              <a:spcBef>
                <a:spcPts val="0"/>
              </a:spcBef>
              <a:spcAft>
                <a:spcPts val="0"/>
              </a:spcAft>
              <a:buClr>
                <a:schemeClr val="dk1"/>
              </a:buClr>
              <a:buSzPts val="3000"/>
              <a:buChar char="–"/>
            </a:pPr>
            <a:r>
              <a:rPr lang="en-US" sz="3000">
                <a:solidFill>
                  <a:schemeClr val="dk1"/>
                </a:solidFill>
              </a:rPr>
              <a:t>loose coupling</a:t>
            </a:r>
            <a:endParaRPr sz="3000">
              <a:solidFill>
                <a:schemeClr val="dk1"/>
              </a:solidFill>
            </a:endParaRPr>
          </a:p>
        </p:txBody>
      </p:sp>
      <p:sp>
        <p:nvSpPr>
          <p:cNvPr id="102" name="Google Shape;102;p19"/>
          <p:cNvSpPr txBox="1"/>
          <p:nvPr>
            <p:ph type="title"/>
          </p:nvPr>
        </p:nvSpPr>
        <p:spPr>
          <a:xfrm>
            <a:off x="671756" y="371511"/>
            <a:ext cx="8183700" cy="992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Issues of CachingSessionFactory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