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80" r:id="rId2"/>
    <p:sldId id="258" r:id="rId3"/>
    <p:sldId id="270" r:id="rId4"/>
    <p:sldId id="261" r:id="rId5"/>
    <p:sldId id="268" r:id="rId6"/>
    <p:sldId id="277" r:id="rId7"/>
    <p:sldId id="259" r:id="rId8"/>
    <p:sldId id="262" r:id="rId9"/>
    <p:sldId id="263" r:id="rId10"/>
    <p:sldId id="264" r:id="rId11"/>
    <p:sldId id="273" r:id="rId12"/>
    <p:sldId id="276" r:id="rId13"/>
    <p:sldId id="274" r:id="rId14"/>
    <p:sldId id="275" r:id="rId15"/>
    <p:sldId id="271" r:id="rId16"/>
    <p:sldId id="272" r:id="rId17"/>
    <p:sldId id="266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50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8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75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548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355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68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34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834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610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9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9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9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3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4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54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AE5521D-BD28-4B12-AA33-C0557DB25284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8E8A579-5B37-4E6B-ABCC-73599FA1A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6" y="1326995"/>
            <a:ext cx="10917043" cy="468351"/>
          </a:xfrm>
        </p:spPr>
        <p:txBody>
          <a:bodyPr/>
          <a:lstStyle/>
          <a:p>
            <a:pPr algn="ctr"/>
            <a:r>
              <a:rPr lang="en-US" b="1" dirty="0"/>
              <a:t>Symbiosis Skills and Professional University (SSPU)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4583"/>
            <a:ext cx="8731404" cy="1990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/>
              <a:t>Certificate Course </a:t>
            </a:r>
            <a:r>
              <a:rPr lang="en-US" sz="3600" b="1" dirty="0"/>
              <a:t>in Data Associate</a:t>
            </a:r>
            <a:br>
              <a:rPr lang="en-US" sz="3600" dirty="0"/>
            </a:br>
            <a:r>
              <a:rPr lang="en-US" sz="3600" b="1" dirty="0"/>
              <a:t>project</a:t>
            </a:r>
            <a:r>
              <a:rPr lang="en-US" dirty="0"/>
              <a:t> 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2800" b="1" i="1" u="sng" dirty="0"/>
              <a:t>Loan </a:t>
            </a:r>
            <a:r>
              <a:rPr lang="en-US" sz="2800" b="1" i="1" u="sng"/>
              <a:t>Eligibility Prediction</a:t>
            </a:r>
            <a:br>
              <a:rPr lang="en-US" b="1" i="1" u="sng" dirty="0"/>
            </a:br>
            <a:endParaRPr lang="en-US" b="1" i="1" u="sng" dirty="0"/>
          </a:p>
        </p:txBody>
      </p:sp>
      <p:pic>
        <p:nvPicPr>
          <p:cNvPr id="4" name="Picture 2" descr="Loan Prediction using Machine Learning Project Sourc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379" y="2268963"/>
            <a:ext cx="3357752" cy="284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154647" y="4421072"/>
            <a:ext cx="42374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BATCH :- </a:t>
            </a:r>
            <a:r>
              <a:rPr lang="en-US" sz="2400" b="1" u="sng" dirty="0"/>
              <a:t>D16</a:t>
            </a:r>
          </a:p>
          <a:p>
            <a:r>
              <a:rPr lang="en-US" sz="2400" b="1" dirty="0"/>
              <a:t>Prepared by:-</a:t>
            </a:r>
          </a:p>
          <a:p>
            <a:r>
              <a:rPr lang="en-US" dirty="0"/>
              <a:t>1. Monali Kailas Dange.</a:t>
            </a:r>
          </a:p>
          <a:p>
            <a:r>
              <a:rPr lang="en-US" dirty="0"/>
              <a:t>2. Varsha Pramod </a:t>
            </a:r>
            <a:r>
              <a:rPr lang="en-US" dirty="0" err="1"/>
              <a:t>Khairnar</a:t>
            </a:r>
            <a:r>
              <a:rPr lang="en-US" dirty="0"/>
              <a:t>.</a:t>
            </a:r>
          </a:p>
          <a:p>
            <a:r>
              <a:rPr lang="en-US" dirty="0"/>
              <a:t>3. </a:t>
            </a:r>
            <a:r>
              <a:rPr lang="en-US" dirty="0" err="1"/>
              <a:t>Ruchita</a:t>
            </a:r>
            <a:r>
              <a:rPr lang="en-US" dirty="0"/>
              <a:t> Bhojraj Patil.</a:t>
            </a:r>
          </a:p>
          <a:p>
            <a:r>
              <a:rPr lang="en-US" dirty="0"/>
              <a:t>4.Jayshri Ashok Koli.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78869" y="4533633"/>
            <a:ext cx="28993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Guided By :-</a:t>
            </a:r>
            <a:br>
              <a:rPr lang="en-US" sz="2400" b="1" dirty="0"/>
            </a:br>
            <a:r>
              <a:rPr lang="en-US" sz="2000" dirty="0"/>
              <a:t>Ashwini Mam</a:t>
            </a:r>
            <a:endParaRPr lang="en-IN" sz="2000" u="sng" dirty="0"/>
          </a:p>
          <a:p>
            <a:pPr algn="ctr"/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390359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A2B7640E-D0D2-27C3-29FA-37988F9DCF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4954" y="1003985"/>
            <a:ext cx="876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u="sng" dirty="0">
                <a:solidFill>
                  <a:schemeClr val="bg1">
                    <a:lumMod val="95000"/>
                  </a:schemeClr>
                </a:solidFill>
              </a:rPr>
              <a:t>Algorithm Used In The Project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BD7572E-CCA8-253D-B8F0-83F5D5A7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367" y="4003100"/>
            <a:ext cx="1633997" cy="6362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Leaf Node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31DA980-27A9-B606-6442-075FDDC9B14E}"/>
              </a:ext>
            </a:extLst>
          </p:cNvPr>
          <p:cNvSpPr txBox="1"/>
          <p:nvPr/>
        </p:nvSpPr>
        <p:spPr>
          <a:xfrm>
            <a:off x="690532" y="2595859"/>
            <a:ext cx="657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600" b="1" dirty="0"/>
              <a:t>Decision Tree Classification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A730D-90FA-9920-447B-A86713B7ECC8}"/>
              </a:ext>
            </a:extLst>
          </p:cNvPr>
          <p:cNvSpPr/>
          <p:nvPr/>
        </p:nvSpPr>
        <p:spPr>
          <a:xfrm>
            <a:off x="8354523" y="2660374"/>
            <a:ext cx="2253006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Decision Node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45AC93-2C79-6390-8FDB-0AB18D1D6DD1}"/>
              </a:ext>
            </a:extLst>
          </p:cNvPr>
          <p:cNvSpPr/>
          <p:nvPr/>
        </p:nvSpPr>
        <p:spPr>
          <a:xfrm>
            <a:off x="7261014" y="3990397"/>
            <a:ext cx="1885361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Decision node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7D95C3-8E8A-1550-2227-241DDCBCB872}"/>
              </a:ext>
            </a:extLst>
          </p:cNvPr>
          <p:cNvSpPr/>
          <p:nvPr/>
        </p:nvSpPr>
        <p:spPr>
          <a:xfrm>
            <a:off x="7261014" y="5503399"/>
            <a:ext cx="1640264" cy="584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Leaf Node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273578-B8F7-E10D-BAAC-B9C181F97B46}"/>
              </a:ext>
            </a:extLst>
          </p:cNvPr>
          <p:cNvSpPr/>
          <p:nvPr/>
        </p:nvSpPr>
        <p:spPr>
          <a:xfrm>
            <a:off x="9372618" y="5454142"/>
            <a:ext cx="1640264" cy="633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Leaf Node</a:t>
            </a:r>
          </a:p>
        </p:txBody>
      </p:sp>
      <p:sp>
        <p:nvSpPr>
          <p:cNvPr id="15" name="Bent Arrow 14"/>
          <p:cNvSpPr/>
          <p:nvPr/>
        </p:nvSpPr>
        <p:spPr>
          <a:xfrm rot="16200000" flipH="1" flipV="1">
            <a:off x="8916291" y="4019910"/>
            <a:ext cx="532393" cy="21511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7622913" y="4890546"/>
            <a:ext cx="864081" cy="297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Bent Arrow 17"/>
          <p:cNvSpPr/>
          <p:nvPr/>
        </p:nvSpPr>
        <p:spPr>
          <a:xfrm rot="5400000">
            <a:off x="9976153" y="2920131"/>
            <a:ext cx="312234" cy="17612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Bent-Up Arrow 18"/>
          <p:cNvSpPr/>
          <p:nvPr/>
        </p:nvSpPr>
        <p:spPr>
          <a:xfrm rot="10800000">
            <a:off x="7683186" y="3644623"/>
            <a:ext cx="1568471" cy="3122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9372618" y="3234520"/>
            <a:ext cx="105919" cy="363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DB581731-E494-7D17-1773-C697D0802EEA}"/>
              </a:ext>
            </a:extLst>
          </p:cNvPr>
          <p:cNvSpPr txBox="1"/>
          <p:nvPr/>
        </p:nvSpPr>
        <p:spPr>
          <a:xfrm>
            <a:off x="496905" y="3459957"/>
            <a:ext cx="604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Used for both classification and regression problem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FA6250D2-3DE0-F20C-E324-30950CD195A2}"/>
              </a:ext>
            </a:extLst>
          </p:cNvPr>
          <p:cNvSpPr txBox="1"/>
          <p:nvPr/>
        </p:nvSpPr>
        <p:spPr>
          <a:xfrm>
            <a:off x="496906" y="4200491"/>
            <a:ext cx="684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The internal nodes represent the attributes of the dataset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A9C54DB4-306B-8B67-D27B-E7DF265B3B9E}"/>
              </a:ext>
            </a:extLst>
          </p:cNvPr>
          <p:cNvSpPr txBox="1"/>
          <p:nvPr/>
        </p:nvSpPr>
        <p:spPr>
          <a:xfrm>
            <a:off x="496905" y="4801764"/>
            <a:ext cx="615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Branch represents the outcome of the test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EAF5BC5F-D6F0-8C77-57F5-9AE88E435F3A}"/>
              </a:ext>
            </a:extLst>
          </p:cNvPr>
          <p:cNvSpPr txBox="1"/>
          <p:nvPr/>
        </p:nvSpPr>
        <p:spPr>
          <a:xfrm>
            <a:off x="520472" y="5496893"/>
            <a:ext cx="544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Each leaf node represents a class label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35B19193-2E90-AC25-DF77-6F521620CCB8}"/>
              </a:ext>
            </a:extLst>
          </p:cNvPr>
          <p:cNvSpPr txBox="1"/>
          <p:nvPr/>
        </p:nvSpPr>
        <p:spPr>
          <a:xfrm>
            <a:off x="520472" y="6118316"/>
            <a:ext cx="536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It asks a question and answer it in Yes or No</a:t>
            </a:r>
          </a:p>
        </p:txBody>
      </p:sp>
    </p:spTree>
    <p:extLst>
      <p:ext uri="{BB962C8B-B14F-4D97-AF65-F5344CB8AC3E}">
        <p14:creationId xmlns:p14="http://schemas.microsoft.com/office/powerpoint/2010/main" val="121184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system-ui"/>
              </a:rPr>
              <a:t>Standardization</a:t>
            </a:r>
            <a:br>
              <a:rPr lang="en-US" b="1" u="sng" dirty="0">
                <a:latin typeface="system-ui"/>
              </a:rPr>
            </a:br>
            <a:endParaRPr lang="en-IN" u="sng" dirty="0"/>
          </a:p>
        </p:txBody>
      </p:sp>
      <p:sp>
        <p:nvSpPr>
          <p:cNvPr id="4" name="Rectangle 3"/>
          <p:cNvSpPr/>
          <p:nvPr/>
        </p:nvSpPr>
        <p:spPr>
          <a:xfrm>
            <a:off x="1485900" y="2828836"/>
            <a:ext cx="76581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>
              <a:latin typeface="system-ui"/>
            </a:endParaRPr>
          </a:p>
          <a:p>
            <a:r>
              <a:rPr lang="en-US" sz="3200" b="1" dirty="0">
                <a:latin typeface="system-ui"/>
              </a:rPr>
              <a:t>Standardization can be important for algorithms that are sensitive to the scale of the input features, such as gradient descent-based algorithms.</a:t>
            </a:r>
            <a:endParaRPr lang="en-US" sz="3200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413261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system-ui"/>
              </a:rPr>
              <a:t>Data Splitting</a:t>
            </a:r>
            <a:endParaRPr lang="en-IN" u="sng" dirty="0"/>
          </a:p>
        </p:txBody>
      </p:sp>
      <p:sp>
        <p:nvSpPr>
          <p:cNvPr id="4" name="Rectangle 3"/>
          <p:cNvSpPr/>
          <p:nvPr/>
        </p:nvSpPr>
        <p:spPr>
          <a:xfrm>
            <a:off x="2286000" y="2967335"/>
            <a:ext cx="6858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system-ui"/>
              </a:rPr>
              <a:t>Data Splitting into x, y format</a:t>
            </a:r>
          </a:p>
          <a:p>
            <a:r>
              <a:rPr lang="en-US" sz="3200" b="1" dirty="0">
                <a:latin typeface="system-ui"/>
              </a:rPr>
              <a:t>Data split in 80: 20 ratio, and x &amp; y format 80% for training purpose and 20% for testing purpose.</a:t>
            </a:r>
            <a:endParaRPr lang="en-US" sz="3200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31695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 ML Model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KNearestNeighbors (KNN ) classification Algorithm.</a:t>
            </a:r>
          </a:p>
          <a:p>
            <a:r>
              <a:rPr lang="fr-FR" b="1" dirty="0"/>
              <a:t>Support Vectore Classifier (SVC)</a:t>
            </a:r>
          </a:p>
          <a:p>
            <a:r>
              <a:rPr lang="en-IN" b="1" dirty="0"/>
              <a:t>RandomForest Classifier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657806"/>
              </p:ext>
            </p:extLst>
          </p:nvPr>
        </p:nvGraphicFramePr>
        <p:xfrm>
          <a:off x="1154955" y="3943351"/>
          <a:ext cx="8290670" cy="3518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10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10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0.7073170731707317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KNearestNeighbors (KNN ) classification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0.7967479674796748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51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</a:t>
                      </a:r>
                      <a:r>
                        <a:rPr lang="en-IN" sz="1800" b="1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Classifier (SVC)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0.8292682926829268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072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 Classifier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0.7804878048780488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00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76" y="973668"/>
            <a:ext cx="10344150" cy="706964"/>
          </a:xfrm>
        </p:spPr>
        <p:txBody>
          <a:bodyPr/>
          <a:lstStyle/>
          <a:p>
            <a:r>
              <a:rPr lang="fr-FR" b="1" u="sng" dirty="0"/>
              <a:t> Confusion Matrix and </a:t>
            </a:r>
            <a:r>
              <a:rPr lang="fr-FR" b="1" u="sng" dirty="0" err="1"/>
              <a:t>Accuracy</a:t>
            </a:r>
            <a:br>
              <a:rPr lang="fr-FR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6" y="2174875"/>
            <a:ext cx="11444288" cy="3416300"/>
          </a:xfrm>
        </p:spPr>
        <p:txBody>
          <a:bodyPr>
            <a:normAutofit/>
          </a:bodyPr>
          <a:lstStyle/>
          <a:p>
            <a:r>
              <a:rPr lang="en-US" sz="3200" b="1" dirty="0"/>
              <a:t>The confusion matrix is a tool used to evaluate the performance of a classification algorithm. It provides a summary of prediction the predicted classes with the actual cases.</a:t>
            </a:r>
            <a:endParaRPr lang="en-IN" sz="3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12634"/>
              </p:ext>
            </p:extLst>
          </p:nvPr>
        </p:nvGraphicFramePr>
        <p:xfrm>
          <a:off x="1374775" y="447833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confusion matrix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0.8292682926829268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0.8487149532710281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0.701010101010101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0.7324147933284989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822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Advantages of loan Eligibility Prediction: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000" b="1" u="sng" dirty="0"/>
              <a:t>Improved Accuracy</a:t>
            </a:r>
            <a:r>
              <a:rPr lang="en-US" sz="2000" b="1" dirty="0"/>
              <a:t>: Predictive models can accurately assess creditworthiness, reducing errors and bias.</a:t>
            </a:r>
          </a:p>
          <a:p>
            <a:pPr>
              <a:buFont typeface="+mj-lt"/>
              <a:buAutoNum type="arabicPeriod"/>
            </a:pPr>
            <a:r>
              <a:rPr lang="en-US" sz="2000" b="1" u="sng" dirty="0"/>
              <a:t>Enhanced Risk Assessment</a:t>
            </a:r>
            <a:r>
              <a:rPr lang="en-US" sz="2000" b="1" dirty="0"/>
              <a:t>: Lenders can identify potential risks and make informed decisions.</a:t>
            </a:r>
          </a:p>
          <a:p>
            <a:pPr>
              <a:buFont typeface="+mj-lt"/>
              <a:buAutoNum type="arabicPeriod"/>
            </a:pPr>
            <a:r>
              <a:rPr lang="en-US" sz="2000" b="1" u="sng" dirty="0"/>
              <a:t>Streamlined Process</a:t>
            </a:r>
            <a:r>
              <a:rPr lang="en-US" sz="2000" b="1" dirty="0"/>
              <a:t>: Automation speeds up the loan approval process, improving customer experience.</a:t>
            </a:r>
          </a:p>
          <a:p>
            <a:pPr>
              <a:buFont typeface="+mj-lt"/>
              <a:buAutoNum type="arabicPeriod"/>
            </a:pPr>
            <a:r>
              <a:rPr lang="en-US" sz="2000" b="1" u="sng" dirty="0"/>
              <a:t>Personalized offers</a:t>
            </a:r>
            <a:r>
              <a:rPr lang="en-US" sz="2000" b="1" dirty="0"/>
              <a:t>: Lenders can tailor loan offers to individual borrowers’ needs and credit profiles.</a:t>
            </a:r>
          </a:p>
          <a:p>
            <a:pPr>
              <a:buFont typeface="+mj-lt"/>
              <a:buAutoNum type="arabicPeriod"/>
            </a:pPr>
            <a:r>
              <a:rPr lang="en-US" sz="2000" b="1" u="sng" dirty="0"/>
              <a:t>Reduced Defaults</a:t>
            </a:r>
            <a:r>
              <a:rPr lang="en-US" sz="2000" b="1" dirty="0"/>
              <a:t>: Predictive models can identify high-risk borrowers, minimizing defaults and losses.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41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Disadvantages of loan Eligibility Prediction: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1" u="sng" dirty="0"/>
              <a:t>Data Quality issues</a:t>
            </a:r>
            <a:r>
              <a:rPr lang="en-US" sz="2000" b="1" dirty="0"/>
              <a:t>: Poor data quality can lead to inaccurate predictions and biased decisions.</a:t>
            </a:r>
          </a:p>
          <a:p>
            <a:pPr>
              <a:buFont typeface="+mj-lt"/>
              <a:buAutoNum type="arabicPeriod"/>
            </a:pPr>
            <a:r>
              <a:rPr lang="en-US" sz="2000" b="1" u="sng" dirty="0"/>
              <a:t>Model Complexity</a:t>
            </a:r>
            <a:r>
              <a:rPr lang="en-US" sz="2000" b="1" dirty="0"/>
              <a:t>: Complex models  can be difficult to interpret and explain.</a:t>
            </a:r>
          </a:p>
          <a:p>
            <a:pPr>
              <a:buFont typeface="+mj-lt"/>
              <a:buAutoNum type="arabicPeriod"/>
            </a:pPr>
            <a:r>
              <a:rPr lang="en-US" sz="2000" b="1" u="sng" dirty="0"/>
              <a:t>Over-Reliance on Technology: Human judgment and oversight are still essential.</a:t>
            </a:r>
          </a:p>
          <a:p>
            <a:pPr>
              <a:buFont typeface="+mj-lt"/>
              <a:buAutoNum type="arabicPeriod"/>
            </a:pPr>
            <a:r>
              <a:rPr lang="en-US" sz="2000" b="1" u="sng" dirty="0"/>
              <a:t>Bias in Algorithms</a:t>
            </a:r>
            <a:r>
              <a:rPr lang="en-US" sz="2000" b="1" dirty="0"/>
              <a:t>: Models can perpetuate existing biases if trained on biased data.</a:t>
            </a:r>
          </a:p>
          <a:p>
            <a:pPr>
              <a:buFont typeface="+mj-lt"/>
              <a:buAutoNum type="arabicPeriod"/>
            </a:pPr>
            <a:r>
              <a:rPr lang="en-US" sz="2000" b="1" u="sng" dirty="0"/>
              <a:t>Dependence on Historical Data</a:t>
            </a:r>
            <a:r>
              <a:rPr lang="en-US" sz="2000" b="1" dirty="0"/>
              <a:t>: Models may not account for changing market conditions or unexpected events</a:t>
            </a:r>
          </a:p>
        </p:txBody>
      </p:sp>
    </p:spTree>
    <p:extLst>
      <p:ext uri="{BB962C8B-B14F-4D97-AF65-F5344CB8AC3E}">
        <p14:creationId xmlns:p14="http://schemas.microsoft.com/office/powerpoint/2010/main" val="2503976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Kaggle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www.Kaggle.com</a:t>
            </a:r>
            <a:endParaRPr lang="en-IN" sz="2800" dirty="0"/>
          </a:p>
          <a:p>
            <a:endParaRPr lang="en-US" sz="2800" b="1" dirty="0"/>
          </a:p>
          <a:p>
            <a:r>
              <a:rPr lang="en-US" sz="2800" b="1" dirty="0"/>
              <a:t>GeeksforGeeks</a:t>
            </a:r>
          </a:p>
          <a:p>
            <a:pPr marL="0" indent="0">
              <a:buNone/>
            </a:pPr>
            <a:r>
              <a:rPr lang="en-US" sz="2800" u="sng" dirty="0"/>
              <a:t>www.geeksforgeeks.org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13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0245" y="2099733"/>
            <a:ext cx="7750368" cy="1702834"/>
          </a:xfrm>
        </p:spPr>
        <p:txBody>
          <a:bodyPr/>
          <a:lstStyle/>
          <a:p>
            <a:pPr algn="ctr"/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43182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u="sng" dirty="0"/>
              <a:t>Index</a:t>
            </a:r>
            <a:br>
              <a:rPr lang="en-US" sz="4800" b="1" u="sng" dirty="0"/>
            </a:b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2214561"/>
            <a:ext cx="11791950" cy="478631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About Loan Eligibility Prediction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What is Machine Learning?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Libraries used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Types Of Machine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Algorithms used in the project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Advantages &amp; Disadvantages.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Reference</a:t>
            </a:r>
            <a:endParaRPr lang="en-US" sz="30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3000" b="1" dirty="0"/>
          </a:p>
          <a:p>
            <a:pPr marL="0" indent="0">
              <a:buNone/>
            </a:pPr>
            <a:endParaRPr lang="en-US" sz="11200" b="1" dirty="0"/>
          </a:p>
          <a:p>
            <a:pPr marL="0" indent="0">
              <a:buNone/>
            </a:pPr>
            <a:endParaRPr lang="en-US" sz="112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112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06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/>
              <a:t>introduction </a:t>
            </a:r>
            <a:endParaRPr lang="en-IN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Have you ever thought about the project that can predict whether you will get your loan approved or not? In this </a:t>
            </a:r>
            <a:r>
              <a:rPr lang="en-US" sz="2400" b="1" dirty="0" err="1"/>
              <a:t>article,We</a:t>
            </a:r>
            <a:r>
              <a:rPr lang="en-US" sz="2400" b="1" dirty="0"/>
              <a:t> are going to develop  one such model that can predict whether a person will get his/her loan approved or not by using some of the background information of the applicant like the applicant’s gender. marital status. Income. etc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10557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995971"/>
            <a:ext cx="8761413" cy="706964"/>
          </a:xfrm>
        </p:spPr>
        <p:txBody>
          <a:bodyPr/>
          <a:lstStyle/>
          <a:p>
            <a:r>
              <a:rPr lang="en-IN" sz="4400" b="1" u="sng" dirty="0"/>
              <a:t>What Is Machine Learning?</a:t>
            </a:r>
            <a:br>
              <a:rPr lang="en-IN" sz="4400" b="1" u="sng" dirty="0"/>
            </a:br>
            <a:endParaRPr lang="en-IN" sz="4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b="1" dirty="0"/>
              <a:t>Machine Learning is a branch of study that makes use of algorithms for the computer to learn from the data and improve it’s accuracy by itself through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48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Import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import numpy as np</a:t>
            </a:r>
          </a:p>
          <a:p>
            <a:r>
              <a:rPr lang="en-US" sz="2000" b="1" dirty="0"/>
              <a:t>import pandas as pd</a:t>
            </a:r>
          </a:p>
          <a:p>
            <a:r>
              <a:rPr lang="en-US" sz="2000" b="1" dirty="0"/>
              <a:t>import matplotlib.pyplot as plt</a:t>
            </a:r>
            <a:endParaRPr lang="en-IN" sz="2000" b="1" dirty="0"/>
          </a:p>
          <a:p>
            <a:r>
              <a:rPr lang="en-IN" sz="2000" b="1" dirty="0"/>
              <a:t>from sklearn.model_selection import train_test_split</a:t>
            </a:r>
          </a:p>
          <a:p>
            <a:r>
              <a:rPr lang="en-IN" sz="2000" b="1" dirty="0"/>
              <a:t>from sklearn.preprocessing import LabelEncoder</a:t>
            </a:r>
          </a:p>
          <a:p>
            <a:r>
              <a:rPr lang="en-IN" sz="2000" b="1" dirty="0"/>
              <a:t>from sklearn.preprocessing import StandardScaler</a:t>
            </a:r>
          </a:p>
          <a:p>
            <a:r>
              <a:rPr lang="en-IN" sz="2000" b="1" dirty="0"/>
              <a:t>from sklearn.tree import DecisionTreeClassifier</a:t>
            </a:r>
          </a:p>
          <a:p>
            <a:r>
              <a:rPr lang="en-IN" sz="2000" b="1" dirty="0"/>
              <a:t>from sklearn import metrics</a:t>
            </a:r>
          </a:p>
          <a:p>
            <a:r>
              <a:rPr lang="en-IN" sz="2000" b="1" dirty="0"/>
              <a:t>from sklearn.metrics import mean_squared_error</a:t>
            </a:r>
          </a:p>
        </p:txBody>
      </p:sp>
    </p:spTree>
    <p:extLst>
      <p:ext uri="{BB962C8B-B14F-4D97-AF65-F5344CB8AC3E}">
        <p14:creationId xmlns:p14="http://schemas.microsoft.com/office/powerpoint/2010/main" val="754989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/>
              <a:t>Dataset:</a:t>
            </a:r>
            <a:endParaRPr lang="en-IN" sz="40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295895"/>
              </p:ext>
            </p:extLst>
          </p:nvPr>
        </p:nvGraphicFramePr>
        <p:xfrm>
          <a:off x="542924" y="2603500"/>
          <a:ext cx="11372858" cy="3416300"/>
        </p:xfrm>
        <a:graphic>
          <a:graphicData uri="http://schemas.openxmlformats.org/drawingml/2006/table">
            <a:tbl>
              <a:tblPr/>
              <a:tblGrid>
                <a:gridCol w="812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123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901524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Loan_ID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 dirty="0">
                          <a:effectLst/>
                        </a:rPr>
                        <a:t>Gender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Married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Dependents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Education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Self_Employed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ApplicantIncome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CoapplicantIncome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LoanAmount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Loan_Amount_Term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Credit_History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Property_Area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Loan_Status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L="47449" marR="47449" marT="23724" marB="23724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4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LP001002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Male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No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Graduate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No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5849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NaN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360.0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Urban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Y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4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1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LP001003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Male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Yes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1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Graduate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No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4583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1508.0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128.0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360.0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Rural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N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4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2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LP001005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Male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Yes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Graduate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Yes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3000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0.0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66.0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360.0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Urban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Y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832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3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LP001006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Male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Yes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Not Graduate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No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2583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2358.0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120.0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360.0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Urban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Y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486"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b="1">
                          <a:effectLst/>
                        </a:rPr>
                        <a:t>4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LP001008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Male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No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Graduate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No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6000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0.0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>
                          <a:effectLst/>
                        </a:rPr>
                        <a:t>141.0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360.0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1.0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Urban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900" dirty="0">
                          <a:effectLst/>
                        </a:rPr>
                        <a:t>Y</a:t>
                      </a:r>
                    </a:p>
                  </a:txBody>
                  <a:tcPr marL="47449" marR="47449" marT="23724" marB="23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44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About Loan Eligibility Prediction</a:t>
            </a:r>
            <a:br>
              <a:rPr lang="en-US" b="1" u="sng" dirty="0"/>
            </a:b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761" y="2964976"/>
            <a:ext cx="9207445" cy="1037161"/>
          </a:xfrm>
        </p:spPr>
        <p:txBody>
          <a:bodyPr>
            <a:normAutofit/>
          </a:bodyPr>
          <a:lstStyle/>
          <a:p>
            <a:r>
              <a:rPr lang="en-IN" dirty="0"/>
              <a:t>Loan eligibility is defined as a set of criteria basis which a financial institution Evaluates to decide the eligibility of a customer for a particular loan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70DE2-5E01-BDD7-5D49-C5741DC17F23}"/>
              </a:ext>
            </a:extLst>
          </p:cNvPr>
          <p:cNvSpPr/>
          <p:nvPr/>
        </p:nvSpPr>
        <p:spPr>
          <a:xfrm>
            <a:off x="892577" y="3856023"/>
            <a:ext cx="6734857" cy="28704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418A9-7283-BEB1-C293-ADC9819A8D0A}"/>
              </a:ext>
            </a:extLst>
          </p:cNvPr>
          <p:cNvSpPr txBox="1"/>
          <p:nvPr/>
        </p:nvSpPr>
        <p:spPr>
          <a:xfrm>
            <a:off x="1170670" y="4002137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Criteria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51F45-48BA-0F65-D202-3AB12E285943}"/>
              </a:ext>
            </a:extLst>
          </p:cNvPr>
          <p:cNvSpPr/>
          <p:nvPr/>
        </p:nvSpPr>
        <p:spPr>
          <a:xfrm>
            <a:off x="1274365" y="4517583"/>
            <a:ext cx="1423447" cy="524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Loan amount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494CA-6C6A-1076-6233-C807F961888A}"/>
              </a:ext>
            </a:extLst>
          </p:cNvPr>
          <p:cNvSpPr/>
          <p:nvPr/>
        </p:nvSpPr>
        <p:spPr>
          <a:xfrm>
            <a:off x="1274365" y="5129561"/>
            <a:ext cx="1423447" cy="506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Applicant income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66963-EE66-69A0-35EF-CCAE4DAEC8C4}"/>
              </a:ext>
            </a:extLst>
          </p:cNvPr>
          <p:cNvSpPr/>
          <p:nvPr/>
        </p:nvSpPr>
        <p:spPr>
          <a:xfrm>
            <a:off x="1274365" y="5774376"/>
            <a:ext cx="1423447" cy="59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Gender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533D37-1DF5-9315-536A-9654FEE3F997}"/>
              </a:ext>
            </a:extLst>
          </p:cNvPr>
          <p:cNvSpPr/>
          <p:nvPr/>
        </p:nvSpPr>
        <p:spPr>
          <a:xfrm>
            <a:off x="3065457" y="4517584"/>
            <a:ext cx="1753386" cy="516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Dependents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44F26-E77E-9C6D-66EC-635BB53C155C}"/>
              </a:ext>
            </a:extLst>
          </p:cNvPr>
          <p:cNvSpPr/>
          <p:nvPr/>
        </p:nvSpPr>
        <p:spPr>
          <a:xfrm>
            <a:off x="3065458" y="5129561"/>
            <a:ext cx="1753386" cy="506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Loan amount term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D6572-603A-E487-7798-9336BB1C4BD3}"/>
              </a:ext>
            </a:extLst>
          </p:cNvPr>
          <p:cNvSpPr/>
          <p:nvPr/>
        </p:nvSpPr>
        <p:spPr>
          <a:xfrm>
            <a:off x="3079601" y="5808709"/>
            <a:ext cx="1739242" cy="55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Credit history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99BEA-0F6C-00A0-55C7-FF5F8180CDEF}"/>
              </a:ext>
            </a:extLst>
          </p:cNvPr>
          <p:cNvSpPr/>
          <p:nvPr/>
        </p:nvSpPr>
        <p:spPr>
          <a:xfrm>
            <a:off x="4988525" y="4517583"/>
            <a:ext cx="2187019" cy="524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Marital status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BCA0E-AE78-3A3D-261A-F29378352C71}"/>
              </a:ext>
            </a:extLst>
          </p:cNvPr>
          <p:cNvSpPr/>
          <p:nvPr/>
        </p:nvSpPr>
        <p:spPr>
          <a:xfrm>
            <a:off x="4988526" y="5129561"/>
            <a:ext cx="2187018" cy="506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Co-applicant income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006A51-874C-FE95-A58C-F423D1C1F60B}"/>
              </a:ext>
            </a:extLst>
          </p:cNvPr>
          <p:cNvSpPr/>
          <p:nvPr/>
        </p:nvSpPr>
        <p:spPr>
          <a:xfrm>
            <a:off x="4988526" y="5808709"/>
            <a:ext cx="2187018" cy="55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Property area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762357-3C85-B840-19DA-DD9FD891493B}"/>
              </a:ext>
            </a:extLst>
          </p:cNvPr>
          <p:cNvSpPr/>
          <p:nvPr/>
        </p:nvSpPr>
        <p:spPr>
          <a:xfrm>
            <a:off x="8650838" y="4517583"/>
            <a:ext cx="1977458" cy="524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Document Submission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61B1E2-463F-5B7F-96DB-3F91734DACA6}"/>
              </a:ext>
            </a:extLst>
          </p:cNvPr>
          <p:cNvSpPr/>
          <p:nvPr/>
        </p:nvSpPr>
        <p:spPr>
          <a:xfrm>
            <a:off x="8650838" y="5188572"/>
            <a:ext cx="1977458" cy="585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Document</a:t>
            </a:r>
          </a:p>
          <a:p>
            <a:pPr algn="ctr"/>
            <a:r>
              <a:rPr lang="en-US" dirty="0"/>
              <a:t>Verification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5D95E-74B4-C268-33B8-5EBC1D8EF40E}"/>
              </a:ext>
            </a:extLst>
          </p:cNvPr>
          <p:cNvSpPr/>
          <p:nvPr/>
        </p:nvSpPr>
        <p:spPr>
          <a:xfrm>
            <a:off x="8650838" y="3805686"/>
            <a:ext cx="1977459" cy="565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Loan Application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35D95E-74B4-C268-33B8-5EBC1D8EF40E}"/>
              </a:ext>
            </a:extLst>
          </p:cNvPr>
          <p:cNvSpPr/>
          <p:nvPr/>
        </p:nvSpPr>
        <p:spPr>
          <a:xfrm>
            <a:off x="8650837" y="5920491"/>
            <a:ext cx="1977459" cy="536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Loan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37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EC82B3AA-37AB-322B-B76F-1F98C3BF1383}"/>
              </a:ext>
            </a:extLst>
          </p:cNvPr>
          <p:cNvSpPr txBox="1"/>
          <p:nvPr/>
        </p:nvSpPr>
        <p:spPr>
          <a:xfrm>
            <a:off x="4399175" y="1170437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E79A704-6360-7385-00A2-D113E75A16E8}"/>
              </a:ext>
            </a:extLst>
          </p:cNvPr>
          <p:cNvSpPr txBox="1"/>
          <p:nvPr/>
        </p:nvSpPr>
        <p:spPr>
          <a:xfrm>
            <a:off x="4551575" y="1322837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FF2F36CE-6286-3EB1-7963-B9A92ADF3E83}"/>
              </a:ext>
            </a:extLst>
          </p:cNvPr>
          <p:cNvSpPr txBox="1"/>
          <p:nvPr/>
        </p:nvSpPr>
        <p:spPr>
          <a:xfrm>
            <a:off x="1271239" y="3178347"/>
            <a:ext cx="534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C77DB-118D-3232-6BA6-80699A41ED2D}"/>
              </a:ext>
            </a:extLst>
          </p:cNvPr>
          <p:cNvSpPr txBox="1"/>
          <p:nvPr/>
        </p:nvSpPr>
        <p:spPr>
          <a:xfrm>
            <a:off x="1271239" y="4126984"/>
            <a:ext cx="7147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/>
              <a:t>Unsupervised Learning</a:t>
            </a:r>
          </a:p>
          <a:p>
            <a:endParaRPr lang="en-IN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7922" y="869795"/>
            <a:ext cx="8675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solidFill>
                  <a:schemeClr val="bg1">
                    <a:lumMod val="95000"/>
                  </a:schemeClr>
                </a:solidFill>
              </a:rPr>
              <a:t>Types Of 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60156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Supervised</a:t>
            </a:r>
            <a:r>
              <a:rPr lang="en-IN" dirty="0"/>
              <a:t> </a:t>
            </a:r>
            <a:r>
              <a:rPr lang="en-IN" b="1" dirty="0"/>
              <a:t>Learning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7096948" cy="3416300"/>
          </a:xfrm>
        </p:spPr>
        <p:txBody>
          <a:bodyPr/>
          <a:lstStyle/>
          <a:p>
            <a:r>
              <a:rPr lang="en-IN" dirty="0"/>
              <a:t>Machine is trained using labeled data </a:t>
            </a:r>
          </a:p>
          <a:p>
            <a:r>
              <a:rPr lang="en-IN" dirty="0"/>
              <a:t>The algorithm learns from labeled training data and predicates outcomes for unseen data </a:t>
            </a:r>
          </a:p>
          <a:p>
            <a:r>
              <a:rPr lang="en-IN" b="1" dirty="0"/>
              <a:t>Algorithms</a:t>
            </a:r>
          </a:p>
          <a:p>
            <a:pPr marL="0" indent="0">
              <a:buNone/>
            </a:pPr>
            <a:r>
              <a:rPr lang="en-IN" dirty="0"/>
              <a:t>   Classification                 </a:t>
            </a:r>
          </a:p>
          <a:p>
            <a:endParaRPr lang="en-IN" dirty="0"/>
          </a:p>
        </p:txBody>
      </p:sp>
      <p:sp>
        <p:nvSpPr>
          <p:cNvPr id="42" name="TextBox 27">
            <a:extLst>
              <a:ext uri="{FF2B5EF4-FFF2-40B4-BE49-F238E27FC236}">
                <a16:creationId xmlns:a16="http://schemas.microsoft.com/office/drawing/2014/main" id="{A0B43B7D-9C1A-4659-AFCD-95CE63B92C88}"/>
              </a:ext>
            </a:extLst>
          </p:cNvPr>
          <p:cNvSpPr txBox="1"/>
          <p:nvPr/>
        </p:nvSpPr>
        <p:spPr>
          <a:xfrm>
            <a:off x="3250179" y="4125766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Regression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29856D-6A74-4935-3C2C-C7C2D2C1DFC4}"/>
              </a:ext>
            </a:extLst>
          </p:cNvPr>
          <p:cNvSpPr/>
          <p:nvPr/>
        </p:nvSpPr>
        <p:spPr>
          <a:xfrm>
            <a:off x="1460388" y="4719340"/>
            <a:ext cx="2141456" cy="441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Decision Tree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EBDC3B-2E39-9AE7-62F2-2F42D4A437FB}"/>
              </a:ext>
            </a:extLst>
          </p:cNvPr>
          <p:cNvSpPr/>
          <p:nvPr/>
        </p:nvSpPr>
        <p:spPr>
          <a:xfrm>
            <a:off x="1460388" y="5430068"/>
            <a:ext cx="2141456" cy="441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Random Forest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1279A8-089D-707F-2869-0F1FAD701DE2}"/>
              </a:ext>
            </a:extLst>
          </p:cNvPr>
          <p:cNvSpPr/>
          <p:nvPr/>
        </p:nvSpPr>
        <p:spPr>
          <a:xfrm>
            <a:off x="1460388" y="6118965"/>
            <a:ext cx="2141456" cy="441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Naïve Bayes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29856D-6A74-4935-3C2C-C7C2D2C1DFC4}"/>
              </a:ext>
            </a:extLst>
          </p:cNvPr>
          <p:cNvSpPr/>
          <p:nvPr/>
        </p:nvSpPr>
        <p:spPr>
          <a:xfrm>
            <a:off x="4024462" y="4719340"/>
            <a:ext cx="2209070" cy="441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Decision Tree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EBDC3B-2E39-9AE7-62F2-2F42D4A437FB}"/>
              </a:ext>
            </a:extLst>
          </p:cNvPr>
          <p:cNvSpPr/>
          <p:nvPr/>
        </p:nvSpPr>
        <p:spPr>
          <a:xfrm>
            <a:off x="4024462" y="5430068"/>
            <a:ext cx="2209070" cy="441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Random Forest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1279A8-089D-707F-2869-0F1FAD701DE2}"/>
              </a:ext>
            </a:extLst>
          </p:cNvPr>
          <p:cNvSpPr/>
          <p:nvPr/>
        </p:nvSpPr>
        <p:spPr>
          <a:xfrm>
            <a:off x="4024462" y="6118965"/>
            <a:ext cx="2209070" cy="441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Naïve Bayes</a:t>
            </a:r>
          </a:p>
        </p:txBody>
      </p:sp>
      <p:sp>
        <p:nvSpPr>
          <p:cNvPr id="49" name="Arrow: Down 9">
            <a:extLst>
              <a:ext uri="{FF2B5EF4-FFF2-40B4-BE49-F238E27FC236}">
                <a16:creationId xmlns:a16="http://schemas.microsoft.com/office/drawing/2014/main" id="{62A6C844-0D94-462C-D651-A03146915CBC}"/>
              </a:ext>
            </a:extLst>
          </p:cNvPr>
          <p:cNvSpPr/>
          <p:nvPr/>
        </p:nvSpPr>
        <p:spPr>
          <a:xfrm>
            <a:off x="9520614" y="3539893"/>
            <a:ext cx="294165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50" name="Arrow: Down 11">
            <a:extLst>
              <a:ext uri="{FF2B5EF4-FFF2-40B4-BE49-F238E27FC236}">
                <a16:creationId xmlns:a16="http://schemas.microsoft.com/office/drawing/2014/main" id="{C277A57B-A0F5-9048-956B-D6FC939C4A61}"/>
              </a:ext>
            </a:extLst>
          </p:cNvPr>
          <p:cNvSpPr/>
          <p:nvPr/>
        </p:nvSpPr>
        <p:spPr>
          <a:xfrm>
            <a:off x="9520614" y="4427104"/>
            <a:ext cx="294165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41436D-CCAB-6219-5A3F-DF07530D706C}"/>
              </a:ext>
            </a:extLst>
          </p:cNvPr>
          <p:cNvSpPr/>
          <p:nvPr/>
        </p:nvSpPr>
        <p:spPr>
          <a:xfrm>
            <a:off x="8985220" y="2891131"/>
            <a:ext cx="1442301" cy="53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Labeled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FC813C6-E100-7FED-E078-6BBD13E3DDD2}"/>
              </a:ext>
            </a:extLst>
          </p:cNvPr>
          <p:cNvSpPr/>
          <p:nvPr/>
        </p:nvSpPr>
        <p:spPr>
          <a:xfrm>
            <a:off x="9018213" y="3990692"/>
            <a:ext cx="1668544" cy="322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/>
              <a:t>algorithm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1A2266-A044-4A78-4C60-C16D02622825}"/>
              </a:ext>
            </a:extLst>
          </p:cNvPr>
          <p:cNvSpPr/>
          <p:nvPr/>
        </p:nvSpPr>
        <p:spPr>
          <a:xfrm>
            <a:off x="9018213" y="4840791"/>
            <a:ext cx="1536569" cy="512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73C94C-3302-EAED-F114-682210DAD429}"/>
              </a:ext>
            </a:extLst>
          </p:cNvPr>
          <p:cNvSpPr/>
          <p:nvPr/>
        </p:nvSpPr>
        <p:spPr>
          <a:xfrm>
            <a:off x="7919991" y="5796768"/>
            <a:ext cx="1894788" cy="581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Unlabeled data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1D7A488-58FB-1038-88BE-DBB3FD2847FC}"/>
              </a:ext>
            </a:extLst>
          </p:cNvPr>
          <p:cNvSpPr/>
          <p:nvPr/>
        </p:nvSpPr>
        <p:spPr>
          <a:xfrm>
            <a:off x="9991105" y="5796767"/>
            <a:ext cx="1706524" cy="58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Output</a:t>
            </a:r>
          </a:p>
        </p:txBody>
      </p:sp>
      <p:sp>
        <p:nvSpPr>
          <p:cNvPr id="57" name="Bent Arrow 56"/>
          <p:cNvSpPr/>
          <p:nvPr/>
        </p:nvSpPr>
        <p:spPr>
          <a:xfrm>
            <a:off x="8251903" y="5161058"/>
            <a:ext cx="602165" cy="5830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9" name="Bent Arrow 58"/>
          <p:cNvSpPr/>
          <p:nvPr/>
        </p:nvSpPr>
        <p:spPr>
          <a:xfrm rot="5400000">
            <a:off x="10693761" y="5154053"/>
            <a:ext cx="583021" cy="59703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637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Loan Eligibility pro</Template>
  <TotalTime>22</TotalTime>
  <Words>849</Words>
  <Application>Microsoft Office PowerPoint</Application>
  <PresentationFormat>Widescreen</PresentationFormat>
  <Paragraphs>221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system-ui</vt:lpstr>
      <vt:lpstr>Wingdings</vt:lpstr>
      <vt:lpstr>Wingdings 3</vt:lpstr>
      <vt:lpstr>Ion Boardroom</vt:lpstr>
      <vt:lpstr>Symbiosis Skills and Professional University (SSPU) </vt:lpstr>
      <vt:lpstr>Index </vt:lpstr>
      <vt:lpstr>introduction </vt:lpstr>
      <vt:lpstr>What Is Machine Learning? </vt:lpstr>
      <vt:lpstr>Import libraries</vt:lpstr>
      <vt:lpstr>Dataset:</vt:lpstr>
      <vt:lpstr>About Loan Eligibility Prediction </vt:lpstr>
      <vt:lpstr>PowerPoint Presentation</vt:lpstr>
      <vt:lpstr>Supervised Learning </vt:lpstr>
      <vt:lpstr>Algorithm Used In The Project</vt:lpstr>
      <vt:lpstr>Standardization </vt:lpstr>
      <vt:lpstr>Data Splitting</vt:lpstr>
      <vt:lpstr> ML Model </vt:lpstr>
      <vt:lpstr> Confusion Matrix and Accuracy </vt:lpstr>
      <vt:lpstr>Advantages of loan Eligibility Prediction:</vt:lpstr>
      <vt:lpstr>Disadvantages of loan Eligibility Prediction:</vt:lpstr>
      <vt:lpstr>Reference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Monali Dange</dc:creator>
  <cp:lastModifiedBy>Monali Dange</cp:lastModifiedBy>
  <cp:revision>2</cp:revision>
  <dcterms:created xsi:type="dcterms:W3CDTF">2024-08-03T15:17:57Z</dcterms:created>
  <dcterms:modified xsi:type="dcterms:W3CDTF">2024-08-03T15:50:31Z</dcterms:modified>
</cp:coreProperties>
</file>