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22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2" r:id="rId8"/>
    <p:sldId id="266" r:id="rId9"/>
    <p:sldId id="268" r:id="rId10"/>
    <p:sldId id="270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0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9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051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2050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6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1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23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18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2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3" r:id="rId1"/>
    <p:sldLayoutId id="2147484024" r:id="rId2"/>
    <p:sldLayoutId id="2147484025" r:id="rId3"/>
    <p:sldLayoutId id="2147484026" r:id="rId4"/>
    <p:sldLayoutId id="2147484027" r:id="rId5"/>
    <p:sldLayoutId id="2147484028" r:id="rId6"/>
    <p:sldLayoutId id="2147484029" r:id="rId7"/>
    <p:sldLayoutId id="2147484030" r:id="rId8"/>
    <p:sldLayoutId id="2147484031" r:id="rId9"/>
    <p:sldLayoutId id="2147484032" r:id="rId10"/>
    <p:sldLayoutId id="21474840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E-commerce Sales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Report | Power BI | Business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5FDDED-2E7E-49E5-5CBF-FCAC6D8EF83E}"/>
              </a:ext>
            </a:extLst>
          </p:cNvPr>
          <p:cNvSpPr txBox="1"/>
          <p:nvPr/>
        </p:nvSpPr>
        <p:spPr>
          <a:xfrm>
            <a:off x="196646" y="745428"/>
            <a:ext cx="830825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rPr lang="en-US" sz="1600" dirty="0"/>
              <a:t>🧥 </a:t>
            </a:r>
            <a:r>
              <a:rPr lang="en-US" sz="1600" b="1" dirty="0"/>
              <a:t>Clothing</a:t>
            </a:r>
            <a:r>
              <a:rPr lang="en-US" sz="1600" dirty="0"/>
              <a:t> is consistently the top-selling category </a:t>
            </a:r>
            <a:r>
              <a:rPr lang="en-US" sz="1600" b="1" dirty="0"/>
              <a:t>(62.62%): </a:t>
            </a:r>
            <a:r>
              <a:rPr lang="en-US" sz="1600" dirty="0"/>
              <a:t>Indicates strong consumer preference; ensure proper inventory planning and product variation.</a:t>
            </a:r>
          </a:p>
          <a:p>
            <a:pPr>
              <a:defRPr sz="1200"/>
            </a:pPr>
            <a:endParaRPr lang="en-US" sz="1600" dirty="0"/>
          </a:p>
          <a:p>
            <a:pPr>
              <a:defRPr sz="1200"/>
            </a:pPr>
            <a:r>
              <a:rPr lang="en-US" sz="1600" dirty="0"/>
              <a:t>🪑 </a:t>
            </a:r>
            <a:r>
              <a:rPr lang="en-US" sz="1600" b="1" dirty="0"/>
              <a:t>Furniture and Electronics </a:t>
            </a:r>
            <a:r>
              <a:rPr lang="en-US" sz="1600" dirty="0"/>
              <a:t>emerge in Q3 and Q4: Product mix diversification is evident; explore bundling or combo offers.</a:t>
            </a:r>
          </a:p>
          <a:p>
            <a:pPr>
              <a:defRPr sz="1200"/>
            </a:pPr>
            <a:endParaRPr lang="en-US" sz="1600" dirty="0"/>
          </a:p>
          <a:p>
            <a:pPr>
              <a:defRPr sz="1200"/>
            </a:pPr>
            <a:r>
              <a:rPr lang="en-US" sz="1600" dirty="0"/>
              <a:t>💳 </a:t>
            </a:r>
            <a:r>
              <a:rPr lang="en-US" sz="1600" b="1" dirty="0"/>
              <a:t>COD</a:t>
            </a:r>
            <a:r>
              <a:rPr lang="en-US" sz="1600" dirty="0"/>
              <a:t> is the most preferred payment mode (43.74%): May cause cash flow and return issues; suggest offering discounts for prepaid modes to encourage digital payments.</a:t>
            </a:r>
          </a:p>
          <a:p>
            <a:pPr>
              <a:defRPr sz="1200"/>
            </a:pPr>
            <a:endParaRPr lang="en-US" sz="1600" dirty="0"/>
          </a:p>
          <a:p>
            <a:pPr>
              <a:defRPr sz="1200"/>
            </a:pPr>
            <a:r>
              <a:rPr lang="en-US" sz="1600" dirty="0"/>
              <a:t>📦 </a:t>
            </a:r>
            <a:r>
              <a:rPr lang="en-US" sz="1600" b="1" dirty="0"/>
              <a:t>AOV</a:t>
            </a:r>
            <a:r>
              <a:rPr lang="en-US" sz="1600" dirty="0"/>
              <a:t> is highest in </a:t>
            </a:r>
            <a:r>
              <a:rPr lang="en-US" sz="1600" b="1" dirty="0"/>
              <a:t>Q1 (₹9.55K</a:t>
            </a:r>
            <a:r>
              <a:rPr lang="en-US" sz="1600" dirty="0"/>
              <a:t>), lowest in </a:t>
            </a:r>
            <a:r>
              <a:rPr lang="en-US" sz="1600" b="1" dirty="0"/>
              <a:t>Q3 (₹5.00K)</a:t>
            </a:r>
            <a:r>
              <a:rPr lang="en-US" sz="1600" dirty="0"/>
              <a:t>:</a:t>
            </a:r>
            <a:r>
              <a:rPr lang="en-US" sz="1600" b="1" dirty="0"/>
              <a:t> </a:t>
            </a:r>
            <a:r>
              <a:rPr lang="en-US" sz="1600" dirty="0"/>
              <a:t>Indicates changes in buying behavior or product mix; adjust pricing, promotions, or upselling strategies.</a:t>
            </a:r>
          </a:p>
          <a:p>
            <a:pPr>
              <a:defRPr sz="1200"/>
            </a:pPr>
            <a:endParaRPr lang="en-US" sz="1600" dirty="0"/>
          </a:p>
          <a:p>
            <a:pPr>
              <a:defRPr sz="1200"/>
            </a:pPr>
            <a:r>
              <a:rPr lang="en-US" sz="1600" dirty="0"/>
              <a:t>🖨️ </a:t>
            </a:r>
            <a:r>
              <a:rPr lang="en-US" sz="1600" b="1" dirty="0"/>
              <a:t>Printers and Bookcases </a:t>
            </a:r>
            <a:r>
              <a:rPr lang="en-US" sz="1600" dirty="0"/>
              <a:t>are top sub-categories in multiple quarters: Strong profit generators; promote these through ads, bundles, or cross-sells.</a:t>
            </a:r>
          </a:p>
          <a:p>
            <a:pPr>
              <a:defRPr sz="1200"/>
            </a:pPr>
            <a:endParaRPr lang="en-US" sz="1600" dirty="0"/>
          </a:p>
          <a:p>
            <a:pPr>
              <a:defRPr sz="1200"/>
            </a:pPr>
            <a:r>
              <a:rPr lang="en-US" sz="1600" dirty="0"/>
              <a:t>🪑 </a:t>
            </a:r>
            <a:r>
              <a:rPr lang="en-US" sz="1600" b="1" dirty="0"/>
              <a:t>Tables, Sarees, Chairs, Accessories </a:t>
            </a:r>
            <a:r>
              <a:rPr lang="en-US" sz="1600" dirty="0"/>
              <a:t>also contribute significantly: Indicates niche interests; can be used to drive seasonal sales or focused campaigns.</a:t>
            </a:r>
          </a:p>
          <a:p>
            <a:pPr>
              <a:defRPr sz="1200"/>
            </a:pPr>
            <a:endParaRPr lang="en-US" sz="1600" dirty="0"/>
          </a:p>
          <a:p>
            <a:pPr>
              <a:defRPr sz="1200"/>
            </a:pPr>
            <a:r>
              <a:rPr lang="en-US" sz="1600" dirty="0"/>
              <a:t>📊 Dynamic filters (by quarter and state) help isolate key trends: Enables management to view segmented performance, aiding more precise business decisions.</a:t>
            </a:r>
          </a:p>
          <a:p>
            <a:pPr>
              <a:defRPr sz="1200"/>
            </a:pPr>
            <a:endParaRPr lang="en-US" sz="1600" dirty="0"/>
          </a:p>
          <a:p>
            <a:pPr>
              <a:defRPr sz="1200"/>
            </a:pPr>
            <a:r>
              <a:rPr lang="en-US" sz="1600" dirty="0"/>
              <a:t>🔍 Insights allow early detection of declining performance: For example, sudden dip in </a:t>
            </a:r>
            <a:r>
              <a:rPr lang="en-US" sz="1600" b="1" dirty="0"/>
              <a:t>Q2/Q3 </a:t>
            </a:r>
            <a:r>
              <a:rPr lang="en-US" sz="1600" dirty="0"/>
              <a:t>warns of operational or demand issues that can be quickly addressed.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0CA9C-095D-F0C5-DE43-8039680CC89D}"/>
              </a:ext>
            </a:extLst>
          </p:cNvPr>
          <p:cNvSpPr txBox="1"/>
          <p:nvPr/>
        </p:nvSpPr>
        <p:spPr>
          <a:xfrm>
            <a:off x="1713271" y="99097"/>
            <a:ext cx="5717458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spcBef>
                <a:spcPct val="0"/>
              </a:spcBef>
              <a:buNone/>
              <a:defRPr sz="3600" b="1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Key Business Insights</a:t>
            </a:r>
          </a:p>
        </p:txBody>
      </p:sp>
    </p:spTree>
    <p:extLst>
      <p:ext uri="{BB962C8B-B14F-4D97-AF65-F5344CB8AC3E}">
        <p14:creationId xmlns:p14="http://schemas.microsoft.com/office/powerpoint/2010/main" val="157038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The E-commerce Sales Dashboard supports detailed analysis of product performance, profitability, and customer trends across regions and time. It enables informed business decisions by identifying high-growth opportunities and areas needing strategic adjustments.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Project Objective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C93509-141E-0A97-125B-344057F24699}"/>
              </a:ext>
            </a:extLst>
          </p:cNvPr>
          <p:cNvSpPr txBox="1"/>
          <p:nvPr/>
        </p:nvSpPr>
        <p:spPr>
          <a:xfrm>
            <a:off x="467032" y="1232222"/>
            <a:ext cx="7883014" cy="1837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/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indent="0">
              <a:buNone/>
            </a:pPr>
            <a:br>
              <a:rPr lang="en-US" dirty="0"/>
            </a:br>
            <a:r>
              <a:rPr lang="en-US" dirty="0"/>
              <a:t>To build an interactive E-commerce Sales Dashboard in </a:t>
            </a:r>
            <a:r>
              <a:rPr lang="en-US" b="1" dirty="0"/>
              <a:t>Power BI </a:t>
            </a:r>
            <a:r>
              <a:rPr lang="en-US" dirty="0"/>
              <a:t>that provides clear, actionable insights into sales performance, profit trends, customer behavior, payment modes, and inventory dynamics — enabling data-driven decisions to boost business growth and operational efficiency.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5BB9F-9049-BD32-3D0C-54C103FAD360}"/>
              </a:ext>
            </a:extLst>
          </p:cNvPr>
          <p:cNvSpPr txBox="1"/>
          <p:nvPr/>
        </p:nvSpPr>
        <p:spPr>
          <a:xfrm>
            <a:off x="389602" y="3326383"/>
            <a:ext cx="7960444" cy="316649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defPPr>
              <a:defRPr lang="en-US"/>
            </a:defPPr>
            <a:lvl1pPr indent="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2100"/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en-US" dirty="0"/>
              <a:t> </a:t>
            </a:r>
            <a:r>
              <a:rPr lang="en-US" b="1" dirty="0"/>
              <a:t>Expected Outcomes: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Identification of top-performing states, categories, and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Analysis of product demand and sales trends across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Insights into payment mode preferences for financial optimization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Detection of inventory issues like overstocking, slow-moving stock, or loss-making subcategories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Recognition of unprofitable months to enable timely interventions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Enhanced visibility into KPIs like AOV, profit margin, and quantity sold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Better alignment between sales planning and inventory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Power BI Desktop</a:t>
            </a:r>
          </a:p>
          <a:p>
            <a:r>
              <a:rPr dirty="0"/>
              <a:t> Power Query Editor</a:t>
            </a:r>
          </a:p>
          <a:p>
            <a:r>
              <a:rPr dirty="0"/>
              <a:t> DAX (Data Analysis Expressions)</a:t>
            </a:r>
          </a:p>
          <a:p>
            <a:r>
              <a:rPr dirty="0"/>
              <a:t>Excel/CSV Dataset</a:t>
            </a:r>
          </a:p>
          <a:p>
            <a:r>
              <a:rPr dirty="0"/>
              <a:t>Data Modeling and Relationships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>
                <a:solidFill>
                  <a:schemeClr val="accent2">
                    <a:lumMod val="50000"/>
                  </a:schemeClr>
                </a:solidFill>
              </a:rPr>
              <a:t>Business Problems Addressed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FDD879-38AB-D29D-56C5-96E654676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284" y="1543665"/>
            <a:ext cx="8003458" cy="46305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altLang="en-US" dirty="0"/>
              <a:t>📉 </a:t>
            </a:r>
            <a:r>
              <a:rPr lang="en-US" altLang="en-US" b="1" dirty="0"/>
              <a:t>Unclear trends </a:t>
            </a:r>
            <a:r>
              <a:rPr lang="en-US" altLang="en-US" dirty="0"/>
              <a:t>in profit and sales across time, categories, and regions</a:t>
            </a:r>
          </a:p>
          <a:p>
            <a:r>
              <a:rPr lang="en-US" altLang="en-US" dirty="0"/>
              <a:t>🧾 </a:t>
            </a:r>
            <a:r>
              <a:rPr lang="en-US" altLang="en-US" b="1" dirty="0"/>
              <a:t>No visibility into product categories </a:t>
            </a:r>
            <a:r>
              <a:rPr lang="en-US" altLang="en-US" dirty="0"/>
              <a:t>driving or dragging performance</a:t>
            </a:r>
          </a:p>
          <a:p>
            <a:r>
              <a:rPr lang="en-US" altLang="en-US" dirty="0"/>
              <a:t>🧍 </a:t>
            </a:r>
            <a:r>
              <a:rPr lang="en-US" altLang="en-US" b="1" dirty="0"/>
              <a:t>Difficulty tracking customer behavior </a:t>
            </a:r>
            <a:r>
              <a:rPr lang="en-US" altLang="en-US" dirty="0"/>
              <a:t>and preferred payment modes</a:t>
            </a:r>
          </a:p>
          <a:p>
            <a:r>
              <a:rPr lang="en-US" altLang="en-US" dirty="0"/>
              <a:t>❌ </a:t>
            </a:r>
            <a:r>
              <a:rPr lang="en-US" altLang="en-US" b="1" dirty="0"/>
              <a:t>Inability to spot unprofitable months or periods </a:t>
            </a:r>
            <a:r>
              <a:rPr lang="en-US" altLang="en-US" dirty="0"/>
              <a:t>with declining revenue</a:t>
            </a:r>
          </a:p>
          <a:p>
            <a:r>
              <a:rPr lang="en-US" altLang="en-US" dirty="0"/>
              <a:t>📦 </a:t>
            </a:r>
            <a:r>
              <a:rPr lang="en-US" altLang="en-US" b="1" dirty="0"/>
              <a:t>Poor visibility into inventory issues </a:t>
            </a:r>
            <a:r>
              <a:rPr lang="en-US" altLang="en-US" dirty="0"/>
              <a:t>like overstocking or slow-moving items</a:t>
            </a:r>
          </a:p>
          <a:p>
            <a:r>
              <a:rPr lang="en-US" altLang="en-US" dirty="0"/>
              <a:t>🔄 </a:t>
            </a:r>
            <a:r>
              <a:rPr lang="en-US" altLang="en-US" b="1" dirty="0"/>
              <a:t>Inventory and sales are not aligned</a:t>
            </a:r>
            <a:r>
              <a:rPr lang="en-US" altLang="en-US" dirty="0"/>
              <a:t>, leading to stockouts or excess stock</a:t>
            </a:r>
          </a:p>
          <a:p>
            <a:r>
              <a:rPr lang="en-US" altLang="en-US" dirty="0"/>
              <a:t>💸 </a:t>
            </a:r>
            <a:r>
              <a:rPr lang="en-US" altLang="en-US" b="1" dirty="0"/>
              <a:t>Cash flow challenges </a:t>
            </a:r>
            <a:r>
              <a:rPr lang="en-US" altLang="en-US" dirty="0"/>
              <a:t>due to high COD preference and unsold inventory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How Dashboard Solves These Problems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8F9E6F-B3A8-D7F9-D837-248447671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736311"/>
            <a:ext cx="7949380" cy="44383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en-US" dirty="0"/>
              <a:t>📊 Tracks performance by </a:t>
            </a:r>
            <a:r>
              <a:rPr lang="en-US" altLang="en-US" b="1" dirty="0"/>
              <a:t>month, quarter, state, and category </a:t>
            </a:r>
            <a:r>
              <a:rPr lang="en-US" altLang="en-US" dirty="0"/>
              <a:t>with dynamic filters</a:t>
            </a:r>
          </a:p>
          <a:p>
            <a:r>
              <a:rPr lang="en-US" altLang="en-US" dirty="0"/>
              <a:t>🏆 Identifies </a:t>
            </a:r>
            <a:r>
              <a:rPr lang="en-US" altLang="en-US" b="1" dirty="0"/>
              <a:t>top-selling products, customers, and regions </a:t>
            </a:r>
            <a:r>
              <a:rPr lang="en-US" altLang="en-US" dirty="0"/>
              <a:t>to optimize focus</a:t>
            </a:r>
          </a:p>
          <a:p>
            <a:r>
              <a:rPr lang="en-US" altLang="en-US" dirty="0"/>
              <a:t>💳 Highlights </a:t>
            </a:r>
            <a:r>
              <a:rPr lang="en-US" altLang="en-US" b="1" dirty="0"/>
              <a:t>payment mode </a:t>
            </a:r>
            <a:r>
              <a:rPr lang="en-US" altLang="en-US" dirty="0"/>
              <a:t>preferences to inform financial and delivery strategies</a:t>
            </a:r>
          </a:p>
          <a:p>
            <a:r>
              <a:rPr lang="en-US" altLang="en-US" dirty="0"/>
              <a:t>📅 Reveals </a:t>
            </a:r>
            <a:r>
              <a:rPr lang="en-US" altLang="en-US" b="1" dirty="0"/>
              <a:t>loss-making months and seasonal trends </a:t>
            </a:r>
            <a:r>
              <a:rPr lang="en-US" altLang="en-US" dirty="0"/>
              <a:t>for proactive planning</a:t>
            </a:r>
          </a:p>
          <a:p>
            <a:r>
              <a:rPr lang="en-US" altLang="en-US" dirty="0"/>
              <a:t>📦 Surfaces potential </a:t>
            </a:r>
            <a:r>
              <a:rPr lang="en-US" altLang="en-US" b="1" dirty="0"/>
              <a:t>inventory inefficiencies </a:t>
            </a:r>
            <a:r>
              <a:rPr lang="en-US" altLang="en-US" dirty="0"/>
              <a:t>(e.g., underperforming SKUs, stockouts)</a:t>
            </a:r>
          </a:p>
          <a:p>
            <a:r>
              <a:rPr lang="en-US" altLang="en-US" dirty="0"/>
              <a:t>🔍 Provides insights into </a:t>
            </a:r>
            <a:r>
              <a:rPr lang="en-US" altLang="en-US" b="1" dirty="0"/>
              <a:t>profit margins</a:t>
            </a:r>
            <a:r>
              <a:rPr lang="en-US" altLang="en-US" dirty="0"/>
              <a:t>, </a:t>
            </a:r>
            <a:r>
              <a:rPr lang="en-US" altLang="en-US" b="1" dirty="0"/>
              <a:t>sales </a:t>
            </a:r>
            <a:r>
              <a:rPr lang="en-US" altLang="en-US" dirty="0"/>
              <a:t>vs. </a:t>
            </a:r>
            <a:r>
              <a:rPr lang="en-US" altLang="en-US" b="1" dirty="0"/>
              <a:t>inventory alignment</a:t>
            </a:r>
            <a:r>
              <a:rPr lang="en-US" altLang="en-US" dirty="0"/>
              <a:t>, and customer demand</a:t>
            </a:r>
          </a:p>
          <a:p>
            <a:r>
              <a:rPr lang="en-US" altLang="en-US" dirty="0"/>
              <a:t>💼 Helps anticipate </a:t>
            </a:r>
            <a:r>
              <a:rPr lang="en-US" altLang="en-US" b="1" dirty="0"/>
              <a:t>cash flow risks </a:t>
            </a:r>
            <a:r>
              <a:rPr lang="en-US" altLang="en-US" dirty="0"/>
              <a:t>by linking sales, inventory, and payment behavior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80323" cy="52177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Quarterly Sales Performance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277406"/>
              </p:ext>
            </p:extLst>
          </p:nvPr>
        </p:nvGraphicFramePr>
        <p:xfrm>
          <a:off x="530450" y="1042219"/>
          <a:ext cx="7640155" cy="5541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0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0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0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2177">
                <a:tc>
                  <a:txBody>
                    <a:bodyPr/>
                    <a:lstStyle/>
                    <a:p>
                      <a:r>
                        <a:rPr sz="1200" dirty="0"/>
                        <a:t>Metric / 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Q4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177">
                <a:tc>
                  <a:txBody>
                    <a:bodyPr/>
                    <a:lstStyle/>
                    <a:p>
                      <a:r>
                        <a:rPr sz="1200"/>
                        <a:t>📊 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₹841K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₹420K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₹340K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₹572K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177">
                <a:tc>
                  <a:txBody>
                    <a:bodyPr/>
                    <a:lstStyle/>
                    <a:p>
                      <a:r>
                        <a:rPr sz="1200"/>
                        <a:t>💰 Total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₹26K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₹882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-₹1.46K (Loss)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₹12K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177">
                <a:tc>
                  <a:txBody>
                    <a:bodyPr/>
                    <a:lstStyle/>
                    <a:p>
                      <a:r>
                        <a:rPr sz="1200"/>
                        <a:t>📦 Quantity Sold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1181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311">
                <a:tc>
                  <a:txBody>
                    <a:bodyPr/>
                    <a:lstStyle/>
                    <a:p>
                      <a:r>
                        <a:rPr sz="1200"/>
                        <a:t>💳 Avg Order Value (AOV)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₹9.55K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₹5.99K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₹5.00K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₹7.06K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177">
                <a:tc>
                  <a:txBody>
                    <a:bodyPr/>
                    <a:lstStyle/>
                    <a:p>
                      <a:r>
                        <a:rPr sz="1200"/>
                        <a:t>📉 Profit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3.09%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0.21%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-0.43%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6311">
                <a:tc>
                  <a:txBody>
                    <a:bodyPr/>
                    <a:lstStyle/>
                    <a:p>
                      <a:r>
                        <a:rPr sz="1200"/>
                        <a:t>📍 Top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UP, Maharashtra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Maharashtra, 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MP, Maharashtra,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MP, AP, Maharashtra,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80442">
                <a:tc>
                  <a:txBody>
                    <a:bodyPr/>
                    <a:lstStyle/>
                    <a:p>
                      <a:r>
                        <a:rPr sz="1200"/>
                        <a:t>🧥 Top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Clothing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Furniture, 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Clothing, Furniture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Clothing, Electronics, Furniture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80442">
                <a:tc>
                  <a:txBody>
                    <a:bodyPr/>
                    <a:lstStyle/>
                    <a:p>
                      <a:r>
                        <a:rPr sz="1200"/>
                        <a:t>🪑 Top Subcategories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Printers, Phones,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Tables, Printers, Bookcases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Bookcases, Tables, 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Printers, Sarees, Chairs, Trousers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80442">
                <a:tc>
                  <a:txBody>
                    <a:bodyPr/>
                    <a:lstStyle/>
                    <a:p>
                      <a:r>
                        <a:rPr sz="1200"/>
                        <a:t>👤 Top 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Harivansh, Madanmohan, Shiva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Farah, Paridha, Priyanka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Shishu, Uudhav, Rohan, Lalita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6311">
                <a:tc>
                  <a:txBody>
                    <a:bodyPr/>
                    <a:lstStyle/>
                    <a:p>
                      <a:r>
                        <a:rPr sz="1200"/>
                        <a:t>⚠️ Loss Months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July, September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October, December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A8AFBC-F496-022D-5FC5-BCB6AA083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797048"/>
              </p:ext>
            </p:extLst>
          </p:nvPr>
        </p:nvGraphicFramePr>
        <p:xfrm>
          <a:off x="255639" y="845574"/>
          <a:ext cx="8131278" cy="537187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10426">
                  <a:extLst>
                    <a:ext uri="{9D8B030D-6E8A-4147-A177-3AD203B41FA5}">
                      <a16:colId xmlns:a16="http://schemas.microsoft.com/office/drawing/2014/main" val="1267370340"/>
                    </a:ext>
                  </a:extLst>
                </a:gridCol>
                <a:gridCol w="2710426">
                  <a:extLst>
                    <a:ext uri="{9D8B030D-6E8A-4147-A177-3AD203B41FA5}">
                      <a16:colId xmlns:a16="http://schemas.microsoft.com/office/drawing/2014/main" val="2482441900"/>
                    </a:ext>
                  </a:extLst>
                </a:gridCol>
                <a:gridCol w="2710426">
                  <a:extLst>
                    <a:ext uri="{9D8B030D-6E8A-4147-A177-3AD203B41FA5}">
                      <a16:colId xmlns:a16="http://schemas.microsoft.com/office/drawing/2014/main" val="45508706"/>
                    </a:ext>
                  </a:extLst>
                </a:gridCol>
              </a:tblGrid>
              <a:tr h="2229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/>
                        <a:t>Business Problem</a:t>
                      </a:r>
                      <a:endParaRPr lang="en-IN" sz="1200" dirty="0"/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Insight / Explanation</a:t>
                      </a:r>
                      <a:endParaRPr lang="en-IN" sz="1200"/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Possible Solution</a:t>
                      </a:r>
                      <a:endParaRPr lang="en-IN" sz="1200"/>
                    </a:p>
                  </a:txBody>
                  <a:tcPr marL="43519" marR="43519" marT="21759" marB="21759" anchor="ctr"/>
                </a:tc>
                <a:extLst>
                  <a:ext uri="{0D108BD9-81ED-4DB2-BD59-A6C34878D82A}">
                    <a16:rowId xmlns:a16="http://schemas.microsoft.com/office/drawing/2014/main" val="898638798"/>
                  </a:ext>
                </a:extLst>
              </a:tr>
              <a:tr h="6497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🔁 </a:t>
                      </a:r>
                      <a:r>
                        <a:rPr lang="en-US" sz="1200" b="1" dirty="0"/>
                        <a:t>Overstocking of Low-Performing Items</a:t>
                      </a:r>
                      <a:endParaRPr lang="en-US" sz="1200" dirty="0"/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Sub-categories </a:t>
                      </a:r>
                      <a:r>
                        <a:rPr lang="en-US" sz="1200" b="0" dirty="0"/>
                        <a:t>like</a:t>
                      </a:r>
                      <a:r>
                        <a:rPr lang="en-US" sz="1200" b="1" dirty="0"/>
                        <a:t> Bookcases or Tables </a:t>
                      </a:r>
                      <a:r>
                        <a:rPr lang="en-US" sz="1200" dirty="0"/>
                        <a:t>appear in loss months—indicating unsold stock.</a:t>
                      </a:r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Improve demand forecasting; reduce procurement of such items.</a:t>
                      </a:r>
                    </a:p>
                  </a:txBody>
                  <a:tcPr marL="43519" marR="43519" marT="21759" marB="21759" anchor="ctr"/>
                </a:tc>
                <a:extLst>
                  <a:ext uri="{0D108BD9-81ED-4DB2-BD59-A6C34878D82A}">
                    <a16:rowId xmlns:a16="http://schemas.microsoft.com/office/drawing/2014/main" val="4034949270"/>
                  </a:ext>
                </a:extLst>
              </a:tr>
              <a:tr h="7784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⌛ </a:t>
                      </a:r>
                      <a:r>
                        <a:rPr lang="en-IN" sz="1200" b="1" dirty="0"/>
                        <a:t>Slow-moving Inventory</a:t>
                      </a:r>
                      <a:endParaRPr lang="en-IN" sz="1200" dirty="0"/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Months with high sales but low profit margins </a:t>
                      </a:r>
                      <a:r>
                        <a:rPr lang="en-US" sz="1200" b="1" dirty="0"/>
                        <a:t>(e.g., Q2</a:t>
                      </a:r>
                      <a:r>
                        <a:rPr lang="en-US" sz="1200" dirty="0"/>
                        <a:t>) may suggest discounts on unsold or older inventory.</a:t>
                      </a:r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Conduct inventory turnover analysis; introduce clearance campaigns.</a:t>
                      </a:r>
                    </a:p>
                  </a:txBody>
                  <a:tcPr marL="43519" marR="43519" marT="21759" marB="21759" anchor="ctr"/>
                </a:tc>
                <a:extLst>
                  <a:ext uri="{0D108BD9-81ED-4DB2-BD59-A6C34878D82A}">
                    <a16:rowId xmlns:a16="http://schemas.microsoft.com/office/drawing/2014/main" val="2643640339"/>
                  </a:ext>
                </a:extLst>
              </a:tr>
              <a:tr h="7784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📉 </a:t>
                      </a:r>
                      <a:r>
                        <a:rPr lang="en-US" sz="1200" b="1"/>
                        <a:t>High Return or Damage Rate (Implied by Negative Profits)</a:t>
                      </a:r>
                      <a:endParaRPr lang="en-US" sz="1200"/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Negative profits in certain months like </a:t>
                      </a:r>
                      <a:r>
                        <a:rPr lang="en-US" sz="1200" b="1" dirty="0"/>
                        <a:t>May, July, September, December </a:t>
                      </a:r>
                      <a:r>
                        <a:rPr lang="en-US" sz="1200" dirty="0"/>
                        <a:t>may imply high returns or spoilage.</a:t>
                      </a:r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Track product-level return rates; invest in quality control and better packaging.</a:t>
                      </a:r>
                    </a:p>
                  </a:txBody>
                  <a:tcPr marL="43519" marR="43519" marT="21759" marB="21759" anchor="ctr"/>
                </a:tc>
                <a:extLst>
                  <a:ext uri="{0D108BD9-81ED-4DB2-BD59-A6C34878D82A}">
                    <a16:rowId xmlns:a16="http://schemas.microsoft.com/office/drawing/2014/main" val="214934582"/>
                  </a:ext>
                </a:extLst>
              </a:tr>
              <a:tr h="593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🔍 </a:t>
                      </a:r>
                      <a:r>
                        <a:rPr lang="en-US" sz="1200" b="1"/>
                        <a:t>Lack of Visibility into Inventory by Category</a:t>
                      </a:r>
                      <a:endParaRPr lang="en-US" sz="1200"/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No clear stock level info for top-selling categories like </a:t>
                      </a:r>
                      <a:r>
                        <a:rPr lang="en-US" sz="1200" b="1" dirty="0"/>
                        <a:t>Clothing (62.62% of sales).</a:t>
                      </a:r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Implement inventory dashboard with SKU-level tracking.</a:t>
                      </a:r>
                    </a:p>
                  </a:txBody>
                  <a:tcPr marL="43519" marR="43519" marT="21759" marB="21759" anchor="ctr"/>
                </a:tc>
                <a:extLst>
                  <a:ext uri="{0D108BD9-81ED-4DB2-BD59-A6C34878D82A}">
                    <a16:rowId xmlns:a16="http://schemas.microsoft.com/office/drawing/2014/main" val="2087350942"/>
                  </a:ext>
                </a:extLst>
              </a:tr>
              <a:tr h="6497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🏷️ </a:t>
                      </a:r>
                      <a:r>
                        <a:rPr lang="en-US" sz="1200" b="1"/>
                        <a:t>Unsynchronized Sales &amp; Inventory Planning</a:t>
                      </a:r>
                      <a:endParaRPr lang="en-US" sz="1200"/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High-performing </a:t>
                      </a:r>
                      <a:r>
                        <a:rPr lang="en-US" sz="1200" b="1" dirty="0"/>
                        <a:t>subcategories like Printers </a:t>
                      </a:r>
                      <a:r>
                        <a:rPr lang="en-US" sz="1200" dirty="0"/>
                        <a:t>may face stockouts if not replenished in time.</a:t>
                      </a:r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Align procurement with sales data using predictive analytics.</a:t>
                      </a:r>
                    </a:p>
                  </a:txBody>
                  <a:tcPr marL="43519" marR="43519" marT="21759" marB="21759" anchor="ctr"/>
                </a:tc>
                <a:extLst>
                  <a:ext uri="{0D108BD9-81ED-4DB2-BD59-A6C34878D82A}">
                    <a16:rowId xmlns:a16="http://schemas.microsoft.com/office/drawing/2014/main" val="3213369835"/>
                  </a:ext>
                </a:extLst>
              </a:tr>
              <a:tr h="917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💼 </a:t>
                      </a:r>
                      <a:r>
                        <a:rPr lang="en-US" sz="1200" b="1"/>
                        <a:t>Seasonal Demand Not Mapped to Inventory Levels</a:t>
                      </a:r>
                      <a:endParaRPr lang="en-US" sz="1200"/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Losses during festive or peak months (</a:t>
                      </a:r>
                      <a:r>
                        <a:rPr lang="en-US" sz="1200" b="1" dirty="0"/>
                        <a:t>e.g., October, December</a:t>
                      </a:r>
                      <a:r>
                        <a:rPr lang="en-US" sz="1200" dirty="0"/>
                        <a:t>) may indicate poor inventory planning for seasonal items.</a:t>
                      </a:r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Plan seasonal inventory stocking based on historical data.</a:t>
                      </a:r>
                    </a:p>
                  </a:txBody>
                  <a:tcPr marL="43519" marR="43519" marT="21759" marB="21759" anchor="ctr"/>
                </a:tc>
                <a:extLst>
                  <a:ext uri="{0D108BD9-81ED-4DB2-BD59-A6C34878D82A}">
                    <a16:rowId xmlns:a16="http://schemas.microsoft.com/office/drawing/2014/main" val="2931857383"/>
                  </a:ext>
                </a:extLst>
              </a:tr>
              <a:tr h="7784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🧾 </a:t>
                      </a:r>
                      <a:r>
                        <a:rPr lang="en-US" sz="1200" b="1"/>
                        <a:t>Cash Flow Issues from Overstocked Inventory + COD Preference</a:t>
                      </a:r>
                      <a:endParaRPr lang="en-US" sz="1200"/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High COD preference (43.74%) + possible unsold inventory</a:t>
                      </a:r>
                      <a:r>
                        <a:rPr lang="en-US" sz="1200" dirty="0"/>
                        <a:t> leads to poor working capital utilization.</a:t>
                      </a:r>
                    </a:p>
                  </a:txBody>
                  <a:tcPr marL="43519" marR="43519" marT="21759" marB="2175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Promote prepaid options; optimize working capital by clearing non-moving inventory.</a:t>
                      </a:r>
                    </a:p>
                  </a:txBody>
                  <a:tcPr marL="43519" marR="43519" marT="21759" marB="21759" anchor="ctr"/>
                </a:tc>
                <a:extLst>
                  <a:ext uri="{0D108BD9-81ED-4DB2-BD59-A6C34878D82A}">
                    <a16:rowId xmlns:a16="http://schemas.microsoft.com/office/drawing/2014/main" val="1116513377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45D6D95B-CA01-B444-9BFF-E0CB47171D74}"/>
              </a:ext>
            </a:extLst>
          </p:cNvPr>
          <p:cNvSpPr txBox="1">
            <a:spLocks/>
          </p:cNvSpPr>
          <p:nvPr/>
        </p:nvSpPr>
        <p:spPr>
          <a:xfrm>
            <a:off x="852948" y="146819"/>
            <a:ext cx="7438103" cy="52177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Inventory  Performance Summary</a:t>
            </a:r>
          </a:p>
        </p:txBody>
      </p:sp>
    </p:spTree>
    <p:extLst>
      <p:ext uri="{BB962C8B-B14F-4D97-AF65-F5344CB8AC3E}">
        <p14:creationId xmlns:p14="http://schemas.microsoft.com/office/powerpoint/2010/main" val="2711345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125880" cy="666627"/>
          </a:xfrm>
        </p:spPr>
        <p:txBody>
          <a:bodyPr/>
          <a:lstStyle/>
          <a:p>
            <a:r>
              <a:rPr b="1" dirty="0">
                <a:solidFill>
                  <a:schemeClr val="accent2">
                    <a:lumMod val="50000"/>
                  </a:schemeClr>
                </a:solidFill>
              </a:rPr>
              <a:t>Dashboard Screenshot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78612-A7C5-457E-F010-191656A77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84729"/>
            <a:ext cx="8229600" cy="45774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5858" cy="596993"/>
          </a:xfrm>
        </p:spPr>
        <p:txBody>
          <a:bodyPr>
            <a:noAutofit/>
          </a:bodyPr>
          <a:lstStyle/>
          <a:p>
            <a:pPr algn="ctr"/>
            <a:r>
              <a:rPr sz="3600" b="1" dirty="0">
                <a:solidFill>
                  <a:schemeClr val="accent2">
                    <a:lumMod val="50000"/>
                  </a:schemeClr>
                </a:solidFill>
              </a:rPr>
              <a:t>Key Business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2229" y="889496"/>
            <a:ext cx="825418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rPr sz="1400" dirty="0"/>
              <a:t>🏆 </a:t>
            </a:r>
            <a:r>
              <a:rPr sz="1400" b="1" dirty="0"/>
              <a:t>Maharashtra</a:t>
            </a:r>
            <a:r>
              <a:rPr sz="1400" dirty="0"/>
              <a:t> is the top-performing state overall: Indicates a strong and consistent market presence; marketing and logistics can be scaled here.</a:t>
            </a:r>
            <a:endParaRPr lang="en-US" sz="1400" dirty="0"/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📍 </a:t>
            </a:r>
            <a:r>
              <a:rPr sz="1400" b="1" dirty="0"/>
              <a:t>Madhya Pradesh </a:t>
            </a:r>
            <a:r>
              <a:rPr sz="1400" dirty="0"/>
              <a:t>performs well in Q2, Q3, and Q4: Shows growing market potential; suggests regional focus for expansion.</a:t>
            </a:r>
            <a:endParaRPr lang="en-US" sz="1400" dirty="0"/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💸 Overall </a:t>
            </a:r>
            <a:r>
              <a:rPr sz="1400" b="1" dirty="0"/>
              <a:t>profit margin is low (1.70%)</a:t>
            </a:r>
            <a:r>
              <a:rPr sz="1400" dirty="0"/>
              <a:t>: Suggests operational inefficiencies or pricing issues; needs cost optimization and better pricing strategies.</a:t>
            </a:r>
            <a:endParaRPr lang="en-US" sz="1400" dirty="0"/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📉 </a:t>
            </a:r>
            <a:r>
              <a:rPr sz="1400" b="1" dirty="0"/>
              <a:t>Q3 is a loss-making quarter (-0.43%)</a:t>
            </a:r>
            <a:r>
              <a:rPr sz="1400" dirty="0"/>
              <a:t>: Highlights need for cost control and marketing efforts during this period.</a:t>
            </a:r>
            <a:endParaRPr lang="en-US" sz="1400" dirty="0"/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🛑 Unprofitable months: </a:t>
            </a:r>
            <a:r>
              <a:rPr sz="1400" b="1" dirty="0"/>
              <a:t>May, July, September, October, December</a:t>
            </a:r>
            <a:r>
              <a:rPr sz="1400" dirty="0"/>
              <a:t>: Losses may be seasonal or campaign-related; signals need for corrective strategies or promotions.</a:t>
            </a:r>
            <a:endParaRPr lang="en-US" sz="1400" dirty="0"/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📈 </a:t>
            </a:r>
            <a:r>
              <a:rPr sz="1400" b="1" dirty="0"/>
              <a:t>Q1</a:t>
            </a:r>
            <a:r>
              <a:rPr sz="1400" dirty="0"/>
              <a:t> had the best performance </a:t>
            </a:r>
            <a:r>
              <a:rPr sz="1400" b="1" dirty="0"/>
              <a:t>(Sales: ₹841K, Profit: ₹26K, Margin: 3.09%</a:t>
            </a:r>
            <a:r>
              <a:rPr sz="1400" dirty="0"/>
              <a:t>): Best-performing quarter; analyze what worked and replicate strategies.</a:t>
            </a:r>
            <a:endParaRPr lang="en-US" sz="1400" dirty="0"/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👤 </a:t>
            </a:r>
            <a:r>
              <a:rPr sz="1400" b="1" dirty="0"/>
              <a:t>Harivansh, Madanmohan, Shiva </a:t>
            </a:r>
            <a:r>
              <a:rPr sz="1400" dirty="0"/>
              <a:t>are top customers in </a:t>
            </a:r>
            <a:r>
              <a:rPr sz="1400" b="1" dirty="0"/>
              <a:t>Q1</a:t>
            </a:r>
            <a:r>
              <a:rPr sz="1400" dirty="0"/>
              <a:t>: Valuable repeat buyers; should be targeted with loyalty or referral programs.</a:t>
            </a:r>
            <a:endParaRPr lang="en-US" sz="1400" dirty="0"/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👥 </a:t>
            </a:r>
            <a:r>
              <a:rPr sz="1400" b="1" dirty="0"/>
              <a:t>Farah, Paridha, Priyanka </a:t>
            </a:r>
            <a:r>
              <a:rPr sz="1400" dirty="0"/>
              <a:t>performed well in </a:t>
            </a:r>
            <a:r>
              <a:rPr sz="1400" b="1" dirty="0"/>
              <a:t>Q2</a:t>
            </a:r>
            <a:r>
              <a:rPr sz="1400" dirty="0"/>
              <a:t>: Indicates diversified customer base; maintain engagement through personalized offers.</a:t>
            </a:r>
            <a:endParaRPr lang="en-US" sz="1400" dirty="0"/>
          </a:p>
          <a:p>
            <a:pPr>
              <a:defRPr sz="1200"/>
            </a:pPr>
            <a:endParaRPr sz="1400" dirty="0"/>
          </a:p>
          <a:p>
            <a:pPr>
              <a:defRPr sz="1200"/>
            </a:pPr>
            <a:r>
              <a:rPr sz="1400" dirty="0"/>
              <a:t>🙋 </a:t>
            </a:r>
            <a:r>
              <a:rPr sz="1400" b="1" dirty="0" err="1"/>
              <a:t>Shishu</a:t>
            </a:r>
            <a:r>
              <a:rPr sz="1400" b="1" dirty="0"/>
              <a:t>, </a:t>
            </a:r>
            <a:r>
              <a:rPr sz="1400" b="1" dirty="0" err="1"/>
              <a:t>Uudhav</a:t>
            </a:r>
            <a:r>
              <a:rPr sz="1400" b="1" dirty="0"/>
              <a:t>, Rohan, Lalita </a:t>
            </a:r>
            <a:r>
              <a:rPr sz="1400" dirty="0"/>
              <a:t>are loyal customers in </a:t>
            </a:r>
            <a:r>
              <a:rPr sz="1400" b="1" dirty="0"/>
              <a:t>Q4</a:t>
            </a:r>
            <a:r>
              <a:rPr sz="1400" dirty="0"/>
              <a:t>: Identify behavioral patterns of loyalty and replicate for other users.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86</TotalTime>
  <Words>1259</Words>
  <Application>Microsoft Office PowerPoint</Application>
  <PresentationFormat>On-screen Show (4:3)</PresentationFormat>
  <Paragraphs>152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View</vt:lpstr>
      <vt:lpstr>E-commerce Sales Dashboard Project</vt:lpstr>
      <vt:lpstr>Project Objective</vt:lpstr>
      <vt:lpstr>Tools and Technologies Used</vt:lpstr>
      <vt:lpstr>Business Problems Addressed</vt:lpstr>
      <vt:lpstr>How Dashboard Solves These Problems</vt:lpstr>
      <vt:lpstr>Quarterly Sales Performance Summary</vt:lpstr>
      <vt:lpstr>PowerPoint Presentation</vt:lpstr>
      <vt:lpstr>Dashboard Screenshot</vt:lpstr>
      <vt:lpstr>Key Business Insights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Monalika</dc:creator>
  <cp:keywords/>
  <dc:description>generated using python-pptx</dc:description>
  <cp:lastModifiedBy>Monalika Ghosh</cp:lastModifiedBy>
  <cp:revision>4</cp:revision>
  <dcterms:created xsi:type="dcterms:W3CDTF">2013-01-27T09:14:16Z</dcterms:created>
  <dcterms:modified xsi:type="dcterms:W3CDTF">2025-08-06T16:35:12Z</dcterms:modified>
  <cp:category/>
</cp:coreProperties>
</file>