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4" r:id="rId3"/>
    <p:sldId id="275" r:id="rId4"/>
    <p:sldId id="261" r:id="rId5"/>
    <p:sldId id="257" r:id="rId6"/>
    <p:sldId id="272" r:id="rId7"/>
    <p:sldId id="258" r:id="rId8"/>
    <p:sldId id="259" r:id="rId9"/>
    <p:sldId id="269" r:id="rId10"/>
    <p:sldId id="260" r:id="rId11"/>
    <p:sldId id="262" r:id="rId12"/>
    <p:sldId id="271" r:id="rId13"/>
    <p:sldId id="263" r:id="rId14"/>
    <p:sldId id="264" r:id="rId15"/>
    <p:sldId id="265" r:id="rId16"/>
    <p:sldId id="270" r:id="rId17"/>
    <p:sldId id="266" r:id="rId18"/>
    <p:sldId id="268" r:id="rId19"/>
    <p:sldId id="267" r:id="rId20"/>
    <p:sldId id="273"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B401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4" d="100"/>
          <a:sy n="74" d="100"/>
        </p:scale>
        <p:origin x="104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DE532B6-3DB1-4F58-85CF-25C1969359D0}" type="datetimeFigureOut">
              <a:rPr lang="en-IN" smtClean="0"/>
              <a:t>05-08-2025</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C8970804-BCD6-4431-9C3F-85764BFB08F1}"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3567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E532B6-3DB1-4F58-85CF-25C1969359D0}" type="datetimeFigureOut">
              <a:rPr lang="en-IN" smtClean="0"/>
              <a:t>05-08-2025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970804-BCD6-4431-9C3F-85764BFB08F1}" type="slidenum">
              <a:rPr lang="en-IN" smtClean="0"/>
              <a:t>‹#›</a:t>
            </a:fld>
            <a:endParaRPr lang="en-IN"/>
          </a:p>
        </p:txBody>
      </p:sp>
    </p:spTree>
    <p:extLst>
      <p:ext uri="{BB962C8B-B14F-4D97-AF65-F5344CB8AC3E}">
        <p14:creationId xmlns:p14="http://schemas.microsoft.com/office/powerpoint/2010/main" val="959727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E532B6-3DB1-4F58-85CF-25C1969359D0}" type="datetimeFigureOut">
              <a:rPr lang="en-IN" smtClean="0"/>
              <a:t>05-08-2025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970804-BCD6-4431-9C3F-85764BFB08F1}"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95881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E532B6-3DB1-4F58-85CF-25C1969359D0}" type="datetimeFigureOut">
              <a:rPr lang="en-IN" smtClean="0"/>
              <a:t>05-08-2025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970804-BCD6-4431-9C3F-85764BFB08F1}"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250712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E532B6-3DB1-4F58-85CF-25C1969359D0}" type="datetimeFigureOut">
              <a:rPr lang="en-IN" smtClean="0"/>
              <a:t>05-08-2025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970804-BCD6-4431-9C3F-85764BFB08F1}" type="slidenum">
              <a:rPr lang="en-IN" smtClean="0"/>
              <a:t>‹#›</a:t>
            </a:fld>
            <a:endParaRPr lang="en-IN"/>
          </a:p>
        </p:txBody>
      </p:sp>
    </p:spTree>
    <p:extLst>
      <p:ext uri="{BB962C8B-B14F-4D97-AF65-F5344CB8AC3E}">
        <p14:creationId xmlns:p14="http://schemas.microsoft.com/office/powerpoint/2010/main" val="1605915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E532B6-3DB1-4F58-85CF-25C1969359D0}" type="datetimeFigureOut">
              <a:rPr lang="en-IN" smtClean="0"/>
              <a:t>05-08-2025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970804-BCD6-4431-9C3F-85764BFB08F1}"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496087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E532B6-3DB1-4F58-85CF-25C1969359D0}" type="datetimeFigureOut">
              <a:rPr lang="en-IN" smtClean="0"/>
              <a:t>05-08-2025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970804-BCD6-4431-9C3F-85764BFB08F1}"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16305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E532B6-3DB1-4F58-85CF-25C1969359D0}" type="datetimeFigureOut">
              <a:rPr lang="en-IN" smtClean="0"/>
              <a:t>05-08-2025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970804-BCD6-4431-9C3F-85764BFB08F1}"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00975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E532B6-3DB1-4F58-85CF-25C1969359D0}" type="datetimeFigureOut">
              <a:rPr lang="en-IN" smtClean="0"/>
              <a:t>05-08-2025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970804-BCD6-4431-9C3F-85764BFB08F1}"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4273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E532B6-3DB1-4F58-85CF-25C1969359D0}" type="datetimeFigureOut">
              <a:rPr lang="en-IN" smtClean="0"/>
              <a:t>05-08-2025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970804-BCD6-4431-9C3F-85764BFB08F1}" type="slidenum">
              <a:rPr lang="en-IN" smtClean="0"/>
              <a:t>‹#›</a:t>
            </a:fld>
            <a:endParaRPr lang="en-IN"/>
          </a:p>
        </p:txBody>
      </p:sp>
    </p:spTree>
    <p:extLst>
      <p:ext uri="{BB962C8B-B14F-4D97-AF65-F5344CB8AC3E}">
        <p14:creationId xmlns:p14="http://schemas.microsoft.com/office/powerpoint/2010/main" val="2107400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E532B6-3DB1-4F58-85CF-25C1969359D0}" type="datetimeFigureOut">
              <a:rPr lang="en-IN" smtClean="0"/>
              <a:t>05-08-2025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970804-BCD6-4431-9C3F-85764BFB08F1}"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303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E532B6-3DB1-4F58-85CF-25C1969359D0}" type="datetimeFigureOut">
              <a:rPr lang="en-IN" smtClean="0"/>
              <a:t>05-08-2025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970804-BCD6-4431-9C3F-85764BFB08F1}" type="slidenum">
              <a:rPr lang="en-IN" smtClean="0"/>
              <a:t>‹#›</a:t>
            </a:fld>
            <a:endParaRPr lang="en-IN"/>
          </a:p>
        </p:txBody>
      </p:sp>
    </p:spTree>
    <p:extLst>
      <p:ext uri="{BB962C8B-B14F-4D97-AF65-F5344CB8AC3E}">
        <p14:creationId xmlns:p14="http://schemas.microsoft.com/office/powerpoint/2010/main" val="3341421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E532B6-3DB1-4F58-85CF-25C1969359D0}" type="datetimeFigureOut">
              <a:rPr lang="en-IN" smtClean="0"/>
              <a:t>05-08-2025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8970804-BCD6-4431-9C3F-85764BFB08F1}"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68016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E532B6-3DB1-4F58-85CF-25C1969359D0}" type="datetimeFigureOut">
              <a:rPr lang="en-IN" smtClean="0"/>
              <a:t>05-08-2025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8970804-BCD6-4431-9C3F-85764BFB08F1}"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6814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E532B6-3DB1-4F58-85CF-25C1969359D0}" type="datetimeFigureOut">
              <a:rPr lang="en-IN" smtClean="0"/>
              <a:t>05-08-2025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8970804-BCD6-4431-9C3F-85764BFB08F1}" type="slidenum">
              <a:rPr lang="en-IN" smtClean="0"/>
              <a:t>‹#›</a:t>
            </a:fld>
            <a:endParaRPr lang="en-IN"/>
          </a:p>
        </p:txBody>
      </p:sp>
    </p:spTree>
    <p:extLst>
      <p:ext uri="{BB962C8B-B14F-4D97-AF65-F5344CB8AC3E}">
        <p14:creationId xmlns:p14="http://schemas.microsoft.com/office/powerpoint/2010/main" val="3251497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E532B6-3DB1-4F58-85CF-25C1969359D0}" type="datetimeFigureOut">
              <a:rPr lang="en-IN" smtClean="0"/>
              <a:t>05-08-2025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970804-BCD6-4431-9C3F-85764BFB08F1}"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6157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E532B6-3DB1-4F58-85CF-25C1969359D0}" type="datetimeFigureOut">
              <a:rPr lang="en-IN" smtClean="0"/>
              <a:t>05-08-2025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970804-BCD6-4431-9C3F-85764BFB08F1}" type="slidenum">
              <a:rPr lang="en-IN" smtClean="0"/>
              <a:t>‹#›</a:t>
            </a:fld>
            <a:endParaRPr lang="en-IN"/>
          </a:p>
        </p:txBody>
      </p:sp>
    </p:spTree>
    <p:extLst>
      <p:ext uri="{BB962C8B-B14F-4D97-AF65-F5344CB8AC3E}">
        <p14:creationId xmlns:p14="http://schemas.microsoft.com/office/powerpoint/2010/main" val="1834276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DE532B6-3DB1-4F58-85CF-25C1969359D0}" type="datetimeFigureOut">
              <a:rPr lang="en-IN" smtClean="0"/>
              <a:t>05-08-2025</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8970804-BCD6-4431-9C3F-85764BFB08F1}" type="slidenum">
              <a:rPr lang="en-IN" smtClean="0"/>
              <a:t>‹#›</a:t>
            </a:fld>
            <a:endParaRPr lang="en-IN"/>
          </a:p>
        </p:txBody>
      </p:sp>
    </p:spTree>
    <p:extLst>
      <p:ext uri="{BB962C8B-B14F-4D97-AF65-F5344CB8AC3E}">
        <p14:creationId xmlns:p14="http://schemas.microsoft.com/office/powerpoint/2010/main" val="19230388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7.xml"/><Relationship Id="rId1" Type="http://schemas.openxmlformats.org/officeDocument/2006/relationships/themeOverride" Target="../theme/themeOverride1.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35E61E-BB2A-24E9-3C4A-2EA7CCF99953}"/>
              </a:ext>
            </a:extLst>
          </p:cNvPr>
          <p:cNvSpPr>
            <a:spLocks noGrp="1"/>
          </p:cNvSpPr>
          <p:nvPr>
            <p:ph type="subTitle" idx="1"/>
          </p:nvPr>
        </p:nvSpPr>
        <p:spPr>
          <a:xfrm>
            <a:off x="2692398" y="3386664"/>
            <a:ext cx="6815669" cy="1320802"/>
          </a:xfrm>
        </p:spPr>
        <p:txBody>
          <a:bodyPr>
            <a:normAutofit fontScale="92500" lnSpcReduction="10000"/>
          </a:bodyPr>
          <a:lstStyle/>
          <a:p>
            <a:endParaRPr lang="en-US" b="1" dirty="0"/>
          </a:p>
          <a:p>
            <a:r>
              <a:rPr lang="en-US" sz="2800" b="1" dirty="0">
                <a:solidFill>
                  <a:schemeClr val="tx2">
                    <a:lumMod val="90000"/>
                    <a:lumOff val="10000"/>
                  </a:schemeClr>
                </a:solidFill>
              </a:rPr>
              <a:t>Presented by:</a:t>
            </a:r>
            <a:r>
              <a:rPr lang="en-US" sz="2800" dirty="0">
                <a:solidFill>
                  <a:schemeClr val="tx2">
                    <a:lumMod val="90000"/>
                    <a:lumOff val="10000"/>
                  </a:schemeClr>
                </a:solidFill>
              </a:rPr>
              <a:t> </a:t>
            </a:r>
            <a:r>
              <a:rPr lang="en-US" sz="2800" i="1" dirty="0">
                <a:solidFill>
                  <a:schemeClr val="tx2">
                    <a:lumMod val="90000"/>
                    <a:lumOff val="10000"/>
                  </a:schemeClr>
                </a:solidFill>
              </a:rPr>
              <a:t>Monalika Ghosh</a:t>
            </a:r>
            <a:br>
              <a:rPr lang="en-US" sz="2800" dirty="0">
                <a:solidFill>
                  <a:schemeClr val="tx2">
                    <a:lumMod val="90000"/>
                    <a:lumOff val="10000"/>
                  </a:schemeClr>
                </a:solidFill>
              </a:rPr>
            </a:br>
            <a:r>
              <a:rPr lang="en-US" sz="2800" b="1" dirty="0">
                <a:solidFill>
                  <a:schemeClr val="tx2">
                    <a:lumMod val="90000"/>
                    <a:lumOff val="10000"/>
                  </a:schemeClr>
                </a:solidFill>
              </a:rPr>
              <a:t>For Internship at:</a:t>
            </a:r>
            <a:r>
              <a:rPr lang="en-US" sz="2800" dirty="0">
                <a:solidFill>
                  <a:schemeClr val="tx2">
                    <a:lumMod val="90000"/>
                    <a:lumOff val="10000"/>
                  </a:schemeClr>
                </a:solidFill>
              </a:rPr>
              <a:t> </a:t>
            </a:r>
            <a:r>
              <a:rPr lang="en-US" sz="2800" i="1" dirty="0" err="1">
                <a:solidFill>
                  <a:schemeClr val="tx2">
                    <a:lumMod val="90000"/>
                    <a:lumOff val="10000"/>
                  </a:schemeClr>
                </a:solidFill>
              </a:rPr>
              <a:t>Inlighn</a:t>
            </a:r>
            <a:r>
              <a:rPr lang="en-US" sz="2800" i="1" dirty="0">
                <a:solidFill>
                  <a:schemeClr val="tx2">
                    <a:lumMod val="90000"/>
                    <a:lumOff val="10000"/>
                  </a:schemeClr>
                </a:solidFill>
              </a:rPr>
              <a:t> Tech</a:t>
            </a:r>
            <a:endParaRPr lang="en-US" sz="2800" dirty="0">
              <a:solidFill>
                <a:schemeClr val="tx2">
                  <a:lumMod val="90000"/>
                  <a:lumOff val="10000"/>
                </a:schemeClr>
              </a:solidFill>
            </a:endParaRPr>
          </a:p>
          <a:p>
            <a:endParaRPr lang="en-IN" dirty="0"/>
          </a:p>
        </p:txBody>
      </p:sp>
      <p:sp>
        <p:nvSpPr>
          <p:cNvPr id="5" name="Title 4">
            <a:extLst>
              <a:ext uri="{FF2B5EF4-FFF2-40B4-BE49-F238E27FC236}">
                <a16:creationId xmlns:a16="http://schemas.microsoft.com/office/drawing/2014/main" id="{3BD40161-F56A-CEA5-2580-88D74DBCFD9F}"/>
              </a:ext>
            </a:extLst>
          </p:cNvPr>
          <p:cNvSpPr>
            <a:spLocks noGrp="1"/>
          </p:cNvSpPr>
          <p:nvPr>
            <p:ph type="ctrTitle"/>
          </p:nvPr>
        </p:nvSpPr>
        <p:spPr/>
        <p:txBody>
          <a:bodyPr/>
          <a:lstStyle/>
          <a:p>
            <a:r>
              <a:rPr lang="en-US" sz="3200" b="1" dirty="0">
                <a:solidFill>
                  <a:schemeClr val="accent5">
                    <a:lumMod val="50000"/>
                  </a:schemeClr>
                </a:solidFill>
              </a:rPr>
              <a:t>Music Store Data Analysis &amp; Business Insights using SQL</a:t>
            </a:r>
            <a:br>
              <a:rPr lang="en-US" sz="3200" b="1" dirty="0">
                <a:solidFill>
                  <a:schemeClr val="accent5">
                    <a:lumMod val="50000"/>
                  </a:schemeClr>
                </a:solidFill>
              </a:rPr>
            </a:br>
            <a:endParaRPr lang="en-IN" sz="3200" dirty="0">
              <a:solidFill>
                <a:schemeClr val="accent5">
                  <a:lumMod val="50000"/>
                </a:schemeClr>
              </a:solidFill>
            </a:endParaRPr>
          </a:p>
        </p:txBody>
      </p:sp>
    </p:spTree>
    <p:extLst>
      <p:ext uri="{BB962C8B-B14F-4D97-AF65-F5344CB8AC3E}">
        <p14:creationId xmlns:p14="http://schemas.microsoft.com/office/powerpoint/2010/main" val="3082202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D8F53F-CA22-497B-75F6-0C53B614950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F10FD57-2731-B0F8-8320-887CCC2A553C}"/>
              </a:ext>
            </a:extLst>
          </p:cNvPr>
          <p:cNvSpPr txBox="1"/>
          <p:nvPr/>
        </p:nvSpPr>
        <p:spPr>
          <a:xfrm>
            <a:off x="835742" y="769063"/>
            <a:ext cx="6115664" cy="369332"/>
          </a:xfrm>
          <a:prstGeom prst="rect">
            <a:avLst/>
          </a:prstGeom>
          <a:noFill/>
        </p:spPr>
        <p:txBody>
          <a:bodyPr wrap="square">
            <a:spAutoFit/>
          </a:bodyPr>
          <a:lstStyle>
            <a:defPPr>
              <a:defRPr lang="en-US"/>
            </a:defPPr>
            <a:lvl1pPr>
              <a:defRPr sz="2400" b="1">
                <a:solidFill>
                  <a:srgbClr val="C00000"/>
                </a:solidFill>
              </a:defRPr>
            </a:lvl1pPr>
          </a:lstStyle>
          <a:p>
            <a:r>
              <a:rPr lang="en-IN" dirty="0"/>
              <a:t>7. Identify the customer who has spent the most money.</a:t>
            </a:r>
          </a:p>
        </p:txBody>
      </p:sp>
      <p:pic>
        <p:nvPicPr>
          <p:cNvPr id="5" name="Picture 4">
            <a:extLst>
              <a:ext uri="{FF2B5EF4-FFF2-40B4-BE49-F238E27FC236}">
                <a16:creationId xmlns:a16="http://schemas.microsoft.com/office/drawing/2014/main" id="{F771E244-A3D8-9E0A-3915-1CB35120AB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5945" y="1521456"/>
            <a:ext cx="8668960" cy="1219370"/>
          </a:xfrm>
          <a:prstGeom prst="rect">
            <a:avLst/>
          </a:prstGeom>
        </p:spPr>
      </p:pic>
      <p:pic>
        <p:nvPicPr>
          <p:cNvPr id="7" name="Picture 6">
            <a:extLst>
              <a:ext uri="{FF2B5EF4-FFF2-40B4-BE49-F238E27FC236}">
                <a16:creationId xmlns:a16="http://schemas.microsoft.com/office/drawing/2014/main" id="{F504C5BC-00A1-DC27-0380-C051678A51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4523" y="2261420"/>
            <a:ext cx="3736312" cy="3941409"/>
          </a:xfrm>
          <a:prstGeom prst="rect">
            <a:avLst/>
          </a:prstGeom>
        </p:spPr>
      </p:pic>
    </p:spTree>
    <p:extLst>
      <p:ext uri="{BB962C8B-B14F-4D97-AF65-F5344CB8AC3E}">
        <p14:creationId xmlns:p14="http://schemas.microsoft.com/office/powerpoint/2010/main" val="53946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692026-397E-4A3E-5009-DC885510E06E}"/>
              </a:ext>
            </a:extLst>
          </p:cNvPr>
          <p:cNvSpPr txBox="1"/>
          <p:nvPr/>
        </p:nvSpPr>
        <p:spPr>
          <a:xfrm>
            <a:off x="953729" y="679725"/>
            <a:ext cx="6115664" cy="646331"/>
          </a:xfrm>
          <a:prstGeom prst="rect">
            <a:avLst/>
          </a:prstGeom>
          <a:noFill/>
        </p:spPr>
        <p:txBody>
          <a:bodyPr wrap="square">
            <a:spAutoFit/>
          </a:bodyPr>
          <a:lstStyle>
            <a:defPPr>
              <a:defRPr lang="en-US"/>
            </a:defPPr>
            <a:lvl1pPr>
              <a:defRPr sz="2400" b="1">
                <a:solidFill>
                  <a:srgbClr val="C00000"/>
                </a:solidFill>
              </a:defRPr>
            </a:lvl1pPr>
          </a:lstStyle>
          <a:p>
            <a:r>
              <a:rPr lang="en-IN" dirty="0"/>
              <a:t>8. Find the email, first name, and last name of customers who listen to Rock music.</a:t>
            </a:r>
          </a:p>
        </p:txBody>
      </p:sp>
      <p:pic>
        <p:nvPicPr>
          <p:cNvPr id="5" name="Picture 4">
            <a:extLst>
              <a:ext uri="{FF2B5EF4-FFF2-40B4-BE49-F238E27FC236}">
                <a16:creationId xmlns:a16="http://schemas.microsoft.com/office/drawing/2014/main" id="{DF0E252C-F30C-FC98-8D45-EAB4A6E783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729" y="1504335"/>
            <a:ext cx="5769149" cy="1553919"/>
          </a:xfrm>
          <a:prstGeom prst="rect">
            <a:avLst/>
          </a:prstGeom>
        </p:spPr>
      </p:pic>
      <p:pic>
        <p:nvPicPr>
          <p:cNvPr id="7" name="Picture 6">
            <a:extLst>
              <a:ext uri="{FF2B5EF4-FFF2-40B4-BE49-F238E27FC236}">
                <a16:creationId xmlns:a16="http://schemas.microsoft.com/office/drawing/2014/main" id="{729D44AE-10F9-1C77-F7B9-B8317D988F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2588" y="1920006"/>
            <a:ext cx="4944165" cy="4258269"/>
          </a:xfrm>
          <a:prstGeom prst="rect">
            <a:avLst/>
          </a:prstGeom>
        </p:spPr>
      </p:pic>
    </p:spTree>
    <p:extLst>
      <p:ext uri="{BB962C8B-B14F-4D97-AF65-F5344CB8AC3E}">
        <p14:creationId xmlns:p14="http://schemas.microsoft.com/office/powerpoint/2010/main" val="4186944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7490C95-C75A-1A4E-B471-ED79737FAD68}"/>
              </a:ext>
            </a:extLst>
          </p:cNvPr>
          <p:cNvSpPr txBox="1"/>
          <p:nvPr/>
        </p:nvSpPr>
        <p:spPr>
          <a:xfrm>
            <a:off x="884902" y="985373"/>
            <a:ext cx="6803923" cy="369332"/>
          </a:xfrm>
          <a:prstGeom prst="rect">
            <a:avLst/>
          </a:prstGeom>
          <a:noFill/>
        </p:spPr>
        <p:txBody>
          <a:bodyPr wrap="square">
            <a:spAutoFit/>
          </a:bodyPr>
          <a:lstStyle>
            <a:defPPr>
              <a:defRPr lang="en-US"/>
            </a:defPPr>
            <a:lvl1pPr>
              <a:defRPr sz="2400" b="1">
                <a:solidFill>
                  <a:srgbClr val="C00000"/>
                </a:solidFill>
              </a:defRPr>
            </a:lvl1pPr>
          </a:lstStyle>
          <a:p>
            <a:r>
              <a:rPr lang="en-US" dirty="0"/>
              <a:t>9. Which Artists Generate the Most Revenue?</a:t>
            </a:r>
            <a:endParaRPr lang="en-IN" dirty="0"/>
          </a:p>
        </p:txBody>
      </p:sp>
      <p:pic>
        <p:nvPicPr>
          <p:cNvPr id="5" name="Picture 4">
            <a:extLst>
              <a:ext uri="{FF2B5EF4-FFF2-40B4-BE49-F238E27FC236}">
                <a16:creationId xmlns:a16="http://schemas.microsoft.com/office/drawing/2014/main" id="{725252D1-3096-CD77-1427-EE08122962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902" y="1776398"/>
            <a:ext cx="5692879" cy="2200315"/>
          </a:xfrm>
          <a:prstGeom prst="rect">
            <a:avLst/>
          </a:prstGeom>
        </p:spPr>
      </p:pic>
      <p:pic>
        <p:nvPicPr>
          <p:cNvPr id="7" name="Picture 6">
            <a:extLst>
              <a:ext uri="{FF2B5EF4-FFF2-40B4-BE49-F238E27FC236}">
                <a16:creationId xmlns:a16="http://schemas.microsoft.com/office/drawing/2014/main" id="{2BDC700A-B0C2-05EA-D0B3-7D582361ED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4227" y="2612140"/>
            <a:ext cx="3762900" cy="3120067"/>
          </a:xfrm>
          <a:prstGeom prst="rect">
            <a:avLst/>
          </a:prstGeom>
        </p:spPr>
      </p:pic>
    </p:spTree>
    <p:extLst>
      <p:ext uri="{BB962C8B-B14F-4D97-AF65-F5344CB8AC3E}">
        <p14:creationId xmlns:p14="http://schemas.microsoft.com/office/powerpoint/2010/main" val="2083786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948603-9BF2-6291-90FD-94CD288DBF35}"/>
              </a:ext>
            </a:extLst>
          </p:cNvPr>
          <p:cNvSpPr txBox="1"/>
          <p:nvPr/>
        </p:nvSpPr>
        <p:spPr>
          <a:xfrm>
            <a:off x="1052052" y="837889"/>
            <a:ext cx="6115664" cy="369332"/>
          </a:xfrm>
          <a:prstGeom prst="rect">
            <a:avLst/>
          </a:prstGeom>
          <a:noFill/>
        </p:spPr>
        <p:txBody>
          <a:bodyPr wrap="square">
            <a:spAutoFit/>
          </a:bodyPr>
          <a:lstStyle>
            <a:defPPr>
              <a:defRPr lang="en-US"/>
            </a:defPPr>
            <a:lvl1pPr>
              <a:defRPr sz="2400" b="1">
                <a:solidFill>
                  <a:srgbClr val="C00000"/>
                </a:solidFill>
              </a:defRPr>
            </a:lvl1pPr>
          </a:lstStyle>
          <a:p>
            <a:r>
              <a:rPr lang="en-IN" dirty="0"/>
              <a:t>10. Identify the top 10 rock artists based on track count.</a:t>
            </a:r>
          </a:p>
        </p:txBody>
      </p:sp>
      <p:pic>
        <p:nvPicPr>
          <p:cNvPr id="5" name="Picture 4">
            <a:extLst>
              <a:ext uri="{FF2B5EF4-FFF2-40B4-BE49-F238E27FC236}">
                <a16:creationId xmlns:a16="http://schemas.microsoft.com/office/drawing/2014/main" id="{97BE6F07-CE8C-C894-3D4E-0F98575696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052" y="1622184"/>
            <a:ext cx="5620534" cy="1981477"/>
          </a:xfrm>
          <a:prstGeom prst="rect">
            <a:avLst/>
          </a:prstGeom>
        </p:spPr>
      </p:pic>
      <p:pic>
        <p:nvPicPr>
          <p:cNvPr id="7" name="Picture 6">
            <a:extLst>
              <a:ext uri="{FF2B5EF4-FFF2-40B4-BE49-F238E27FC236}">
                <a16:creationId xmlns:a16="http://schemas.microsoft.com/office/drawing/2014/main" id="{4E78FD77-7051-14FC-BBBA-62A00F8A64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2586" y="3603661"/>
            <a:ext cx="3707935" cy="2191056"/>
          </a:xfrm>
          <a:prstGeom prst="rect">
            <a:avLst/>
          </a:prstGeom>
        </p:spPr>
      </p:pic>
    </p:spTree>
    <p:extLst>
      <p:ext uri="{BB962C8B-B14F-4D97-AF65-F5344CB8AC3E}">
        <p14:creationId xmlns:p14="http://schemas.microsoft.com/office/powerpoint/2010/main" val="3586092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50423E-E41C-DF73-2678-BAF516EDA9F8}"/>
              </a:ext>
            </a:extLst>
          </p:cNvPr>
          <p:cNvSpPr txBox="1"/>
          <p:nvPr/>
        </p:nvSpPr>
        <p:spPr>
          <a:xfrm>
            <a:off x="875070" y="808392"/>
            <a:ext cx="8476747" cy="830997"/>
          </a:xfrm>
          <a:prstGeom prst="rect">
            <a:avLst/>
          </a:prstGeom>
          <a:noFill/>
        </p:spPr>
        <p:txBody>
          <a:bodyPr wrap="square">
            <a:spAutoFit/>
          </a:bodyPr>
          <a:lstStyle>
            <a:defPPr>
              <a:defRPr lang="en-US"/>
            </a:defPPr>
            <a:lvl1pPr>
              <a:defRPr sz="2400" b="1">
                <a:solidFill>
                  <a:srgbClr val="C00000"/>
                </a:solidFill>
              </a:defRPr>
            </a:lvl1pPr>
          </a:lstStyle>
          <a:p>
            <a:r>
              <a:rPr lang="en-IN" dirty="0"/>
              <a:t>11. Find all track names that are longer than the average track length.</a:t>
            </a:r>
          </a:p>
        </p:txBody>
      </p:sp>
      <p:pic>
        <p:nvPicPr>
          <p:cNvPr id="5" name="Picture 4">
            <a:extLst>
              <a:ext uri="{FF2B5EF4-FFF2-40B4-BE49-F238E27FC236}">
                <a16:creationId xmlns:a16="http://schemas.microsoft.com/office/drawing/2014/main" id="{11275A04-EE56-ED87-24AA-D6D6284BA5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5691" y="1777189"/>
            <a:ext cx="3905795" cy="4286848"/>
          </a:xfrm>
          <a:prstGeom prst="rect">
            <a:avLst/>
          </a:prstGeom>
        </p:spPr>
      </p:pic>
      <p:pic>
        <p:nvPicPr>
          <p:cNvPr id="7" name="Picture 6">
            <a:extLst>
              <a:ext uri="{FF2B5EF4-FFF2-40B4-BE49-F238E27FC236}">
                <a16:creationId xmlns:a16="http://schemas.microsoft.com/office/drawing/2014/main" id="{5F69EC16-5A43-F16E-CF64-487933CAEC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0514" y="1777189"/>
            <a:ext cx="4601217" cy="1086002"/>
          </a:xfrm>
          <a:prstGeom prst="rect">
            <a:avLst/>
          </a:prstGeom>
        </p:spPr>
      </p:pic>
    </p:spTree>
    <p:extLst>
      <p:ext uri="{BB962C8B-B14F-4D97-AF65-F5344CB8AC3E}">
        <p14:creationId xmlns:p14="http://schemas.microsoft.com/office/powerpoint/2010/main" val="3847974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15B220-0C2C-7568-6A6E-FAE02C01B020}"/>
              </a:ext>
            </a:extLst>
          </p:cNvPr>
          <p:cNvSpPr txBox="1"/>
          <p:nvPr/>
        </p:nvSpPr>
        <p:spPr>
          <a:xfrm>
            <a:off x="865238" y="808391"/>
            <a:ext cx="6390967" cy="369332"/>
          </a:xfrm>
          <a:prstGeom prst="rect">
            <a:avLst/>
          </a:prstGeom>
          <a:noFill/>
        </p:spPr>
        <p:txBody>
          <a:bodyPr wrap="square">
            <a:spAutoFit/>
          </a:bodyPr>
          <a:lstStyle>
            <a:defPPr>
              <a:defRPr lang="en-US"/>
            </a:defPPr>
            <a:lvl1pPr>
              <a:defRPr sz="2400" b="1">
                <a:solidFill>
                  <a:srgbClr val="C00000"/>
                </a:solidFill>
              </a:defRPr>
            </a:lvl1pPr>
          </a:lstStyle>
          <a:p>
            <a:r>
              <a:rPr lang="en-IN" dirty="0"/>
              <a:t>12. Calculate how much each customer has spent on each artist.</a:t>
            </a:r>
          </a:p>
        </p:txBody>
      </p:sp>
      <p:pic>
        <p:nvPicPr>
          <p:cNvPr id="5" name="Picture 4">
            <a:extLst>
              <a:ext uri="{FF2B5EF4-FFF2-40B4-BE49-F238E27FC236}">
                <a16:creationId xmlns:a16="http://schemas.microsoft.com/office/drawing/2014/main" id="{D0E9A523-C804-9C35-4F32-EDBFFE6B5E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4923" y="1652733"/>
            <a:ext cx="7116168" cy="2067213"/>
          </a:xfrm>
          <a:prstGeom prst="rect">
            <a:avLst/>
          </a:prstGeom>
        </p:spPr>
      </p:pic>
      <p:pic>
        <p:nvPicPr>
          <p:cNvPr id="7" name="Picture 6">
            <a:extLst>
              <a:ext uri="{FF2B5EF4-FFF2-40B4-BE49-F238E27FC236}">
                <a16:creationId xmlns:a16="http://schemas.microsoft.com/office/drawing/2014/main" id="{A5206E86-1538-B9C6-91C6-79444E532A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4230" y="1937738"/>
            <a:ext cx="3562847" cy="4182059"/>
          </a:xfrm>
          <a:prstGeom prst="rect">
            <a:avLst/>
          </a:prstGeom>
        </p:spPr>
      </p:pic>
    </p:spTree>
    <p:extLst>
      <p:ext uri="{BB962C8B-B14F-4D97-AF65-F5344CB8AC3E}">
        <p14:creationId xmlns:p14="http://schemas.microsoft.com/office/powerpoint/2010/main" val="31393231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5A0D2B-1A7D-7661-C074-F9BA6755E0E6}"/>
              </a:ext>
            </a:extLst>
          </p:cNvPr>
          <p:cNvSpPr txBox="1"/>
          <p:nvPr/>
        </p:nvSpPr>
        <p:spPr>
          <a:xfrm>
            <a:off x="766917" y="808392"/>
            <a:ext cx="6922356" cy="461665"/>
          </a:xfrm>
          <a:prstGeom prst="rect">
            <a:avLst/>
          </a:prstGeom>
          <a:noFill/>
        </p:spPr>
        <p:txBody>
          <a:bodyPr wrap="square">
            <a:spAutoFit/>
          </a:bodyPr>
          <a:lstStyle>
            <a:defPPr>
              <a:defRPr lang="en-US"/>
            </a:defPPr>
            <a:lvl1pPr>
              <a:defRPr sz="2400" b="1">
                <a:solidFill>
                  <a:srgbClr val="C00000"/>
                </a:solidFill>
              </a:defRPr>
            </a:lvl1pPr>
          </a:lstStyle>
          <a:p>
            <a:r>
              <a:rPr lang="en-US" dirty="0"/>
              <a:t>13.Which are the best-Selling Genres by Revenue</a:t>
            </a:r>
            <a:endParaRPr lang="en-IN" dirty="0"/>
          </a:p>
        </p:txBody>
      </p:sp>
      <p:pic>
        <p:nvPicPr>
          <p:cNvPr id="5" name="Picture 4">
            <a:extLst>
              <a:ext uri="{FF2B5EF4-FFF2-40B4-BE49-F238E27FC236}">
                <a16:creationId xmlns:a16="http://schemas.microsoft.com/office/drawing/2014/main" id="{1504C3E8-DE05-B010-8DEF-97A9B2620C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1113" y="1376509"/>
            <a:ext cx="5887272" cy="2295845"/>
          </a:xfrm>
          <a:prstGeom prst="rect">
            <a:avLst/>
          </a:prstGeom>
        </p:spPr>
      </p:pic>
      <p:pic>
        <p:nvPicPr>
          <p:cNvPr id="7" name="Picture 6">
            <a:extLst>
              <a:ext uri="{FF2B5EF4-FFF2-40B4-BE49-F238E27FC236}">
                <a16:creationId xmlns:a16="http://schemas.microsoft.com/office/drawing/2014/main" id="{2A710D55-0768-AD52-E7FF-90AF6B33A5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2510" y="2927385"/>
            <a:ext cx="3572374" cy="2438740"/>
          </a:xfrm>
          <a:prstGeom prst="rect">
            <a:avLst/>
          </a:prstGeom>
        </p:spPr>
      </p:pic>
    </p:spTree>
    <p:extLst>
      <p:ext uri="{BB962C8B-B14F-4D97-AF65-F5344CB8AC3E}">
        <p14:creationId xmlns:p14="http://schemas.microsoft.com/office/powerpoint/2010/main" val="2562729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8F6B7B-AEA6-7DC5-9837-3F25EAB20CB0}"/>
              </a:ext>
            </a:extLst>
          </p:cNvPr>
          <p:cNvSpPr txBox="1"/>
          <p:nvPr/>
        </p:nvSpPr>
        <p:spPr>
          <a:xfrm>
            <a:off x="845574" y="787880"/>
            <a:ext cx="6115664" cy="646331"/>
          </a:xfrm>
          <a:prstGeom prst="rect">
            <a:avLst/>
          </a:prstGeom>
          <a:noFill/>
        </p:spPr>
        <p:txBody>
          <a:bodyPr wrap="square">
            <a:spAutoFit/>
          </a:bodyPr>
          <a:lstStyle>
            <a:defPPr>
              <a:defRPr lang="en-US"/>
            </a:defPPr>
            <a:lvl1pPr>
              <a:defRPr sz="2400" b="1">
                <a:solidFill>
                  <a:srgbClr val="C00000"/>
                </a:solidFill>
              </a:defRPr>
            </a:lvl1pPr>
          </a:lstStyle>
          <a:p>
            <a:r>
              <a:rPr lang="en-IN" dirty="0"/>
              <a:t>14. Determine the most popular music genre for each country based on purchases.</a:t>
            </a:r>
          </a:p>
        </p:txBody>
      </p:sp>
      <p:pic>
        <p:nvPicPr>
          <p:cNvPr id="5" name="Picture 4">
            <a:extLst>
              <a:ext uri="{FF2B5EF4-FFF2-40B4-BE49-F238E27FC236}">
                <a16:creationId xmlns:a16="http://schemas.microsoft.com/office/drawing/2014/main" id="{05453203-5CFC-8598-6D25-8FD69EE5CA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834" y="1554016"/>
            <a:ext cx="6316534" cy="3067145"/>
          </a:xfrm>
          <a:prstGeom prst="rect">
            <a:avLst/>
          </a:prstGeom>
        </p:spPr>
      </p:pic>
      <p:pic>
        <p:nvPicPr>
          <p:cNvPr id="7" name="Picture 6">
            <a:extLst>
              <a:ext uri="{FF2B5EF4-FFF2-40B4-BE49-F238E27FC236}">
                <a16:creationId xmlns:a16="http://schemas.microsoft.com/office/drawing/2014/main" id="{8FBCE59F-9D03-8ED5-45BC-04C0CC33C8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5368" y="1434211"/>
            <a:ext cx="4096322" cy="4467849"/>
          </a:xfrm>
          <a:prstGeom prst="rect">
            <a:avLst/>
          </a:prstGeom>
        </p:spPr>
      </p:pic>
    </p:spTree>
    <p:extLst>
      <p:ext uri="{BB962C8B-B14F-4D97-AF65-F5344CB8AC3E}">
        <p14:creationId xmlns:p14="http://schemas.microsoft.com/office/powerpoint/2010/main" val="41323217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4DD765-A257-9050-7716-6E2388C83990}"/>
              </a:ext>
            </a:extLst>
          </p:cNvPr>
          <p:cNvSpPr txBox="1"/>
          <p:nvPr/>
        </p:nvSpPr>
        <p:spPr>
          <a:xfrm>
            <a:off x="993057" y="946044"/>
            <a:ext cx="7859997" cy="461665"/>
          </a:xfrm>
          <a:prstGeom prst="rect">
            <a:avLst/>
          </a:prstGeom>
          <a:noFill/>
        </p:spPr>
        <p:txBody>
          <a:bodyPr wrap="square">
            <a:spAutoFit/>
          </a:bodyPr>
          <a:lstStyle>
            <a:defPPr>
              <a:defRPr lang="en-US"/>
            </a:defPPr>
            <a:lvl1pPr>
              <a:defRPr sz="2400" b="1">
                <a:solidFill>
                  <a:srgbClr val="C00000"/>
                </a:solidFill>
              </a:defRPr>
            </a:lvl1pPr>
          </a:lstStyle>
          <a:p>
            <a:r>
              <a:rPr lang="en-US" dirty="0"/>
              <a:t>15. Most Loyal Customers by Total Number of Purchases</a:t>
            </a:r>
            <a:endParaRPr lang="en-IN" dirty="0"/>
          </a:p>
        </p:txBody>
      </p:sp>
      <p:pic>
        <p:nvPicPr>
          <p:cNvPr id="5" name="Picture 4">
            <a:extLst>
              <a:ext uri="{FF2B5EF4-FFF2-40B4-BE49-F238E27FC236}">
                <a16:creationId xmlns:a16="http://schemas.microsoft.com/office/drawing/2014/main" id="{5C76480E-86F2-0A98-EFDA-F4955389A0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497" y="1491569"/>
            <a:ext cx="5364994" cy="2244689"/>
          </a:xfrm>
          <a:prstGeom prst="rect">
            <a:avLst/>
          </a:prstGeom>
        </p:spPr>
      </p:pic>
      <p:pic>
        <p:nvPicPr>
          <p:cNvPr id="7" name="Picture 6">
            <a:extLst>
              <a:ext uri="{FF2B5EF4-FFF2-40B4-BE49-F238E27FC236}">
                <a16:creationId xmlns:a16="http://schemas.microsoft.com/office/drawing/2014/main" id="{E87714EE-58CD-37B6-27FE-E661A3FB0B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7604" y="2405926"/>
            <a:ext cx="4372585" cy="3029373"/>
          </a:xfrm>
          <a:prstGeom prst="rect">
            <a:avLst/>
          </a:prstGeom>
        </p:spPr>
      </p:pic>
    </p:spTree>
    <p:extLst>
      <p:ext uri="{BB962C8B-B14F-4D97-AF65-F5344CB8AC3E}">
        <p14:creationId xmlns:p14="http://schemas.microsoft.com/office/powerpoint/2010/main" val="2802634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E65658-F0A0-656C-4434-DFB27A9A7D7F}"/>
              </a:ext>
            </a:extLst>
          </p:cNvPr>
          <p:cNvSpPr txBox="1"/>
          <p:nvPr/>
        </p:nvSpPr>
        <p:spPr>
          <a:xfrm>
            <a:off x="707922" y="769062"/>
            <a:ext cx="7594414" cy="461665"/>
          </a:xfrm>
          <a:prstGeom prst="rect">
            <a:avLst/>
          </a:prstGeom>
          <a:noFill/>
        </p:spPr>
        <p:txBody>
          <a:bodyPr wrap="square">
            <a:spAutoFit/>
          </a:bodyPr>
          <a:lstStyle>
            <a:defPPr>
              <a:defRPr lang="en-US"/>
            </a:defPPr>
            <a:lvl1pPr>
              <a:defRPr sz="2400" b="1">
                <a:solidFill>
                  <a:srgbClr val="C00000"/>
                </a:solidFill>
              </a:defRPr>
            </a:lvl1pPr>
          </a:lstStyle>
          <a:p>
            <a:r>
              <a:rPr lang="en-IN" dirty="0"/>
              <a:t>16. Identify the top-spending customer for each country.</a:t>
            </a:r>
          </a:p>
        </p:txBody>
      </p:sp>
      <p:pic>
        <p:nvPicPr>
          <p:cNvPr id="5" name="Picture 4">
            <a:extLst>
              <a:ext uri="{FF2B5EF4-FFF2-40B4-BE49-F238E27FC236}">
                <a16:creationId xmlns:a16="http://schemas.microsoft.com/office/drawing/2014/main" id="{61FC896C-1058-B74F-8A77-2379AA10FE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281353"/>
            <a:ext cx="9379974" cy="2977770"/>
          </a:xfrm>
          <a:prstGeom prst="rect">
            <a:avLst/>
          </a:prstGeom>
        </p:spPr>
      </p:pic>
      <p:pic>
        <p:nvPicPr>
          <p:cNvPr id="7" name="Picture 6">
            <a:extLst>
              <a:ext uri="{FF2B5EF4-FFF2-40B4-BE49-F238E27FC236}">
                <a16:creationId xmlns:a16="http://schemas.microsoft.com/office/drawing/2014/main" id="{F2676BC9-C35F-1BC4-3614-5C8B11BDE9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3252" y="2111940"/>
            <a:ext cx="5057704" cy="3976998"/>
          </a:xfrm>
          <a:prstGeom prst="rect">
            <a:avLst/>
          </a:prstGeom>
        </p:spPr>
      </p:pic>
    </p:spTree>
    <p:extLst>
      <p:ext uri="{BB962C8B-B14F-4D97-AF65-F5344CB8AC3E}">
        <p14:creationId xmlns:p14="http://schemas.microsoft.com/office/powerpoint/2010/main" val="3526940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2EC48D-9DAC-08F0-B433-903B887318E2}"/>
              </a:ext>
            </a:extLst>
          </p:cNvPr>
          <p:cNvSpPr txBox="1"/>
          <p:nvPr/>
        </p:nvSpPr>
        <p:spPr>
          <a:xfrm>
            <a:off x="945572" y="914401"/>
            <a:ext cx="10484427" cy="5078313"/>
          </a:xfrm>
          <a:prstGeom prst="rect">
            <a:avLst/>
          </a:prstGeom>
          <a:noFill/>
        </p:spPr>
        <p:txBody>
          <a:bodyPr wrap="square">
            <a:spAutoFit/>
          </a:bodyPr>
          <a:lstStyle/>
          <a:p>
            <a:r>
              <a:rPr lang="en-US" b="1" dirty="0">
                <a:latin typeface="Arial" panose="020B0604020202020204" pitchFamily="34" charset="0"/>
              </a:rPr>
              <a:t>Objective</a:t>
            </a:r>
          </a:p>
          <a:p>
            <a:r>
              <a:rPr lang="en-US" dirty="0">
                <a:latin typeface="Arial" panose="020B0604020202020204" pitchFamily="34" charset="0"/>
                <a:cs typeface="Arial" panose="020B0604020202020204" pitchFamily="34" charset="0"/>
              </a:rPr>
              <a:t>The main objective of this project is to analyze the music store’s data to extract valuable insights related to business performance, customer behavior, and music trends. The analysis focuses on identifying top revenue-generating locations, most loyal customers, popular genres, and key patterns in sales. These insights aim to support strategic decisions such as event planning, customer targeting, and product promotion.</a:t>
            </a:r>
            <a:endParaRPr lang="en-IN" sz="1800" b="1" i="0" u="none" strike="noStrike" baseline="0" dirty="0">
              <a:latin typeface="Arial" panose="020B0604020202020204" pitchFamily="34" charset="0"/>
              <a:cs typeface="Arial" panose="020B0604020202020204" pitchFamily="34" charset="0"/>
            </a:endParaRPr>
          </a:p>
          <a:p>
            <a:pPr algn="l"/>
            <a:r>
              <a:rPr lang="en-IN" sz="1800" b="1" i="0" u="none" strike="noStrike" baseline="0" dirty="0">
                <a:latin typeface="Arial" panose="020B0604020202020204" pitchFamily="34" charset="0"/>
              </a:rPr>
              <a:t>Aim:</a:t>
            </a:r>
          </a:p>
          <a:p>
            <a:pPr algn="l"/>
            <a:r>
              <a:rPr lang="en-US" sz="1800" b="0" i="0" u="none" strike="noStrike" baseline="0" dirty="0">
                <a:latin typeface="Arial" panose="020B0604020202020204" pitchFamily="34" charset="0"/>
              </a:rPr>
              <a:t>- Understand the store’s revenue streams and customer segmentation.</a:t>
            </a:r>
          </a:p>
          <a:p>
            <a:pPr algn="l"/>
            <a:r>
              <a:rPr lang="en-US" sz="1800" b="0" i="0" u="none" strike="noStrike" baseline="0" dirty="0">
                <a:latin typeface="Arial" panose="020B0604020202020204" pitchFamily="34" charset="0"/>
              </a:rPr>
              <a:t>- Identify high-performing cities and countries to plan promotional events.</a:t>
            </a:r>
          </a:p>
          <a:p>
            <a:pPr algn="l"/>
            <a:r>
              <a:rPr lang="en-US" sz="1800" b="0" i="0" u="none" strike="noStrike" baseline="0" dirty="0">
                <a:latin typeface="Arial" panose="020B0604020202020204" pitchFamily="34" charset="0"/>
              </a:rPr>
              <a:t>- Determine popular music genres and top-performing artists for inventory optimization.</a:t>
            </a:r>
          </a:p>
          <a:p>
            <a:pPr algn="l"/>
            <a:r>
              <a:rPr lang="en-US" sz="1800" b="0" i="0" u="none" strike="noStrike" baseline="0" dirty="0">
                <a:latin typeface="Arial" panose="020B0604020202020204" pitchFamily="34" charset="0"/>
              </a:rPr>
              <a:t>- Recognize loyal customers and high-value segments to enhance personalized marketing</a:t>
            </a:r>
          </a:p>
          <a:p>
            <a:pPr algn="l"/>
            <a:r>
              <a:rPr lang="en-IN" sz="1800" b="0" i="0" u="none" strike="noStrike" baseline="0" dirty="0">
                <a:latin typeface="Arial" panose="020B0604020202020204" pitchFamily="34" charset="0"/>
              </a:rPr>
              <a:t>strategies.</a:t>
            </a:r>
          </a:p>
          <a:p>
            <a:pPr algn="l"/>
            <a:r>
              <a:rPr lang="en-IN" sz="1800" b="1" i="0" u="none" strike="noStrike" baseline="0" dirty="0">
                <a:latin typeface="Arial" panose="020B0604020202020204" pitchFamily="34" charset="0"/>
              </a:rPr>
              <a:t>Expected Outcomes:</a:t>
            </a:r>
          </a:p>
          <a:p>
            <a:pPr algn="l"/>
            <a:r>
              <a:rPr lang="en-US" sz="1800" b="0" i="0" u="none" strike="noStrike" baseline="0" dirty="0">
                <a:latin typeface="Arial" panose="020B0604020202020204" pitchFamily="34" charset="0"/>
              </a:rPr>
              <a:t>- Insights into the best city for promotional events.</a:t>
            </a:r>
          </a:p>
          <a:p>
            <a:pPr algn="l"/>
            <a:r>
              <a:rPr lang="en-US" sz="1800" b="0" i="0" u="none" strike="noStrike" baseline="0" dirty="0">
                <a:latin typeface="Arial" panose="020B0604020202020204" pitchFamily="34" charset="0"/>
              </a:rPr>
              <a:t>- Identification of top-spending and loyal customers.</a:t>
            </a:r>
          </a:p>
          <a:p>
            <a:pPr algn="l"/>
            <a:r>
              <a:rPr lang="en-US" sz="1800" b="0" i="0" u="none" strike="noStrike" baseline="0" dirty="0">
                <a:latin typeface="Arial" panose="020B0604020202020204" pitchFamily="34" charset="0"/>
              </a:rPr>
              <a:t>- Popular music genres by country.</a:t>
            </a:r>
          </a:p>
          <a:p>
            <a:pPr algn="l"/>
            <a:r>
              <a:rPr lang="en-US" sz="1800" b="0" i="0" u="none" strike="noStrike" baseline="0" dirty="0">
                <a:latin typeface="Arial" panose="020B0604020202020204" pitchFamily="34" charset="0"/>
              </a:rPr>
              <a:t>- Artists generating the highest revenue.</a:t>
            </a:r>
          </a:p>
          <a:p>
            <a:pPr algn="l"/>
            <a:r>
              <a:rPr lang="en-US" sz="1800" b="0" i="0" u="none" strike="noStrike" baseline="0" dirty="0">
                <a:latin typeface="Arial" panose="020B0604020202020204" pitchFamily="34" charset="0"/>
              </a:rPr>
              <a:t>- Sales patterns and peak revenue days.</a:t>
            </a:r>
            <a:endParaRPr lang="en-IN" dirty="0"/>
          </a:p>
        </p:txBody>
      </p:sp>
    </p:spTree>
    <p:extLst>
      <p:ext uri="{BB962C8B-B14F-4D97-AF65-F5344CB8AC3E}">
        <p14:creationId xmlns:p14="http://schemas.microsoft.com/office/powerpoint/2010/main" val="17157809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F2D81E-7231-73B5-446D-1F1587DCFF2B}"/>
              </a:ext>
            </a:extLst>
          </p:cNvPr>
          <p:cNvSpPr txBox="1"/>
          <p:nvPr/>
        </p:nvSpPr>
        <p:spPr>
          <a:xfrm>
            <a:off x="820882" y="862445"/>
            <a:ext cx="10338953" cy="4985980"/>
          </a:xfrm>
          <a:prstGeom prst="rect">
            <a:avLst/>
          </a:prstGeom>
          <a:noFill/>
        </p:spPr>
        <p:txBody>
          <a:bodyPr wrap="square">
            <a:spAutoFit/>
          </a:bodyPr>
          <a:lstStyle/>
          <a:p>
            <a:pPr>
              <a:buNone/>
            </a:pPr>
            <a:r>
              <a:rPr lang="en-US" sz="2400" b="1" dirty="0">
                <a:solidFill>
                  <a:srgbClr val="FF0000"/>
                </a:solidFill>
              </a:rPr>
              <a:t>Key Insights</a:t>
            </a:r>
          </a:p>
          <a:p>
            <a:pPr>
              <a:buFont typeface="Arial" panose="020B0604020202020204" pitchFamily="34" charset="0"/>
              <a:buChar char="•"/>
            </a:pPr>
            <a:r>
              <a:rPr lang="en-US" b="1" dirty="0"/>
              <a:t>Top Countries:</a:t>
            </a:r>
            <a:r>
              <a:rPr lang="en-US" dirty="0"/>
              <a:t> USA, Canada, Brazil → Focus for campaigns &amp; inventory.</a:t>
            </a:r>
          </a:p>
          <a:p>
            <a:pPr>
              <a:buFont typeface="Arial" panose="020B0604020202020204" pitchFamily="34" charset="0"/>
              <a:buChar char="•"/>
            </a:pPr>
            <a:r>
              <a:rPr lang="en-US" b="1" dirty="0"/>
              <a:t>Highest Revenue Country:</a:t>
            </a:r>
            <a:r>
              <a:rPr lang="en-US" dirty="0"/>
              <a:t> USA ($1040.49) → Launch major promotions here.</a:t>
            </a:r>
          </a:p>
          <a:p>
            <a:pPr>
              <a:buFont typeface="Arial" panose="020B0604020202020204" pitchFamily="34" charset="0"/>
              <a:buChar char="•"/>
            </a:pPr>
            <a:r>
              <a:rPr lang="en-US" b="1" dirty="0"/>
              <a:t>Best Cities for Events:</a:t>
            </a:r>
            <a:r>
              <a:rPr lang="en-US" dirty="0"/>
              <a:t> Prague, Mountain View, London → Plan promo events.</a:t>
            </a:r>
          </a:p>
          <a:p>
            <a:pPr>
              <a:buFont typeface="Arial" panose="020B0604020202020204" pitchFamily="34" charset="0"/>
              <a:buChar char="•"/>
            </a:pPr>
            <a:r>
              <a:rPr lang="en-US" b="1" dirty="0"/>
              <a:t>Peak Revenue Days:</a:t>
            </a:r>
            <a:r>
              <a:rPr lang="en-US" dirty="0"/>
              <a:t> Jan 31, Feb 21 → Schedule offers around these dates.</a:t>
            </a:r>
          </a:p>
          <a:p>
            <a:pPr>
              <a:buFont typeface="Arial" panose="020B0604020202020204" pitchFamily="34" charset="0"/>
              <a:buChar char="•"/>
            </a:pPr>
            <a:r>
              <a:rPr lang="en-US" b="1" dirty="0"/>
              <a:t>Top Customers:</a:t>
            </a:r>
            <a:r>
              <a:rPr lang="en-US" dirty="0"/>
              <a:t> ID 5 ($144.54), ID 6 ($128.70) → Reward loyalty.</a:t>
            </a:r>
          </a:p>
          <a:p>
            <a:pPr>
              <a:buFont typeface="Arial" panose="020B0604020202020204" pitchFamily="34" charset="0"/>
              <a:buChar char="•"/>
            </a:pPr>
            <a:r>
              <a:rPr lang="en-US" b="1" dirty="0"/>
              <a:t>Top Genres:</a:t>
            </a:r>
            <a:r>
              <a:rPr lang="en-US" dirty="0"/>
              <a:t> Rock ($386.1), Metal ($122.7) → Stock &amp; promote these.</a:t>
            </a:r>
          </a:p>
          <a:p>
            <a:pPr>
              <a:buFont typeface="Arial" panose="020B0604020202020204" pitchFamily="34" charset="0"/>
              <a:buChar char="•"/>
            </a:pPr>
            <a:r>
              <a:rPr lang="en-US" b="1" dirty="0"/>
              <a:t>Popular Genre:</a:t>
            </a:r>
            <a:r>
              <a:rPr lang="en-US" dirty="0"/>
              <a:t> Rock in USA, Canada, UK, Germany → Genre-based campaigns.</a:t>
            </a:r>
          </a:p>
          <a:p>
            <a:pPr>
              <a:buFont typeface="Arial" panose="020B0604020202020204" pitchFamily="34" charset="0"/>
              <a:buChar char="•"/>
            </a:pPr>
            <a:r>
              <a:rPr lang="en-US" b="1" dirty="0"/>
              <a:t>Top Artists:</a:t>
            </a:r>
            <a:r>
              <a:rPr lang="en-US" dirty="0"/>
              <a:t> AC/DC, Aerosmith → Use for promotions.</a:t>
            </a:r>
          </a:p>
          <a:p>
            <a:pPr>
              <a:buFont typeface="Arial" panose="020B0604020202020204" pitchFamily="34" charset="0"/>
              <a:buChar char="•"/>
            </a:pPr>
            <a:endParaRPr lang="en-US" dirty="0"/>
          </a:p>
          <a:p>
            <a:pPr>
              <a:buNone/>
            </a:pPr>
            <a:r>
              <a:rPr lang="en-US" sz="2400" b="1" dirty="0">
                <a:solidFill>
                  <a:srgbClr val="FF0000"/>
                </a:solidFill>
              </a:rPr>
              <a:t>Recommendations</a:t>
            </a:r>
          </a:p>
          <a:p>
            <a:pPr>
              <a:buFont typeface="Arial" panose="020B0604020202020204" pitchFamily="34" charset="0"/>
              <a:buChar char="•"/>
            </a:pPr>
            <a:r>
              <a:rPr lang="en-US" dirty="0"/>
              <a:t>Target </a:t>
            </a:r>
            <a:r>
              <a:rPr lang="en-US" b="1" dirty="0"/>
              <a:t>USA, Canada, Brazil</a:t>
            </a:r>
            <a:r>
              <a:rPr lang="en-US" dirty="0"/>
              <a:t> for marketing.</a:t>
            </a:r>
          </a:p>
          <a:p>
            <a:pPr>
              <a:buFont typeface="Arial" panose="020B0604020202020204" pitchFamily="34" charset="0"/>
              <a:buChar char="•"/>
            </a:pPr>
            <a:r>
              <a:rPr lang="en-US" dirty="0"/>
              <a:t>Organize events in </a:t>
            </a:r>
            <a:r>
              <a:rPr lang="en-US" b="1" dirty="0"/>
              <a:t>Prague, Mountain View, London</a:t>
            </a:r>
            <a:r>
              <a:rPr lang="en-US" dirty="0"/>
              <a:t>.</a:t>
            </a:r>
          </a:p>
          <a:p>
            <a:pPr>
              <a:buFont typeface="Arial" panose="020B0604020202020204" pitchFamily="34" charset="0"/>
              <a:buChar char="•"/>
            </a:pPr>
            <a:r>
              <a:rPr lang="en-US" dirty="0"/>
              <a:t>Boost </a:t>
            </a:r>
            <a:r>
              <a:rPr lang="en-US" b="1" dirty="0"/>
              <a:t>Rock &amp; Metal </a:t>
            </a:r>
            <a:r>
              <a:rPr lang="en-US" dirty="0"/>
              <a:t>inventory.</a:t>
            </a:r>
          </a:p>
          <a:p>
            <a:pPr>
              <a:buFont typeface="Arial" panose="020B0604020202020204" pitchFamily="34" charset="0"/>
              <a:buChar char="•"/>
            </a:pPr>
            <a:r>
              <a:rPr lang="en-US" dirty="0"/>
              <a:t>Launch loyalty programs for top spenders.</a:t>
            </a:r>
          </a:p>
          <a:p>
            <a:pPr>
              <a:buFont typeface="Arial" panose="020B0604020202020204" pitchFamily="34" charset="0"/>
              <a:buChar char="•"/>
            </a:pPr>
            <a:r>
              <a:rPr lang="en-US" dirty="0"/>
              <a:t>Run discounts on peak revenue dates.</a:t>
            </a:r>
          </a:p>
          <a:p>
            <a:pPr>
              <a:buFont typeface="Arial" panose="020B0604020202020204" pitchFamily="34" charset="0"/>
              <a:buChar char="•"/>
            </a:pPr>
            <a:r>
              <a:rPr lang="en-US" dirty="0"/>
              <a:t>Personalize marketing using customer &amp; genre insights.</a:t>
            </a:r>
          </a:p>
        </p:txBody>
      </p:sp>
    </p:spTree>
    <p:extLst>
      <p:ext uri="{BB962C8B-B14F-4D97-AF65-F5344CB8AC3E}">
        <p14:creationId xmlns:p14="http://schemas.microsoft.com/office/powerpoint/2010/main" val="39898906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E67B03-2CA3-AA8D-B99D-D78ECC92983F}"/>
              </a:ext>
            </a:extLst>
          </p:cNvPr>
          <p:cNvSpPr txBox="1"/>
          <p:nvPr/>
        </p:nvSpPr>
        <p:spPr>
          <a:xfrm>
            <a:off x="1809751" y="2875002"/>
            <a:ext cx="8323118" cy="1107996"/>
          </a:xfrm>
          <a:prstGeom prst="rect">
            <a:avLst/>
          </a:prstGeom>
          <a:noFill/>
        </p:spPr>
        <p:txBody>
          <a:bodyPr wrap="square" rtlCol="0">
            <a:spAutoFit/>
          </a:bodyPr>
          <a:lstStyle/>
          <a:p>
            <a:pPr algn="ctr"/>
            <a:r>
              <a:rPr lang="en-US" sz="6600" b="1" dirty="0"/>
              <a:t>THANK YOU!</a:t>
            </a:r>
            <a:endParaRPr lang="en-IN" sz="6600" b="1" dirty="0"/>
          </a:p>
        </p:txBody>
      </p:sp>
    </p:spTree>
    <p:extLst>
      <p:ext uri="{BB962C8B-B14F-4D97-AF65-F5344CB8AC3E}">
        <p14:creationId xmlns:p14="http://schemas.microsoft.com/office/powerpoint/2010/main" val="1406151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ED4877-3DCF-5705-0736-7BE228FB12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0758" y="724203"/>
            <a:ext cx="7680191" cy="5409593"/>
          </a:xfrm>
          <a:prstGeom prst="rect">
            <a:avLst/>
          </a:prstGeom>
        </p:spPr>
      </p:pic>
    </p:spTree>
    <p:extLst>
      <p:ext uri="{BB962C8B-B14F-4D97-AF65-F5344CB8AC3E}">
        <p14:creationId xmlns:p14="http://schemas.microsoft.com/office/powerpoint/2010/main" val="2738561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0178AD-9B7D-AE73-2F0F-8D7B5B5890D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F147579-767B-F973-4A9C-CBA9FAC70688}"/>
              </a:ext>
            </a:extLst>
          </p:cNvPr>
          <p:cNvSpPr txBox="1"/>
          <p:nvPr/>
        </p:nvSpPr>
        <p:spPr>
          <a:xfrm>
            <a:off x="894735" y="828056"/>
            <a:ext cx="9183329" cy="523220"/>
          </a:xfrm>
          <a:prstGeom prst="rect">
            <a:avLst/>
          </a:prstGeom>
          <a:noFill/>
        </p:spPr>
        <p:txBody>
          <a:bodyPr wrap="square">
            <a:spAutoFit/>
          </a:bodyPr>
          <a:lstStyle>
            <a:defPPr>
              <a:defRPr lang="en-US"/>
            </a:defPPr>
            <a:lvl1pPr>
              <a:defRPr sz="2400" b="1">
                <a:solidFill>
                  <a:srgbClr val="C00000"/>
                </a:solidFill>
              </a:defRPr>
            </a:lvl1pPr>
          </a:lstStyle>
          <a:p>
            <a:r>
              <a:rPr lang="en-IN" dirty="0"/>
              <a:t>1: Find the most senior employee based on job title.</a:t>
            </a:r>
          </a:p>
        </p:txBody>
      </p:sp>
      <p:pic>
        <p:nvPicPr>
          <p:cNvPr id="7" name="Picture 6">
            <a:extLst>
              <a:ext uri="{FF2B5EF4-FFF2-40B4-BE49-F238E27FC236}">
                <a16:creationId xmlns:a16="http://schemas.microsoft.com/office/drawing/2014/main" id="{231C7433-D829-03D2-A684-D198C0527E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9805" y="1539069"/>
            <a:ext cx="6052376" cy="2010056"/>
          </a:xfrm>
          <a:prstGeom prst="rect">
            <a:avLst/>
          </a:prstGeom>
        </p:spPr>
      </p:pic>
      <p:pic>
        <p:nvPicPr>
          <p:cNvPr id="9" name="Picture 8">
            <a:extLst>
              <a:ext uri="{FF2B5EF4-FFF2-40B4-BE49-F238E27FC236}">
                <a16:creationId xmlns:a16="http://schemas.microsoft.com/office/drawing/2014/main" id="{AE8006CB-5737-4095-E978-060EB5F3DA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378" y="3667414"/>
            <a:ext cx="3878448" cy="2362530"/>
          </a:xfrm>
          <a:prstGeom prst="rect">
            <a:avLst/>
          </a:prstGeom>
        </p:spPr>
      </p:pic>
    </p:spTree>
    <p:extLst>
      <p:ext uri="{BB962C8B-B14F-4D97-AF65-F5344CB8AC3E}">
        <p14:creationId xmlns:p14="http://schemas.microsoft.com/office/powerpoint/2010/main" val="2167169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C49917-249F-F439-7AA7-1738222C2105}"/>
              </a:ext>
            </a:extLst>
          </p:cNvPr>
          <p:cNvSpPr txBox="1"/>
          <p:nvPr/>
        </p:nvSpPr>
        <p:spPr>
          <a:xfrm>
            <a:off x="1218082" y="812637"/>
            <a:ext cx="7069393" cy="461665"/>
          </a:xfrm>
          <a:prstGeom prst="rect">
            <a:avLst/>
          </a:prstGeom>
          <a:noFill/>
        </p:spPr>
        <p:txBody>
          <a:bodyPr wrap="square">
            <a:spAutoFit/>
          </a:bodyPr>
          <a:lstStyle>
            <a:defPPr>
              <a:defRPr lang="en-US"/>
            </a:defPPr>
            <a:lvl1pPr>
              <a:defRPr sz="2400" b="1">
                <a:solidFill>
                  <a:srgbClr val="C00000"/>
                </a:solidFill>
              </a:defRPr>
            </a:lvl1pPr>
          </a:lstStyle>
          <a:p>
            <a:r>
              <a:rPr lang="en-IN" dirty="0"/>
              <a:t>2: Determine which countries have the most invoices.</a:t>
            </a:r>
          </a:p>
        </p:txBody>
      </p:sp>
      <p:pic>
        <p:nvPicPr>
          <p:cNvPr id="5" name="Picture 4">
            <a:extLst>
              <a:ext uri="{FF2B5EF4-FFF2-40B4-BE49-F238E27FC236}">
                <a16:creationId xmlns:a16="http://schemas.microsoft.com/office/drawing/2014/main" id="{F099E306-1D16-4C67-E9CC-6482EFF69B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3656" y="1672173"/>
            <a:ext cx="5353797" cy="1316833"/>
          </a:xfrm>
          <a:prstGeom prst="rect">
            <a:avLst/>
          </a:prstGeom>
        </p:spPr>
      </p:pic>
      <p:pic>
        <p:nvPicPr>
          <p:cNvPr id="7" name="Picture 6">
            <a:extLst>
              <a:ext uri="{FF2B5EF4-FFF2-40B4-BE49-F238E27FC236}">
                <a16:creationId xmlns:a16="http://schemas.microsoft.com/office/drawing/2014/main" id="{68588E05-1E3C-BF09-506D-1AD5885607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3076" y="1672173"/>
            <a:ext cx="3643368" cy="4269281"/>
          </a:xfrm>
          <a:prstGeom prst="rect">
            <a:avLst/>
          </a:prstGeom>
        </p:spPr>
      </p:pic>
    </p:spTree>
    <p:extLst>
      <p:ext uri="{BB962C8B-B14F-4D97-AF65-F5344CB8AC3E}">
        <p14:creationId xmlns:p14="http://schemas.microsoft.com/office/powerpoint/2010/main" val="1573498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34B84E-EAE7-CB3D-A510-8CC30091BA33}"/>
              </a:ext>
            </a:extLst>
          </p:cNvPr>
          <p:cNvSpPr txBox="1"/>
          <p:nvPr/>
        </p:nvSpPr>
        <p:spPr>
          <a:xfrm>
            <a:off x="896215" y="968725"/>
            <a:ext cx="6115050" cy="954107"/>
          </a:xfrm>
          <a:prstGeom prst="rect">
            <a:avLst/>
          </a:prstGeom>
          <a:noFill/>
        </p:spPr>
        <p:txBody>
          <a:bodyPr wrap="square">
            <a:spAutoFit/>
          </a:bodyPr>
          <a:lstStyle>
            <a:defPPr>
              <a:defRPr lang="en-US"/>
            </a:defPPr>
            <a:lvl1pPr>
              <a:defRPr sz="2400" b="1">
                <a:solidFill>
                  <a:srgbClr val="C00000"/>
                </a:solidFill>
              </a:defRPr>
            </a:lvl1pPr>
          </a:lstStyle>
          <a:p>
            <a:r>
              <a:rPr lang="en-US" dirty="0"/>
              <a:t>3.Which country brings the most revenue?</a:t>
            </a:r>
            <a:endParaRPr lang="en-IN" dirty="0"/>
          </a:p>
        </p:txBody>
      </p:sp>
      <p:pic>
        <p:nvPicPr>
          <p:cNvPr id="5" name="Picture 4">
            <a:extLst>
              <a:ext uri="{FF2B5EF4-FFF2-40B4-BE49-F238E27FC236}">
                <a16:creationId xmlns:a16="http://schemas.microsoft.com/office/drawing/2014/main" id="{A28002A7-1E5C-DF2C-C0D2-A9710403165E}"/>
              </a:ext>
            </a:extLst>
          </p:cNvPr>
          <p:cNvPicPr>
            <a:picLocks noChangeAspect="1"/>
          </p:cNvPicPr>
          <p:nvPr/>
        </p:nvPicPr>
        <p:blipFill>
          <a:blip r:embed="rId3">
            <a:extLst>
              <a:ext uri="{28A0092B-C50C-407E-A947-70E740481C1C}">
                <a14:useLocalDpi xmlns:a14="http://schemas.microsoft.com/office/drawing/2010/main" val="0"/>
              </a:ext>
            </a:extLst>
          </a:blip>
          <a:srcRect t="15270" r="11049"/>
          <a:stretch>
            <a:fillRect/>
          </a:stretch>
        </p:blipFill>
        <p:spPr>
          <a:xfrm>
            <a:off x="1132934" y="2026226"/>
            <a:ext cx="5098148" cy="1880755"/>
          </a:xfrm>
          <a:prstGeom prst="rect">
            <a:avLst/>
          </a:prstGeom>
        </p:spPr>
      </p:pic>
      <p:pic>
        <p:nvPicPr>
          <p:cNvPr id="7" name="Picture 6">
            <a:extLst>
              <a:ext uri="{FF2B5EF4-FFF2-40B4-BE49-F238E27FC236}">
                <a16:creationId xmlns:a16="http://schemas.microsoft.com/office/drawing/2014/main" id="{28553011-4B1D-F4D7-15AD-0BA713BC35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37738" y="1153391"/>
            <a:ext cx="2832389" cy="4739016"/>
          </a:xfrm>
          <a:prstGeom prst="rect">
            <a:avLst/>
          </a:prstGeom>
        </p:spPr>
      </p:pic>
    </p:spTree>
    <p:extLst>
      <p:ext uri="{BB962C8B-B14F-4D97-AF65-F5344CB8AC3E}">
        <p14:creationId xmlns:p14="http://schemas.microsoft.com/office/powerpoint/2010/main" val="549437009"/>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16A2B2-F984-F533-DD78-538FF8386F80}"/>
              </a:ext>
            </a:extLst>
          </p:cNvPr>
          <p:cNvSpPr txBox="1"/>
          <p:nvPr/>
        </p:nvSpPr>
        <p:spPr>
          <a:xfrm>
            <a:off x="1257970" y="935093"/>
            <a:ext cx="6115664" cy="461665"/>
          </a:xfrm>
          <a:prstGeom prst="rect">
            <a:avLst/>
          </a:prstGeom>
          <a:noFill/>
        </p:spPr>
        <p:txBody>
          <a:bodyPr wrap="square">
            <a:spAutoFit/>
          </a:bodyPr>
          <a:lstStyle/>
          <a:p>
            <a:r>
              <a:rPr lang="en-IN" sz="2400" b="1" dirty="0">
                <a:solidFill>
                  <a:srgbClr val="C00000"/>
                </a:solidFill>
              </a:rPr>
              <a:t>4. Identify the top 3 invoice totals.</a:t>
            </a:r>
          </a:p>
        </p:txBody>
      </p:sp>
      <p:pic>
        <p:nvPicPr>
          <p:cNvPr id="5" name="Picture 4">
            <a:extLst>
              <a:ext uri="{FF2B5EF4-FFF2-40B4-BE49-F238E27FC236}">
                <a16:creationId xmlns:a16="http://schemas.microsoft.com/office/drawing/2014/main" id="{5B706137-25B3-9372-1622-2D985011EB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8099" y="1754198"/>
            <a:ext cx="4667901" cy="1324160"/>
          </a:xfrm>
          <a:prstGeom prst="rect">
            <a:avLst/>
          </a:prstGeom>
        </p:spPr>
      </p:pic>
      <p:pic>
        <p:nvPicPr>
          <p:cNvPr id="7" name="Picture 6">
            <a:extLst>
              <a:ext uri="{FF2B5EF4-FFF2-40B4-BE49-F238E27FC236}">
                <a16:creationId xmlns:a16="http://schemas.microsoft.com/office/drawing/2014/main" id="{5234F157-0644-ED5E-5B80-5112D34A5F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3337322"/>
            <a:ext cx="4080387" cy="1891716"/>
          </a:xfrm>
          <a:prstGeom prst="rect">
            <a:avLst/>
          </a:prstGeom>
        </p:spPr>
      </p:pic>
    </p:spTree>
    <p:extLst>
      <p:ext uri="{BB962C8B-B14F-4D97-AF65-F5344CB8AC3E}">
        <p14:creationId xmlns:p14="http://schemas.microsoft.com/office/powerpoint/2010/main" val="2274011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01023E-0184-5270-6E46-CCA5AE2E268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CAE01B2-D853-5EA7-63A6-5D53270B3121}"/>
              </a:ext>
            </a:extLst>
          </p:cNvPr>
          <p:cNvSpPr txBox="1"/>
          <p:nvPr/>
        </p:nvSpPr>
        <p:spPr>
          <a:xfrm>
            <a:off x="1038956" y="825244"/>
            <a:ext cx="10114088" cy="830997"/>
          </a:xfrm>
          <a:prstGeom prst="rect">
            <a:avLst/>
          </a:prstGeom>
          <a:noFill/>
        </p:spPr>
        <p:txBody>
          <a:bodyPr wrap="square">
            <a:spAutoFit/>
          </a:bodyPr>
          <a:lstStyle>
            <a:defPPr>
              <a:defRPr lang="en-US"/>
            </a:defPPr>
            <a:lvl1pPr>
              <a:defRPr sz="2400" b="1">
                <a:solidFill>
                  <a:srgbClr val="C00000"/>
                </a:solidFill>
              </a:defRPr>
            </a:lvl1pPr>
          </a:lstStyle>
          <a:p>
            <a:r>
              <a:rPr lang="en-IN" dirty="0"/>
              <a:t>5. Find the city with the highest total invoice amount to determine the best location for a promotional event.</a:t>
            </a:r>
          </a:p>
        </p:txBody>
      </p:sp>
      <p:pic>
        <p:nvPicPr>
          <p:cNvPr id="5" name="Picture 4">
            <a:extLst>
              <a:ext uri="{FF2B5EF4-FFF2-40B4-BE49-F238E27FC236}">
                <a16:creationId xmlns:a16="http://schemas.microsoft.com/office/drawing/2014/main" id="{C445035D-FF9D-5C9B-0088-B96807E79C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9325" y="1816059"/>
            <a:ext cx="5876882" cy="1448002"/>
          </a:xfrm>
          <a:prstGeom prst="rect">
            <a:avLst/>
          </a:prstGeom>
        </p:spPr>
      </p:pic>
      <p:pic>
        <p:nvPicPr>
          <p:cNvPr id="7" name="Picture 6">
            <a:extLst>
              <a:ext uri="{FF2B5EF4-FFF2-40B4-BE49-F238E27FC236}">
                <a16:creationId xmlns:a16="http://schemas.microsoft.com/office/drawing/2014/main" id="{35C0F9E1-BBC5-D43F-D75C-5232CF0E51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0670" y="1769356"/>
            <a:ext cx="3572374" cy="4404851"/>
          </a:xfrm>
          <a:prstGeom prst="rect">
            <a:avLst/>
          </a:prstGeom>
        </p:spPr>
      </p:pic>
    </p:spTree>
    <p:extLst>
      <p:ext uri="{BB962C8B-B14F-4D97-AF65-F5344CB8AC3E}">
        <p14:creationId xmlns:p14="http://schemas.microsoft.com/office/powerpoint/2010/main" val="2513948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9F7525-9971-27F1-B6AF-F5DCDAD612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4797" y="1797942"/>
            <a:ext cx="3229426" cy="1905266"/>
          </a:xfrm>
          <a:prstGeom prst="rect">
            <a:avLst/>
          </a:prstGeom>
        </p:spPr>
      </p:pic>
      <p:pic>
        <p:nvPicPr>
          <p:cNvPr id="5" name="Picture 4">
            <a:extLst>
              <a:ext uri="{FF2B5EF4-FFF2-40B4-BE49-F238E27FC236}">
                <a16:creationId xmlns:a16="http://schemas.microsoft.com/office/drawing/2014/main" id="{2E188E77-E541-4EDA-1990-A319C44E7D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9826" y="2308564"/>
            <a:ext cx="2591162" cy="2476846"/>
          </a:xfrm>
          <a:prstGeom prst="rect">
            <a:avLst/>
          </a:prstGeom>
        </p:spPr>
      </p:pic>
      <p:sp>
        <p:nvSpPr>
          <p:cNvPr id="7" name="TextBox 6">
            <a:extLst>
              <a:ext uri="{FF2B5EF4-FFF2-40B4-BE49-F238E27FC236}">
                <a16:creationId xmlns:a16="http://schemas.microsoft.com/office/drawing/2014/main" id="{61655C98-1CE8-7CBF-F226-A2F3CF7EC60C}"/>
              </a:ext>
            </a:extLst>
          </p:cNvPr>
          <p:cNvSpPr txBox="1"/>
          <p:nvPr/>
        </p:nvSpPr>
        <p:spPr>
          <a:xfrm>
            <a:off x="1064162" y="1024702"/>
            <a:ext cx="6115664" cy="369332"/>
          </a:xfrm>
          <a:prstGeom prst="rect">
            <a:avLst/>
          </a:prstGeom>
          <a:noFill/>
        </p:spPr>
        <p:txBody>
          <a:bodyPr wrap="square">
            <a:spAutoFit/>
          </a:bodyPr>
          <a:lstStyle>
            <a:defPPr>
              <a:defRPr lang="en-US"/>
            </a:defPPr>
            <a:lvl1pPr>
              <a:defRPr sz="2400" b="1">
                <a:solidFill>
                  <a:srgbClr val="C00000"/>
                </a:solidFill>
              </a:defRPr>
            </a:lvl1pPr>
          </a:lstStyle>
          <a:p>
            <a:r>
              <a:rPr lang="en-US" dirty="0"/>
              <a:t>6. Peak Revenue Days (Top 5 days with the highest revenue)</a:t>
            </a:r>
          </a:p>
        </p:txBody>
      </p:sp>
    </p:spTree>
    <p:extLst>
      <p:ext uri="{BB962C8B-B14F-4D97-AF65-F5344CB8AC3E}">
        <p14:creationId xmlns:p14="http://schemas.microsoft.com/office/powerpoint/2010/main" val="310841908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Override1.xml><?xml version="1.0" encoding="utf-8"?>
<a:themeOverride xmlns:a="http://schemas.openxmlformats.org/drawingml/2006/main">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themeOverride>
</file>

<file path=docProps/app.xml><?xml version="1.0" encoding="utf-8"?>
<Properties xmlns="http://schemas.openxmlformats.org/officeDocument/2006/extended-properties" xmlns:vt="http://schemas.openxmlformats.org/officeDocument/2006/docPropsVTypes">
  <Template/>
  <TotalTime>295</TotalTime>
  <Words>562</Words>
  <Application>Microsoft Office PowerPoint</Application>
  <PresentationFormat>Widescreen</PresentationFormat>
  <Paragraphs>51</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Garamond</vt:lpstr>
      <vt:lpstr>Organic</vt:lpstr>
      <vt:lpstr>Music Store Data Analysis &amp; Business Insights using SQL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Monalika Ghosh</dc:creator>
  <cp:lastModifiedBy>Monalika Ghosh</cp:lastModifiedBy>
  <cp:revision>10</cp:revision>
  <dcterms:created xsi:type="dcterms:W3CDTF">2025-07-29T15:12:21Z</dcterms:created>
  <dcterms:modified xsi:type="dcterms:W3CDTF">2025-08-05T17:27:57Z</dcterms:modified>
</cp:coreProperties>
</file>