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9" r:id="rId1"/>
  </p:sldMasterIdLst>
  <p:sldIdLst>
    <p:sldId id="268" r:id="rId2"/>
    <p:sldId id="269" r:id="rId3"/>
    <p:sldId id="272" r:id="rId4"/>
    <p:sldId id="270" r:id="rId5"/>
    <p:sldId id="271" r:id="rId6"/>
    <p:sldId id="257" r:id="rId7"/>
    <p:sldId id="258" r:id="rId8"/>
    <p:sldId id="259" r:id="rId9"/>
    <p:sldId id="260" r:id="rId10"/>
    <p:sldId id="261" r:id="rId11"/>
    <p:sldId id="262" r:id="rId12"/>
    <p:sldId id="263" r:id="rId13"/>
    <p:sldId id="264"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DEDC48-844D-4FAB-B28A-2948E6F6FC23}" type="datetimeFigureOut">
              <a:rPr lang="en-IN" smtClean="0"/>
              <a:t>06-08-2025</a:t>
            </a:fld>
            <a:endParaRPr lang="en-IN"/>
          </a:p>
        </p:txBody>
      </p:sp>
      <p:sp>
        <p:nvSpPr>
          <p:cNvPr id="5" name="Footer Placeholder 4"/>
          <p:cNvSpPr>
            <a:spLocks noGrp="1"/>
          </p:cNvSpPr>
          <p:nvPr>
            <p:ph type="ftr" sz="quarter" idx="11"/>
          </p:nvPr>
        </p:nvSpPr>
        <p:spPr>
          <a:xfrm>
            <a:off x="2493105" y="329307"/>
            <a:ext cx="4897310"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82F556A1-8A0D-457F-B26D-663B249751D1}" type="slidenum">
              <a:rPr lang="en-IN" smtClean="0"/>
              <a:t>‹#›</a:t>
            </a:fld>
            <a:endParaRPr lang="en-IN"/>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4423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DEDC48-844D-4FAB-B28A-2948E6F6FC23}" type="datetimeFigureOut">
              <a:rPr lang="en-IN" smtClean="0"/>
              <a:t>06-08-2025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F556A1-8A0D-457F-B26D-663B249751D1}" type="slidenum">
              <a:rPr lang="en-IN" smtClean="0"/>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9715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DEDC48-844D-4FAB-B28A-2948E6F6FC23}" type="datetimeFigureOut">
              <a:rPr lang="en-IN" smtClean="0"/>
              <a:t>06-08-2025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F556A1-8A0D-457F-B26D-663B249751D1}" type="slidenum">
              <a:rPr lang="en-IN" smtClean="0"/>
              <a:t>‹#›</a:t>
            </a:fld>
            <a:endParaRPr lang="en-IN"/>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1330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DEDC48-844D-4FAB-B28A-2948E6F6FC23}" type="datetimeFigureOut">
              <a:rPr lang="en-IN" smtClean="0"/>
              <a:t>06-08-2025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F556A1-8A0D-457F-B26D-663B249751D1}" type="slidenum">
              <a:rPr lang="en-IN" smtClean="0"/>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6668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DEDC48-844D-4FAB-B28A-2948E6F6FC23}" type="datetimeFigureOut">
              <a:rPr lang="en-IN" smtClean="0"/>
              <a:t>06-08-2025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2F556A1-8A0D-457F-B26D-663B249751D1}" type="slidenum">
              <a:rPr lang="en-IN" smtClean="0"/>
              <a:t>‹#›</a:t>
            </a:fld>
            <a:endParaRPr lang="en-IN"/>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4887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DEDC48-844D-4FAB-B28A-2948E6F6FC23}" type="datetimeFigureOut">
              <a:rPr lang="en-IN" smtClean="0"/>
              <a:t>06-08-2025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F556A1-8A0D-457F-B26D-663B249751D1}" type="slidenum">
              <a:rPr lang="en-IN" smtClean="0"/>
              <a:t>‹#›</a:t>
            </a:fld>
            <a:endParaRPr lang="en-IN"/>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121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DEDC48-844D-4FAB-B28A-2948E6F6FC23}" type="datetimeFigureOut">
              <a:rPr lang="en-IN" smtClean="0"/>
              <a:t>06-08-2025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2F556A1-8A0D-457F-B26D-663B249751D1}" type="slidenum">
              <a:rPr lang="en-IN" smtClean="0"/>
              <a:t>‹#›</a:t>
            </a:fld>
            <a:endParaRPr lang="en-IN"/>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0517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DEDC48-844D-4FAB-B28A-2948E6F6FC23}" type="datetimeFigureOut">
              <a:rPr lang="en-IN" smtClean="0"/>
              <a:t>06-08-2025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2F556A1-8A0D-457F-B26D-663B249751D1}" type="slidenum">
              <a:rPr lang="en-IN" smtClean="0"/>
              <a:t>‹#›</a:t>
            </a:fld>
            <a:endParaRPr lang="en-IN"/>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8239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DEDC48-844D-4FAB-B28A-2948E6F6FC23}" type="datetimeFigureOut">
              <a:rPr lang="en-IN" smtClean="0"/>
              <a:t>06-08-2025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2F556A1-8A0D-457F-B26D-663B249751D1}" type="slidenum">
              <a:rPr lang="en-IN" smtClean="0"/>
              <a:t>‹#›</a:t>
            </a:fld>
            <a:endParaRPr lang="en-IN"/>
          </a:p>
        </p:txBody>
      </p:sp>
    </p:spTree>
    <p:extLst>
      <p:ext uri="{BB962C8B-B14F-4D97-AF65-F5344CB8AC3E}">
        <p14:creationId xmlns:p14="http://schemas.microsoft.com/office/powerpoint/2010/main" val="64357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DEDC48-844D-4FAB-B28A-2948E6F6FC23}" type="datetimeFigureOut">
              <a:rPr lang="en-IN" smtClean="0"/>
              <a:t>06-08-2025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2F556A1-8A0D-457F-B26D-663B249751D1}" type="slidenum">
              <a:rPr lang="en-IN" smtClean="0"/>
              <a:t>‹#›</a:t>
            </a:fld>
            <a:endParaRPr lang="en-IN"/>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0830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9BDEDC48-844D-4FAB-B28A-2948E6F6FC23}" type="datetimeFigureOut">
              <a:rPr lang="en-IN" smtClean="0"/>
              <a:t>06-08-2025</a:t>
            </a:fld>
            <a:endParaRPr lang="en-IN"/>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82F556A1-8A0D-457F-B26D-663B249751D1}" type="slidenum">
              <a:rPr lang="en-IN" smtClean="0"/>
              <a:t>‹#›</a:t>
            </a:fld>
            <a:endParaRPr lang="en-IN"/>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5762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BDEDC48-844D-4FAB-B28A-2948E6F6FC23}" type="datetimeFigureOut">
              <a:rPr lang="en-IN" smtClean="0"/>
              <a:t>06-08-2025</a:t>
            </a:fld>
            <a:endParaRPr lang="en-IN"/>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2F556A1-8A0D-457F-B26D-663B249751D1}" type="slidenum">
              <a:rPr lang="en-IN" smtClean="0"/>
              <a:t>‹#›</a:t>
            </a:fld>
            <a:endParaRPr lang="en-IN"/>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306548"/>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55D4CD-5C66-FDB6-BF47-8FBDD645F36F}"/>
              </a:ext>
            </a:extLst>
          </p:cNvPr>
          <p:cNvSpPr txBox="1"/>
          <p:nvPr/>
        </p:nvSpPr>
        <p:spPr>
          <a:xfrm>
            <a:off x="2487562" y="1651819"/>
            <a:ext cx="7393858" cy="2923877"/>
          </a:xfrm>
          <a:prstGeom prst="rect">
            <a:avLst/>
          </a:prstGeom>
          <a:noFill/>
        </p:spPr>
        <p:txBody>
          <a:bodyPr wrap="square">
            <a:spAutoFit/>
          </a:bodyPr>
          <a:lstStyle/>
          <a:p>
            <a:pPr algn="ctr">
              <a:buNone/>
            </a:pPr>
            <a:r>
              <a:rPr lang="en-IN" sz="3200" b="1" dirty="0">
                <a:solidFill>
                  <a:schemeClr val="accent1"/>
                </a:solidFill>
              </a:rPr>
              <a:t>Vendor Performance Analysis – Retail Inventory &amp; Sales</a:t>
            </a:r>
          </a:p>
          <a:p>
            <a:pPr algn="ctr">
              <a:buNone/>
            </a:pPr>
            <a:r>
              <a:rPr lang="en-IN" sz="2400" b="1" dirty="0">
                <a:solidFill>
                  <a:srgbClr val="002060"/>
                </a:solidFill>
              </a:rPr>
              <a:t>Internship Report</a:t>
            </a:r>
            <a:br>
              <a:rPr lang="en-IN" sz="2400" dirty="0"/>
            </a:br>
            <a:r>
              <a:rPr lang="en-IN" sz="2400" b="1" dirty="0">
                <a:solidFill>
                  <a:srgbClr val="002060"/>
                </a:solidFill>
              </a:rPr>
              <a:t>Name:</a:t>
            </a:r>
            <a:r>
              <a:rPr lang="en-IN" sz="2400" dirty="0">
                <a:solidFill>
                  <a:srgbClr val="002060"/>
                </a:solidFill>
              </a:rPr>
              <a:t> Monalika Ghosh</a:t>
            </a:r>
            <a:br>
              <a:rPr lang="en-IN" sz="2400" dirty="0">
                <a:solidFill>
                  <a:srgbClr val="002060"/>
                </a:solidFill>
              </a:rPr>
            </a:br>
            <a:r>
              <a:rPr lang="en-IN" sz="2400" b="1" dirty="0">
                <a:solidFill>
                  <a:srgbClr val="002060"/>
                </a:solidFill>
              </a:rPr>
              <a:t>Role:</a:t>
            </a:r>
            <a:r>
              <a:rPr lang="en-IN" sz="2400" dirty="0">
                <a:solidFill>
                  <a:srgbClr val="002060"/>
                </a:solidFill>
              </a:rPr>
              <a:t> Data Analytics Intern</a:t>
            </a:r>
            <a:br>
              <a:rPr lang="en-IN" sz="2400" dirty="0">
                <a:solidFill>
                  <a:srgbClr val="002060"/>
                </a:solidFill>
              </a:rPr>
            </a:br>
            <a:r>
              <a:rPr lang="en-IN" sz="2400" b="1" dirty="0">
                <a:solidFill>
                  <a:srgbClr val="002060"/>
                </a:solidFill>
              </a:rPr>
              <a:t>Company:</a:t>
            </a:r>
            <a:r>
              <a:rPr lang="en-IN" sz="2400" dirty="0">
                <a:solidFill>
                  <a:srgbClr val="002060"/>
                </a:solidFill>
              </a:rPr>
              <a:t> </a:t>
            </a:r>
            <a:r>
              <a:rPr lang="en-IN" sz="2400" dirty="0" err="1">
                <a:solidFill>
                  <a:srgbClr val="002060"/>
                </a:solidFill>
              </a:rPr>
              <a:t>Inlighn</a:t>
            </a:r>
            <a:r>
              <a:rPr lang="en-IN" sz="2400" dirty="0">
                <a:solidFill>
                  <a:srgbClr val="002060"/>
                </a:solidFill>
              </a:rPr>
              <a:t> Tech</a:t>
            </a:r>
            <a:br>
              <a:rPr lang="en-IN" sz="2400" dirty="0">
                <a:solidFill>
                  <a:srgbClr val="002060"/>
                </a:solidFill>
              </a:rPr>
            </a:br>
            <a:r>
              <a:rPr lang="en-IN" sz="2400" b="1" dirty="0">
                <a:solidFill>
                  <a:srgbClr val="002060"/>
                </a:solidFill>
              </a:rPr>
              <a:t>Duration:</a:t>
            </a:r>
            <a:r>
              <a:rPr lang="en-IN" sz="2400" dirty="0">
                <a:solidFill>
                  <a:srgbClr val="002060"/>
                </a:solidFill>
              </a:rPr>
              <a:t> 2 Months</a:t>
            </a:r>
          </a:p>
        </p:txBody>
      </p:sp>
    </p:spTree>
    <p:extLst>
      <p:ext uri="{BB962C8B-B14F-4D97-AF65-F5344CB8AC3E}">
        <p14:creationId xmlns:p14="http://schemas.microsoft.com/office/powerpoint/2010/main" val="2444076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4C0672-F0BB-7599-458F-7F18DDB714FD}"/>
              </a:ext>
            </a:extLst>
          </p:cNvPr>
          <p:cNvSpPr txBox="1"/>
          <p:nvPr/>
        </p:nvSpPr>
        <p:spPr>
          <a:xfrm>
            <a:off x="501445" y="452284"/>
            <a:ext cx="5525729" cy="461665"/>
          </a:xfrm>
          <a:prstGeom prst="rect">
            <a:avLst/>
          </a:prstGeom>
          <a:noFill/>
        </p:spPr>
        <p:txBody>
          <a:bodyPr wrap="square" rtlCol="0">
            <a:spAutoFit/>
          </a:bodyPr>
          <a:lstStyle/>
          <a:p>
            <a:r>
              <a:rPr lang="en-US" sz="2400" b="1" dirty="0">
                <a:solidFill>
                  <a:srgbClr val="FF0000"/>
                </a:solidFill>
              </a:rPr>
              <a:t>Research Questions &amp; Key Findings</a:t>
            </a:r>
            <a:endParaRPr lang="en-IN" sz="2400" b="1" dirty="0">
              <a:solidFill>
                <a:srgbClr val="FF0000"/>
              </a:solidFill>
            </a:endParaRPr>
          </a:p>
        </p:txBody>
      </p:sp>
      <p:sp>
        <p:nvSpPr>
          <p:cNvPr id="5" name="TextBox 4">
            <a:extLst>
              <a:ext uri="{FF2B5EF4-FFF2-40B4-BE49-F238E27FC236}">
                <a16:creationId xmlns:a16="http://schemas.microsoft.com/office/drawing/2014/main" id="{6B981BDD-8E49-E7C8-EFDD-5B163CF30D0B}"/>
              </a:ext>
            </a:extLst>
          </p:cNvPr>
          <p:cNvSpPr txBox="1"/>
          <p:nvPr/>
        </p:nvSpPr>
        <p:spPr>
          <a:xfrm>
            <a:off x="501445" y="821616"/>
            <a:ext cx="5525729" cy="369332"/>
          </a:xfrm>
          <a:prstGeom prst="rect">
            <a:avLst/>
          </a:prstGeom>
          <a:noFill/>
        </p:spPr>
        <p:txBody>
          <a:bodyPr wrap="square" rtlCol="0">
            <a:spAutoFit/>
          </a:bodyPr>
          <a:lstStyle/>
          <a:p>
            <a:r>
              <a:rPr lang="en-US" b="1" dirty="0">
                <a:solidFill>
                  <a:srgbClr val="002060"/>
                </a:solidFill>
              </a:rPr>
              <a:t>1. Brands for Promotional or Pricing Adjustments</a:t>
            </a:r>
            <a:endParaRPr lang="en-IN" b="1" dirty="0">
              <a:solidFill>
                <a:srgbClr val="002060"/>
              </a:solidFill>
            </a:endParaRPr>
          </a:p>
        </p:txBody>
      </p:sp>
      <p:pic>
        <p:nvPicPr>
          <p:cNvPr id="7" name="Picture 6">
            <a:extLst>
              <a:ext uri="{FF2B5EF4-FFF2-40B4-BE49-F238E27FC236}">
                <a16:creationId xmlns:a16="http://schemas.microsoft.com/office/drawing/2014/main" id="{81C55401-38E4-65C8-1DA3-8855F0C597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095" y="1441186"/>
            <a:ext cx="4562169" cy="3526015"/>
          </a:xfrm>
          <a:prstGeom prst="rect">
            <a:avLst/>
          </a:prstGeom>
        </p:spPr>
      </p:pic>
      <p:sp>
        <p:nvSpPr>
          <p:cNvPr id="9" name="TextBox 8">
            <a:extLst>
              <a:ext uri="{FF2B5EF4-FFF2-40B4-BE49-F238E27FC236}">
                <a16:creationId xmlns:a16="http://schemas.microsoft.com/office/drawing/2014/main" id="{BB108D95-A243-24AC-713E-9DC601D80856}"/>
              </a:ext>
            </a:extLst>
          </p:cNvPr>
          <p:cNvSpPr txBox="1"/>
          <p:nvPr/>
        </p:nvSpPr>
        <p:spPr>
          <a:xfrm>
            <a:off x="344127" y="5217439"/>
            <a:ext cx="7325034" cy="923330"/>
          </a:xfrm>
          <a:prstGeom prst="rect">
            <a:avLst/>
          </a:prstGeom>
          <a:noFill/>
        </p:spPr>
        <p:txBody>
          <a:bodyPr wrap="square">
            <a:spAutoFit/>
          </a:bodyPr>
          <a:lstStyle/>
          <a:p>
            <a:r>
              <a:rPr lang="en-IN" dirty="0"/>
              <a:t>198 brands exhibit lower sales but higher profit margins, which could benefit from targeted marketing, promotions, or price optimizations to increase volume without compromising profitability.</a:t>
            </a:r>
          </a:p>
        </p:txBody>
      </p:sp>
      <p:pic>
        <p:nvPicPr>
          <p:cNvPr id="11" name="Picture 10">
            <a:extLst>
              <a:ext uri="{FF2B5EF4-FFF2-40B4-BE49-F238E27FC236}">
                <a16:creationId xmlns:a16="http://schemas.microsoft.com/office/drawing/2014/main" id="{9A07580E-3968-CCCB-4727-2476022011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3661" y="1131401"/>
            <a:ext cx="6591693" cy="4145585"/>
          </a:xfrm>
          <a:prstGeom prst="rect">
            <a:avLst/>
          </a:prstGeom>
        </p:spPr>
      </p:pic>
    </p:spTree>
    <p:extLst>
      <p:ext uri="{BB962C8B-B14F-4D97-AF65-F5344CB8AC3E}">
        <p14:creationId xmlns:p14="http://schemas.microsoft.com/office/powerpoint/2010/main" val="1854524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DA21D1-BA32-CDF7-567D-CE9EFDA85C98}"/>
              </a:ext>
            </a:extLst>
          </p:cNvPr>
          <p:cNvSpPr txBox="1"/>
          <p:nvPr/>
        </p:nvSpPr>
        <p:spPr>
          <a:xfrm>
            <a:off x="169616" y="595474"/>
            <a:ext cx="5680578" cy="369332"/>
          </a:xfrm>
          <a:prstGeom prst="rect">
            <a:avLst/>
          </a:prstGeom>
          <a:noFill/>
        </p:spPr>
        <p:txBody>
          <a:bodyPr wrap="square" rtlCol="0">
            <a:spAutoFit/>
          </a:bodyPr>
          <a:lstStyle/>
          <a:p>
            <a:r>
              <a:rPr lang="en-US" b="1" dirty="0">
                <a:solidFill>
                  <a:srgbClr val="002060"/>
                </a:solidFill>
              </a:rPr>
              <a:t>1. Top Vendors by Sales and Purchase Contribution</a:t>
            </a:r>
            <a:endParaRPr lang="en-IN" b="1" dirty="0">
              <a:solidFill>
                <a:srgbClr val="002060"/>
              </a:solidFill>
            </a:endParaRPr>
          </a:p>
        </p:txBody>
      </p:sp>
      <p:sp>
        <p:nvSpPr>
          <p:cNvPr id="6" name="TextBox 5">
            <a:extLst>
              <a:ext uri="{FF2B5EF4-FFF2-40B4-BE49-F238E27FC236}">
                <a16:creationId xmlns:a16="http://schemas.microsoft.com/office/drawing/2014/main" id="{E50F1159-1643-6D4D-A5D4-A5ADBF8BE567}"/>
              </a:ext>
            </a:extLst>
          </p:cNvPr>
          <p:cNvSpPr txBox="1"/>
          <p:nvPr/>
        </p:nvSpPr>
        <p:spPr>
          <a:xfrm>
            <a:off x="7000567" y="1758730"/>
            <a:ext cx="4395020" cy="1754326"/>
          </a:xfrm>
          <a:prstGeom prst="rect">
            <a:avLst/>
          </a:prstGeom>
          <a:noFill/>
        </p:spPr>
        <p:txBody>
          <a:bodyPr wrap="square">
            <a:spAutoFit/>
          </a:bodyPr>
          <a:lstStyle/>
          <a:p>
            <a:r>
              <a:rPr lang="en-IN" dirty="0"/>
              <a:t>The top 10 vendors contribute 65.69% of total purchases, while the remaining vendors contribute only 34.31%. This over-reliance on a few vendors may introduce risks such as supply chain disruptions, indicating a need for diversification</a:t>
            </a:r>
          </a:p>
        </p:txBody>
      </p:sp>
      <p:pic>
        <p:nvPicPr>
          <p:cNvPr id="8" name="Picture 7">
            <a:extLst>
              <a:ext uri="{FF2B5EF4-FFF2-40B4-BE49-F238E27FC236}">
                <a16:creationId xmlns:a16="http://schemas.microsoft.com/office/drawing/2014/main" id="{E887FD45-A45E-EF8C-24CC-C1A9FAAD28DF}"/>
              </a:ext>
            </a:extLst>
          </p:cNvPr>
          <p:cNvPicPr>
            <a:picLocks noChangeAspect="1"/>
          </p:cNvPicPr>
          <p:nvPr/>
        </p:nvPicPr>
        <p:blipFill>
          <a:blip r:embed="rId2">
            <a:extLst>
              <a:ext uri="{28A0092B-C50C-407E-A947-70E740481C1C}">
                <a14:useLocalDpi xmlns:a14="http://schemas.microsoft.com/office/drawing/2010/main" val="0"/>
              </a:ext>
            </a:extLst>
          </a:blip>
          <a:srcRect r="10633"/>
          <a:stretch>
            <a:fillRect/>
          </a:stretch>
        </p:blipFill>
        <p:spPr>
          <a:xfrm>
            <a:off x="169616" y="1427065"/>
            <a:ext cx="6830951" cy="4981341"/>
          </a:xfrm>
          <a:prstGeom prst="rect">
            <a:avLst/>
          </a:prstGeom>
        </p:spPr>
      </p:pic>
    </p:spTree>
    <p:extLst>
      <p:ext uri="{BB962C8B-B14F-4D97-AF65-F5344CB8AC3E}">
        <p14:creationId xmlns:p14="http://schemas.microsoft.com/office/powerpoint/2010/main" val="3996474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2A3EB3-0F9C-30B2-E5A9-A1F2D88BF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016" y="1624674"/>
            <a:ext cx="2314898" cy="1524213"/>
          </a:xfrm>
          <a:prstGeom prst="rect">
            <a:avLst/>
          </a:prstGeom>
        </p:spPr>
      </p:pic>
      <p:pic>
        <p:nvPicPr>
          <p:cNvPr id="5" name="Picture 4">
            <a:extLst>
              <a:ext uri="{FF2B5EF4-FFF2-40B4-BE49-F238E27FC236}">
                <a16:creationId xmlns:a16="http://schemas.microsoft.com/office/drawing/2014/main" id="{DD152DA0-DB3C-0A9A-D325-50F4D1ED894D}"/>
              </a:ext>
            </a:extLst>
          </p:cNvPr>
          <p:cNvPicPr>
            <a:picLocks noChangeAspect="1"/>
          </p:cNvPicPr>
          <p:nvPr/>
        </p:nvPicPr>
        <p:blipFill>
          <a:blip r:embed="rId3">
            <a:extLst>
              <a:ext uri="{28A0092B-C50C-407E-A947-70E740481C1C}">
                <a14:useLocalDpi xmlns:a14="http://schemas.microsoft.com/office/drawing/2010/main" val="0"/>
              </a:ext>
            </a:extLst>
          </a:blip>
          <a:srcRect l="5738" r="6474"/>
          <a:stretch>
            <a:fillRect/>
          </a:stretch>
        </p:blipFill>
        <p:spPr>
          <a:xfrm>
            <a:off x="3645009" y="932268"/>
            <a:ext cx="8546991" cy="5239481"/>
          </a:xfrm>
          <a:prstGeom prst="rect">
            <a:avLst/>
          </a:prstGeom>
        </p:spPr>
      </p:pic>
      <p:sp>
        <p:nvSpPr>
          <p:cNvPr id="7" name="TextBox 6">
            <a:extLst>
              <a:ext uri="{FF2B5EF4-FFF2-40B4-BE49-F238E27FC236}">
                <a16:creationId xmlns:a16="http://schemas.microsoft.com/office/drawing/2014/main" id="{CE9A7E9A-AACA-923D-EAE8-C02213F120D3}"/>
              </a:ext>
            </a:extLst>
          </p:cNvPr>
          <p:cNvSpPr txBox="1"/>
          <p:nvPr/>
        </p:nvSpPr>
        <p:spPr>
          <a:xfrm>
            <a:off x="462116" y="562936"/>
            <a:ext cx="6096000" cy="369332"/>
          </a:xfrm>
          <a:prstGeom prst="rect">
            <a:avLst/>
          </a:prstGeom>
          <a:noFill/>
        </p:spPr>
        <p:txBody>
          <a:bodyPr wrap="square">
            <a:spAutoFit/>
          </a:bodyPr>
          <a:lstStyle/>
          <a:p>
            <a:r>
              <a:rPr lang="en-US" b="1" dirty="0">
                <a:solidFill>
                  <a:srgbClr val="002060"/>
                </a:solidFill>
              </a:rPr>
              <a:t>3. Impact of Bulk Purchasing on Cost Savings</a:t>
            </a:r>
            <a:endParaRPr lang="en-IN" b="1" dirty="0">
              <a:solidFill>
                <a:srgbClr val="002060"/>
              </a:solidFill>
            </a:endParaRPr>
          </a:p>
        </p:txBody>
      </p:sp>
      <p:sp>
        <p:nvSpPr>
          <p:cNvPr id="9" name="TextBox 8">
            <a:extLst>
              <a:ext uri="{FF2B5EF4-FFF2-40B4-BE49-F238E27FC236}">
                <a16:creationId xmlns:a16="http://schemas.microsoft.com/office/drawing/2014/main" id="{F2A41CB1-B31A-4C70-EAAA-A06F50537A5E}"/>
              </a:ext>
            </a:extLst>
          </p:cNvPr>
          <p:cNvSpPr txBox="1"/>
          <p:nvPr/>
        </p:nvSpPr>
        <p:spPr>
          <a:xfrm>
            <a:off x="415113" y="3316034"/>
            <a:ext cx="3229896" cy="2308324"/>
          </a:xfrm>
          <a:prstGeom prst="rect">
            <a:avLst/>
          </a:prstGeom>
          <a:noFill/>
        </p:spPr>
        <p:txBody>
          <a:bodyPr wrap="square">
            <a:spAutoFit/>
          </a:bodyPr>
          <a:lstStyle/>
          <a:p>
            <a:r>
              <a:rPr lang="en-IN" dirty="0"/>
              <a:t>Vendors buying in large quantities receive a 72% lower unit cost ($10.78 per unit vs. higher unit costs in smaller orders).Bulk pricing strategies encourage larger orders, increasing total sales while maintaining profitability.</a:t>
            </a:r>
          </a:p>
        </p:txBody>
      </p:sp>
    </p:spTree>
    <p:extLst>
      <p:ext uri="{BB962C8B-B14F-4D97-AF65-F5344CB8AC3E}">
        <p14:creationId xmlns:p14="http://schemas.microsoft.com/office/powerpoint/2010/main" val="1421371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6700DB-7C7B-63C3-3123-46EC1A2F321B}"/>
              </a:ext>
            </a:extLst>
          </p:cNvPr>
          <p:cNvSpPr txBox="1"/>
          <p:nvPr/>
        </p:nvSpPr>
        <p:spPr>
          <a:xfrm>
            <a:off x="462116" y="562936"/>
            <a:ext cx="6096000" cy="369332"/>
          </a:xfrm>
          <a:prstGeom prst="rect">
            <a:avLst/>
          </a:prstGeom>
          <a:noFill/>
        </p:spPr>
        <p:txBody>
          <a:bodyPr wrap="square">
            <a:spAutoFit/>
          </a:bodyPr>
          <a:lstStyle/>
          <a:p>
            <a:r>
              <a:rPr lang="en-US" b="1" dirty="0">
                <a:solidFill>
                  <a:srgbClr val="002060"/>
                </a:solidFill>
              </a:rPr>
              <a:t>4. Identifying Vendors with Low Inventory Turnover</a:t>
            </a:r>
            <a:endParaRPr lang="en-IN" b="1" dirty="0">
              <a:solidFill>
                <a:srgbClr val="002060"/>
              </a:solidFill>
            </a:endParaRPr>
          </a:p>
        </p:txBody>
      </p:sp>
      <p:pic>
        <p:nvPicPr>
          <p:cNvPr id="8" name="Picture 7">
            <a:extLst>
              <a:ext uri="{FF2B5EF4-FFF2-40B4-BE49-F238E27FC236}">
                <a16:creationId xmlns:a16="http://schemas.microsoft.com/office/drawing/2014/main" id="{ACF75208-63BA-79DA-E71B-9D2DD298879C}"/>
              </a:ext>
            </a:extLst>
          </p:cNvPr>
          <p:cNvPicPr>
            <a:picLocks noChangeAspect="1"/>
          </p:cNvPicPr>
          <p:nvPr/>
        </p:nvPicPr>
        <p:blipFill>
          <a:blip r:embed="rId2">
            <a:extLst>
              <a:ext uri="{28A0092B-C50C-407E-A947-70E740481C1C}">
                <a14:useLocalDpi xmlns:a14="http://schemas.microsoft.com/office/drawing/2010/main" val="0"/>
              </a:ext>
            </a:extLst>
          </a:blip>
          <a:srcRect l="3086" r="24532"/>
          <a:stretch>
            <a:fillRect/>
          </a:stretch>
        </p:blipFill>
        <p:spPr>
          <a:xfrm>
            <a:off x="319548" y="1394823"/>
            <a:ext cx="3716593" cy="3743847"/>
          </a:xfrm>
          <a:prstGeom prst="rect">
            <a:avLst/>
          </a:prstGeom>
        </p:spPr>
      </p:pic>
      <p:pic>
        <p:nvPicPr>
          <p:cNvPr id="10" name="Picture 9">
            <a:extLst>
              <a:ext uri="{FF2B5EF4-FFF2-40B4-BE49-F238E27FC236}">
                <a16:creationId xmlns:a16="http://schemas.microsoft.com/office/drawing/2014/main" id="{23A8BEDD-CE9D-0133-28A6-47996824E7B8}"/>
              </a:ext>
            </a:extLst>
          </p:cNvPr>
          <p:cNvPicPr>
            <a:picLocks noChangeAspect="1"/>
          </p:cNvPicPr>
          <p:nvPr/>
        </p:nvPicPr>
        <p:blipFill>
          <a:blip r:embed="rId3">
            <a:extLst>
              <a:ext uri="{28A0092B-C50C-407E-A947-70E740481C1C}">
                <a14:useLocalDpi xmlns:a14="http://schemas.microsoft.com/office/drawing/2010/main" val="0"/>
              </a:ext>
            </a:extLst>
          </a:blip>
          <a:srcRect l="2779" t="1903" r="15655"/>
          <a:stretch>
            <a:fillRect/>
          </a:stretch>
        </p:blipFill>
        <p:spPr>
          <a:xfrm>
            <a:off x="4249993" y="1257172"/>
            <a:ext cx="4326193" cy="3788511"/>
          </a:xfrm>
          <a:prstGeom prst="rect">
            <a:avLst/>
          </a:prstGeom>
        </p:spPr>
      </p:pic>
      <p:sp>
        <p:nvSpPr>
          <p:cNvPr id="12" name="TextBox 11">
            <a:extLst>
              <a:ext uri="{FF2B5EF4-FFF2-40B4-BE49-F238E27FC236}">
                <a16:creationId xmlns:a16="http://schemas.microsoft.com/office/drawing/2014/main" id="{C5B6778A-1B35-9CCD-5F7E-F8A186651374}"/>
              </a:ext>
            </a:extLst>
          </p:cNvPr>
          <p:cNvSpPr txBox="1"/>
          <p:nvPr/>
        </p:nvSpPr>
        <p:spPr>
          <a:xfrm>
            <a:off x="8790038" y="1257172"/>
            <a:ext cx="3205317" cy="3693319"/>
          </a:xfrm>
          <a:prstGeom prst="rect">
            <a:avLst/>
          </a:prstGeom>
          <a:noFill/>
        </p:spPr>
        <p:txBody>
          <a:bodyPr wrap="square">
            <a:spAutoFit/>
          </a:bodyPr>
          <a:lstStyle/>
          <a:p>
            <a:r>
              <a:rPr lang="en-IN" dirty="0"/>
              <a:t>Total Unsold Inventory Capital: $2.71M</a:t>
            </a:r>
          </a:p>
          <a:p>
            <a:endParaRPr lang="en-IN" dirty="0"/>
          </a:p>
          <a:p>
            <a:r>
              <a:rPr lang="en-IN" dirty="0"/>
              <a:t>Slow-moving inventory increases storage costs, reduces cash flow efficiency, and affects overall profitability.</a:t>
            </a:r>
          </a:p>
          <a:p>
            <a:endParaRPr lang="en-IN" dirty="0"/>
          </a:p>
          <a:p>
            <a:r>
              <a:rPr lang="en-IN" dirty="0"/>
              <a:t>Identifying vendors with low inventory turnover enables better stock management, minimizing financial strain.</a:t>
            </a:r>
          </a:p>
        </p:txBody>
      </p:sp>
    </p:spTree>
    <p:extLst>
      <p:ext uri="{BB962C8B-B14F-4D97-AF65-F5344CB8AC3E}">
        <p14:creationId xmlns:p14="http://schemas.microsoft.com/office/powerpoint/2010/main" val="2316081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123055-D7A9-AE20-CA22-06FE2405F794}"/>
              </a:ext>
            </a:extLst>
          </p:cNvPr>
          <p:cNvSpPr txBox="1"/>
          <p:nvPr/>
        </p:nvSpPr>
        <p:spPr>
          <a:xfrm>
            <a:off x="68826" y="312616"/>
            <a:ext cx="6096000" cy="646331"/>
          </a:xfrm>
          <a:prstGeom prst="rect">
            <a:avLst/>
          </a:prstGeom>
          <a:noFill/>
        </p:spPr>
        <p:txBody>
          <a:bodyPr wrap="square">
            <a:spAutoFit/>
          </a:bodyPr>
          <a:lstStyle/>
          <a:p>
            <a:r>
              <a:rPr lang="en-US" b="1" dirty="0">
                <a:solidFill>
                  <a:srgbClr val="002060"/>
                </a:solidFill>
              </a:rPr>
              <a:t>5. </a:t>
            </a:r>
            <a:r>
              <a:rPr lang="en-IN" b="1" dirty="0">
                <a:solidFill>
                  <a:srgbClr val="002060"/>
                </a:solidFill>
              </a:rPr>
              <a:t>Profit Margin Comparison: High vs. Low-Performing Vendors</a:t>
            </a:r>
          </a:p>
        </p:txBody>
      </p:sp>
      <p:sp>
        <p:nvSpPr>
          <p:cNvPr id="6" name="TextBox 5">
            <a:extLst>
              <a:ext uri="{FF2B5EF4-FFF2-40B4-BE49-F238E27FC236}">
                <a16:creationId xmlns:a16="http://schemas.microsoft.com/office/drawing/2014/main" id="{CBC7B708-0502-83D2-ADD7-A5988BC302E8}"/>
              </a:ext>
            </a:extLst>
          </p:cNvPr>
          <p:cNvSpPr txBox="1"/>
          <p:nvPr/>
        </p:nvSpPr>
        <p:spPr>
          <a:xfrm>
            <a:off x="0" y="1374738"/>
            <a:ext cx="5417575" cy="4524315"/>
          </a:xfrm>
          <a:prstGeom prst="rect">
            <a:avLst/>
          </a:prstGeom>
          <a:noFill/>
        </p:spPr>
        <p:txBody>
          <a:bodyPr wrap="square">
            <a:spAutoFit/>
          </a:bodyPr>
          <a:lstStyle/>
          <a:p>
            <a:r>
              <a:rPr lang="en-IN" sz="1600" dirty="0"/>
              <a:t>Top Vendors' Profit Margin (95% CI): (30.74%, 31.61%), Mean: 31.17%</a:t>
            </a:r>
          </a:p>
          <a:p>
            <a:endParaRPr lang="en-IN" sz="1600" dirty="0"/>
          </a:p>
          <a:p>
            <a:r>
              <a:rPr lang="en-IN" sz="1600" dirty="0"/>
              <a:t>Low Vendors' Profit Margin (95% CI): (40.48%, 42.62%), Mean: 41.55%</a:t>
            </a:r>
          </a:p>
          <a:p>
            <a:endParaRPr lang="en-IN" sz="1600" dirty="0"/>
          </a:p>
          <a:p>
            <a:r>
              <a:rPr lang="en-IN" sz="1600" dirty="0"/>
              <a:t>Low-performing vendors maintain higher margins but struggle with sales volumes, indicating potential pricing inefficiencies or market reach issues.</a:t>
            </a:r>
          </a:p>
          <a:p>
            <a:endParaRPr lang="en-IN" sz="1600" dirty="0"/>
          </a:p>
          <a:p>
            <a:r>
              <a:rPr lang="en-IN" sz="1600" dirty="0"/>
              <a:t>Actionable Insights:</a:t>
            </a:r>
          </a:p>
          <a:p>
            <a:pPr marL="285750" indent="-285750">
              <a:buFont typeface="Arial" panose="020B0604020202020204" pitchFamily="34" charset="0"/>
              <a:buChar char="•"/>
            </a:pPr>
            <a:r>
              <a:rPr lang="en-IN" sz="1600" dirty="0"/>
              <a:t>Top-performing vendors: Optimize profitability by adjusting pricing, reducing operational costs, or offering bundled promotions.</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Low-performing vendors: Improve marketing efforts, optimize pricing strategies, and enhance distribution networks.</a:t>
            </a:r>
          </a:p>
        </p:txBody>
      </p:sp>
      <p:pic>
        <p:nvPicPr>
          <p:cNvPr id="8" name="Picture 7">
            <a:extLst>
              <a:ext uri="{FF2B5EF4-FFF2-40B4-BE49-F238E27FC236}">
                <a16:creationId xmlns:a16="http://schemas.microsoft.com/office/drawing/2014/main" id="{5138EF57-C9DD-0514-161B-7FACBF172219}"/>
              </a:ext>
            </a:extLst>
          </p:cNvPr>
          <p:cNvPicPr>
            <a:picLocks noChangeAspect="1"/>
          </p:cNvPicPr>
          <p:nvPr/>
        </p:nvPicPr>
        <p:blipFill>
          <a:blip r:embed="rId2">
            <a:extLst>
              <a:ext uri="{28A0092B-C50C-407E-A947-70E740481C1C}">
                <a14:useLocalDpi xmlns:a14="http://schemas.microsoft.com/office/drawing/2010/main" val="0"/>
              </a:ext>
            </a:extLst>
          </a:blip>
          <a:srcRect l="2732" t="2796" r="7619"/>
          <a:stretch>
            <a:fillRect/>
          </a:stretch>
        </p:blipFill>
        <p:spPr>
          <a:xfrm>
            <a:off x="5250425" y="958947"/>
            <a:ext cx="6941575" cy="5157850"/>
          </a:xfrm>
          <a:prstGeom prst="rect">
            <a:avLst/>
          </a:prstGeom>
        </p:spPr>
      </p:pic>
    </p:spTree>
    <p:extLst>
      <p:ext uri="{BB962C8B-B14F-4D97-AF65-F5344CB8AC3E}">
        <p14:creationId xmlns:p14="http://schemas.microsoft.com/office/powerpoint/2010/main" val="3733157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08F805-EF37-DEA9-938F-368EFEC9B2E8}"/>
              </a:ext>
            </a:extLst>
          </p:cNvPr>
          <p:cNvSpPr txBox="1"/>
          <p:nvPr/>
        </p:nvSpPr>
        <p:spPr>
          <a:xfrm>
            <a:off x="157314" y="548590"/>
            <a:ext cx="6096000" cy="400110"/>
          </a:xfrm>
          <a:prstGeom prst="rect">
            <a:avLst/>
          </a:prstGeom>
          <a:noFill/>
        </p:spPr>
        <p:txBody>
          <a:bodyPr wrap="square">
            <a:spAutoFit/>
          </a:bodyPr>
          <a:lstStyle/>
          <a:p>
            <a:r>
              <a:rPr lang="en-IN" sz="2000" b="1" dirty="0"/>
              <a:t>6. Statistical Validation of Profit Margin Differences</a:t>
            </a:r>
          </a:p>
        </p:txBody>
      </p:sp>
      <p:sp>
        <p:nvSpPr>
          <p:cNvPr id="6" name="TextBox 5">
            <a:extLst>
              <a:ext uri="{FF2B5EF4-FFF2-40B4-BE49-F238E27FC236}">
                <a16:creationId xmlns:a16="http://schemas.microsoft.com/office/drawing/2014/main" id="{2C300ECF-A28F-CA44-D287-626270E28AA8}"/>
              </a:ext>
            </a:extLst>
          </p:cNvPr>
          <p:cNvSpPr txBox="1"/>
          <p:nvPr/>
        </p:nvSpPr>
        <p:spPr>
          <a:xfrm>
            <a:off x="157314" y="1440706"/>
            <a:ext cx="7826477" cy="3416320"/>
          </a:xfrm>
          <a:prstGeom prst="rect">
            <a:avLst/>
          </a:prstGeom>
          <a:noFill/>
        </p:spPr>
        <p:txBody>
          <a:bodyPr wrap="square">
            <a:spAutoFit/>
          </a:bodyPr>
          <a:lstStyle/>
          <a:p>
            <a:r>
              <a:rPr lang="en-IN" b="1" dirty="0"/>
              <a:t>Hypothesis Testing</a:t>
            </a:r>
            <a:r>
              <a:rPr lang="en-IN" dirty="0"/>
              <a:t>:</a:t>
            </a:r>
          </a:p>
          <a:p>
            <a:r>
              <a:rPr lang="en-IN" dirty="0"/>
              <a:t>Ho (Null Hypothesis): No significant difference in profit margins between top and low-performing vendors.</a:t>
            </a:r>
          </a:p>
          <a:p>
            <a:endParaRPr lang="en-IN" dirty="0"/>
          </a:p>
          <a:p>
            <a:r>
              <a:rPr lang="en-IN" dirty="0"/>
              <a:t>H1 (Alternative Hypothesis): A significant difference exists in profit margins between the two vendor groups.</a:t>
            </a:r>
          </a:p>
          <a:p>
            <a:endParaRPr lang="en-IN" dirty="0"/>
          </a:p>
          <a:p>
            <a:r>
              <a:rPr lang="en-IN" b="1" dirty="0"/>
              <a:t>Result</a:t>
            </a:r>
            <a:r>
              <a:rPr lang="en-IN" dirty="0"/>
              <a:t>: The null hypothesis is rejected, confirming that the two groups operate under distinctly different profitability models.</a:t>
            </a:r>
          </a:p>
          <a:p>
            <a:endParaRPr lang="en-IN" dirty="0"/>
          </a:p>
          <a:p>
            <a:r>
              <a:rPr lang="en-IN" b="1" dirty="0"/>
              <a:t>Implication</a:t>
            </a:r>
            <a:r>
              <a:rPr lang="en-IN" dirty="0"/>
              <a:t>: High-margin vendors may benefit from better pricing strategies, while top-selling vendors could focus on cost efficiency.</a:t>
            </a:r>
          </a:p>
        </p:txBody>
      </p:sp>
      <p:sp>
        <p:nvSpPr>
          <p:cNvPr id="8" name="TextBox 7">
            <a:extLst>
              <a:ext uri="{FF2B5EF4-FFF2-40B4-BE49-F238E27FC236}">
                <a16:creationId xmlns:a16="http://schemas.microsoft.com/office/drawing/2014/main" id="{A5FDCCBF-BCB8-F26C-A0CD-BEF897FFA6B2}"/>
              </a:ext>
            </a:extLst>
          </p:cNvPr>
          <p:cNvSpPr txBox="1"/>
          <p:nvPr/>
        </p:nvSpPr>
        <p:spPr>
          <a:xfrm>
            <a:off x="157314" y="5005069"/>
            <a:ext cx="8121445" cy="1015663"/>
          </a:xfrm>
          <a:prstGeom prst="rect">
            <a:avLst/>
          </a:prstGeom>
          <a:noFill/>
        </p:spPr>
        <p:txBody>
          <a:bodyPr wrap="square">
            <a:spAutoFit/>
          </a:bodyPr>
          <a:lstStyle/>
          <a:p>
            <a:r>
              <a:rPr lang="en-IN" sz="2400" b="1" dirty="0">
                <a:solidFill>
                  <a:srgbClr val="FF0000"/>
                </a:solidFill>
              </a:rPr>
              <a:t>Final Recommendations:</a:t>
            </a:r>
          </a:p>
          <a:p>
            <a:pPr marL="285750" indent="-285750">
              <a:buFont typeface="Arial" panose="020B0604020202020204" pitchFamily="34" charset="0"/>
              <a:buChar char="•"/>
            </a:pPr>
            <a:r>
              <a:rPr lang="en-IN" dirty="0"/>
              <a:t>Re-evaluate pricing for low-sales, high-margin brands to boost sales volume without sacrificing profitability.</a:t>
            </a:r>
          </a:p>
        </p:txBody>
      </p:sp>
    </p:spTree>
    <p:extLst>
      <p:ext uri="{BB962C8B-B14F-4D97-AF65-F5344CB8AC3E}">
        <p14:creationId xmlns:p14="http://schemas.microsoft.com/office/powerpoint/2010/main" val="3130752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5D99F2-ECA1-4C12-B49D-7310D72CADBC}"/>
              </a:ext>
            </a:extLst>
          </p:cNvPr>
          <p:cNvSpPr txBox="1"/>
          <p:nvPr/>
        </p:nvSpPr>
        <p:spPr>
          <a:xfrm>
            <a:off x="1140542" y="786582"/>
            <a:ext cx="9379974" cy="4401205"/>
          </a:xfrm>
          <a:prstGeom prst="rect">
            <a:avLst/>
          </a:prstGeom>
          <a:noFill/>
        </p:spPr>
        <p:txBody>
          <a:bodyPr wrap="square">
            <a:spAutoFit/>
          </a:bodyPr>
          <a:lstStyle/>
          <a:p>
            <a:pPr marL="285750" indent="-285750">
              <a:buFont typeface="Arial" panose="020B0604020202020204" pitchFamily="34" charset="0"/>
              <a:buChar char="•"/>
            </a:pPr>
            <a:r>
              <a:rPr lang="en-IN" sz="2000" dirty="0"/>
              <a:t>Diversify vendor partnerships to reduce dependency on a few suppliers and mitigate supply chain risks.</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Leverage bulk purchasing advantages to maintain competitive pricing while optimizing inventory management.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Optimize slow-moving inventory by adjusting purchase quantities, launching clearance sales, or revising storage strategies.</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Enhance marketing and distribution strategies for low-performing vendors to drive higher sales volumes without compromising profit margins.</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By implementing these recommendations, the company can achieve sustainable profitability, mitigate risks, and enhance overall operational efficiency.</a:t>
            </a:r>
          </a:p>
        </p:txBody>
      </p:sp>
    </p:spTree>
    <p:extLst>
      <p:ext uri="{BB962C8B-B14F-4D97-AF65-F5344CB8AC3E}">
        <p14:creationId xmlns:p14="http://schemas.microsoft.com/office/powerpoint/2010/main" val="1690397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4C36A6-A3E1-BBD0-70D5-D8E63F04C30E}"/>
              </a:ext>
            </a:extLst>
          </p:cNvPr>
          <p:cNvSpPr txBox="1"/>
          <p:nvPr/>
        </p:nvSpPr>
        <p:spPr>
          <a:xfrm>
            <a:off x="865239" y="615303"/>
            <a:ext cx="10078063" cy="4555093"/>
          </a:xfrm>
          <a:prstGeom prst="rect">
            <a:avLst/>
          </a:prstGeom>
          <a:noFill/>
        </p:spPr>
        <p:txBody>
          <a:bodyPr wrap="square">
            <a:spAutoFit/>
          </a:bodyPr>
          <a:lstStyle/>
          <a:p>
            <a:pPr>
              <a:buNone/>
            </a:pPr>
            <a:r>
              <a:rPr lang="en-US" sz="2400" b="1" dirty="0">
                <a:solidFill>
                  <a:srgbClr val="FF0000"/>
                </a:solidFill>
              </a:rPr>
              <a:t>Executive Summary</a:t>
            </a:r>
          </a:p>
          <a:p>
            <a:pPr>
              <a:buNone/>
            </a:pPr>
            <a:endParaRPr lang="en-US" sz="2800" b="1" dirty="0">
              <a:solidFill>
                <a:srgbClr val="FF0000"/>
              </a:solidFill>
            </a:endParaRPr>
          </a:p>
          <a:p>
            <a:pPr>
              <a:buNone/>
            </a:pPr>
            <a:r>
              <a:rPr lang="en-US" dirty="0"/>
              <a:t>This project analyzed </a:t>
            </a:r>
            <a:r>
              <a:rPr lang="en-US" b="1" dirty="0"/>
              <a:t>vendor efficiency</a:t>
            </a:r>
            <a:r>
              <a:rPr lang="en-US" dirty="0"/>
              <a:t> and </a:t>
            </a:r>
            <a:r>
              <a:rPr lang="en-US" b="1" dirty="0"/>
              <a:t>profitability</a:t>
            </a:r>
            <a:r>
              <a:rPr lang="en-US" dirty="0"/>
              <a:t> to support </a:t>
            </a:r>
            <a:r>
              <a:rPr lang="en-US" b="1" dirty="0"/>
              <a:t>strategic purchasing and inventory decisions</a:t>
            </a:r>
            <a:r>
              <a:rPr lang="en-US" dirty="0"/>
              <a:t> in a retail environment.</a:t>
            </a:r>
          </a:p>
          <a:p>
            <a:pPr>
              <a:buNone/>
            </a:pPr>
            <a:r>
              <a:rPr lang="en-US" dirty="0"/>
              <a:t>Using </a:t>
            </a:r>
            <a:r>
              <a:rPr lang="en-US" b="1" dirty="0"/>
              <a:t>SQL</a:t>
            </a:r>
            <a:r>
              <a:rPr lang="en-US" dirty="0"/>
              <a:t>, I built an </a:t>
            </a:r>
            <a:r>
              <a:rPr lang="en-US" b="1" dirty="0"/>
              <a:t>ETL pipeline</a:t>
            </a:r>
            <a:r>
              <a:rPr lang="en-US" dirty="0"/>
              <a:t> that joined and aggregated purchase, sales, freight, and pricing data into a </a:t>
            </a:r>
            <a:r>
              <a:rPr lang="en-US" b="1" dirty="0"/>
              <a:t>vendor performance summary table</a:t>
            </a:r>
            <a:r>
              <a:rPr lang="en-US" dirty="0"/>
              <a:t>. Query performance was improved by </a:t>
            </a:r>
            <a:r>
              <a:rPr lang="en-US" b="1" dirty="0"/>
              <a:t>pre-aggregating data</a:t>
            </a:r>
            <a:r>
              <a:rPr lang="en-US" dirty="0"/>
              <a:t> and avoiding repeated heavy computations, enabling faster reporting and dashboarding.</a:t>
            </a:r>
          </a:p>
          <a:p>
            <a:pPr>
              <a:buNone/>
            </a:pPr>
            <a:r>
              <a:rPr lang="en-US" dirty="0"/>
              <a:t>Using </a:t>
            </a:r>
            <a:r>
              <a:rPr lang="en-US" b="1" dirty="0"/>
              <a:t>Python</a:t>
            </a:r>
            <a:r>
              <a:rPr lang="en-US" dirty="0"/>
              <a:t>, I performed </a:t>
            </a:r>
            <a:r>
              <a:rPr lang="en-US" b="1" dirty="0"/>
              <a:t>Exploratory Data Analysis (EDA)</a:t>
            </a:r>
            <a:r>
              <a:rPr lang="en-US" dirty="0"/>
              <a:t>, data cleaning, and hypothesis testing to evaluate vendor profitability, pricing effectiveness, and inventory turnover.</a:t>
            </a:r>
          </a:p>
          <a:p>
            <a:pPr>
              <a:buNone/>
            </a:pPr>
            <a:endParaRPr lang="en-US" dirty="0"/>
          </a:p>
          <a:p>
            <a:pPr>
              <a:buNone/>
            </a:pPr>
            <a:r>
              <a:rPr lang="en-US" b="1" dirty="0">
                <a:solidFill>
                  <a:srgbClr val="FF0000"/>
                </a:solidFill>
              </a:rPr>
              <a:t>Key Outcomes:</a:t>
            </a:r>
            <a:endParaRPr lang="en-US" dirty="0">
              <a:solidFill>
                <a:srgbClr val="FF0000"/>
              </a:solidFill>
            </a:endParaRPr>
          </a:p>
          <a:p>
            <a:pPr>
              <a:buFont typeface="Arial" panose="020B0604020202020204" pitchFamily="34" charset="0"/>
              <a:buChar char="•"/>
            </a:pPr>
            <a:r>
              <a:rPr lang="en-US" dirty="0"/>
              <a:t>Identified over-reliance on </a:t>
            </a:r>
            <a:r>
              <a:rPr lang="en-US" b="1" dirty="0"/>
              <a:t>top 10 vendors</a:t>
            </a:r>
            <a:r>
              <a:rPr lang="en-US" dirty="0"/>
              <a:t> (65.7% of purchases).</a:t>
            </a:r>
          </a:p>
          <a:p>
            <a:pPr>
              <a:buFont typeface="Arial" panose="020B0604020202020204" pitchFamily="34" charset="0"/>
              <a:buChar char="•"/>
            </a:pPr>
            <a:r>
              <a:rPr lang="en-US" dirty="0"/>
              <a:t>Found </a:t>
            </a:r>
            <a:r>
              <a:rPr lang="en-US" b="1" dirty="0"/>
              <a:t>$2.71M</a:t>
            </a:r>
            <a:r>
              <a:rPr lang="en-US" dirty="0"/>
              <a:t> in unsold inventory tied to low-performing vendors.</a:t>
            </a:r>
          </a:p>
          <a:p>
            <a:pPr>
              <a:buFont typeface="Arial" panose="020B0604020202020204" pitchFamily="34" charset="0"/>
              <a:buChar char="•"/>
            </a:pPr>
            <a:r>
              <a:rPr lang="en-US" dirty="0"/>
              <a:t>Showed </a:t>
            </a:r>
            <a:r>
              <a:rPr lang="en-US" b="1" dirty="0"/>
              <a:t>72% cost reduction</a:t>
            </a:r>
            <a:r>
              <a:rPr lang="en-US" dirty="0"/>
              <a:t> from bulk purchasing.</a:t>
            </a:r>
          </a:p>
          <a:p>
            <a:pPr>
              <a:buFont typeface="Arial" panose="020B0604020202020204" pitchFamily="34" charset="0"/>
              <a:buChar char="•"/>
            </a:pPr>
            <a:r>
              <a:rPr lang="en-US" dirty="0"/>
              <a:t>Delivered actionable recommendations for vendor diversification and inventory optimization.</a:t>
            </a:r>
          </a:p>
        </p:txBody>
      </p:sp>
    </p:spTree>
    <p:extLst>
      <p:ext uri="{BB962C8B-B14F-4D97-AF65-F5344CB8AC3E}">
        <p14:creationId xmlns:p14="http://schemas.microsoft.com/office/powerpoint/2010/main" val="2674769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894202C-9E1C-C632-E935-4E2FA58AEB0C}"/>
              </a:ext>
            </a:extLst>
          </p:cNvPr>
          <p:cNvSpPr txBox="1"/>
          <p:nvPr/>
        </p:nvSpPr>
        <p:spPr>
          <a:xfrm>
            <a:off x="1381434" y="301796"/>
            <a:ext cx="8853948" cy="4431983"/>
          </a:xfrm>
          <a:prstGeom prst="rect">
            <a:avLst/>
          </a:prstGeom>
          <a:noFill/>
        </p:spPr>
        <p:txBody>
          <a:bodyPr wrap="square">
            <a:spAutoFit/>
          </a:bodyPr>
          <a:lstStyle/>
          <a:p>
            <a:pPr algn="ctr"/>
            <a:r>
              <a:rPr lang="en-US" sz="2400" b="1" dirty="0">
                <a:solidFill>
                  <a:srgbClr val="FF0000"/>
                </a:solidFill>
              </a:rPr>
              <a:t>Business Problem</a:t>
            </a:r>
          </a:p>
          <a:p>
            <a:endParaRPr lang="en-US" b="1" dirty="0"/>
          </a:p>
          <a:p>
            <a:pPr algn="just"/>
            <a:r>
              <a:rPr lang="en-US" sz="2000" b="1" dirty="0"/>
              <a:t>Effective inventory and sales management</a:t>
            </a:r>
            <a:r>
              <a:rPr lang="en-US" sz="2000" dirty="0"/>
              <a:t> are critical for optimizing profitability in the retail and wholesale industry. Companies need to ensure that they are not incurring losses due to inefficient pricing, poor inventory turnover, or vendor dependency. </a:t>
            </a:r>
          </a:p>
          <a:p>
            <a:pPr algn="just"/>
            <a:r>
              <a:rPr lang="en-US" sz="2000" dirty="0"/>
              <a:t>The goal of this analysis is to:</a:t>
            </a:r>
          </a:p>
          <a:p>
            <a:pPr marL="285750" indent="-285750" algn="just">
              <a:buFont typeface="Arial" panose="020B0604020202020204" pitchFamily="34" charset="0"/>
              <a:buChar char="•"/>
            </a:pPr>
            <a:r>
              <a:rPr lang="en-US" sz="2000" dirty="0"/>
              <a:t>identify </a:t>
            </a:r>
            <a:r>
              <a:rPr lang="en-US" sz="2000" b="1" dirty="0"/>
              <a:t>underperforming brands</a:t>
            </a:r>
            <a:r>
              <a:rPr lang="en-US" sz="2000" dirty="0"/>
              <a:t> that require promotional or pricing adjustments.</a:t>
            </a:r>
          </a:p>
          <a:p>
            <a:pPr marL="285750" indent="-285750" algn="just">
              <a:buFont typeface="Arial" panose="020B0604020202020204" pitchFamily="34" charset="0"/>
              <a:buChar char="•"/>
            </a:pPr>
            <a:r>
              <a:rPr lang="en-US" sz="2000" dirty="0"/>
              <a:t>Determine </a:t>
            </a:r>
            <a:r>
              <a:rPr lang="en-US" sz="2000" b="1" dirty="0"/>
              <a:t>top vendors </a:t>
            </a:r>
            <a:r>
              <a:rPr lang="en-US" sz="2000" dirty="0"/>
              <a:t>contributing to sales and gross profit.</a:t>
            </a:r>
          </a:p>
          <a:p>
            <a:pPr marL="285750" indent="-285750" algn="just">
              <a:buFont typeface="Arial" panose="020B0604020202020204" pitchFamily="34" charset="0"/>
              <a:buChar char="•"/>
            </a:pPr>
            <a:r>
              <a:rPr lang="en-US" sz="2000" dirty="0"/>
              <a:t>Analyze the </a:t>
            </a:r>
            <a:r>
              <a:rPr lang="en-US" sz="2000" b="1" dirty="0"/>
              <a:t>impact of bulk purchasing </a:t>
            </a:r>
            <a:r>
              <a:rPr lang="en-US" sz="2000" dirty="0"/>
              <a:t>on unit costs.</a:t>
            </a:r>
          </a:p>
          <a:p>
            <a:pPr marL="285750" indent="-285750" algn="just">
              <a:buFont typeface="Arial" panose="020B0604020202020204" pitchFamily="34" charset="0"/>
              <a:buChar char="•"/>
            </a:pPr>
            <a:r>
              <a:rPr lang="en-US" sz="2000" dirty="0"/>
              <a:t>Assess </a:t>
            </a:r>
            <a:r>
              <a:rPr lang="en-US" sz="2000" b="1" dirty="0"/>
              <a:t>inventory turnover </a:t>
            </a:r>
            <a:r>
              <a:rPr lang="en-US" sz="2000" dirty="0"/>
              <a:t>to reduce holding costs and improve efficiency.</a:t>
            </a:r>
          </a:p>
          <a:p>
            <a:pPr marL="285750" indent="-285750" algn="just">
              <a:buFont typeface="Arial" panose="020B0604020202020204" pitchFamily="34" charset="0"/>
              <a:buChar char="•"/>
            </a:pPr>
            <a:r>
              <a:rPr lang="en-US" sz="2000" dirty="0"/>
              <a:t>Investigate the </a:t>
            </a:r>
            <a:r>
              <a:rPr lang="en-US" sz="2000" b="1" dirty="0"/>
              <a:t>profitability variance </a:t>
            </a:r>
            <a:r>
              <a:rPr lang="en-US" sz="2000" dirty="0"/>
              <a:t>between high-performing and low-performing vendors.</a:t>
            </a:r>
            <a:endParaRPr lang="en-IN" sz="2000" dirty="0"/>
          </a:p>
        </p:txBody>
      </p:sp>
      <p:sp>
        <p:nvSpPr>
          <p:cNvPr id="7" name="TextBox 6">
            <a:extLst>
              <a:ext uri="{FF2B5EF4-FFF2-40B4-BE49-F238E27FC236}">
                <a16:creationId xmlns:a16="http://schemas.microsoft.com/office/drawing/2014/main" id="{063A7E9F-F1BD-0F3A-793E-3515F8BCBE06}"/>
              </a:ext>
            </a:extLst>
          </p:cNvPr>
          <p:cNvSpPr txBox="1"/>
          <p:nvPr/>
        </p:nvSpPr>
        <p:spPr>
          <a:xfrm>
            <a:off x="1381434" y="4619917"/>
            <a:ext cx="6789172" cy="1508105"/>
          </a:xfrm>
          <a:prstGeom prst="rect">
            <a:avLst/>
          </a:prstGeom>
          <a:noFill/>
        </p:spPr>
        <p:txBody>
          <a:bodyPr wrap="square">
            <a:spAutoFit/>
          </a:bodyPr>
          <a:lstStyle/>
          <a:p>
            <a:r>
              <a:rPr lang="en-IN" dirty="0"/>
              <a:t> </a:t>
            </a:r>
            <a:r>
              <a:rPr lang="en-IN" sz="2000" b="1" dirty="0">
                <a:solidFill>
                  <a:srgbClr val="FF0000"/>
                </a:solidFill>
              </a:rPr>
              <a:t>Tools &amp; Technologies:</a:t>
            </a:r>
          </a:p>
          <a:p>
            <a:r>
              <a:rPr lang="en-IN" dirty="0"/>
              <a:t>- </a:t>
            </a:r>
            <a:r>
              <a:rPr lang="en-IN" b="1" dirty="0"/>
              <a:t>SQL</a:t>
            </a:r>
            <a:r>
              <a:rPr lang="en-IN" dirty="0"/>
              <a:t> (Common Table Expressions, Joins, Filtering)  </a:t>
            </a:r>
          </a:p>
          <a:p>
            <a:r>
              <a:rPr lang="en-IN" dirty="0"/>
              <a:t>- </a:t>
            </a:r>
            <a:r>
              <a:rPr lang="en-IN" b="1" dirty="0"/>
              <a:t>Python</a:t>
            </a:r>
            <a:r>
              <a:rPr lang="en-IN" dirty="0"/>
              <a:t> (Pandas, Matplotlib, Seaborn, SciPy)  </a:t>
            </a:r>
          </a:p>
          <a:p>
            <a:r>
              <a:rPr lang="en-IN" dirty="0"/>
              <a:t>- </a:t>
            </a:r>
            <a:r>
              <a:rPr lang="en-IN" b="1" dirty="0"/>
              <a:t>Power BI </a:t>
            </a:r>
            <a:r>
              <a:rPr lang="en-IN" dirty="0"/>
              <a:t>(Interactive dashboards)  </a:t>
            </a:r>
          </a:p>
          <a:p>
            <a:r>
              <a:rPr lang="en-IN" dirty="0"/>
              <a:t>- </a:t>
            </a:r>
            <a:r>
              <a:rPr lang="en-IN" b="1" dirty="0"/>
              <a:t>GitHub</a:t>
            </a:r>
            <a:r>
              <a:rPr lang="en-IN" dirty="0"/>
              <a:t> (Version control)</a:t>
            </a:r>
          </a:p>
        </p:txBody>
      </p:sp>
    </p:spTree>
    <p:extLst>
      <p:ext uri="{BB962C8B-B14F-4D97-AF65-F5344CB8AC3E}">
        <p14:creationId xmlns:p14="http://schemas.microsoft.com/office/powerpoint/2010/main" val="3167534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E6711F-8819-E366-6E39-FB60828B01B9}"/>
              </a:ext>
            </a:extLst>
          </p:cNvPr>
          <p:cNvSpPr txBox="1"/>
          <p:nvPr/>
        </p:nvSpPr>
        <p:spPr>
          <a:xfrm>
            <a:off x="516191" y="261683"/>
            <a:ext cx="10466441" cy="1846659"/>
          </a:xfrm>
          <a:prstGeom prst="rect">
            <a:avLst/>
          </a:prstGeom>
          <a:noFill/>
        </p:spPr>
        <p:txBody>
          <a:bodyPr wrap="square">
            <a:spAutoFit/>
          </a:bodyPr>
          <a:lstStyle/>
          <a:p>
            <a:r>
              <a:rPr lang="en-US" sz="2400" b="1" dirty="0">
                <a:solidFill>
                  <a:srgbClr val="FF0000"/>
                </a:solidFill>
              </a:rPr>
              <a:t>1. Introduction</a:t>
            </a:r>
          </a:p>
          <a:p>
            <a:pPr>
              <a:buNone/>
            </a:pPr>
            <a:r>
              <a:rPr lang="en-US" dirty="0"/>
              <a:t>Vendor performance directly affects </a:t>
            </a:r>
            <a:r>
              <a:rPr lang="en-US" b="1" dirty="0"/>
              <a:t>retail profitability</a:t>
            </a:r>
            <a:r>
              <a:rPr lang="en-US" dirty="0"/>
              <a:t> and </a:t>
            </a:r>
            <a:r>
              <a:rPr lang="en-US" b="1" dirty="0"/>
              <a:t>supply chain stability</a:t>
            </a:r>
            <a:r>
              <a:rPr lang="en-US" dirty="0"/>
              <a:t>. Inefficient vendors, slow-moving inventory, and pricing mismatches can cause </a:t>
            </a:r>
            <a:r>
              <a:rPr lang="en-US" b="1" dirty="0"/>
              <a:t>lost revenue</a:t>
            </a:r>
            <a:r>
              <a:rPr lang="en-US" dirty="0"/>
              <a:t> and </a:t>
            </a:r>
            <a:r>
              <a:rPr lang="en-US" b="1" dirty="0"/>
              <a:t>increased costs</a:t>
            </a:r>
            <a:r>
              <a:rPr lang="en-US" dirty="0"/>
              <a:t>.</a:t>
            </a:r>
            <a:br>
              <a:rPr lang="en-US" dirty="0"/>
            </a:br>
            <a:r>
              <a:rPr lang="en-US" dirty="0"/>
              <a:t>This project aimed to </a:t>
            </a:r>
            <a:r>
              <a:rPr lang="en-US" b="1" dirty="0"/>
              <a:t>measure vendor efficiency</a:t>
            </a:r>
            <a:r>
              <a:rPr lang="en-US" dirty="0"/>
              <a:t>, detect risks, and recommend strategies for improving purchasing and inventory management.</a:t>
            </a:r>
          </a:p>
        </p:txBody>
      </p:sp>
      <p:sp>
        <p:nvSpPr>
          <p:cNvPr id="12" name="TextBox 11">
            <a:extLst>
              <a:ext uri="{FF2B5EF4-FFF2-40B4-BE49-F238E27FC236}">
                <a16:creationId xmlns:a16="http://schemas.microsoft.com/office/drawing/2014/main" id="{DE92F011-3F05-F260-E553-3DF0464FD399}"/>
              </a:ext>
            </a:extLst>
          </p:cNvPr>
          <p:cNvSpPr txBox="1"/>
          <p:nvPr/>
        </p:nvSpPr>
        <p:spPr>
          <a:xfrm>
            <a:off x="501444" y="2080724"/>
            <a:ext cx="11017048" cy="2062103"/>
          </a:xfrm>
          <a:prstGeom prst="rect">
            <a:avLst/>
          </a:prstGeom>
          <a:noFill/>
        </p:spPr>
        <p:txBody>
          <a:bodyPr wrap="square">
            <a:spAutoFit/>
          </a:bodyPr>
          <a:lstStyle/>
          <a:p>
            <a:r>
              <a:rPr lang="en-US" sz="2000" b="1" dirty="0">
                <a:solidFill>
                  <a:srgbClr val="FF0000"/>
                </a:solidFill>
              </a:rPr>
              <a:t>2. Data Sources &amp; Preparation</a:t>
            </a:r>
          </a:p>
          <a:p>
            <a:r>
              <a:rPr lang="en-US" b="1" dirty="0">
                <a:solidFill>
                  <a:srgbClr val="002060"/>
                </a:solidFill>
              </a:rPr>
              <a:t>2.1 Tables Used</a:t>
            </a:r>
          </a:p>
          <a:p>
            <a:pPr marL="285750" indent="-285750">
              <a:buFont typeface="Arial" panose="020B0604020202020204" pitchFamily="34" charset="0"/>
              <a:buChar char="•"/>
            </a:pPr>
            <a:r>
              <a:rPr lang="en-US" b="1" dirty="0"/>
              <a:t>purchases</a:t>
            </a:r>
            <a:r>
              <a:rPr lang="en-US" dirty="0"/>
              <a:t> – Actual purchase data: date, vendor, brand, purchase amount ($), and quantity purchased.</a:t>
            </a:r>
          </a:p>
          <a:p>
            <a:pPr marL="285750" indent="-285750">
              <a:buFont typeface="Arial" panose="020B0604020202020204" pitchFamily="34" charset="0"/>
              <a:buChar char="•"/>
            </a:pPr>
            <a:r>
              <a:rPr lang="en-US" b="1" dirty="0" err="1"/>
              <a:t>purchase_prices</a:t>
            </a:r>
            <a:r>
              <a:rPr lang="en-US" b="1" dirty="0"/>
              <a:t> </a:t>
            </a:r>
            <a:r>
              <a:rPr lang="en-US" dirty="0"/>
              <a:t>– Product-wise actual and purchase prices. The vendor + brand combination is unique.</a:t>
            </a:r>
          </a:p>
          <a:p>
            <a:pPr marL="285750" indent="-285750">
              <a:buFont typeface="Arial" panose="020B0604020202020204" pitchFamily="34" charset="0"/>
              <a:buChar char="•"/>
            </a:pPr>
            <a:r>
              <a:rPr lang="en-US" b="1" dirty="0" err="1"/>
              <a:t>vendor_invoice</a:t>
            </a:r>
            <a:r>
              <a:rPr lang="en-US" b="1" dirty="0"/>
              <a:t> </a:t>
            </a:r>
            <a:r>
              <a:rPr lang="en-US" dirty="0"/>
              <a:t>– Aggregated purchase data (from purchases), including quantity, dollar amounts, and freight costs. Uniqueness is based on vendor + PO number.</a:t>
            </a:r>
          </a:p>
          <a:p>
            <a:pPr marL="285750" indent="-285750">
              <a:buFont typeface="Arial" panose="020B0604020202020204" pitchFamily="34" charset="0"/>
              <a:buChar char="•"/>
            </a:pPr>
            <a:r>
              <a:rPr lang="en-US" b="1" dirty="0"/>
              <a:t>sales</a:t>
            </a:r>
            <a:r>
              <a:rPr lang="en-US" dirty="0"/>
              <a:t> – Sales transaction data: brand, quantity sold, selling price, and revenue.</a:t>
            </a:r>
            <a:endParaRPr lang="en-IN" dirty="0"/>
          </a:p>
        </p:txBody>
      </p:sp>
      <p:sp>
        <p:nvSpPr>
          <p:cNvPr id="14" name="TextBox 13">
            <a:extLst>
              <a:ext uri="{FF2B5EF4-FFF2-40B4-BE49-F238E27FC236}">
                <a16:creationId xmlns:a16="http://schemas.microsoft.com/office/drawing/2014/main" id="{688A5111-7E27-6AF4-FB32-451D13A9A98E}"/>
              </a:ext>
            </a:extLst>
          </p:cNvPr>
          <p:cNvSpPr txBox="1"/>
          <p:nvPr/>
        </p:nvSpPr>
        <p:spPr>
          <a:xfrm>
            <a:off x="501444" y="4257368"/>
            <a:ext cx="10815485" cy="1767300"/>
          </a:xfrm>
          <a:prstGeom prst="rect">
            <a:avLst/>
          </a:prstGeom>
          <a:noFill/>
        </p:spPr>
        <p:txBody>
          <a:bodyPr wrap="square">
            <a:spAutoFit/>
          </a:bodyPr>
          <a:lstStyle/>
          <a:p>
            <a:pPr>
              <a:buNone/>
            </a:pPr>
            <a:r>
              <a:rPr lang="en-US" b="1" dirty="0">
                <a:solidFill>
                  <a:srgbClr val="002060"/>
                </a:solidFill>
              </a:rPr>
              <a:t>2.2 Need for Data Consolidation</a:t>
            </a:r>
          </a:p>
          <a:p>
            <a:pPr>
              <a:buNone/>
            </a:pPr>
            <a:r>
              <a:rPr lang="en-US" dirty="0"/>
              <a:t>Since required data was </a:t>
            </a:r>
            <a:r>
              <a:rPr lang="en-US" b="1" dirty="0"/>
              <a:t>spread across multiple tables</a:t>
            </a:r>
            <a:r>
              <a:rPr lang="en-US" dirty="0"/>
              <a:t>, I created a </a:t>
            </a:r>
            <a:r>
              <a:rPr lang="en-US" b="1" dirty="0"/>
              <a:t>summary table</a:t>
            </a:r>
            <a:r>
              <a:rPr lang="en-US" dirty="0"/>
              <a:t> containing:</a:t>
            </a:r>
          </a:p>
          <a:p>
            <a:pPr>
              <a:buFont typeface="+mj-lt"/>
              <a:buAutoNum type="arabicPeriod"/>
            </a:pPr>
            <a:r>
              <a:rPr lang="en-US" dirty="0"/>
              <a:t>Purchase transactions by vendors.</a:t>
            </a:r>
          </a:p>
          <a:p>
            <a:pPr>
              <a:buFont typeface="+mj-lt"/>
              <a:buAutoNum type="arabicPeriod"/>
            </a:pPr>
            <a:r>
              <a:rPr lang="en-US" dirty="0"/>
              <a:t>Sales transaction data.</a:t>
            </a:r>
          </a:p>
          <a:p>
            <a:pPr>
              <a:buFont typeface="+mj-lt"/>
              <a:buAutoNum type="arabicPeriod"/>
            </a:pPr>
            <a:r>
              <a:rPr lang="en-US" dirty="0"/>
              <a:t>Freight costs per vendor.</a:t>
            </a:r>
          </a:p>
          <a:p>
            <a:pPr>
              <a:buFont typeface="+mj-lt"/>
              <a:buAutoNum type="arabicPeriod"/>
            </a:pPr>
            <a:r>
              <a:rPr lang="en-US" dirty="0"/>
              <a:t>Actual product prices from vendors.</a:t>
            </a:r>
          </a:p>
        </p:txBody>
      </p:sp>
    </p:spTree>
    <p:extLst>
      <p:ext uri="{BB962C8B-B14F-4D97-AF65-F5344CB8AC3E}">
        <p14:creationId xmlns:p14="http://schemas.microsoft.com/office/powerpoint/2010/main" val="689108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53B48B-2DFA-58F9-61CC-2419F72FE30C}"/>
              </a:ext>
            </a:extLst>
          </p:cNvPr>
          <p:cNvSpPr>
            <a:spLocks noChangeArrowheads="1"/>
          </p:cNvSpPr>
          <p:nvPr/>
        </p:nvSpPr>
        <p:spPr bwMode="auto">
          <a:xfrm>
            <a:off x="196645" y="330541"/>
            <a:ext cx="7157884" cy="59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rgbClr val="FF0000"/>
                </a:solidFill>
              </a:rPr>
              <a:t>3</a:t>
            </a:r>
            <a:r>
              <a:rPr kumimoji="0" lang="en-US" altLang="en-US" sz="2000" b="1" i="0" u="none" strike="noStrike" cap="none" normalizeH="0" baseline="0" dirty="0">
                <a:ln>
                  <a:noFill/>
                </a:ln>
                <a:solidFill>
                  <a:srgbClr val="FF0000"/>
                </a:solidFill>
                <a:effectLst/>
              </a:rPr>
              <a:t>.SQL ETL Pipeline &amp; Performance Optimization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2060"/>
                </a:solidFill>
                <a:effectLst/>
              </a:rPr>
              <a:t>Data Extraction</a:t>
            </a:r>
            <a:r>
              <a:rPr kumimoji="0" lang="en-US" altLang="en-US" b="1"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rPr>
              <a:t>Pulled raw data from multiple tables: Sales, Purchases, </a:t>
            </a:r>
            <a:r>
              <a:rPr kumimoji="0" lang="en-US" altLang="en-US" sz="1600" b="0" i="0" u="none" strike="noStrike" cap="none" normalizeH="0" baseline="0" dirty="0" err="1">
                <a:ln>
                  <a:noFill/>
                </a:ln>
                <a:solidFill>
                  <a:schemeClr val="tx1"/>
                </a:solidFill>
                <a:effectLst/>
              </a:rPr>
              <a:t>Purchase_Prices</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rPr>
              <a:t>Vendor_Invoice</a:t>
            </a:r>
            <a:r>
              <a:rPr kumimoji="0" lang="en-US" altLang="en-US" sz="1600" b="0" i="0" u="none" strike="noStrike" cap="none" normalizeH="0" baseline="0" dirty="0">
                <a:ln>
                  <a:noFill/>
                </a:ln>
                <a:solidFill>
                  <a:schemeClr val="tx1"/>
                </a:solidFill>
                <a:effectLst/>
              </a:rPr>
              <a:t>, and Vendors.</a:t>
            </a:r>
            <a:endParaRPr lang="en-US" altLang="en-US" sz="1600" dirty="0"/>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2060"/>
                </a:solidFill>
                <a:effectLst/>
              </a:rPr>
              <a:t>Transformation:</a:t>
            </a:r>
            <a:endParaRPr kumimoji="0" lang="en-US" altLang="en-US" b="0" i="0" u="none" strike="noStrike" cap="none" normalizeH="0" baseline="0" dirty="0">
              <a:ln>
                <a:noFill/>
              </a:ln>
              <a:solidFill>
                <a:srgbClr val="002060"/>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rPr>
              <a:t>Merged distributed tables to build a unified vendor performance summary: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rPr>
              <a:t>Purchase transactions made by vendors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rPr>
              <a:t>Sales transaction data</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rPr>
              <a:t>Freight costs per vendor</a:t>
            </a:r>
          </a:p>
          <a:p>
            <a:pPr marL="285750" indent="-285750" eaLnBrk="0" fontAlgn="base" hangingPunct="0">
              <a:spcBef>
                <a:spcPct val="0"/>
              </a:spcBef>
              <a:spcAft>
                <a:spcPct val="0"/>
              </a:spcAft>
              <a:buFont typeface="Arial" panose="020B0604020202020204" pitchFamily="34" charset="0"/>
              <a:buChar char="•"/>
            </a:pPr>
            <a:r>
              <a:rPr kumimoji="0" lang="en-US" altLang="en-US" sz="1600" b="0" i="0" u="none" strike="noStrike" cap="none" normalizeH="0" baseline="0" dirty="0">
                <a:ln>
                  <a:noFill/>
                </a:ln>
                <a:solidFill>
                  <a:schemeClr val="tx1"/>
                </a:solidFill>
                <a:effectLst/>
              </a:rPr>
              <a:t>Actual product prices</a:t>
            </a:r>
          </a:p>
          <a:p>
            <a:pPr eaLnBrk="0" fontAlgn="base" hangingPunct="0">
              <a:spcBef>
                <a:spcPct val="0"/>
              </a:spcBef>
              <a:spcAft>
                <a:spcPct val="0"/>
              </a:spcAf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2060"/>
                </a:solidFill>
                <a:effectLst/>
              </a:rPr>
              <a:t>Loading:</a:t>
            </a:r>
            <a:endParaRPr kumimoji="0" lang="en-US" altLang="en-US" b="0" i="0" u="none" strike="noStrike" cap="none" normalizeH="0" baseline="0" dirty="0">
              <a:ln>
                <a:noFill/>
              </a:ln>
              <a:solidFill>
                <a:srgbClr val="002060"/>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rPr>
              <a:t>Stored the cleaned and enriched data into a pre-aggregated table: </a:t>
            </a:r>
            <a:r>
              <a:rPr kumimoji="0" lang="en-US" altLang="en-US" sz="1600" b="0" i="0" u="none" strike="noStrike" cap="none" normalizeH="0" baseline="0" dirty="0" err="1">
                <a:ln>
                  <a:noFill/>
                </a:ln>
                <a:solidFill>
                  <a:schemeClr val="tx1"/>
                </a:solidFill>
                <a:effectLst/>
              </a:rPr>
              <a:t>vendor_sales_summary</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2060"/>
                </a:solidFill>
                <a:effectLst/>
              </a:rPr>
              <a:t>Query Optimization: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rPr>
              <a:t>Applied Common Table Expressions (CTEs) and selective filtering to improve performance on large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rPr>
              <a:t>Avoided repeated expensive joins by precomputing aggregates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rPr>
              <a:t>Ensured faster dashboard loading and streamlined reporting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E6ABBDE7-7F8D-2DF7-5904-CD9423753F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9218" y="129417"/>
            <a:ext cx="4696480" cy="6373114"/>
          </a:xfrm>
          <a:prstGeom prst="rect">
            <a:avLst/>
          </a:prstGeom>
        </p:spPr>
      </p:pic>
    </p:spTree>
    <p:extLst>
      <p:ext uri="{BB962C8B-B14F-4D97-AF65-F5344CB8AC3E}">
        <p14:creationId xmlns:p14="http://schemas.microsoft.com/office/powerpoint/2010/main" val="915650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5C5512-91D1-F56C-08C4-274940BC2864}"/>
              </a:ext>
            </a:extLst>
          </p:cNvPr>
          <p:cNvSpPr txBox="1"/>
          <p:nvPr/>
        </p:nvSpPr>
        <p:spPr>
          <a:xfrm>
            <a:off x="658761" y="462117"/>
            <a:ext cx="5869858" cy="461665"/>
          </a:xfrm>
          <a:prstGeom prst="rect">
            <a:avLst/>
          </a:prstGeom>
          <a:noFill/>
        </p:spPr>
        <p:txBody>
          <a:bodyPr wrap="square" rtlCol="0">
            <a:spAutoFit/>
          </a:bodyPr>
          <a:lstStyle/>
          <a:p>
            <a:r>
              <a:rPr lang="en-US" sz="2400" b="1" dirty="0">
                <a:solidFill>
                  <a:srgbClr val="FF0000"/>
                </a:solidFill>
              </a:rPr>
              <a:t>4.Exploratory Data Analysis Insights</a:t>
            </a:r>
            <a:endParaRPr lang="en-IN" sz="2400" b="1" dirty="0">
              <a:solidFill>
                <a:srgbClr val="FF0000"/>
              </a:solidFill>
            </a:endParaRPr>
          </a:p>
        </p:txBody>
      </p:sp>
      <p:sp>
        <p:nvSpPr>
          <p:cNvPr id="3" name="TextBox 2">
            <a:extLst>
              <a:ext uri="{FF2B5EF4-FFF2-40B4-BE49-F238E27FC236}">
                <a16:creationId xmlns:a16="http://schemas.microsoft.com/office/drawing/2014/main" id="{40FB1BD1-D340-FE42-5751-B9189FDE2869}"/>
              </a:ext>
            </a:extLst>
          </p:cNvPr>
          <p:cNvSpPr txBox="1"/>
          <p:nvPr/>
        </p:nvSpPr>
        <p:spPr>
          <a:xfrm>
            <a:off x="835741" y="923782"/>
            <a:ext cx="5869858" cy="369332"/>
          </a:xfrm>
          <a:prstGeom prst="rect">
            <a:avLst/>
          </a:prstGeom>
          <a:noFill/>
        </p:spPr>
        <p:txBody>
          <a:bodyPr wrap="square" rtlCol="0">
            <a:spAutoFit/>
          </a:bodyPr>
          <a:lstStyle/>
          <a:p>
            <a:r>
              <a:rPr lang="en-US" dirty="0"/>
              <a:t>Summary Statistics</a:t>
            </a:r>
            <a:endParaRPr lang="en-IN" dirty="0"/>
          </a:p>
        </p:txBody>
      </p:sp>
      <p:pic>
        <p:nvPicPr>
          <p:cNvPr id="5" name="Picture 4">
            <a:extLst>
              <a:ext uri="{FF2B5EF4-FFF2-40B4-BE49-F238E27FC236}">
                <a16:creationId xmlns:a16="http://schemas.microsoft.com/office/drawing/2014/main" id="{E76AC8CB-2210-3824-8C4F-280723DC28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741" y="1293114"/>
            <a:ext cx="8600626" cy="5091512"/>
          </a:xfrm>
          <a:prstGeom prst="rect">
            <a:avLst/>
          </a:prstGeom>
        </p:spPr>
      </p:pic>
    </p:spTree>
    <p:extLst>
      <p:ext uri="{BB962C8B-B14F-4D97-AF65-F5344CB8AC3E}">
        <p14:creationId xmlns:p14="http://schemas.microsoft.com/office/powerpoint/2010/main" val="1903543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7F74E4-61AF-07DE-CCEC-8643E944A7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620" y="46600"/>
            <a:ext cx="10579509" cy="4141645"/>
          </a:xfrm>
          <a:prstGeom prst="rect">
            <a:avLst/>
          </a:prstGeom>
        </p:spPr>
      </p:pic>
      <p:sp>
        <p:nvSpPr>
          <p:cNvPr id="5" name="TextBox 4">
            <a:extLst>
              <a:ext uri="{FF2B5EF4-FFF2-40B4-BE49-F238E27FC236}">
                <a16:creationId xmlns:a16="http://schemas.microsoft.com/office/drawing/2014/main" id="{F713E5F6-B60F-A490-7D4A-7ECBBBD0C875}"/>
              </a:ext>
            </a:extLst>
          </p:cNvPr>
          <p:cNvSpPr txBox="1"/>
          <p:nvPr/>
        </p:nvSpPr>
        <p:spPr>
          <a:xfrm>
            <a:off x="432620" y="4188245"/>
            <a:ext cx="11120284" cy="1815882"/>
          </a:xfrm>
          <a:prstGeom prst="rect">
            <a:avLst/>
          </a:prstGeom>
          <a:noFill/>
        </p:spPr>
        <p:txBody>
          <a:bodyPr wrap="square">
            <a:spAutoFit/>
          </a:bodyPr>
          <a:lstStyle/>
          <a:p>
            <a:r>
              <a:rPr lang="en-IN" sz="1600" b="1" dirty="0"/>
              <a:t>Negative &amp; Zero Values:</a:t>
            </a:r>
          </a:p>
          <a:p>
            <a:r>
              <a:rPr lang="en-IN" sz="1600" b="1" dirty="0"/>
              <a:t>Gross Profit</a:t>
            </a:r>
            <a:r>
              <a:rPr lang="en-IN" sz="1600" dirty="0"/>
              <a:t>: Minimum of 52,002.78, indicating potential losses due to high costs or heavy discounts. This could be due to selling products at lower prices than their purchase costs.</a:t>
            </a:r>
          </a:p>
          <a:p>
            <a:r>
              <a:rPr lang="en-IN" sz="1600" b="1" dirty="0"/>
              <a:t>Profit Margin</a:t>
            </a:r>
            <a:r>
              <a:rPr lang="en-IN" sz="1600" dirty="0"/>
              <a:t>: Has a minimum of ∞, which suggests instances where revenue is zero or even lower than the total cost, leading to extreme negative profit margins.</a:t>
            </a:r>
          </a:p>
          <a:p>
            <a:r>
              <a:rPr lang="en-IN" sz="1600" b="1" dirty="0"/>
              <a:t>Total Sales Quantity &amp; Sales Dollars</a:t>
            </a:r>
            <a:r>
              <a:rPr lang="en-IN" sz="1600" dirty="0"/>
              <a:t>: Some products show zero </a:t>
            </a:r>
            <a:r>
              <a:rPr lang="en-IN" sz="1600" dirty="0" err="1"/>
              <a:t>sales,indicating</a:t>
            </a:r>
            <a:r>
              <a:rPr lang="en-IN" sz="1600" dirty="0"/>
              <a:t> they were purchased but never sold. These may be slow-moving or obsolete stock, leading to inventory inefficiencies.</a:t>
            </a:r>
          </a:p>
        </p:txBody>
      </p:sp>
    </p:spTree>
    <p:extLst>
      <p:ext uri="{BB962C8B-B14F-4D97-AF65-F5344CB8AC3E}">
        <p14:creationId xmlns:p14="http://schemas.microsoft.com/office/powerpoint/2010/main" val="2223375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0030F9-DAF1-5C09-A864-AFFEC9D31573}"/>
              </a:ext>
            </a:extLst>
          </p:cNvPr>
          <p:cNvSpPr txBox="1"/>
          <p:nvPr/>
        </p:nvSpPr>
        <p:spPr>
          <a:xfrm>
            <a:off x="521109" y="157316"/>
            <a:ext cx="11051459" cy="3170099"/>
          </a:xfrm>
          <a:prstGeom prst="rect">
            <a:avLst/>
          </a:prstGeom>
          <a:noFill/>
        </p:spPr>
        <p:txBody>
          <a:bodyPr wrap="square">
            <a:spAutoFit/>
          </a:bodyPr>
          <a:lstStyle/>
          <a:p>
            <a:r>
              <a:rPr lang="en-IN" sz="2000" b="1" dirty="0"/>
              <a:t>Outliers Detected by High Standard Deviations</a:t>
            </a:r>
            <a:r>
              <a:rPr lang="en-IN" sz="2000" dirty="0"/>
              <a:t>:</a:t>
            </a:r>
          </a:p>
          <a:p>
            <a:r>
              <a:rPr lang="en-IN" sz="2000" b="1" dirty="0"/>
              <a:t>Purchase &amp; Actual Prices: </a:t>
            </a:r>
            <a:r>
              <a:rPr lang="en-IN" sz="2000" dirty="0"/>
              <a:t>The maximum values (5,681.81 &amp; 7,499.99)are significantly higher than the mean (24.39 &amp; 35.64), indicating premium product offerings.</a:t>
            </a:r>
          </a:p>
          <a:p>
            <a:endParaRPr lang="en-IN" sz="2000" b="1" dirty="0"/>
          </a:p>
          <a:p>
            <a:r>
              <a:rPr lang="en-IN" sz="2000" b="1" dirty="0"/>
              <a:t>Freight Cost</a:t>
            </a:r>
            <a:r>
              <a:rPr lang="en-IN" sz="2000" dirty="0"/>
              <a:t>: Extreme variation from 0.09 to 257,032.07 suggests logistics inefficiencies, bulk shipments, or erratic shipping costs across different products.</a:t>
            </a:r>
          </a:p>
          <a:p>
            <a:endParaRPr lang="en-IN" sz="2000" dirty="0"/>
          </a:p>
          <a:p>
            <a:r>
              <a:rPr lang="en-IN" sz="2000" b="1" dirty="0"/>
              <a:t>Stock Turnover</a:t>
            </a:r>
            <a:r>
              <a:rPr lang="en-IN" sz="2000" dirty="0"/>
              <a:t>: Ranges from 0 to 274.5, suggesting some products sell rapidly while others remain unsold for long periods. A value greater than 1 indicates that sales for a product exceed the purchased quantity due to older stock fulfilling orders.</a:t>
            </a:r>
          </a:p>
        </p:txBody>
      </p:sp>
      <p:sp>
        <p:nvSpPr>
          <p:cNvPr id="5" name="TextBox 4">
            <a:extLst>
              <a:ext uri="{FF2B5EF4-FFF2-40B4-BE49-F238E27FC236}">
                <a16:creationId xmlns:a16="http://schemas.microsoft.com/office/drawing/2014/main" id="{E7A2E04F-0C12-0E95-1C72-D5F645CFA466}"/>
              </a:ext>
            </a:extLst>
          </p:cNvPr>
          <p:cNvSpPr txBox="1"/>
          <p:nvPr/>
        </p:nvSpPr>
        <p:spPr>
          <a:xfrm>
            <a:off x="589935" y="3429000"/>
            <a:ext cx="7973961" cy="2616101"/>
          </a:xfrm>
          <a:prstGeom prst="rect">
            <a:avLst/>
          </a:prstGeom>
          <a:noFill/>
        </p:spPr>
        <p:txBody>
          <a:bodyPr wrap="square">
            <a:spAutoFit/>
          </a:bodyPr>
          <a:lstStyle/>
          <a:p>
            <a:r>
              <a:rPr lang="en-IN" sz="2400" b="1" dirty="0">
                <a:solidFill>
                  <a:srgbClr val="FF0000"/>
                </a:solidFill>
              </a:rPr>
              <a:t>Data Filtering</a:t>
            </a:r>
          </a:p>
          <a:p>
            <a:r>
              <a:rPr lang="en-IN" sz="2000" dirty="0"/>
              <a:t>To enhance the reliability of the insights, we removed inconsistent data points where:</a:t>
            </a:r>
          </a:p>
          <a:p>
            <a:pPr marL="342900" indent="-342900">
              <a:buFont typeface="Arial" panose="020B0604020202020204" pitchFamily="34" charset="0"/>
              <a:buChar char="•"/>
            </a:pPr>
            <a:r>
              <a:rPr lang="en-IN" sz="2000" dirty="0"/>
              <a:t>Gross Profit ≤ 0(to exclude transactions leading to losses).</a:t>
            </a:r>
          </a:p>
          <a:p>
            <a:pPr marL="342900" indent="-342900">
              <a:buFont typeface="Arial" panose="020B0604020202020204" pitchFamily="34" charset="0"/>
              <a:buChar char="•"/>
            </a:pPr>
            <a:r>
              <a:rPr lang="en-IN" sz="2000" dirty="0"/>
              <a:t>Profit Margin ≤ 0 (to ensure analysis focuses on profitable transactions).</a:t>
            </a:r>
          </a:p>
          <a:p>
            <a:pPr marL="342900" indent="-342900">
              <a:buFont typeface="Arial" panose="020B0604020202020204" pitchFamily="34" charset="0"/>
              <a:buChar char="•"/>
            </a:pPr>
            <a:r>
              <a:rPr lang="en-IN" sz="2000" dirty="0"/>
              <a:t>Total Sales Quantity = 0 (to eliminate inventory that was never sold).</a:t>
            </a:r>
          </a:p>
        </p:txBody>
      </p:sp>
    </p:spTree>
    <p:extLst>
      <p:ext uri="{BB962C8B-B14F-4D97-AF65-F5344CB8AC3E}">
        <p14:creationId xmlns:p14="http://schemas.microsoft.com/office/powerpoint/2010/main" val="3087951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727CD8-48A4-DCCC-1D92-6AAF169A1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5459" y="615138"/>
            <a:ext cx="6843251" cy="5264553"/>
          </a:xfrm>
          <a:prstGeom prst="rect">
            <a:avLst/>
          </a:prstGeom>
        </p:spPr>
      </p:pic>
      <p:sp>
        <p:nvSpPr>
          <p:cNvPr id="4" name="TextBox 3">
            <a:extLst>
              <a:ext uri="{FF2B5EF4-FFF2-40B4-BE49-F238E27FC236}">
                <a16:creationId xmlns:a16="http://schemas.microsoft.com/office/drawing/2014/main" id="{F6ADE219-5367-58BB-9442-FB357144F6DE}"/>
              </a:ext>
            </a:extLst>
          </p:cNvPr>
          <p:cNvSpPr txBox="1"/>
          <p:nvPr/>
        </p:nvSpPr>
        <p:spPr>
          <a:xfrm>
            <a:off x="747252" y="245806"/>
            <a:ext cx="3657600" cy="461665"/>
          </a:xfrm>
          <a:prstGeom prst="rect">
            <a:avLst/>
          </a:prstGeom>
          <a:noFill/>
        </p:spPr>
        <p:txBody>
          <a:bodyPr wrap="square" rtlCol="0">
            <a:spAutoFit/>
          </a:bodyPr>
          <a:lstStyle/>
          <a:p>
            <a:r>
              <a:rPr lang="en-US" sz="2400" b="1" dirty="0">
                <a:solidFill>
                  <a:srgbClr val="FF0000"/>
                </a:solidFill>
              </a:rPr>
              <a:t>Correlation heatmap</a:t>
            </a:r>
            <a:endParaRPr lang="en-IN" sz="2400" b="1" dirty="0">
              <a:solidFill>
                <a:srgbClr val="FF0000"/>
              </a:solidFill>
            </a:endParaRPr>
          </a:p>
        </p:txBody>
      </p:sp>
      <p:sp>
        <p:nvSpPr>
          <p:cNvPr id="7" name="TextBox 6">
            <a:extLst>
              <a:ext uri="{FF2B5EF4-FFF2-40B4-BE49-F238E27FC236}">
                <a16:creationId xmlns:a16="http://schemas.microsoft.com/office/drawing/2014/main" id="{61F2CE8F-9813-2B42-903B-89FA295B3E25}"/>
              </a:ext>
            </a:extLst>
          </p:cNvPr>
          <p:cNvSpPr txBox="1"/>
          <p:nvPr/>
        </p:nvSpPr>
        <p:spPr>
          <a:xfrm>
            <a:off x="196645" y="889843"/>
            <a:ext cx="4886632" cy="5355312"/>
          </a:xfrm>
          <a:prstGeom prst="rect">
            <a:avLst/>
          </a:prstGeom>
          <a:noFill/>
        </p:spPr>
        <p:txBody>
          <a:bodyPr wrap="square">
            <a:spAutoFit/>
          </a:bodyPr>
          <a:lstStyle/>
          <a:p>
            <a:r>
              <a:rPr lang="en-IN" b="1" dirty="0"/>
              <a:t>Purchase Price vs. Total Sales Dollars &amp; Gross Profit</a:t>
            </a:r>
            <a:r>
              <a:rPr lang="en-IN" dirty="0"/>
              <a:t>: Wean correlation (-0.012 and -0.016), indicating that price variations do not significantly impact sales revenue or profit.</a:t>
            </a:r>
          </a:p>
          <a:p>
            <a:endParaRPr lang="en-IN" dirty="0"/>
          </a:p>
          <a:p>
            <a:r>
              <a:rPr lang="en-IN" b="1" dirty="0"/>
              <a:t>Total Purchase Quantity vs. Total Sales Quantity</a:t>
            </a:r>
            <a:r>
              <a:rPr lang="en-IN" dirty="0"/>
              <a:t>: Strong correlation (0.999), confirming efficient inventory turnover.</a:t>
            </a:r>
          </a:p>
          <a:p>
            <a:endParaRPr lang="en-IN" dirty="0"/>
          </a:p>
          <a:p>
            <a:r>
              <a:rPr lang="en-IN" b="1" dirty="0"/>
              <a:t>Profit Margin vs. Total Sales Price</a:t>
            </a:r>
            <a:r>
              <a:rPr lang="en-IN" dirty="0"/>
              <a:t>: Negative correlation (-0.179), suggesting increasing sales prices may lead to reduced margins, possibly due to competitive pricing pressures.</a:t>
            </a:r>
          </a:p>
          <a:p>
            <a:endParaRPr lang="en-IN" dirty="0"/>
          </a:p>
          <a:p>
            <a:r>
              <a:rPr lang="en-IN" b="1" dirty="0"/>
              <a:t>Stock Turnover vs. Gross Profit &amp; Profit Margin</a:t>
            </a:r>
            <a:r>
              <a:rPr lang="en-IN" dirty="0"/>
              <a:t>: Weak negative correlation (-0.038 &amp; -0.055), indicating that faster stock turnover does not necessarily equate to higher profitability.</a:t>
            </a:r>
          </a:p>
        </p:txBody>
      </p:sp>
    </p:spTree>
    <p:extLst>
      <p:ext uri="{BB962C8B-B14F-4D97-AF65-F5344CB8AC3E}">
        <p14:creationId xmlns:p14="http://schemas.microsoft.com/office/powerpoint/2010/main" val="124121798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TM10001114[[fn=Gallery]]</Template>
  <TotalTime>147</TotalTime>
  <Words>1478</Words>
  <Application>Microsoft Office PowerPoint</Application>
  <PresentationFormat>Widescreen</PresentationFormat>
  <Paragraphs>128</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Palatino Linotype</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Monalika Ghosh</dc:creator>
  <cp:lastModifiedBy>Monalika Ghosh</cp:lastModifiedBy>
  <cp:revision>6</cp:revision>
  <dcterms:created xsi:type="dcterms:W3CDTF">2025-08-03T15:21:17Z</dcterms:created>
  <dcterms:modified xsi:type="dcterms:W3CDTF">2025-08-06T17:42:06Z</dcterms:modified>
</cp:coreProperties>
</file>