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0" r:id="rId5"/>
    <p:sldId id="4421" r:id="rId6"/>
    <p:sldId id="4422" r:id="rId7"/>
    <p:sldId id="4423" r:id="rId8"/>
    <p:sldId id="4424" r:id="rId9"/>
    <p:sldId id="4425" r:id="rId10"/>
    <p:sldId id="4426" r:id="rId11"/>
    <p:sldId id="4427" r:id="rId12"/>
    <p:sldId id="4428" r:id="rId13"/>
    <p:sldId id="4429" r:id="rId14"/>
    <p:sldId id="4430" r:id="rId15"/>
    <p:sldId id="4431" r:id="rId16"/>
    <p:sldId id="4432" r:id="rId17"/>
    <p:sldId id="4434" r:id="rId18"/>
    <p:sldId id="4435" r:id="rId19"/>
    <p:sldId id="4436" r:id="rId20"/>
    <p:sldId id="4437" r:id="rId21"/>
    <p:sldId id="4438" r:id="rId22"/>
    <p:sldId id="44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64667-E269-4945-B7C0-AD99F8954A9B}" type="slidenum">
              <a:rPr lang="en-US" smtClean="0"/>
              <a:t>19</a:t>
            </a:fld>
            <a:endParaRPr lang="en-US"/>
          </a:p>
        </p:txBody>
      </p:sp>
    </p:spTree>
    <p:extLst>
      <p:ext uri="{BB962C8B-B14F-4D97-AF65-F5344CB8AC3E}">
        <p14:creationId xmlns:p14="http://schemas.microsoft.com/office/powerpoint/2010/main" val="39812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SDET – Batch No:1</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9</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Sept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Madineni Monalisa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Gillette Indian Homepage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chemeClr val="tx2">
                    <a:lumMod val="75000"/>
                    <a:lumOff val="25000"/>
                  </a:schemeClr>
                </a:solidFill>
                <a:latin typeface="HK Grotesk Bold"/>
              </a:rPr>
              <a:t>Jira Output Example-2</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pic>
        <p:nvPicPr>
          <p:cNvPr id="5" name="Picture 4">
            <a:extLst>
              <a:ext uri="{FF2B5EF4-FFF2-40B4-BE49-F238E27FC236}">
                <a16:creationId xmlns:a16="http://schemas.microsoft.com/office/drawing/2014/main" id="{84E58A53-2929-20A2-1F8B-A281229E5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148"/>
            <a:ext cx="12083370" cy="5527972"/>
          </a:xfrm>
          <a:prstGeom prst="rect">
            <a:avLst/>
          </a:prstGeom>
        </p:spPr>
      </p:pic>
    </p:spTree>
    <p:extLst>
      <p:ext uri="{BB962C8B-B14F-4D97-AF65-F5344CB8AC3E}">
        <p14:creationId xmlns:p14="http://schemas.microsoft.com/office/powerpoint/2010/main" val="44635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chemeClr val="tx2">
                    <a:lumMod val="75000"/>
                    <a:lumOff val="25000"/>
                  </a:schemeClr>
                </a:solidFill>
                <a:latin typeface="HK Grotesk Bold"/>
              </a:rPr>
              <a:t>Selenium BDD with Cucumber</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64001"/>
            <a:ext cx="11810295" cy="5078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Selenium:</a:t>
            </a:r>
          </a:p>
          <a:p>
            <a:pPr marL="285750" indent="-285750">
              <a:buFont typeface="Arial" panose="020B0604020202020204" pitchFamily="34" charset="0"/>
              <a:buChar char="•"/>
            </a:pPr>
            <a:r>
              <a:rPr lang="en-US" dirty="0"/>
              <a:t>Selenium is an open-source framework used for automating web browsers.</a:t>
            </a:r>
          </a:p>
          <a:p>
            <a:pPr marL="285750" indent="-285750">
              <a:buFont typeface="Arial" panose="020B0604020202020204" pitchFamily="34" charset="0"/>
              <a:buChar char="•"/>
            </a:pPr>
            <a:r>
              <a:rPr lang="en-US" dirty="0"/>
              <a:t>It allows testers to simulate user actions like clicking buttons, entering text, and navigating web pages.</a:t>
            </a:r>
          </a:p>
          <a:p>
            <a:pPr marL="285750" indent="-285750">
              <a:buFont typeface="Arial" panose="020B0604020202020204" pitchFamily="34" charset="0"/>
              <a:buChar char="•"/>
            </a:pPr>
            <a:r>
              <a:rPr lang="en-US" dirty="0"/>
              <a:t>Selenium supports multiple programming languages such as Java, Python, and C#, and it works across various browsers like Chrome, Firefox, and Edge.</a:t>
            </a:r>
          </a:p>
          <a:p>
            <a:pPr marL="285750" indent="-285750">
              <a:buFont typeface="Arial" panose="020B0604020202020204" pitchFamily="34" charset="0"/>
              <a:buChar char="•"/>
            </a:pPr>
            <a:r>
              <a:rPr lang="en-US" dirty="0">
                <a:solidFill>
                  <a:srgbClr val="0187CC"/>
                </a:solidFill>
                <a:latin typeface="HK Grotesk"/>
              </a:rPr>
              <a:t>Cucumber:</a:t>
            </a:r>
            <a:endParaRPr lang="en-US" b="1" dirty="0"/>
          </a:p>
          <a:p>
            <a:pPr marL="285750" indent="-285750">
              <a:buFont typeface="Arial" panose="020B0604020202020204" pitchFamily="34" charset="0"/>
              <a:buChar char="•"/>
            </a:pPr>
            <a:r>
              <a:rPr lang="en-US" dirty="0"/>
              <a:t>Cucumber is a BDD framework that allows tests to be written in Gherkin language, which is a plain English format.</a:t>
            </a:r>
          </a:p>
          <a:p>
            <a:pPr marL="285750" indent="-285750">
              <a:buFont typeface="Arial" panose="020B0604020202020204" pitchFamily="34" charset="0"/>
              <a:buChar char="•"/>
            </a:pPr>
            <a:r>
              <a:rPr lang="en-US" dirty="0"/>
              <a:t>It bridges the gap between non-technical stakeholders and developers/testers by writing test scenarios in a format everyone can understand.</a:t>
            </a:r>
          </a:p>
          <a:p>
            <a:pPr marL="285750" indent="-285750">
              <a:buFont typeface="Arial" panose="020B0604020202020204" pitchFamily="34" charset="0"/>
              <a:buChar char="•"/>
            </a:pPr>
            <a:r>
              <a:rPr lang="en-US" dirty="0">
                <a:solidFill>
                  <a:srgbClr val="0187CC"/>
                </a:solidFill>
                <a:latin typeface="HK Grotesk"/>
              </a:rPr>
              <a:t>Benefits of Using Selenium BDD with Cucumber:</a:t>
            </a:r>
          </a:p>
          <a:p>
            <a:pPr marL="285750" indent="-285750">
              <a:buFont typeface="Arial" panose="020B0604020202020204" pitchFamily="34" charset="0"/>
              <a:buChar char="•"/>
            </a:pPr>
            <a:r>
              <a:rPr lang="en-US" dirty="0">
                <a:solidFill>
                  <a:srgbClr val="0187CC"/>
                </a:solidFill>
                <a:latin typeface="HK Grotesk"/>
              </a:rPr>
              <a:t>Cucumber Readable Tests: </a:t>
            </a:r>
            <a:r>
              <a:rPr lang="en-US" dirty="0"/>
              <a:t>Test scenarios are written in plain English, making them easy to understand for both technical and non-technical team members.</a:t>
            </a:r>
          </a:p>
          <a:p>
            <a:pPr marL="285750" indent="-285750">
              <a:buFont typeface="Arial" panose="020B0604020202020204" pitchFamily="34" charset="0"/>
              <a:buChar char="•"/>
            </a:pPr>
            <a:r>
              <a:rPr lang="en-US" dirty="0">
                <a:solidFill>
                  <a:srgbClr val="0187CC"/>
                </a:solidFill>
                <a:latin typeface="HK Grotesk"/>
              </a:rPr>
              <a:t>Collaboration:</a:t>
            </a:r>
            <a:r>
              <a:rPr lang="en-US" dirty="0"/>
              <a:t> Encourages collaboration between testers, developers, and business stakeholders.</a:t>
            </a:r>
          </a:p>
          <a:p>
            <a:pPr marL="285750" indent="-285750">
              <a:buFont typeface="Arial" panose="020B0604020202020204" pitchFamily="34" charset="0"/>
              <a:buChar char="•"/>
            </a:pPr>
            <a:r>
              <a:rPr lang="en-US" dirty="0">
                <a:solidFill>
                  <a:srgbClr val="0187CC"/>
                </a:solidFill>
                <a:latin typeface="HK Grotesk"/>
              </a:rPr>
              <a:t>Automation: </a:t>
            </a:r>
            <a:r>
              <a:rPr lang="en-US" dirty="0"/>
              <a:t>Selenium automates browser actions, reducing manual testing effort.</a:t>
            </a:r>
          </a:p>
          <a:p>
            <a:pPr marL="285750" indent="-285750">
              <a:buFont typeface="Arial" panose="020B0604020202020204" pitchFamily="34" charset="0"/>
              <a:buChar char="•"/>
            </a:pPr>
            <a:r>
              <a:rPr lang="en-US" dirty="0">
                <a:solidFill>
                  <a:srgbClr val="0187CC"/>
                </a:solidFill>
                <a:latin typeface="HK Grotesk"/>
              </a:rPr>
              <a:t>Reusability: </a:t>
            </a:r>
            <a:r>
              <a:rPr lang="en-US" dirty="0"/>
              <a:t>Gherkin scenarios can be reused across multiple tests.</a:t>
            </a:r>
          </a:p>
          <a:p>
            <a:pPr marL="285750" indent="-285750">
              <a:buFont typeface="Arial" panose="020B0604020202020204" pitchFamily="34" charset="0"/>
              <a:buChar char="•"/>
            </a:pPr>
            <a:r>
              <a:rPr lang="en-US" dirty="0">
                <a:solidFill>
                  <a:srgbClr val="0187CC"/>
                </a:solidFill>
                <a:latin typeface="HK Grotesk"/>
              </a:rPr>
              <a:t>Detailed Reports :</a:t>
            </a:r>
            <a:r>
              <a:rPr lang="en-US" dirty="0"/>
              <a:t>Cucumber generates detailed reports for better tracking of test results.</a:t>
            </a:r>
          </a:p>
          <a:p>
            <a:endParaRPr lang="en-US" dirty="0"/>
          </a:p>
          <a:p>
            <a:endParaRPr lang="en-US" dirty="0">
              <a:solidFill>
                <a:srgbClr val="0187CC"/>
              </a:solidFill>
              <a:latin typeface="HK Grotesk"/>
            </a:endParaRPr>
          </a:p>
        </p:txBody>
      </p:sp>
    </p:spTree>
    <p:extLst>
      <p:ext uri="{BB962C8B-B14F-4D97-AF65-F5344CB8AC3E}">
        <p14:creationId xmlns:p14="http://schemas.microsoft.com/office/powerpoint/2010/main" val="208143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Selenium BDD with Cucumber Extended Report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pic>
        <p:nvPicPr>
          <p:cNvPr id="5" name="Picture 4">
            <a:extLst>
              <a:ext uri="{FF2B5EF4-FFF2-40B4-BE49-F238E27FC236}">
                <a16:creationId xmlns:a16="http://schemas.microsoft.com/office/drawing/2014/main" id="{A5486E67-7335-BE20-B735-F17FE190C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5546"/>
            <a:ext cx="12028602" cy="5203596"/>
          </a:xfrm>
          <a:prstGeom prst="rect">
            <a:avLst/>
          </a:prstGeom>
        </p:spPr>
      </p:pic>
    </p:spTree>
    <p:extLst>
      <p:ext uri="{BB962C8B-B14F-4D97-AF65-F5344CB8AC3E}">
        <p14:creationId xmlns:p14="http://schemas.microsoft.com/office/powerpoint/2010/main" val="236016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API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896460"/>
            <a:ext cx="11632979" cy="64633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API Testing is a type of software testing that focuses on verifying and validating the functionality, reliability, performance, and security of Application Programming Interfaces (APIs). APIs allow different software applications to communicate and exchange data, and API testing ensures that these interactions work as expected.</a:t>
            </a:r>
          </a:p>
          <a:p>
            <a:pPr marL="285750" indent="-285750">
              <a:buFont typeface="Arial" panose="020B0604020202020204" pitchFamily="34" charset="0"/>
              <a:buChar char="•"/>
            </a:pPr>
            <a:r>
              <a:rPr lang="en-US" dirty="0">
                <a:solidFill>
                  <a:srgbClr val="0187CC"/>
                </a:solidFill>
                <a:latin typeface="HK Grotesk"/>
              </a:rPr>
              <a:t>Key Concepts of API Testing: </a:t>
            </a:r>
          </a:p>
          <a:p>
            <a:pPr marL="285750" indent="-285750">
              <a:buFont typeface="Arial" panose="020B0604020202020204" pitchFamily="34" charset="0"/>
              <a:buChar char="•"/>
            </a:pPr>
            <a:r>
              <a:rPr lang="en-US" dirty="0"/>
              <a:t>An API allows two different systems or applications to communicate. For example, when you use a mobile app to book a flight, the app communicates with an airline’s API to get flight details.</a:t>
            </a:r>
          </a:p>
          <a:p>
            <a:pPr marL="285750" indent="-285750">
              <a:buFont typeface="Arial" panose="020B0604020202020204" pitchFamily="34" charset="0"/>
              <a:buChar char="•"/>
            </a:pPr>
            <a:r>
              <a:rPr lang="en-US" dirty="0"/>
              <a:t>API testing is essential to ensure that the data exchange between systems is accurate and secure.</a:t>
            </a:r>
          </a:p>
          <a:p>
            <a:pPr marL="285750" indent="-285750">
              <a:buFont typeface="Arial" panose="020B0604020202020204" pitchFamily="34" charset="0"/>
              <a:buChar char="•"/>
            </a:pPr>
            <a:r>
              <a:rPr lang="en-US" dirty="0">
                <a:solidFill>
                  <a:srgbClr val="0187CC"/>
                </a:solidFill>
                <a:latin typeface="HK Grotesk"/>
              </a:rPr>
              <a:t>Types of API Testing :</a:t>
            </a:r>
            <a:endParaRPr lang="en-US" dirty="0"/>
          </a:p>
          <a:p>
            <a:pPr marL="285750" indent="-285750">
              <a:buFont typeface="Arial" panose="020B0604020202020204" pitchFamily="34" charset="0"/>
              <a:buChar char="•"/>
            </a:pPr>
            <a:r>
              <a:rPr lang="en-US" dirty="0">
                <a:solidFill>
                  <a:srgbClr val="0187CC"/>
                </a:solidFill>
                <a:latin typeface="HK Grotesk"/>
              </a:rPr>
              <a:t>Functional Testing :</a:t>
            </a:r>
            <a:r>
              <a:rPr lang="en-US" dirty="0"/>
              <a:t>Verifying that the API works according to the specified functionality .</a:t>
            </a:r>
          </a:p>
          <a:p>
            <a:pPr marL="285750" indent="-285750">
              <a:buFont typeface="Arial" panose="020B0604020202020204" pitchFamily="34" charset="0"/>
              <a:buChar char="•"/>
            </a:pPr>
            <a:r>
              <a:rPr lang="en-US" dirty="0">
                <a:solidFill>
                  <a:srgbClr val="0187CC"/>
                </a:solidFill>
                <a:latin typeface="HK Grotesk"/>
              </a:rPr>
              <a:t>Performance Testing : </a:t>
            </a:r>
            <a:r>
              <a:rPr lang="en-US" dirty="0"/>
              <a:t>Ensuring the API responds quickly and handles high loads efficiently.</a:t>
            </a:r>
          </a:p>
          <a:p>
            <a:pPr marL="285750" indent="-285750">
              <a:buFont typeface="Arial" panose="020B0604020202020204" pitchFamily="34" charset="0"/>
              <a:buChar char="•"/>
            </a:pPr>
            <a:r>
              <a:rPr lang="en-US" dirty="0">
                <a:solidFill>
                  <a:srgbClr val="0187CC"/>
                </a:solidFill>
                <a:latin typeface="HK Grotesk"/>
              </a:rPr>
              <a:t>Security Testing : </a:t>
            </a:r>
            <a:r>
              <a:rPr lang="en-US" dirty="0"/>
              <a:t>Checking if the API is protected against unauthorized access and potential vulnerabilities.</a:t>
            </a:r>
          </a:p>
          <a:p>
            <a:pPr marL="285750" indent="-285750">
              <a:buFont typeface="Arial" panose="020B0604020202020204" pitchFamily="34" charset="0"/>
              <a:buChar char="•"/>
            </a:pPr>
            <a:r>
              <a:rPr lang="en-US" dirty="0">
                <a:solidFill>
                  <a:srgbClr val="0187CC"/>
                </a:solidFill>
                <a:latin typeface="HK Grotesk"/>
              </a:rPr>
              <a:t>Validation Testing : </a:t>
            </a:r>
            <a:r>
              <a:rPr lang="en-US" dirty="0"/>
              <a:t>Ensuring that the API follows best practices and returns the correct response formats.</a:t>
            </a:r>
          </a:p>
          <a:p>
            <a:pPr marL="285750" indent="-285750">
              <a:buFont typeface="Arial" panose="020B0604020202020204" pitchFamily="34" charset="0"/>
              <a:buChar char="•"/>
            </a:pPr>
            <a:r>
              <a:rPr lang="en-US" dirty="0">
                <a:solidFill>
                  <a:srgbClr val="0187CC"/>
                </a:solidFill>
                <a:latin typeface="HK Grotesk"/>
              </a:rPr>
              <a:t>Load Testing :</a:t>
            </a:r>
            <a:r>
              <a:rPr lang="en-US" dirty="0"/>
              <a:t> Testing the API’s behavior under heavy traffic or user requests.</a:t>
            </a:r>
          </a:p>
          <a:p>
            <a:pPr marL="285750" indent="-285750">
              <a:buFont typeface="Arial" panose="020B0604020202020204" pitchFamily="34" charset="0"/>
              <a:buChar char="•"/>
            </a:pPr>
            <a:r>
              <a:rPr lang="en-US" dirty="0">
                <a:solidFill>
                  <a:srgbClr val="0187CC"/>
                </a:solidFill>
                <a:latin typeface="HK Grotesk"/>
              </a:rPr>
              <a:t>Tools : </a:t>
            </a:r>
            <a:r>
              <a:rPr lang="en-US" dirty="0">
                <a:latin typeface="HK Grotesk"/>
              </a:rPr>
              <a:t>Postman , Rest Assured. </a:t>
            </a:r>
            <a:endParaRPr lang="en-US" dirty="0"/>
          </a:p>
          <a:p>
            <a:pPr marL="285750" indent="-285750">
              <a:buFont typeface="Arial" panose="020B0604020202020204" pitchFamily="34" charset="0"/>
              <a:buChar char="•"/>
            </a:pPr>
            <a:r>
              <a:rPr lang="en-US" dirty="0">
                <a:solidFill>
                  <a:srgbClr val="0187CC"/>
                </a:solidFill>
                <a:latin typeface="HK Grotesk"/>
              </a:rPr>
              <a:t>Requests:</a:t>
            </a:r>
          </a:p>
          <a:p>
            <a:pPr marL="285750" indent="-285750">
              <a:buFont typeface="Arial" panose="020B0604020202020204" pitchFamily="34" charset="0"/>
              <a:buChar char="•"/>
            </a:pPr>
            <a:r>
              <a:rPr lang="en-US" dirty="0">
                <a:latin typeface="HK Grotesk"/>
              </a:rPr>
              <a:t>GET :Retrieve posts.</a:t>
            </a:r>
          </a:p>
          <a:p>
            <a:pPr marL="285750" indent="-285750">
              <a:buFont typeface="Arial" panose="020B0604020202020204" pitchFamily="34" charset="0"/>
              <a:buChar char="•"/>
            </a:pPr>
            <a:r>
              <a:rPr lang="en-US" dirty="0">
                <a:latin typeface="HK Grotesk"/>
              </a:rPr>
              <a:t>POST :Create a new model.</a:t>
            </a:r>
          </a:p>
          <a:p>
            <a:pPr marL="285750" indent="-285750">
              <a:buFont typeface="Arial" panose="020B0604020202020204" pitchFamily="34" charset="0"/>
              <a:buChar char="•"/>
            </a:pPr>
            <a:r>
              <a:rPr lang="en-US" dirty="0">
                <a:latin typeface="HK Grotesk"/>
              </a:rPr>
              <a:t>PUT :Update a Post.</a:t>
            </a:r>
          </a:p>
          <a:p>
            <a:pPr marL="285750" indent="-285750">
              <a:buFont typeface="Arial" panose="020B0604020202020204" pitchFamily="34" charset="0"/>
              <a:buChar char="•"/>
            </a:pPr>
            <a:r>
              <a:rPr lang="en-US" dirty="0">
                <a:latin typeface="HK Grotesk"/>
              </a:rPr>
              <a:t>Delete :Remove a Post.</a:t>
            </a:r>
            <a:endParaRPr lang="en-US" dirty="0"/>
          </a:p>
          <a:p>
            <a:endParaRPr lang="en-US" dirty="0"/>
          </a:p>
          <a:p>
            <a:endParaRPr lang="en-US" dirty="0"/>
          </a:p>
          <a:p>
            <a:endParaRPr lang="en-US" dirty="0"/>
          </a:p>
          <a:p>
            <a:endParaRPr lang="en-US" dirty="0">
              <a:solidFill>
                <a:srgbClr val="0187CC"/>
              </a:solidFill>
              <a:latin typeface="HK Grotesk"/>
            </a:endParaRPr>
          </a:p>
        </p:txBody>
      </p:sp>
    </p:spTree>
    <p:extLst>
      <p:ext uri="{BB962C8B-B14F-4D97-AF65-F5344CB8AC3E}">
        <p14:creationId xmlns:p14="http://schemas.microsoft.com/office/powerpoint/2010/main" val="389484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BDD Rest Assured Extended Report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pic>
        <p:nvPicPr>
          <p:cNvPr id="9" name="Picture 8">
            <a:extLst>
              <a:ext uri="{FF2B5EF4-FFF2-40B4-BE49-F238E27FC236}">
                <a16:creationId xmlns:a16="http://schemas.microsoft.com/office/drawing/2014/main" id="{5AADEAB6-BA4B-F253-B170-F25FAAC05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645"/>
            <a:ext cx="12192000" cy="4802709"/>
          </a:xfrm>
          <a:prstGeom prst="rect">
            <a:avLst/>
          </a:prstGeom>
        </p:spPr>
      </p:pic>
    </p:spTree>
    <p:extLst>
      <p:ext uri="{BB962C8B-B14F-4D97-AF65-F5344CB8AC3E}">
        <p14:creationId xmlns:p14="http://schemas.microsoft.com/office/powerpoint/2010/main" val="95212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Approach</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354574"/>
            <a:ext cx="10643164"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Test Strategy:</a:t>
            </a:r>
            <a:r>
              <a:rPr lang="en-US" b="1" dirty="0">
                <a:solidFill>
                  <a:srgbClr val="0187CC"/>
                </a:solidFill>
                <a:latin typeface="HK Grotesk"/>
              </a:rPr>
              <a:t> </a:t>
            </a:r>
          </a:p>
          <a:p>
            <a:pPr marL="285750" indent="-285750">
              <a:buFont typeface="Arial" panose="020B0604020202020204" pitchFamily="34" charset="0"/>
              <a:buChar char="•"/>
            </a:pPr>
            <a:r>
              <a:rPr lang="en-US" dirty="0"/>
              <a:t>Identified critical functionalities for manual and automated testing.</a:t>
            </a:r>
          </a:p>
          <a:p>
            <a:pPr marL="285750" indent="-285750">
              <a:buFont typeface="Arial" panose="020B0604020202020204" pitchFamily="34" charset="0"/>
              <a:buChar char="•"/>
            </a:pPr>
            <a:r>
              <a:rPr lang="en-US" dirty="0">
                <a:solidFill>
                  <a:srgbClr val="0187CC"/>
                </a:solidFill>
                <a:latin typeface="HK Grotesk"/>
              </a:rPr>
              <a:t> Automation Approach</a:t>
            </a:r>
            <a:r>
              <a:rPr lang="en-US" b="1" dirty="0">
                <a:solidFill>
                  <a:srgbClr val="0187CC"/>
                </a:solidFill>
                <a:latin typeface="HK Grotesk"/>
              </a:rPr>
              <a:t>:</a:t>
            </a:r>
          </a:p>
          <a:p>
            <a:pPr marL="285750" indent="-285750">
              <a:buFont typeface="Arial" panose="020B0604020202020204" pitchFamily="34" charset="0"/>
              <a:buChar char="•"/>
            </a:pPr>
            <a:r>
              <a:rPr lang="en-US" dirty="0"/>
              <a:t>Designed BDD test cases with Cucumber for features like search, filter, and checkout.</a:t>
            </a:r>
          </a:p>
          <a:p>
            <a:pPr marL="285750" indent="-285750">
              <a:buFont typeface="Arial" panose="020B0604020202020204" pitchFamily="34" charset="0"/>
              <a:buChar char="•"/>
            </a:pPr>
            <a:r>
              <a:rPr lang="en-US" dirty="0"/>
              <a:t>Integrated automated tests into CI/CD for frequent execution.</a:t>
            </a:r>
          </a:p>
          <a:p>
            <a:pPr marL="285750" indent="-285750">
              <a:buFont typeface="Arial" panose="020B0604020202020204" pitchFamily="34" charset="0"/>
              <a:buChar char="•"/>
            </a:pPr>
            <a:r>
              <a:rPr lang="en-US" dirty="0">
                <a:solidFill>
                  <a:srgbClr val="0187CC"/>
                </a:solidFill>
                <a:latin typeface="HK Grotesk"/>
              </a:rPr>
              <a:t>Manual Testing Approach:</a:t>
            </a:r>
          </a:p>
          <a:p>
            <a:pPr marL="285750" indent="-285750">
              <a:buFont typeface="Arial" panose="020B0604020202020204" pitchFamily="34" charset="0"/>
              <a:buChar char="•"/>
            </a:pPr>
            <a:r>
              <a:rPr lang="en-US" dirty="0"/>
              <a:t>Conducted exploratory testing to cover edge cases and unexpected user behaviors.</a:t>
            </a:r>
          </a:p>
          <a:p>
            <a:pPr marL="285750" indent="-285750">
              <a:buFont typeface="Arial" panose="020B0604020202020204" pitchFamily="34" charset="0"/>
              <a:buChar char="•"/>
            </a:pPr>
            <a:r>
              <a:rPr lang="en-US" dirty="0"/>
              <a:t>Performed compatibility testing on different browsers and devices.</a:t>
            </a:r>
          </a:p>
          <a:p>
            <a:endParaRPr lang="en-US" dirty="0">
              <a:solidFill>
                <a:srgbClr val="0187CC"/>
              </a:solidFill>
              <a:latin typeface="HK Grotesk"/>
            </a:endParaRPr>
          </a:p>
        </p:txBody>
      </p:sp>
    </p:spTree>
    <p:extLst>
      <p:ext uri="{BB962C8B-B14F-4D97-AF65-F5344CB8AC3E}">
        <p14:creationId xmlns:p14="http://schemas.microsoft.com/office/powerpoint/2010/main" val="195870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Defects Found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16</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501003"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Summary of Defects : </a:t>
            </a:r>
          </a:p>
          <a:p>
            <a:pPr marL="285750" indent="-285750">
              <a:buFont typeface="Arial" panose="020B0604020202020204" pitchFamily="34" charset="0"/>
              <a:buChar char="•"/>
            </a:pPr>
            <a:r>
              <a:rPr lang="en-US" dirty="0"/>
              <a:t>Identified UI issues such as button alignment, broken links, and inconsistent styling.</a:t>
            </a:r>
          </a:p>
          <a:p>
            <a:pPr marL="285750" indent="-285750">
              <a:buFont typeface="Arial" panose="020B0604020202020204" pitchFamily="34" charset="0"/>
              <a:buChar char="•"/>
            </a:pPr>
            <a:r>
              <a:rPr lang="en-US" dirty="0"/>
              <a:t>Found functional issues in checkout, cart synchronization, and API response delays.</a:t>
            </a:r>
          </a:p>
          <a:p>
            <a:pPr marL="285750" indent="-285750">
              <a:buFont typeface="Arial" panose="020B0604020202020204" pitchFamily="34" charset="0"/>
              <a:buChar char="•"/>
            </a:pPr>
            <a:r>
              <a:rPr lang="en-US" dirty="0">
                <a:solidFill>
                  <a:srgbClr val="0187CC"/>
                </a:solidFill>
                <a:latin typeface="HK Grotesk"/>
              </a:rPr>
              <a:t>Defect Examples :</a:t>
            </a:r>
            <a:endParaRPr lang="en-US" b="1" dirty="0"/>
          </a:p>
          <a:p>
            <a:pPr marL="285750" indent="-285750">
              <a:buFont typeface="Arial" panose="020B0604020202020204" pitchFamily="34" charset="0"/>
              <a:buChar char="•"/>
            </a:pPr>
            <a:r>
              <a:rPr lang="en-US" dirty="0"/>
              <a:t>Incorrect product filters returning invalid results.</a:t>
            </a:r>
          </a:p>
          <a:p>
            <a:pPr marL="285750" indent="-285750">
              <a:buFont typeface="Arial" panose="020B0604020202020204" pitchFamily="34" charset="0"/>
              <a:buChar char="•"/>
            </a:pPr>
            <a:r>
              <a:rPr lang="en-US" dirty="0"/>
              <a:t>API returning incomplete or delayed responses for product search.</a:t>
            </a:r>
          </a:p>
          <a:p>
            <a:endParaRPr lang="en-US" dirty="0">
              <a:solidFill>
                <a:srgbClr val="0187CC"/>
              </a:solidFill>
              <a:latin typeface="HK Grotesk"/>
            </a:endParaRPr>
          </a:p>
        </p:txBody>
      </p:sp>
    </p:spTree>
    <p:extLst>
      <p:ext uri="{BB962C8B-B14F-4D97-AF65-F5344CB8AC3E}">
        <p14:creationId xmlns:p14="http://schemas.microsoft.com/office/powerpoint/2010/main" val="196986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Challenges and Overcome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120676"/>
            <a:ext cx="11255906"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Challenges :</a:t>
            </a:r>
          </a:p>
          <a:p>
            <a:pPr marL="285750" indent="-285750">
              <a:buFont typeface="Arial" panose="020B0604020202020204" pitchFamily="34" charset="0"/>
              <a:buChar char="•"/>
            </a:pPr>
            <a:r>
              <a:rPr lang="en-US" dirty="0">
                <a:latin typeface="HK Grotesk"/>
              </a:rPr>
              <a:t>Testing a complex, high-traffic website with frequent updates and deployments.</a:t>
            </a:r>
          </a:p>
          <a:p>
            <a:pPr marL="285750" indent="-285750">
              <a:buFont typeface="Arial" panose="020B0604020202020204" pitchFamily="34" charset="0"/>
              <a:buChar char="•"/>
            </a:pPr>
            <a:r>
              <a:rPr lang="en-US" dirty="0">
                <a:latin typeface="HK Grotesk"/>
              </a:rPr>
              <a:t>Managing test environments that accurately simulate real-world user conditions.</a:t>
            </a:r>
          </a:p>
          <a:p>
            <a:pPr marL="285750" indent="-285750">
              <a:buFont typeface="Arial" panose="020B0604020202020204" pitchFamily="34" charset="0"/>
              <a:buChar char="•"/>
            </a:pPr>
            <a:r>
              <a:rPr lang="en-US" dirty="0">
                <a:latin typeface="HK Grotesk"/>
              </a:rPr>
              <a:t>Handling asynchronous processes and dynamic data in test automation</a:t>
            </a:r>
            <a:r>
              <a:rPr lang="en-US" dirty="0">
                <a:solidFill>
                  <a:srgbClr val="0187CC"/>
                </a:solidFill>
                <a:latin typeface="HK Grotesk"/>
              </a:rPr>
              <a:t>.</a:t>
            </a:r>
          </a:p>
          <a:p>
            <a:pPr marL="285750" indent="-285750">
              <a:buFont typeface="Arial" panose="020B0604020202020204" pitchFamily="34" charset="0"/>
              <a:buChar char="•"/>
            </a:pPr>
            <a:r>
              <a:rPr lang="en-US" dirty="0">
                <a:solidFill>
                  <a:srgbClr val="0187CC"/>
                </a:solidFill>
                <a:latin typeface="HK Grotesk"/>
              </a:rPr>
              <a:t>Solutions:</a:t>
            </a:r>
          </a:p>
          <a:p>
            <a:pPr marL="285750" indent="-285750">
              <a:buFont typeface="Arial" panose="020B0604020202020204" pitchFamily="34" charset="0"/>
              <a:buChar char="•"/>
            </a:pPr>
            <a:r>
              <a:rPr lang="en-US" dirty="0">
                <a:latin typeface="HK Grotesk"/>
              </a:rPr>
              <a:t>Adopted parallel testing to reduce time.</a:t>
            </a:r>
          </a:p>
          <a:p>
            <a:pPr marL="285750" indent="-285750">
              <a:buFont typeface="Arial" panose="020B0604020202020204" pitchFamily="34" charset="0"/>
              <a:buChar char="•"/>
            </a:pPr>
            <a:r>
              <a:rPr lang="en-US" dirty="0">
                <a:latin typeface="HK Grotesk"/>
              </a:rPr>
              <a:t>Improved test data management to ensure consistency across environments.</a:t>
            </a:r>
          </a:p>
          <a:p>
            <a:pPr marL="285750" indent="-285750">
              <a:buFont typeface="Arial" panose="020B0604020202020204" pitchFamily="34" charset="0"/>
              <a:buChar char="•"/>
            </a:pPr>
            <a:r>
              <a:rPr lang="en-US" dirty="0">
                <a:latin typeface="HK Grotesk"/>
              </a:rPr>
              <a:t>Collaborated with development teams to resolve API issues quickly.</a:t>
            </a:r>
          </a:p>
        </p:txBody>
      </p:sp>
    </p:spTree>
    <p:extLst>
      <p:ext uri="{BB962C8B-B14F-4D97-AF65-F5344CB8AC3E}">
        <p14:creationId xmlns:p14="http://schemas.microsoft.com/office/powerpoint/2010/main" val="7312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Conclusion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16212" y="1269115"/>
            <a:ext cx="1086940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Summary:</a:t>
            </a:r>
          </a:p>
          <a:p>
            <a:pPr marL="285750" indent="-285750">
              <a:buFont typeface="Arial" panose="020B0604020202020204" pitchFamily="34" charset="0"/>
              <a:buChar char="•"/>
            </a:pPr>
            <a:r>
              <a:rPr lang="en-US" dirty="0">
                <a:latin typeface="HK Grotesk"/>
              </a:rPr>
              <a:t>Successfully automated and manually tested critical areas of the Gillette Indian Homepage website  , search,likeproducts,filter. Found and resolved key defects that enhanced the overall user experience .</a:t>
            </a:r>
          </a:p>
          <a:p>
            <a:pPr marL="285750" indent="-285750">
              <a:buFont typeface="Arial" panose="020B0604020202020204" pitchFamily="34" charset="0"/>
              <a:buChar char="•"/>
            </a:pPr>
            <a:r>
              <a:rPr lang="en-US" dirty="0">
                <a:latin typeface="HK Grotesk"/>
              </a:rPr>
              <a:t>Improved the efficiency of the testing process using Jira, Selenium, and API testing tools.</a:t>
            </a:r>
          </a:p>
        </p:txBody>
      </p:sp>
    </p:spTree>
    <p:extLst>
      <p:ext uri="{BB962C8B-B14F-4D97-AF65-F5344CB8AC3E}">
        <p14:creationId xmlns:p14="http://schemas.microsoft.com/office/powerpoint/2010/main" val="118178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56AD-149D-C073-BBB1-90BC053A6E4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3E674DE-677F-197A-35F4-31D1DBC1E224}"/>
              </a:ext>
            </a:extLst>
          </p:cNvPr>
          <p:cNvSpPr>
            <a:spLocks noGrp="1"/>
          </p:cNvSpPr>
          <p:nvPr>
            <p:ph type="subTitle" idx="1"/>
          </p:nvPr>
        </p:nvSpPr>
        <p:spPr/>
        <p:txBody>
          <a:bodyPr/>
          <a:lstStyle/>
          <a:p>
            <a:endParaRPr lang="en-IN"/>
          </a:p>
        </p:txBody>
      </p:sp>
      <p:pic>
        <p:nvPicPr>
          <p:cNvPr id="1026" name="Picture 2" descr="Thank You Slide Design">
            <a:extLst>
              <a:ext uri="{FF2B5EF4-FFF2-40B4-BE49-F238E27FC236}">
                <a16:creationId xmlns:a16="http://schemas.microsoft.com/office/drawing/2014/main" id="{764E3F6F-D3E8-C558-AA69-BDFF4B569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38"/>
            <a:ext cx="12206323" cy="684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05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Introduction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6" y="766147"/>
            <a:ext cx="11284185"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latin typeface="HK Grotesk"/>
              </a:rPr>
              <a:t>Overview of Gillette Indian Homepage Website: </a:t>
            </a:r>
          </a:p>
          <a:p>
            <a:endParaRPr lang="en-US" dirty="0">
              <a:latin typeface="HK Grotesk"/>
            </a:endParaRPr>
          </a:p>
          <a:p>
            <a:pPr marL="285750" indent="-285750">
              <a:buFont typeface="Arial" panose="020B0604020202020204" pitchFamily="34" charset="0"/>
              <a:buChar char="•"/>
            </a:pPr>
            <a:r>
              <a:rPr lang="en-US" dirty="0">
                <a:latin typeface="HK Grotesk"/>
              </a:rPr>
              <a:t>The Testing process ensures that Gillette Indian Homepage  provides a seamless , reliable, and secure shopping experience to millions of users.</a:t>
            </a:r>
          </a:p>
          <a:p>
            <a:pPr marL="285750" indent="-285750">
              <a:buFont typeface="Arial" panose="020B0604020202020204" pitchFamily="34" charset="0"/>
              <a:buChar char="•"/>
            </a:pPr>
            <a:r>
              <a:rPr lang="en-US" dirty="0">
                <a:latin typeface="HK Grotesk"/>
              </a:rPr>
              <a:t>The presentation outlines the testing ,tools used and results obtained.</a:t>
            </a:r>
          </a:p>
          <a:p>
            <a:pPr marL="285750" indent="-285750">
              <a:buFont typeface="Arial" panose="020B0604020202020204" pitchFamily="34" charset="0"/>
              <a:buChar char="•"/>
            </a:pPr>
            <a:endParaRPr lang="en-US" dirty="0">
              <a:latin typeface="HK Grotesk"/>
            </a:endParaRPr>
          </a:p>
        </p:txBody>
      </p:sp>
      <p:pic>
        <p:nvPicPr>
          <p:cNvPr id="7" name="Picture 6">
            <a:extLst>
              <a:ext uri="{FF2B5EF4-FFF2-40B4-BE49-F238E27FC236}">
                <a16:creationId xmlns:a16="http://schemas.microsoft.com/office/drawing/2014/main" id="{476A2708-8762-4BB7-6EC4-18B5672B3772}"/>
              </a:ext>
            </a:extLst>
          </p:cNvPr>
          <p:cNvPicPr>
            <a:picLocks noChangeAspect="1"/>
          </p:cNvPicPr>
          <p:nvPr/>
        </p:nvPicPr>
        <p:blipFill>
          <a:blip r:embed="rId3"/>
          <a:stretch>
            <a:fillRect/>
          </a:stretch>
        </p:blipFill>
        <p:spPr>
          <a:xfrm>
            <a:off x="961421" y="2363521"/>
            <a:ext cx="10392379" cy="4023943"/>
          </a:xfrm>
          <a:prstGeom prst="rect">
            <a:avLst/>
          </a:prstGeom>
        </p:spPr>
      </p:pic>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Objective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519857" cy="61863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b="1" dirty="0">
                <a:solidFill>
                  <a:srgbClr val="0187CC"/>
                </a:solidFill>
                <a:latin typeface="HK Grotesk Bold"/>
              </a:rPr>
              <a:t>Primary Goal: </a:t>
            </a:r>
          </a:p>
          <a:p>
            <a:pPr marL="285750" indent="-285750">
              <a:buFont typeface="Arial" panose="020B0604020202020204" pitchFamily="34" charset="0"/>
              <a:buChar char="•"/>
            </a:pPr>
            <a:r>
              <a:rPr lang="en-US" dirty="0"/>
              <a:t>To ensure that all functionalities of the Gillette Indian Homepage website are working efficiently, bug-free, and provide a seamless user experience..</a:t>
            </a:r>
          </a:p>
          <a:p>
            <a:pPr marL="285750" indent="-285750">
              <a:buFont typeface="Arial" panose="020B0604020202020204" pitchFamily="34" charset="0"/>
              <a:buChar char="•"/>
            </a:pPr>
            <a:r>
              <a:rPr lang="en-US" sz="1800" b="1" dirty="0">
                <a:solidFill>
                  <a:srgbClr val="0187CC"/>
                </a:solidFill>
                <a:latin typeface="HK Grotesk Bold"/>
              </a:rPr>
              <a:t>Key Objectives:</a:t>
            </a:r>
          </a:p>
          <a:p>
            <a:pPr marL="285750" indent="-285750">
              <a:buFont typeface="Arial" panose="020B0604020202020204" pitchFamily="34" charset="0"/>
              <a:buChar char="•"/>
            </a:pPr>
            <a:r>
              <a:rPr lang="en-US" sz="1800" dirty="0"/>
              <a:t>Test Environment Setup</a:t>
            </a:r>
          </a:p>
          <a:p>
            <a:pPr marL="285750" indent="-285750">
              <a:buFont typeface="Arial" panose="020B0604020202020204" pitchFamily="34" charset="0"/>
              <a:buChar char="•"/>
            </a:pPr>
            <a:r>
              <a:rPr lang="en-US" sz="1800" dirty="0"/>
              <a:t>Profile Management</a:t>
            </a:r>
          </a:p>
          <a:p>
            <a:pPr marL="285750" indent="-285750">
              <a:buFont typeface="Arial" panose="020B0604020202020204" pitchFamily="34" charset="0"/>
              <a:buChar char="•"/>
            </a:pPr>
            <a:r>
              <a:rPr lang="en-US" sz="1800" dirty="0"/>
              <a:t>Content Posting</a:t>
            </a:r>
          </a:p>
          <a:p>
            <a:pPr marL="285750" indent="-285750">
              <a:buFont typeface="Arial" panose="020B0604020202020204" pitchFamily="34" charset="0"/>
              <a:buChar char="•"/>
            </a:pPr>
            <a:r>
              <a:rPr lang="en-US" sz="1800" dirty="0"/>
              <a:t>Search Functionality</a:t>
            </a:r>
          </a:p>
          <a:p>
            <a:pPr marL="285750" indent="-285750">
              <a:buFont typeface="Arial" panose="020B0604020202020204" pitchFamily="34" charset="0"/>
              <a:buChar char="•"/>
            </a:pPr>
            <a:r>
              <a:rPr lang="en-US" sz="1800" dirty="0"/>
              <a:t>Response &amp; Design Testng</a:t>
            </a:r>
          </a:p>
          <a:p>
            <a:pPr marL="285750" indent="-285750">
              <a:buFont typeface="Arial" panose="020B0604020202020204" pitchFamily="34" charset="0"/>
              <a:buChar char="•"/>
            </a:pPr>
            <a:r>
              <a:rPr lang="en-US" sz="1800" dirty="0"/>
              <a:t>Cross Browser Testing</a:t>
            </a:r>
          </a:p>
          <a:p>
            <a:pPr marL="285750" indent="-285750">
              <a:buFont typeface="Arial" panose="020B0604020202020204" pitchFamily="34" charset="0"/>
              <a:buChar char="•"/>
            </a:pPr>
            <a:r>
              <a:rPr lang="en-US" sz="1800" dirty="0"/>
              <a:t>Extent Report</a:t>
            </a:r>
          </a:p>
          <a:p>
            <a:r>
              <a:rPr lang="en-US" sz="1800" b="1" dirty="0">
                <a:solidFill>
                  <a:srgbClr val="0187CC"/>
                </a:solidFill>
                <a:latin typeface="HK Grotesk Bold"/>
              </a:rPr>
              <a:t>Specific Objectives:</a:t>
            </a:r>
            <a:endParaRPr lang="en-US" b="1" dirty="0">
              <a:solidFill>
                <a:srgbClr val="0187CC"/>
              </a:solidFill>
              <a:latin typeface="HK Grotesk Bold"/>
            </a:endParaRPr>
          </a:p>
          <a:p>
            <a:pPr marL="285750" indent="-285750">
              <a:buFont typeface="Arial" panose="020B0604020202020204" pitchFamily="34" charset="0"/>
              <a:buChar char="•"/>
            </a:pPr>
            <a:r>
              <a:rPr lang="en-US" dirty="0">
                <a:latin typeface="HK Grotesk Bold"/>
              </a:rPr>
              <a:t>Manage task and track processing using Jira.</a:t>
            </a:r>
          </a:p>
          <a:p>
            <a:pPr marL="285750" indent="-285750">
              <a:buFont typeface="Arial" panose="020B0604020202020204" pitchFamily="34" charset="0"/>
              <a:buChar char="•"/>
            </a:pPr>
            <a:r>
              <a:rPr lang="en-US" dirty="0">
                <a:latin typeface="HK Grotesk Bold"/>
              </a:rPr>
              <a:t>Perform API testing to validate backend services.</a:t>
            </a:r>
          </a:p>
          <a:p>
            <a:pPr marL="285750" indent="-285750">
              <a:buFont typeface="Arial" panose="020B0604020202020204" pitchFamily="34" charset="0"/>
              <a:buChar char="•"/>
            </a:pPr>
            <a:r>
              <a:rPr lang="en-US" dirty="0">
                <a:latin typeface="HK Grotesk Bold"/>
              </a:rPr>
              <a:t>Implement automatic test using Selenium and cucumber.</a:t>
            </a:r>
          </a:p>
          <a:p>
            <a:pPr marL="285750" indent="-285750">
              <a:buFont typeface="Arial" panose="020B0604020202020204" pitchFamily="34" charset="0"/>
              <a:buChar char="•"/>
            </a:pPr>
            <a:r>
              <a:rPr lang="en-US" dirty="0">
                <a:latin typeface="HK Grotesk Bold"/>
              </a:rPr>
              <a:t>Maintain high quality standards through continuous testing.</a:t>
            </a:r>
          </a:p>
          <a:p>
            <a:pPr marL="285750" indent="-285750">
              <a:buFont typeface="Arial" panose="020B0604020202020204" pitchFamily="34" charset="0"/>
              <a:buChar char="•"/>
            </a:pPr>
            <a:endParaRPr lang="en-US" dirty="0">
              <a:latin typeface="HK Grotesk Bold"/>
            </a:endParaRPr>
          </a:p>
          <a:p>
            <a:pPr marL="285750" indent="-285750">
              <a:buFont typeface="Arial" panose="020B0604020202020204" pitchFamily="34" charset="0"/>
              <a:buChar char="•"/>
            </a:pPr>
            <a:endParaRPr lang="en-US" dirty="0">
              <a:latin typeface="HK Grotesk Bold"/>
            </a:endParaRPr>
          </a:p>
          <a:p>
            <a:endParaRPr lang="en-US" b="1" dirty="0">
              <a:solidFill>
                <a:srgbClr val="0187CC"/>
              </a:solidFill>
              <a:latin typeface="HK Grotesk Bold"/>
            </a:endParaRPr>
          </a:p>
          <a:p>
            <a:endParaRPr lang="en-US" b="1" dirty="0">
              <a:solidFill>
                <a:srgbClr val="0187CC"/>
              </a:solidFill>
              <a:latin typeface="HK Grotesk Bold"/>
            </a:endParaRPr>
          </a:p>
          <a:p>
            <a:endParaRPr lang="en-US" b="1" dirty="0">
              <a:solidFill>
                <a:srgbClr val="0187CC"/>
              </a:solidFill>
              <a:latin typeface="HK Grotesk Bold"/>
            </a:endParaRPr>
          </a:p>
          <a:p>
            <a:endParaRPr lang="en-US" dirty="0">
              <a:latin typeface="HK Grotesk"/>
            </a:endParaRPr>
          </a:p>
        </p:txBody>
      </p:sp>
    </p:spTree>
    <p:extLst>
      <p:ext uri="{BB962C8B-B14F-4D97-AF65-F5344CB8AC3E}">
        <p14:creationId xmlns:p14="http://schemas.microsoft.com/office/powerpoint/2010/main" val="132319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About the Application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284187"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Application : Gillette Indian Homepage</a:t>
            </a:r>
            <a:endParaRPr lang="en-US" dirty="0">
              <a:latin typeface="HK Grotesk"/>
            </a:endParaRPr>
          </a:p>
          <a:p>
            <a:pPr marL="285750" indent="-285750">
              <a:buFont typeface="Arial" panose="020B0604020202020204" pitchFamily="34" charset="0"/>
              <a:buChar char="•"/>
            </a:pPr>
            <a:r>
              <a:rPr lang="en-US" dirty="0">
                <a:solidFill>
                  <a:srgbClr val="0187CC"/>
                </a:solidFill>
                <a:latin typeface="HK Grotesk"/>
              </a:rPr>
              <a:t>Description : </a:t>
            </a:r>
            <a:r>
              <a:rPr lang="en-US" dirty="0">
                <a:latin typeface="HK Grotesk"/>
              </a:rPr>
              <a:t>Online retail, offering a wide range of products and services.</a:t>
            </a:r>
          </a:p>
          <a:p>
            <a:pPr marL="285750" indent="-285750">
              <a:buFont typeface="Arial" panose="020B0604020202020204" pitchFamily="34" charset="0"/>
              <a:buChar char="•"/>
            </a:pPr>
            <a:r>
              <a:rPr lang="en-US" dirty="0">
                <a:solidFill>
                  <a:srgbClr val="0187CC"/>
                </a:solidFill>
                <a:latin typeface="HK Grotesk"/>
              </a:rPr>
              <a:t>Key functionalities :      </a:t>
            </a:r>
          </a:p>
          <a:p>
            <a:pPr marL="285750" indent="-285750">
              <a:buFont typeface="Arial" panose="020B0604020202020204" pitchFamily="34" charset="0"/>
              <a:buChar char="•"/>
            </a:pPr>
            <a:r>
              <a:rPr lang="en-US" dirty="0">
                <a:latin typeface="HK Grotesk"/>
              </a:rPr>
              <a:t>Include product search, user accounts, shopping cart, checkout, and payment gateways.</a:t>
            </a:r>
          </a:p>
          <a:p>
            <a:pPr marL="285750" indent="-285750">
              <a:buFont typeface="Arial" panose="020B0604020202020204" pitchFamily="34" charset="0"/>
              <a:buChar char="•"/>
            </a:pPr>
            <a:r>
              <a:rPr lang="en-US" dirty="0">
                <a:latin typeface="HK Grotesk"/>
              </a:rPr>
              <a:t>Requires robust testing due to the high volume of users and transactions.</a:t>
            </a:r>
          </a:p>
          <a:p>
            <a:pPr marL="285750" indent="-285750">
              <a:buFont typeface="Arial" panose="020B0604020202020204" pitchFamily="34" charset="0"/>
              <a:buChar char="•"/>
            </a:pPr>
            <a:r>
              <a:rPr lang="en-US" dirty="0">
                <a:solidFill>
                  <a:srgbClr val="0187CC"/>
                </a:solidFill>
                <a:latin typeface="HK Grotesk"/>
              </a:rPr>
              <a:t>Tech Stack: </a:t>
            </a:r>
            <a:r>
              <a:rPr lang="en-US" dirty="0">
                <a:latin typeface="HK Grotesk"/>
              </a:rPr>
              <a:t>Selenium , WebDriver , Cucumber , Rest Assured, Postman </a:t>
            </a:r>
          </a:p>
        </p:txBody>
      </p:sp>
      <p:pic>
        <p:nvPicPr>
          <p:cNvPr id="9" name="Picture 8">
            <a:extLst>
              <a:ext uri="{FF2B5EF4-FFF2-40B4-BE49-F238E27FC236}">
                <a16:creationId xmlns:a16="http://schemas.microsoft.com/office/drawing/2014/main" id="{75E9B4CD-FABC-9249-9F87-2B68925E0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15" y="3058538"/>
            <a:ext cx="4947279" cy="1381125"/>
          </a:xfrm>
          <a:prstGeom prst="rect">
            <a:avLst/>
          </a:prstGeom>
        </p:spPr>
      </p:pic>
      <p:pic>
        <p:nvPicPr>
          <p:cNvPr id="11" name="Picture 10">
            <a:extLst>
              <a:ext uri="{FF2B5EF4-FFF2-40B4-BE49-F238E27FC236}">
                <a16:creationId xmlns:a16="http://schemas.microsoft.com/office/drawing/2014/main" id="{A73A69FE-1D93-4581-4DFB-EBC9692CB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097" y="3058538"/>
            <a:ext cx="4241080" cy="1600200"/>
          </a:xfrm>
          <a:prstGeom prst="rect">
            <a:avLst/>
          </a:prstGeom>
        </p:spPr>
      </p:pic>
      <p:pic>
        <p:nvPicPr>
          <p:cNvPr id="13" name="Picture 12">
            <a:extLst>
              <a:ext uri="{FF2B5EF4-FFF2-40B4-BE49-F238E27FC236}">
                <a16:creationId xmlns:a16="http://schemas.microsoft.com/office/drawing/2014/main" id="{35911409-F41D-A967-28B2-7CA556B5F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044" y="4812864"/>
            <a:ext cx="4340552" cy="1181100"/>
          </a:xfrm>
          <a:prstGeom prst="rect">
            <a:avLst/>
          </a:prstGeom>
        </p:spPr>
      </p:pic>
      <p:pic>
        <p:nvPicPr>
          <p:cNvPr id="17" name="Picture 16">
            <a:extLst>
              <a:ext uri="{FF2B5EF4-FFF2-40B4-BE49-F238E27FC236}">
                <a16:creationId xmlns:a16="http://schemas.microsoft.com/office/drawing/2014/main" id="{B6417786-6D53-6FF1-C3E6-999AD1847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687" y="4691796"/>
            <a:ext cx="3009900" cy="1514475"/>
          </a:xfrm>
          <a:prstGeom prst="rect">
            <a:avLst/>
          </a:prstGeom>
        </p:spPr>
      </p:pic>
    </p:spTree>
    <p:extLst>
      <p:ext uri="{BB962C8B-B14F-4D97-AF65-F5344CB8AC3E}">
        <p14:creationId xmlns:p14="http://schemas.microsoft.com/office/powerpoint/2010/main" val="24879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Task Completed: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080725" cy="5078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p>
          <a:p>
            <a:pPr marL="285750" indent="-285750">
              <a:buFont typeface="Arial" panose="020B0604020202020204" pitchFamily="34" charset="0"/>
              <a:buChar char="•"/>
            </a:pPr>
            <a:r>
              <a:rPr lang="en-US" sz="1800" b="1" dirty="0">
                <a:solidFill>
                  <a:srgbClr val="0187CC"/>
                </a:solidFill>
                <a:latin typeface="HK Grotesk Bold"/>
              </a:rPr>
              <a:t>Manual Testing: </a:t>
            </a:r>
          </a:p>
          <a:p>
            <a:pPr marL="285750" indent="-285750">
              <a:buFont typeface="Arial" panose="020B0604020202020204" pitchFamily="34" charset="0"/>
              <a:buChar char="•"/>
            </a:pPr>
            <a:r>
              <a:rPr lang="en-US" dirty="0"/>
              <a:t>Test case creation and execution.</a:t>
            </a:r>
          </a:p>
          <a:p>
            <a:pPr marL="285750" indent="-285750">
              <a:buFont typeface="Arial" panose="020B0604020202020204" pitchFamily="34" charset="0"/>
              <a:buChar char="•"/>
            </a:pPr>
            <a:r>
              <a:rPr lang="en-US" dirty="0"/>
              <a:t>Exploratory testing to identify potential issues.</a:t>
            </a:r>
          </a:p>
          <a:p>
            <a:pPr marL="285750" indent="-285750">
              <a:buFont typeface="Arial" panose="020B0604020202020204" pitchFamily="34" charset="0"/>
              <a:buChar char="•"/>
            </a:pPr>
            <a:r>
              <a:rPr lang="en-US" sz="1800" b="1" dirty="0">
                <a:solidFill>
                  <a:srgbClr val="0187CC"/>
                </a:solidFill>
                <a:latin typeface="HK Grotesk Bold"/>
              </a:rPr>
              <a:t>Jira: </a:t>
            </a:r>
          </a:p>
          <a:p>
            <a:pPr marL="285750" indent="-285750">
              <a:buFont typeface="Arial" panose="020B0604020202020204" pitchFamily="34" charset="0"/>
              <a:buChar char="•"/>
            </a:pPr>
            <a:r>
              <a:rPr lang="en-US" dirty="0"/>
              <a:t>Issue tracking and management.</a:t>
            </a:r>
          </a:p>
          <a:p>
            <a:pPr marL="285750" indent="-285750">
              <a:buFont typeface="Arial" panose="020B0604020202020204" pitchFamily="34" charset="0"/>
              <a:buChar char="•"/>
            </a:pPr>
            <a:r>
              <a:rPr lang="en-US" dirty="0"/>
              <a:t>Creating and managing test cycles.</a:t>
            </a:r>
          </a:p>
          <a:p>
            <a:pPr marL="285750" indent="-285750">
              <a:buFont typeface="Arial" panose="020B0604020202020204" pitchFamily="34" charset="0"/>
              <a:buChar char="•"/>
            </a:pPr>
            <a:r>
              <a:rPr lang="en-US" sz="1800" b="1" dirty="0">
                <a:solidFill>
                  <a:srgbClr val="0187CC"/>
                </a:solidFill>
                <a:latin typeface="HK Grotesk Bold"/>
              </a:rPr>
              <a:t>Selenium BDD with Cucumber: </a:t>
            </a:r>
          </a:p>
          <a:p>
            <a:pPr marL="285750" indent="-285750">
              <a:buFont typeface="Arial" panose="020B0604020202020204" pitchFamily="34" charset="0"/>
              <a:buChar char="•"/>
            </a:pPr>
            <a:r>
              <a:rPr lang="en-US" dirty="0"/>
              <a:t>Automated UI testing using Selenium WebDriver.</a:t>
            </a:r>
          </a:p>
          <a:p>
            <a:pPr marL="285750" indent="-285750">
              <a:buFont typeface="Arial" panose="020B0604020202020204" pitchFamily="34" charset="0"/>
              <a:buChar char="•"/>
            </a:pPr>
            <a:r>
              <a:rPr lang="en-US" dirty="0"/>
              <a:t>Writing and executing BDD scenarios using Cucumber.</a:t>
            </a:r>
          </a:p>
          <a:p>
            <a:pPr marL="285750" indent="-285750">
              <a:buFont typeface="Arial" panose="020B0604020202020204" pitchFamily="34" charset="0"/>
              <a:buChar char="•"/>
            </a:pPr>
            <a:r>
              <a:rPr lang="en-US" sz="1800" b="1" dirty="0">
                <a:solidFill>
                  <a:srgbClr val="0187CC"/>
                </a:solidFill>
                <a:latin typeface="HK Grotesk Bold"/>
              </a:rPr>
              <a:t>API Testing: </a:t>
            </a:r>
          </a:p>
          <a:p>
            <a:pPr marL="285750" indent="-285750">
              <a:buFont typeface="Arial" panose="020B0604020202020204" pitchFamily="34" charset="0"/>
              <a:buChar char="•"/>
            </a:pPr>
            <a:r>
              <a:rPr lang="en-US" dirty="0"/>
              <a:t>Testing RESTful APIs using Rest Assured.</a:t>
            </a:r>
          </a:p>
          <a:p>
            <a:pPr marL="285750" indent="-285750">
              <a:buFont typeface="Arial" panose="020B0604020202020204" pitchFamily="34" charset="0"/>
              <a:buChar char="•"/>
            </a:pPr>
            <a:r>
              <a:rPr lang="en-US" dirty="0"/>
              <a:t>Validating API responses and ensuring data integrity.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48042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6" y="136525"/>
            <a:ext cx="10982528" cy="492443"/>
          </a:xfrm>
          <a:prstGeom prst="rect">
            <a:avLst/>
          </a:prstGeom>
        </p:spPr>
        <p:txBody>
          <a:bodyPr wrap="square" lIns="0" tIns="0" rIns="0" bIns="0">
            <a:spAutoFit/>
          </a:bodyPr>
          <a:lstStyle/>
          <a:p>
            <a:pPr>
              <a:spcBef>
                <a:spcPct val="0"/>
              </a:spcBef>
            </a:pPr>
            <a:r>
              <a:rPr lang="en-US" sz="3200" b="1" dirty="0">
                <a:solidFill>
                  <a:schemeClr val="accent1">
                    <a:lumMod val="60000"/>
                    <a:lumOff val="40000"/>
                  </a:schemeClr>
                </a:solidFill>
                <a:latin typeface="HK Grotesk Bold"/>
              </a:rPr>
              <a:t>Manual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535167"/>
            <a:ext cx="11810294" cy="59093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HK Grotesk Bold"/>
              </a:rPr>
              <a:t>Manual Testing </a:t>
            </a:r>
            <a:r>
              <a:rPr lang="en-US" dirty="0"/>
              <a:t>is the process of manually executing test cases without using any automation tools. In this approach, a tester plays the role of an end user and verifies that all features of the application are working as expected. The main goal of manual testing is to identify bugs, issues, or defects in the software by interacting with the application as a real user world.</a:t>
            </a:r>
          </a:p>
          <a:p>
            <a:pPr marL="285750" indent="-285750">
              <a:buFont typeface="Arial" panose="020B0604020202020204" pitchFamily="34" charset="0"/>
              <a:buChar char="•"/>
            </a:pPr>
            <a:r>
              <a:rPr lang="en-US" b="1" dirty="0">
                <a:solidFill>
                  <a:srgbClr val="0187CC"/>
                </a:solidFill>
                <a:latin typeface="HK Grotesk Bold"/>
              </a:rPr>
              <a:t>Key Aspects of Manual Testing</a:t>
            </a:r>
            <a:endParaRPr lang="en-US" b="1" dirty="0"/>
          </a:p>
          <a:p>
            <a:pPr marL="285750" indent="-285750">
              <a:buFont typeface="Arial" panose="020B0604020202020204" pitchFamily="34" charset="0"/>
              <a:buChar char="•"/>
            </a:pPr>
            <a:r>
              <a:rPr lang="en-US" b="1" dirty="0">
                <a:solidFill>
                  <a:srgbClr val="0187CC"/>
                </a:solidFill>
                <a:latin typeface="HK Grotesk Bold"/>
              </a:rPr>
              <a:t>Human Intervention : </a:t>
            </a:r>
            <a:r>
              <a:rPr lang="en-US" dirty="0"/>
              <a:t>All actions are performed by a tester, such as navigating through the application, entering data, and verifying outputs.</a:t>
            </a:r>
          </a:p>
          <a:p>
            <a:pPr marL="285750" indent="-285750">
              <a:buFont typeface="Arial" panose="020B0604020202020204" pitchFamily="34" charset="0"/>
              <a:buChar char="•"/>
            </a:pPr>
            <a:r>
              <a:rPr lang="en-US" sz="1800" b="1" dirty="0">
                <a:solidFill>
                  <a:srgbClr val="0187CC"/>
                </a:solidFill>
                <a:latin typeface="HK Grotesk Bold"/>
              </a:rPr>
              <a:t>Test Case Execution : </a:t>
            </a:r>
            <a:r>
              <a:rPr lang="en-US" dirty="0"/>
              <a:t>Testers follow predefined test cases or create new ones based on the application’s functionality. </a:t>
            </a:r>
          </a:p>
          <a:p>
            <a:pPr marL="285750" indent="-285750">
              <a:buFont typeface="Arial" panose="020B0604020202020204" pitchFamily="34" charset="0"/>
              <a:buChar char="•"/>
            </a:pPr>
            <a:r>
              <a:rPr lang="en-US" b="1" dirty="0">
                <a:solidFill>
                  <a:srgbClr val="0187CC"/>
                </a:solidFill>
                <a:latin typeface="HK Grotesk Bold"/>
              </a:rPr>
              <a:t>Exploratory Testing : </a:t>
            </a:r>
            <a:r>
              <a:rPr lang="en-US" dirty="0"/>
              <a:t>Testers can explore the application without predefined scripts to discover edge cases or unexpected issues.</a:t>
            </a:r>
          </a:p>
          <a:p>
            <a:pPr marL="285750" indent="-285750">
              <a:buFont typeface="Arial" panose="020B0604020202020204" pitchFamily="34" charset="0"/>
              <a:buChar char="•"/>
            </a:pPr>
            <a:r>
              <a:rPr lang="en-US" sz="1800" b="1" dirty="0">
                <a:solidFill>
                  <a:srgbClr val="0187CC"/>
                </a:solidFill>
                <a:latin typeface="HK Grotesk Bold"/>
              </a:rPr>
              <a:t>Verification of Functionality : </a:t>
            </a:r>
            <a:r>
              <a:rPr lang="en-US" dirty="0"/>
              <a:t> It checks whether the application behaves according to the specified requirements.</a:t>
            </a:r>
          </a:p>
          <a:p>
            <a:pPr marL="285750" indent="-285750">
              <a:buFont typeface="Arial" panose="020B0604020202020204" pitchFamily="34" charset="0"/>
              <a:buChar char="•"/>
            </a:pPr>
            <a:r>
              <a:rPr lang="en-US" b="1" dirty="0">
                <a:solidFill>
                  <a:srgbClr val="0187CC"/>
                </a:solidFill>
                <a:latin typeface="HK Grotesk Bold"/>
              </a:rPr>
              <a:t>Defect Identification : </a:t>
            </a:r>
            <a:r>
              <a:rPr lang="en-US" dirty="0"/>
              <a:t>Manual testing helps in finding issues that automation might miss, especially those related to usability and user experience.</a:t>
            </a:r>
          </a:p>
          <a:p>
            <a:pPr marL="285750" indent="-285750">
              <a:buFont typeface="Arial" panose="020B0604020202020204" pitchFamily="34" charset="0"/>
              <a:buChar char="•"/>
            </a:pPr>
            <a:r>
              <a:rPr lang="en-US" sz="1800" b="1" dirty="0">
                <a:solidFill>
                  <a:srgbClr val="0187CC"/>
                </a:solidFill>
                <a:latin typeface="HK Grotesk Bold"/>
              </a:rPr>
              <a:t>Advantages : </a:t>
            </a:r>
          </a:p>
          <a:p>
            <a:pPr marL="285750" indent="-285750">
              <a:buFont typeface="Arial" panose="020B0604020202020204" pitchFamily="34" charset="0"/>
              <a:buChar char="•"/>
            </a:pPr>
            <a:r>
              <a:rPr lang="en-US" sz="1800" b="1" dirty="0">
                <a:solidFill>
                  <a:srgbClr val="0187CC"/>
                </a:solidFill>
                <a:latin typeface="HK Grotesk Bold"/>
              </a:rPr>
              <a:t>Flexibility : </a:t>
            </a:r>
            <a:r>
              <a:rPr lang="en-US" dirty="0"/>
              <a:t>Can test UI/UX elements and adapt to complex scenarios that automation may not handle well.</a:t>
            </a:r>
          </a:p>
          <a:p>
            <a:pPr marL="285750" indent="-285750">
              <a:buFont typeface="Arial" panose="020B0604020202020204" pitchFamily="34" charset="0"/>
              <a:buChar char="•"/>
            </a:pPr>
            <a:r>
              <a:rPr lang="en-US" sz="1800" b="1" dirty="0">
                <a:solidFill>
                  <a:srgbClr val="0187CC"/>
                </a:solidFill>
                <a:latin typeface="HK Grotesk Bold"/>
              </a:rPr>
              <a:t>No Coding Required : </a:t>
            </a:r>
            <a:r>
              <a:rPr lang="en-US" dirty="0"/>
              <a:t>Doesn't require knowledge of programming languages.</a:t>
            </a:r>
          </a:p>
          <a:p>
            <a:pPr marL="285750" indent="-285750">
              <a:buFont typeface="Arial" panose="020B0604020202020204" pitchFamily="34" charset="0"/>
              <a:buChar char="•"/>
            </a:pPr>
            <a:r>
              <a:rPr lang="en-US" sz="1800" b="1" dirty="0">
                <a:solidFill>
                  <a:srgbClr val="0187CC"/>
                </a:solidFill>
                <a:latin typeface="HK Grotesk Bold"/>
              </a:rPr>
              <a:t>Flexibility Human In sight :</a:t>
            </a:r>
            <a:r>
              <a:rPr lang="en-US" dirty="0"/>
              <a:t> Human intuition can spot usability issues and unexpected errors better than automated tests.</a:t>
            </a:r>
          </a:p>
          <a:p>
            <a:pPr marL="285750" indent="-285750">
              <a:buFont typeface="Arial" panose="020B0604020202020204" pitchFamily="34" charset="0"/>
              <a:buChar char="•"/>
            </a:pPr>
            <a:r>
              <a:rPr lang="en-US" sz="1800" b="1" dirty="0">
                <a:solidFill>
                  <a:srgbClr val="0187CC"/>
                </a:solidFill>
                <a:latin typeface="HK Grotesk Bold"/>
              </a:rPr>
              <a:t>Disadvantages: Time Consuming : </a:t>
            </a:r>
            <a:r>
              <a:rPr lang="en-US" dirty="0"/>
              <a:t>Requires more time and effort compared to automated testing.</a:t>
            </a:r>
          </a:p>
          <a:p>
            <a:pPr marL="285750" indent="-285750">
              <a:buFont typeface="Arial" panose="020B0604020202020204" pitchFamily="34" charset="0"/>
              <a:buChar char="•"/>
            </a:pPr>
            <a:r>
              <a:rPr lang="en-US" sz="1800" b="1" dirty="0">
                <a:solidFill>
                  <a:srgbClr val="0187CC"/>
                </a:solidFill>
                <a:latin typeface="HK Grotesk Bold"/>
              </a:rPr>
              <a:t>Less Accuracy :</a:t>
            </a:r>
            <a:r>
              <a:rPr lang="en-US" dirty="0"/>
              <a:t> Human error is possible during test execution.</a:t>
            </a:r>
          </a:p>
        </p:txBody>
      </p:sp>
    </p:spTree>
    <p:extLst>
      <p:ext uri="{BB962C8B-B14F-4D97-AF65-F5344CB8AC3E}">
        <p14:creationId xmlns:p14="http://schemas.microsoft.com/office/powerpoint/2010/main" val="109073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chemeClr val="tx2">
                    <a:lumMod val="50000"/>
                    <a:lumOff val="50000"/>
                  </a:schemeClr>
                </a:solidFill>
                <a:latin typeface="HK Grotesk Bold"/>
              </a:rPr>
              <a:t>Manual Testing Output-1</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pic>
        <p:nvPicPr>
          <p:cNvPr id="5" name="Picture 4">
            <a:extLst>
              <a:ext uri="{FF2B5EF4-FFF2-40B4-BE49-F238E27FC236}">
                <a16:creationId xmlns:a16="http://schemas.microsoft.com/office/drawing/2014/main" id="{8CACB1CD-2127-4F58-D232-DBB691707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148"/>
            <a:ext cx="12192000" cy="5569506"/>
          </a:xfrm>
          <a:prstGeom prst="rect">
            <a:avLst/>
          </a:prstGeom>
        </p:spPr>
      </p:pic>
    </p:spTree>
    <p:extLst>
      <p:ext uri="{BB962C8B-B14F-4D97-AF65-F5344CB8AC3E}">
        <p14:creationId xmlns:p14="http://schemas.microsoft.com/office/powerpoint/2010/main" val="92071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 Output-1</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354574"/>
            <a:ext cx="41325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187CC"/>
                </a:solidFill>
                <a:latin typeface="HK Grotesk"/>
              </a:rPr>
              <a:t>Slide details here</a:t>
            </a:r>
          </a:p>
        </p:txBody>
      </p:sp>
      <p:pic>
        <p:nvPicPr>
          <p:cNvPr id="7" name="Picture 6">
            <a:extLst>
              <a:ext uri="{FF2B5EF4-FFF2-40B4-BE49-F238E27FC236}">
                <a16:creationId xmlns:a16="http://schemas.microsoft.com/office/drawing/2014/main" id="{AE74E294-86F6-13F1-0EEB-2E3552B78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79"/>
            <a:ext cx="12192000" cy="5408295"/>
          </a:xfrm>
          <a:prstGeom prst="rect">
            <a:avLst/>
          </a:prstGeom>
        </p:spPr>
      </p:pic>
    </p:spTree>
    <p:extLst>
      <p:ext uri="{BB962C8B-B14F-4D97-AF65-F5344CB8AC3E}">
        <p14:creationId xmlns:p14="http://schemas.microsoft.com/office/powerpoint/2010/main" val="62931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lgn="just">
              <a:spcBef>
                <a:spcPct val="0"/>
              </a:spcBef>
            </a:pPr>
            <a:r>
              <a:rPr lang="en-US" sz="3200" b="1" dirty="0">
                <a:solidFill>
                  <a:schemeClr val="tx2">
                    <a:lumMod val="75000"/>
                    <a:lumOff val="25000"/>
                  </a:schemeClr>
                </a:solidFill>
                <a:latin typeface="HK Grotesk Bold"/>
              </a:rPr>
              <a:t>Jira</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89770" y="703918"/>
            <a:ext cx="11948259"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Jira is a popular project management and issue-tracking tool developed by Atlassian. It is primarily used by software development teams to plan, track, and manage tasks, bugs, and project progress throughout the development lifecycle. Jira helps teams collaborate more efficiently by providing a centralized platform to report, assign, and prioritize work.</a:t>
            </a:r>
            <a:endParaRPr lang="en-US" dirty="0">
              <a:solidFill>
                <a:srgbClr val="0187CC"/>
              </a:solidFill>
              <a:latin typeface="HK Grotesk"/>
            </a:endParaRPr>
          </a:p>
        </p:txBody>
      </p:sp>
      <p:pic>
        <p:nvPicPr>
          <p:cNvPr id="7" name="Picture 6">
            <a:extLst>
              <a:ext uri="{FF2B5EF4-FFF2-40B4-BE49-F238E27FC236}">
                <a16:creationId xmlns:a16="http://schemas.microsoft.com/office/drawing/2014/main" id="{F92B6057-1F81-5042-4556-ACC78AF8A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2" y="1594936"/>
            <a:ext cx="11488132" cy="4428791"/>
          </a:xfrm>
          <a:prstGeom prst="rect">
            <a:avLst/>
          </a:prstGeom>
        </p:spPr>
      </p:pic>
    </p:spTree>
    <p:extLst>
      <p:ext uri="{BB962C8B-B14F-4D97-AF65-F5344CB8AC3E}">
        <p14:creationId xmlns:p14="http://schemas.microsoft.com/office/powerpoint/2010/main" val="152329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D7A813AA4F604E8A5AC64231BC58DA" ma:contentTypeVersion="4" ma:contentTypeDescription="Create a new document." ma:contentTypeScope="" ma:versionID="6528c2ee2c577bb2e5233cc36a5682a0">
  <xsd:schema xmlns:xsd="http://www.w3.org/2001/XMLSchema" xmlns:xs="http://www.w3.org/2001/XMLSchema" xmlns:p="http://schemas.microsoft.com/office/2006/metadata/properties" xmlns:ns3="1c6bb0fd-cc71-4438-8ae9-c8b12425ad18" targetNamespace="http://schemas.microsoft.com/office/2006/metadata/properties" ma:root="true" ma:fieldsID="a4d9575760e9dfb514f5c41d5f3a88b9" ns3:_="">
    <xsd:import namespace="1c6bb0fd-cc71-4438-8ae9-c8b12425ad1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6bb0fd-cc71-4438-8ae9-c8b12425a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99A80-4F39-4F69-98A8-BB86FDB4A7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6bb0fd-cc71-4438-8ae9-c8b12425a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7727F3-263E-4738-B5CB-6DBE0DCF8180}">
  <ds:schemaRef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c6bb0fd-cc71-4438-8ae9-c8b12425ad18"/>
    <ds:schemaRef ds:uri="http://purl.org/dc/dcmitype/"/>
  </ds:schemaRefs>
</ds:datastoreItem>
</file>

<file path=customXml/itemProps3.xml><?xml version="1.0" encoding="utf-8"?>
<ds:datastoreItem xmlns:ds="http://schemas.openxmlformats.org/officeDocument/2006/customXml" ds:itemID="{0E329EA8-1A3B-4E1A-9D00-CE5B735D2B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4484</TotalTime>
  <Words>1439</Words>
  <Application>Microsoft Office PowerPoint</Application>
  <PresentationFormat>Widescreen</PresentationFormat>
  <Paragraphs>173</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Calibri</vt:lpstr>
      <vt:lpstr>HK Grotesk</vt:lpstr>
      <vt:lpstr>HK Grotesk Bold</vt:lpstr>
      <vt:lpstr>HK Grotesk Light</vt:lpstr>
      <vt:lpstr>HK Grotesk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monalisasrmm@outlook.com</cp:lastModifiedBy>
  <cp:revision>15</cp:revision>
  <dcterms:created xsi:type="dcterms:W3CDTF">2024-05-04T13:11:57Z</dcterms:created>
  <dcterms:modified xsi:type="dcterms:W3CDTF">2024-09-09T08:49:40Z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0x01010029D7A813AA4F604E8A5AC64231BC58DA</vt:lpwstr>
  </property>
</Properties>
</file>